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2" r:id="rId4"/>
    <p:sldId id="264" r:id="rId5"/>
    <p:sldId id="260" r:id="rId6"/>
    <p:sldId id="265" r:id="rId7"/>
    <p:sldId id="266" r:id="rId8"/>
    <p:sldId id="259" r:id="rId9"/>
  </p:sldIdLst>
  <p:sldSz cx="9601200" cy="12801600" type="A3"/>
  <p:notesSz cx="10234613" cy="14662150"/>
  <p:defaultTextStyle>
    <a:defPPr>
      <a:defRPr lang="en-US"/>
    </a:defPPr>
    <a:lvl1pPr marL="0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7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35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52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70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87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05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22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40" algn="l" defTabSz="45711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9A72"/>
    <a:srgbClr val="FEFFD0"/>
    <a:srgbClr val="A0DBD2"/>
    <a:srgbClr val="70B8AD"/>
    <a:srgbClr val="E1A982"/>
    <a:srgbClr val="FEFFF6"/>
    <a:srgbClr val="FAF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7" autoAdjust="0"/>
    <p:restoredTop sz="94721" autoAdjust="0"/>
  </p:normalViewPr>
  <p:slideViewPr>
    <p:cSldViewPr snapToGrid="0" showGuides="1">
      <p:cViewPr>
        <p:scale>
          <a:sx n="50" d="100"/>
          <a:sy n="50" d="100"/>
        </p:scale>
        <p:origin x="1662" y="36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ilva Lima" userId="2262af7d-7970-4373-8363-2ca8635a145e" providerId="ADAL" clId="{8CF4B2B8-8134-49F5-AE43-3AAD338BC65C}"/>
    <pc:docChg chg="modSld">
      <pc:chgData name="Daniel Silva Lima" userId="2262af7d-7970-4373-8363-2ca8635a145e" providerId="ADAL" clId="{8CF4B2B8-8134-49F5-AE43-3AAD338BC65C}" dt="2025-01-15T22:29:21.704" v="5"/>
      <pc:docMkLst>
        <pc:docMk/>
      </pc:docMkLst>
      <pc:sldChg chg="delSp modSp mod">
        <pc:chgData name="Daniel Silva Lima" userId="2262af7d-7970-4373-8363-2ca8635a145e" providerId="ADAL" clId="{8CF4B2B8-8134-49F5-AE43-3AAD338BC65C}" dt="2025-01-15T22:29:16.598" v="2"/>
        <pc:sldMkLst>
          <pc:docMk/>
          <pc:sldMk cId="2555979635" sldId="264"/>
        </pc:sldMkLst>
        <pc:spChg chg="del mod">
          <ac:chgData name="Daniel Silva Lima" userId="2262af7d-7970-4373-8363-2ca8635a145e" providerId="ADAL" clId="{8CF4B2B8-8134-49F5-AE43-3AAD338BC65C}" dt="2025-01-15T22:29:16.598" v="2"/>
          <ac:spMkLst>
            <pc:docMk/>
            <pc:sldMk cId="2555979635" sldId="264"/>
            <ac:spMk id="3" creationId="{B404B259-8EA5-1C23-156F-F3A2EC40B02A}"/>
          </ac:spMkLst>
        </pc:spChg>
      </pc:sldChg>
      <pc:sldChg chg="delSp modSp mod">
        <pc:chgData name="Daniel Silva Lima" userId="2262af7d-7970-4373-8363-2ca8635a145e" providerId="ADAL" clId="{8CF4B2B8-8134-49F5-AE43-3AAD338BC65C}" dt="2025-01-15T22:29:21.704" v="5"/>
        <pc:sldMkLst>
          <pc:docMk/>
          <pc:sldMk cId="1968076526" sldId="266"/>
        </pc:sldMkLst>
        <pc:spChg chg="del mod">
          <ac:chgData name="Daniel Silva Lima" userId="2262af7d-7970-4373-8363-2ca8635a145e" providerId="ADAL" clId="{8CF4B2B8-8134-49F5-AE43-3AAD338BC65C}" dt="2025-01-15T22:29:21.704" v="5"/>
          <ac:spMkLst>
            <pc:docMk/>
            <pc:sldMk cId="1968076526" sldId="266"/>
            <ac:spMk id="3" creationId="{B404B259-8EA5-1C23-156F-F3A2EC40B0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81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6"/>
            <a:ext cx="7200900" cy="3090755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AECC-0067-44FE-B096-2F6B8574DB6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FEE8-51C0-476B-9D16-5DE39260F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220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AECC-0067-44FE-B096-2F6B8574DB6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FEE8-51C0-476B-9D16-5DE39260F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4563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60" y="681569"/>
            <a:ext cx="2070258" cy="1084876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9"/>
            <a:ext cx="6090762" cy="1084876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AECC-0067-44FE-B096-2F6B8574DB6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FEE8-51C0-476B-9D16-5DE39260F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98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AECC-0067-44FE-B096-2F6B8574DB6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FEE8-51C0-476B-9D16-5DE39260F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5460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5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5" y="8567002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AECC-0067-44FE-B096-2F6B8574DB6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FEE8-51C0-476B-9D16-5DE39260F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237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AECC-0067-44FE-B096-2F6B8574DB6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FEE8-51C0-476B-9D16-5DE39260F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293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6" y="681570"/>
            <a:ext cx="8281035" cy="247438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7" y="3138173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7" y="4676141"/>
            <a:ext cx="4061757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3"/>
            <a:ext cx="4081762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1"/>
            <a:ext cx="4081762" cy="687789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AECC-0067-44FE-B096-2F6B8574DB6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FEE8-51C0-476B-9D16-5DE39260F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80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AECC-0067-44FE-B096-2F6B8574DB6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FEE8-51C0-476B-9D16-5DE39260F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364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AECC-0067-44FE-B096-2F6B8574DB6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FEE8-51C0-476B-9D16-5DE39260F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63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8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2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2"/>
            <a:ext cx="3096638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AECC-0067-44FE-B096-2F6B8574DB6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FEE8-51C0-476B-9D16-5DE39260F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405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8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2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2"/>
            <a:ext cx="3096638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9AECC-0067-44FE-B096-2F6B8574DB6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0FEE8-51C0-476B-9D16-5DE39260F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34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5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5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92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9AECC-0067-44FE-B096-2F6B8574DB68}" type="datetimeFigureOut">
              <a:rPr lang="pt-BR" smtClean="0"/>
              <a:t>15/01/2025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400" y="11865192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92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0FEE8-51C0-476B-9D16-5DE39260F26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980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Dan1ell1ma/prompts-recipe-to-create-a-ebook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um urso de pelúcia em cima da mesa&#10;&#10;Descrição gerada automaticamente com confiança baixa">
            <a:extLst>
              <a:ext uri="{FF2B5EF4-FFF2-40B4-BE49-F238E27FC236}">
                <a16:creationId xmlns:a16="http://schemas.microsoft.com/office/drawing/2014/main" id="{9A02304B-1286-A3DF-317E-8F60C7A16C9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2" t="1366" r="16430" b="-77"/>
          <a:stretch/>
        </p:blipFill>
        <p:spPr>
          <a:xfrm>
            <a:off x="1" y="0"/>
            <a:ext cx="9601200" cy="128016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76CE737A-536C-494E-0AFA-55438AB07E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737822" y="1682807"/>
            <a:ext cx="1337022" cy="2059321"/>
          </a:xfrm>
          <a:prstGeom prst="rect">
            <a:avLst/>
          </a:prstGeom>
          <a:solidFill>
            <a:srgbClr val="FAF7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64E2538-2B12-9C89-8D8F-88C8E4153D93}"/>
              </a:ext>
            </a:extLst>
          </p:cNvPr>
          <p:cNvSpPr txBox="1"/>
          <p:nvPr/>
        </p:nvSpPr>
        <p:spPr>
          <a:xfrm>
            <a:off x="7737822" y="2519097"/>
            <a:ext cx="1337022" cy="954107"/>
          </a:xfrm>
          <a:prstGeom prst="rect">
            <a:avLst/>
          </a:prstGeom>
          <a:noFill/>
        </p:spPr>
        <p:txBody>
          <a:bodyPr wrap="square" rtlCol="0">
            <a:prstTxWarp prst="textArchUp">
              <a:avLst/>
            </a:prstTxWarp>
            <a:spAutoFit/>
          </a:bodyPr>
          <a:lstStyle/>
          <a:p>
            <a:pPr algn="ctr"/>
            <a:r>
              <a:rPr lang="pt-BR" sz="2400" b="1" cap="all" dirty="0">
                <a:solidFill>
                  <a:schemeClr val="tx1">
                    <a:alpha val="80000"/>
                  </a:schemeClr>
                </a:solidFill>
                <a:latin typeface="Ink Free" panose="03080402000500000000" pitchFamily="66" charset="0"/>
              </a:rPr>
              <a:t>Laços</a:t>
            </a:r>
          </a:p>
          <a:p>
            <a:pPr algn="ctr"/>
            <a:endParaRPr lang="pt-BR" sz="2800" b="1" cap="all" dirty="0">
              <a:latin typeface="Ink Free" panose="03080402000500000000" pitchFamily="66" charset="0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E0B8BCF-0A20-386A-A15C-8FC4BEC94F0A}"/>
              </a:ext>
            </a:extLst>
          </p:cNvPr>
          <p:cNvSpPr txBox="1"/>
          <p:nvPr/>
        </p:nvSpPr>
        <p:spPr>
          <a:xfrm>
            <a:off x="7745506" y="2684123"/>
            <a:ext cx="133702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pt-BR" sz="2000" b="1" cap="all" dirty="0">
                <a:solidFill>
                  <a:schemeClr val="tx1">
                    <a:alpha val="80000"/>
                  </a:schemeClr>
                </a:solidFill>
                <a:latin typeface="Ink Free" panose="03080402000500000000" pitchFamily="66" charset="0"/>
              </a:rPr>
              <a:t>Alegria</a:t>
            </a:r>
          </a:p>
          <a:p>
            <a:pPr algn="ctr"/>
            <a:endParaRPr lang="pt-BR" sz="24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D919C3E-6313-02DB-2C77-1D4F0EBD11F9}"/>
              </a:ext>
            </a:extLst>
          </p:cNvPr>
          <p:cNvSpPr txBox="1"/>
          <p:nvPr/>
        </p:nvSpPr>
        <p:spPr>
          <a:xfrm>
            <a:off x="8087446" y="2534461"/>
            <a:ext cx="63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tx1">
                    <a:alpha val="80000"/>
                  </a:schemeClr>
                </a:solidFill>
                <a:latin typeface="Ink Free" panose="03080402000500000000" pitchFamily="66" charset="0"/>
              </a:rPr>
              <a:t>DE</a:t>
            </a:r>
            <a:endParaRPr lang="pt-BR" b="1" cap="all" dirty="0">
              <a:solidFill>
                <a:schemeClr val="tx1">
                  <a:alpha val="80000"/>
                </a:schemeClr>
              </a:solidFill>
              <a:latin typeface="Ink Free" panose="03080402000500000000" pitchFamily="66" charset="0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3E6935F-910D-16D7-6B36-2CC440AA6F16}"/>
              </a:ext>
            </a:extLst>
          </p:cNvPr>
          <p:cNvSpPr/>
          <p:nvPr/>
        </p:nvSpPr>
        <p:spPr>
          <a:xfrm>
            <a:off x="-24772" y="304464"/>
            <a:ext cx="9650746" cy="1137237"/>
          </a:xfrm>
          <a:prstGeom prst="rect">
            <a:avLst/>
          </a:prstGeom>
          <a:solidFill>
            <a:srgbClr val="2A9A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CDA69A8-5345-8373-7054-C6069707B1D6}"/>
              </a:ext>
            </a:extLst>
          </p:cNvPr>
          <p:cNvSpPr txBox="1"/>
          <p:nvPr/>
        </p:nvSpPr>
        <p:spPr>
          <a:xfrm>
            <a:off x="126786" y="549917"/>
            <a:ext cx="93476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 i="0" spc="200">
                <a:ln>
                  <a:solidFill>
                    <a:schemeClr val="bg1"/>
                  </a:solidFill>
                </a:ln>
                <a:solidFill>
                  <a:schemeClr val="bg1">
                    <a:alpha val="59000"/>
                  </a:schemeClr>
                </a:solidFill>
                <a:effectLst/>
                <a:latin typeface="+mj-lt"/>
              </a:defRPr>
            </a:lvl1pPr>
          </a:lstStyle>
          <a:p>
            <a:r>
              <a:rPr lang="pt-BR" dirty="0"/>
              <a:t>DESCONECTE-SE E BRINQUE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F0C7117-DC7F-0EBD-9A26-7B2D30F65C6F}"/>
              </a:ext>
            </a:extLst>
          </p:cNvPr>
          <p:cNvSpPr/>
          <p:nvPr/>
        </p:nvSpPr>
        <p:spPr>
          <a:xfrm>
            <a:off x="-38420" y="11583172"/>
            <a:ext cx="1821116" cy="668511"/>
          </a:xfrm>
          <a:prstGeom prst="rect">
            <a:avLst/>
          </a:prstGeom>
          <a:solidFill>
            <a:srgbClr val="2A9A72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C1C6DEF-5A35-AE83-7A87-7FA490BDE82B}"/>
              </a:ext>
            </a:extLst>
          </p:cNvPr>
          <p:cNvSpPr txBox="1"/>
          <p:nvPr/>
        </p:nvSpPr>
        <p:spPr>
          <a:xfrm>
            <a:off x="-38420" y="11686595"/>
            <a:ext cx="3603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</a:rPr>
              <a:t>DANIEL LIMA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EF67FC1-1457-AA45-6CD6-AE780D66F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7813" b="61347"/>
          <a:stretch/>
        </p:blipFill>
        <p:spPr>
          <a:xfrm>
            <a:off x="6600293" y="10690201"/>
            <a:ext cx="3025685" cy="211140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6F5DBEE-C17B-7612-86B1-8B7B2BD2B313}"/>
              </a:ext>
            </a:extLst>
          </p:cNvPr>
          <p:cNvSpPr txBox="1"/>
          <p:nvPr/>
        </p:nvSpPr>
        <p:spPr>
          <a:xfrm>
            <a:off x="6972575" y="11317266"/>
            <a:ext cx="2501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400" b="1" spc="-30" dirty="0">
                <a:solidFill>
                  <a:schemeClr val="bg1">
                    <a:alpha val="90000"/>
                  </a:schemeClr>
                </a:solidFill>
              </a:rPr>
              <a:t>ATIVIDADES</a:t>
            </a:r>
          </a:p>
          <a:p>
            <a:pPr algn="r"/>
            <a:r>
              <a:rPr lang="pt-BR" sz="2400" b="1" spc="-30" dirty="0">
                <a:solidFill>
                  <a:schemeClr val="bg1">
                    <a:alpha val="90000"/>
                  </a:schemeClr>
                </a:solidFill>
              </a:rPr>
              <a:t>PARA CRIANÇAS DE 5 A 7  ANOS</a:t>
            </a:r>
          </a:p>
        </p:txBody>
      </p:sp>
    </p:spTree>
    <p:extLst>
      <p:ext uri="{BB962C8B-B14F-4D97-AF65-F5344CB8AC3E}">
        <p14:creationId xmlns:p14="http://schemas.microsoft.com/office/powerpoint/2010/main" val="242657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6EB6C5-7E0D-8716-DA37-F5AF9EE8A3D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9F8C528-B5BB-41C7-8252-6A1F49F7E140}"/>
              </a:ext>
            </a:extLst>
          </p:cNvPr>
          <p:cNvSpPr/>
          <p:nvPr/>
        </p:nvSpPr>
        <p:spPr>
          <a:xfrm>
            <a:off x="0" y="3712682"/>
            <a:ext cx="9601200" cy="2688118"/>
          </a:xfrm>
          <a:prstGeom prst="rect">
            <a:avLst/>
          </a:prstGeom>
          <a:solidFill>
            <a:srgbClr val="2A9A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EE7759-C8AB-5719-9AA6-40C5511069C6}"/>
              </a:ext>
            </a:extLst>
          </p:cNvPr>
          <p:cNvSpPr txBox="1"/>
          <p:nvPr/>
        </p:nvSpPr>
        <p:spPr>
          <a:xfrm>
            <a:off x="1080655" y="4066625"/>
            <a:ext cx="7439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spc="200" dirty="0">
                <a:ln>
                  <a:solidFill>
                    <a:schemeClr val="bg1"/>
                  </a:solidFill>
                </a:ln>
                <a:solidFill>
                  <a:schemeClr val="bg1">
                    <a:alpha val="59000"/>
                  </a:schemeClr>
                </a:solidFill>
                <a:latin typeface="+mj-lt"/>
              </a:rPr>
              <a:t>CAPÍTULO</a:t>
            </a:r>
            <a:r>
              <a:rPr lang="pt-BR" sz="4000" b="1" dirty="0">
                <a:ln>
                  <a:solidFill>
                    <a:schemeClr val="bg1"/>
                  </a:solidFill>
                </a:ln>
                <a:solidFill>
                  <a:schemeClr val="bg1">
                    <a:alpha val="59000"/>
                  </a:schemeClr>
                </a:solidFill>
                <a:latin typeface="+mj-lt"/>
              </a:rPr>
              <a:t> 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512641-A7DC-E80C-9D37-D73C11061059}"/>
              </a:ext>
            </a:extLst>
          </p:cNvPr>
          <p:cNvSpPr txBox="1"/>
          <p:nvPr/>
        </p:nvSpPr>
        <p:spPr>
          <a:xfrm>
            <a:off x="1080655" y="5056741"/>
            <a:ext cx="7439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spc="200" dirty="0">
                <a:ln>
                  <a:solidFill>
                    <a:schemeClr val="bg1"/>
                  </a:solidFill>
                </a:ln>
                <a:solidFill>
                  <a:schemeClr val="bg1">
                    <a:alpha val="59000"/>
                  </a:schemeClr>
                </a:solidFill>
                <a:latin typeface="+mj-lt"/>
              </a:rPr>
              <a:t>Atividades</a:t>
            </a:r>
            <a:r>
              <a:rPr lang="pt-BR" sz="4000" b="1" dirty="0">
                <a:ln>
                  <a:solidFill>
                    <a:schemeClr val="bg1"/>
                  </a:solidFill>
                </a:ln>
                <a:solidFill>
                  <a:schemeClr val="bg1">
                    <a:alpha val="59000"/>
                  </a:schemeClr>
                </a:solidFill>
                <a:latin typeface="+mj-lt"/>
              </a:rPr>
              <a:t> para dias chuvosos</a:t>
            </a:r>
          </a:p>
        </p:txBody>
      </p:sp>
      <p:pic>
        <p:nvPicPr>
          <p:cNvPr id="6" name="Gráfico 5" descr="Chuva com preenchimento sólido">
            <a:extLst>
              <a:ext uri="{FF2B5EF4-FFF2-40B4-BE49-F238E27FC236}">
                <a16:creationId xmlns:a16="http://schemas.microsoft.com/office/drawing/2014/main" id="{A4E37F35-E77F-5E94-544A-9F1301C98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5272" y="966973"/>
            <a:ext cx="4860000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09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3C45334-2715-A4D9-2DDB-FACC2542842C}"/>
              </a:ext>
            </a:extLst>
          </p:cNvPr>
          <p:cNvSpPr txBox="1"/>
          <p:nvPr/>
        </p:nvSpPr>
        <p:spPr>
          <a:xfrm>
            <a:off x="996055" y="594000"/>
            <a:ext cx="6296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n>
                  <a:solidFill>
                    <a:schemeClr val="tx1"/>
                  </a:solidFill>
                </a:ln>
                <a:solidFill>
                  <a:schemeClr val="accent1">
                    <a:alpha val="20000"/>
                  </a:schemeClr>
                </a:solidFill>
                <a:latin typeface="+mj-lt"/>
              </a:rPr>
              <a:t>Atividades para dias chuvosos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04B259-8EA5-1C23-156F-F3A2EC40B02A}"/>
              </a:ext>
            </a:extLst>
          </p:cNvPr>
          <p:cNvSpPr txBox="1"/>
          <p:nvPr/>
        </p:nvSpPr>
        <p:spPr>
          <a:xfrm>
            <a:off x="996055" y="2069861"/>
            <a:ext cx="8291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solidFill>
                  <a:srgbClr val="000000"/>
                </a:solidFill>
              </a:rPr>
              <a:t>Dias de chuva podem ser sinônimo de diversão!</a:t>
            </a:r>
            <a:endParaRPr lang="pt-BR" sz="3200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14B169-9E10-D583-5D10-161D91E32051}"/>
              </a:ext>
            </a:extLst>
          </p:cNvPr>
          <p:cNvSpPr txBox="1"/>
          <p:nvPr/>
        </p:nvSpPr>
        <p:spPr>
          <a:xfrm>
            <a:off x="996055" y="2841762"/>
            <a:ext cx="8100000" cy="7532044"/>
          </a:xfrm>
          <a:prstGeom prst="rect">
            <a:avLst/>
          </a:prstGeom>
          <a:noFill/>
        </p:spPr>
        <p:txBody>
          <a:bodyPr wrap="square" lIns="108000" tIns="72000" rIns="108000" bIns="72000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rgbClr val="000000"/>
                </a:solidFill>
              </a:rPr>
              <a:t>Oficina de Origami: Ensine as crianças a fazerem diferentes figuras de origami. É uma atividade que desenvolve a coordenação motora e a concentração.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rgbClr val="000000"/>
                </a:solidFill>
              </a:rPr>
              <a:t>Histórias em Quadrinhos: Forneça papel e canetas para que as crianças criem suas próprias histórias em quadrinhos. Elas podem inventar personagens e aventuras.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rgbClr val="000000"/>
                </a:solidFill>
              </a:rPr>
              <a:t>Laboratório de </a:t>
            </a:r>
            <a:r>
              <a:rPr lang="pt-BR" sz="2400" dirty="0" err="1">
                <a:solidFill>
                  <a:srgbClr val="000000"/>
                </a:solidFill>
              </a:rPr>
              <a:t>Slime</a:t>
            </a:r>
            <a:r>
              <a:rPr lang="pt-BR" sz="2400" dirty="0">
                <a:solidFill>
                  <a:srgbClr val="000000"/>
                </a:solidFill>
              </a:rPr>
              <a:t>: Faça diferentes tipos de </a:t>
            </a:r>
            <a:r>
              <a:rPr lang="pt-BR" sz="2400" dirty="0" err="1">
                <a:solidFill>
                  <a:srgbClr val="000000"/>
                </a:solidFill>
              </a:rPr>
              <a:t>slime</a:t>
            </a:r>
            <a:r>
              <a:rPr lang="pt-BR" sz="2400" dirty="0">
                <a:solidFill>
                  <a:srgbClr val="000000"/>
                </a:solidFill>
              </a:rPr>
              <a:t> com as crianças. Use ingredientes como cola, bicarbonato de sódio e corantes alimentares.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rgbClr val="000000"/>
                </a:solidFill>
              </a:rPr>
              <a:t>Desafio de Construção: Use materiais recicláveis, como caixas de papelão e garrafas plásticas, para construir castelos, robôs ou qualquer outra coisa que a imaginação permitir.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rgbClr val="000000"/>
                </a:solidFill>
              </a:rPr>
              <a:t>Sessão de Yoga Infantil: Faça uma sessão de yoga com as crianças, usando vídeos ou livros como guia. É uma ótima maneira de relaxar e se exercitar.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65F5934-0856-E98A-2D1D-8BF75E4BADA8}"/>
              </a:ext>
            </a:extLst>
          </p:cNvPr>
          <p:cNvSpPr/>
          <p:nvPr/>
        </p:nvSpPr>
        <p:spPr>
          <a:xfrm>
            <a:off x="852055" y="0"/>
            <a:ext cx="144000" cy="1188000"/>
          </a:xfrm>
          <a:prstGeom prst="rect">
            <a:avLst/>
          </a:prstGeom>
          <a:solidFill>
            <a:srgbClr val="2A9A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2A9A7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6890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3C45334-2715-A4D9-2DDB-FACC2542842C}"/>
              </a:ext>
            </a:extLst>
          </p:cNvPr>
          <p:cNvSpPr txBox="1"/>
          <p:nvPr/>
        </p:nvSpPr>
        <p:spPr>
          <a:xfrm>
            <a:off x="996055" y="594000"/>
            <a:ext cx="62968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n>
                  <a:solidFill>
                    <a:schemeClr val="tx1"/>
                  </a:solidFill>
                </a:ln>
                <a:solidFill>
                  <a:schemeClr val="accent1">
                    <a:alpha val="20000"/>
                  </a:schemeClr>
                </a:solidFill>
                <a:latin typeface="+mj-lt"/>
              </a:rPr>
              <a:t>Atividades para dias chuvosos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14B169-9E10-D583-5D10-161D91E32051}"/>
              </a:ext>
            </a:extLst>
          </p:cNvPr>
          <p:cNvSpPr txBox="1"/>
          <p:nvPr/>
        </p:nvSpPr>
        <p:spPr>
          <a:xfrm>
            <a:off x="996055" y="2819444"/>
            <a:ext cx="8100000" cy="7162712"/>
          </a:xfrm>
          <a:prstGeom prst="rect">
            <a:avLst/>
          </a:prstGeom>
          <a:noFill/>
        </p:spPr>
        <p:txBody>
          <a:bodyPr wrap="square" lIns="108000" tIns="72000" rIns="108000" bIns="72000" rtlCol="0">
            <a:spAutoFit/>
          </a:bodyPr>
          <a:lstStyle/>
          <a:p>
            <a:pPr marL="457200" indent="-457200" algn="just">
              <a:buFont typeface="+mj-lt"/>
              <a:buAutoNum type="arabicPeriod" startAt="6"/>
            </a:pPr>
            <a:r>
              <a:rPr lang="pt-BR" sz="2400" dirty="0">
                <a:solidFill>
                  <a:srgbClr val="000000"/>
                </a:solidFill>
              </a:rPr>
              <a:t>Caixa de Sensações: Crie uma caixa com diferentes objetos e texturas. As crianças podem adivinhar o que estão tocando sem olhar.</a:t>
            </a:r>
          </a:p>
          <a:p>
            <a:pPr marL="457200" indent="-457200" algn="just">
              <a:buFont typeface="+mj-lt"/>
              <a:buAutoNum type="arabicPeriod" startAt="6"/>
            </a:pPr>
            <a:endParaRPr lang="pt-BR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+mj-lt"/>
              <a:buAutoNum type="arabicPeriod" startAt="6"/>
            </a:pPr>
            <a:r>
              <a:rPr lang="pt-BR" sz="2400" dirty="0">
                <a:solidFill>
                  <a:srgbClr val="000000"/>
                </a:solidFill>
              </a:rPr>
              <a:t>Desfile de Moda: Use roupas antigas e fantasias para criar um desfile de moda em casa. As crianças podem se vestir e desfilar pela sala.</a:t>
            </a:r>
          </a:p>
          <a:p>
            <a:pPr marL="457200" indent="-457200" algn="just">
              <a:buFont typeface="+mj-lt"/>
              <a:buAutoNum type="arabicPeriod" startAt="6"/>
            </a:pPr>
            <a:endParaRPr lang="pt-BR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+mj-lt"/>
              <a:buAutoNum type="arabicPeriod" startAt="6"/>
            </a:pPr>
            <a:r>
              <a:rPr lang="pt-BR" sz="2400" dirty="0">
                <a:solidFill>
                  <a:srgbClr val="000000"/>
                </a:solidFill>
              </a:rPr>
              <a:t>Jogo de Charadas: Jogue charadas com temas variados, como animais, profissões ou filmes infantis. É uma atividade divertida e interativa.</a:t>
            </a:r>
          </a:p>
          <a:p>
            <a:pPr marL="457200" indent="-457200" algn="just">
              <a:buFont typeface="+mj-lt"/>
              <a:buAutoNum type="arabicPeriod" startAt="6"/>
            </a:pPr>
            <a:endParaRPr lang="pt-BR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+mj-lt"/>
              <a:buAutoNum type="arabicPeriod" startAt="6"/>
            </a:pPr>
            <a:r>
              <a:rPr lang="pt-BR" sz="2400" dirty="0">
                <a:solidFill>
                  <a:srgbClr val="000000"/>
                </a:solidFill>
              </a:rPr>
              <a:t>Construção de Fortes: Use cobertores, almofadas e móveis para construir fortes e cabanas na sala. As crianças podem brincar e se esconder dentro deles.</a:t>
            </a:r>
          </a:p>
          <a:p>
            <a:pPr marL="457200" indent="-457200" algn="just">
              <a:buFont typeface="+mj-lt"/>
              <a:buAutoNum type="arabicPeriod" startAt="6"/>
            </a:pPr>
            <a:endParaRPr lang="pt-BR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+mj-lt"/>
              <a:buAutoNum type="arabicPeriod" startAt="6"/>
            </a:pPr>
            <a:r>
              <a:rPr lang="pt-BR" sz="2400" dirty="0">
                <a:solidFill>
                  <a:srgbClr val="000000"/>
                </a:solidFill>
              </a:rPr>
              <a:t>Ateliê de Bijuterias: Faça bijuterias com miçangas, fios e outros materiais. As crianças podem criar colares, pulseiras e anéis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65F5934-0856-E98A-2D1D-8BF75E4BADA8}"/>
              </a:ext>
            </a:extLst>
          </p:cNvPr>
          <p:cNvSpPr/>
          <p:nvPr/>
        </p:nvSpPr>
        <p:spPr>
          <a:xfrm>
            <a:off x="852055" y="0"/>
            <a:ext cx="144000" cy="1188000"/>
          </a:xfrm>
          <a:prstGeom prst="rect">
            <a:avLst/>
          </a:prstGeom>
          <a:solidFill>
            <a:srgbClr val="2A9A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2A9A7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5597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6EB6C5-7E0D-8716-DA37-F5AF9EE8A3DD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9F8C528-B5BB-41C7-8252-6A1F49F7E140}"/>
              </a:ext>
            </a:extLst>
          </p:cNvPr>
          <p:cNvSpPr/>
          <p:nvPr/>
        </p:nvSpPr>
        <p:spPr>
          <a:xfrm>
            <a:off x="0" y="3712682"/>
            <a:ext cx="9601200" cy="2688118"/>
          </a:xfrm>
          <a:prstGeom prst="rect">
            <a:avLst/>
          </a:prstGeom>
          <a:solidFill>
            <a:srgbClr val="2A9A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FEE7759-C8AB-5719-9AA6-40C5511069C6}"/>
              </a:ext>
            </a:extLst>
          </p:cNvPr>
          <p:cNvSpPr txBox="1"/>
          <p:nvPr/>
        </p:nvSpPr>
        <p:spPr>
          <a:xfrm>
            <a:off x="1080655" y="4066625"/>
            <a:ext cx="7439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spc="200" dirty="0">
                <a:ln>
                  <a:solidFill>
                    <a:schemeClr val="bg1"/>
                  </a:solidFill>
                </a:ln>
                <a:solidFill>
                  <a:schemeClr val="bg1">
                    <a:alpha val="59000"/>
                  </a:schemeClr>
                </a:solidFill>
                <a:latin typeface="+mj-lt"/>
              </a:rPr>
              <a:t>CAPÍTULO</a:t>
            </a:r>
            <a:r>
              <a:rPr lang="pt-BR" sz="4000" b="1" dirty="0">
                <a:ln>
                  <a:solidFill>
                    <a:schemeClr val="bg1"/>
                  </a:solidFill>
                </a:ln>
                <a:solidFill>
                  <a:schemeClr val="bg1">
                    <a:alpha val="59000"/>
                  </a:schemeClr>
                </a:solidFill>
                <a:latin typeface="+mj-lt"/>
              </a:rPr>
              <a:t> 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0512641-A7DC-E80C-9D37-D73C11061059}"/>
              </a:ext>
            </a:extLst>
          </p:cNvPr>
          <p:cNvSpPr txBox="1"/>
          <p:nvPr/>
        </p:nvSpPr>
        <p:spPr>
          <a:xfrm>
            <a:off x="1080655" y="5056741"/>
            <a:ext cx="74398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spc="200" dirty="0">
                <a:ln>
                  <a:solidFill>
                    <a:schemeClr val="bg1"/>
                  </a:solidFill>
                </a:ln>
                <a:solidFill>
                  <a:schemeClr val="bg1">
                    <a:alpha val="59000"/>
                  </a:schemeClr>
                </a:solidFill>
                <a:latin typeface="+mj-lt"/>
              </a:rPr>
              <a:t>Atividades</a:t>
            </a:r>
            <a:r>
              <a:rPr lang="pt-BR" sz="4000" b="1" dirty="0">
                <a:ln>
                  <a:solidFill>
                    <a:schemeClr val="bg1"/>
                  </a:solidFill>
                </a:ln>
                <a:solidFill>
                  <a:schemeClr val="bg1">
                    <a:alpha val="59000"/>
                  </a:schemeClr>
                </a:solidFill>
                <a:latin typeface="+mj-lt"/>
              </a:rPr>
              <a:t> para dias de sol</a:t>
            </a:r>
          </a:p>
        </p:txBody>
      </p:sp>
      <p:pic>
        <p:nvPicPr>
          <p:cNvPr id="13" name="Gráfico 12" descr="Sol parcial com preenchimento sólido">
            <a:extLst>
              <a:ext uri="{FF2B5EF4-FFF2-40B4-BE49-F238E27FC236}">
                <a16:creationId xmlns:a16="http://schemas.microsoft.com/office/drawing/2014/main" id="{8B8BB032-E1CD-E259-4046-CFFF04FC7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4741200" y="-85489"/>
            <a:ext cx="4860000" cy="48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10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3C45334-2715-A4D9-2DDB-FACC2542842C}"/>
              </a:ext>
            </a:extLst>
          </p:cNvPr>
          <p:cNvSpPr txBox="1"/>
          <p:nvPr/>
        </p:nvSpPr>
        <p:spPr>
          <a:xfrm>
            <a:off x="996055" y="594000"/>
            <a:ext cx="5530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n>
                  <a:solidFill>
                    <a:schemeClr val="tx1"/>
                  </a:solidFill>
                </a:ln>
                <a:solidFill>
                  <a:schemeClr val="accent1">
                    <a:alpha val="20000"/>
                  </a:schemeClr>
                </a:solidFill>
                <a:latin typeface="+mj-lt"/>
              </a:rPr>
              <a:t>Atividades para dias de sol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04B259-8EA5-1C23-156F-F3A2EC40B02A}"/>
              </a:ext>
            </a:extLst>
          </p:cNvPr>
          <p:cNvSpPr txBox="1"/>
          <p:nvPr/>
        </p:nvSpPr>
        <p:spPr>
          <a:xfrm>
            <a:off x="996055" y="2069861"/>
            <a:ext cx="8291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i="1" dirty="0">
                <a:solidFill>
                  <a:srgbClr val="000000"/>
                </a:solidFill>
              </a:rPr>
              <a:t>Dias de sol + diversão ao ar livre!</a:t>
            </a:r>
            <a:endParaRPr lang="pt-BR" sz="3200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14B169-9E10-D583-5D10-161D91E32051}"/>
              </a:ext>
            </a:extLst>
          </p:cNvPr>
          <p:cNvSpPr txBox="1"/>
          <p:nvPr/>
        </p:nvSpPr>
        <p:spPr>
          <a:xfrm>
            <a:off x="996055" y="2883325"/>
            <a:ext cx="8100000" cy="7162712"/>
          </a:xfrm>
          <a:prstGeom prst="rect">
            <a:avLst/>
          </a:prstGeom>
          <a:noFill/>
        </p:spPr>
        <p:txBody>
          <a:bodyPr wrap="square" lIns="108000" tIns="72000" rIns="108000" bIns="72000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rgbClr val="000000"/>
                </a:solidFill>
              </a:rPr>
              <a:t>Corrida de Obstáculos: Monte uma corrida de obstáculos no quintal ou em um parque. Use cones, cordas e outros objetos para criar desafios.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rgbClr val="000000"/>
                </a:solidFill>
              </a:rPr>
              <a:t>Pintura ao Ar Livre: Leve tintas e papéis para fora e deixe as crianças pintarem ao ar livre. Elas podem se inspirar na natureza ao redor.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rgbClr val="000000"/>
                </a:solidFill>
              </a:rPr>
              <a:t>Exploração de Insetos: Dê lupas e potes para as crianças explorarem insetos e plantas no jardim. Elas podem aprender sobre a biodiversidade local.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rgbClr val="000000"/>
                </a:solidFill>
              </a:rPr>
              <a:t>Jogos de Água: Em dias quentes, organize brincadeiras com água, como guerra de balões de água ou corrida de esponjas molhadas.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rgbClr val="000000"/>
                </a:solidFill>
              </a:rPr>
              <a:t>Construção de Cabanas: Use galhos, folhas e outros materiais naturais para construir cabanas e esconderijos no jardim.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65F5934-0856-E98A-2D1D-8BF75E4BADA8}"/>
              </a:ext>
            </a:extLst>
          </p:cNvPr>
          <p:cNvSpPr/>
          <p:nvPr/>
        </p:nvSpPr>
        <p:spPr>
          <a:xfrm>
            <a:off x="852055" y="0"/>
            <a:ext cx="144000" cy="1188000"/>
          </a:xfrm>
          <a:prstGeom prst="rect">
            <a:avLst/>
          </a:prstGeom>
          <a:solidFill>
            <a:srgbClr val="2A9A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2A9A7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6879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53C45334-2715-A4D9-2DDB-FACC2542842C}"/>
              </a:ext>
            </a:extLst>
          </p:cNvPr>
          <p:cNvSpPr txBox="1"/>
          <p:nvPr/>
        </p:nvSpPr>
        <p:spPr>
          <a:xfrm>
            <a:off x="996055" y="594000"/>
            <a:ext cx="5530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n>
                  <a:solidFill>
                    <a:schemeClr val="tx1"/>
                  </a:solidFill>
                </a:ln>
                <a:solidFill>
                  <a:schemeClr val="accent1">
                    <a:alpha val="20000"/>
                  </a:schemeClr>
                </a:solidFill>
                <a:latin typeface="+mj-lt"/>
              </a:rPr>
              <a:t>Atividades para dias de sol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E14B169-9E10-D583-5D10-161D91E32051}"/>
              </a:ext>
            </a:extLst>
          </p:cNvPr>
          <p:cNvSpPr txBox="1"/>
          <p:nvPr/>
        </p:nvSpPr>
        <p:spPr>
          <a:xfrm>
            <a:off x="996055" y="2883325"/>
            <a:ext cx="8100000" cy="7162712"/>
          </a:xfrm>
          <a:prstGeom prst="rect">
            <a:avLst/>
          </a:prstGeom>
          <a:noFill/>
        </p:spPr>
        <p:txBody>
          <a:bodyPr wrap="square" lIns="108000" tIns="72000" rIns="108000" bIns="72000" rtlCol="0">
            <a:spAutoFit/>
          </a:bodyPr>
          <a:lstStyle/>
          <a:p>
            <a:pPr marL="457200" indent="-457200" algn="just">
              <a:buFont typeface="+mj-lt"/>
              <a:buAutoNum type="arabicPeriod" startAt="6"/>
            </a:pPr>
            <a:r>
              <a:rPr lang="pt-BR" sz="2400" dirty="0">
                <a:solidFill>
                  <a:srgbClr val="000000"/>
                </a:solidFill>
              </a:rPr>
              <a:t>Passeio de Pipas: Faça ou compre pipas e leve as crianças para empiná-las em um campo aberto. É uma atividade divertida e relaxante.</a:t>
            </a:r>
          </a:p>
          <a:p>
            <a:pPr marL="457200" indent="-457200" algn="just">
              <a:buFont typeface="+mj-lt"/>
              <a:buAutoNum type="arabicPeriod" startAt="6"/>
            </a:pPr>
            <a:endParaRPr lang="pt-BR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+mj-lt"/>
              <a:buAutoNum type="arabicPeriod" startAt="6"/>
            </a:pPr>
            <a:r>
              <a:rPr lang="pt-BR" sz="2400" dirty="0">
                <a:solidFill>
                  <a:srgbClr val="000000"/>
                </a:solidFill>
              </a:rPr>
              <a:t>Exploração de Trilhas: Encontre trilhas seguras e explore a natureza com as crianças. Leve lanches e água para um piquenique durante o passeio.</a:t>
            </a:r>
          </a:p>
          <a:p>
            <a:pPr marL="457200" indent="-457200" algn="just">
              <a:buFont typeface="+mj-lt"/>
              <a:buAutoNum type="arabicPeriod" startAt="6"/>
            </a:pPr>
            <a:endParaRPr lang="pt-BR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+mj-lt"/>
              <a:buAutoNum type="arabicPeriod" startAt="6"/>
            </a:pPr>
            <a:r>
              <a:rPr lang="pt-BR" sz="2400" dirty="0">
                <a:solidFill>
                  <a:srgbClr val="000000"/>
                </a:solidFill>
              </a:rPr>
              <a:t>Jardinagem Criativa: Plante flores ou vegetais em vasos ou canteiros. As crianças podem decorar os vasos e cuidar das plantas.</a:t>
            </a:r>
          </a:p>
          <a:p>
            <a:pPr marL="457200" indent="-457200" algn="just">
              <a:buFont typeface="+mj-lt"/>
              <a:buAutoNum type="arabicPeriod" startAt="6"/>
            </a:pPr>
            <a:endParaRPr lang="pt-BR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+mj-lt"/>
              <a:buAutoNum type="arabicPeriod" startAt="6"/>
            </a:pPr>
            <a:r>
              <a:rPr lang="pt-BR" sz="2400" dirty="0">
                <a:solidFill>
                  <a:srgbClr val="000000"/>
                </a:solidFill>
              </a:rPr>
              <a:t>Jogos de Caça ao Tesouro: Crie uma caça ao tesouro ao ar livre com mapas e pistas. As crianças podem procurar por pequenos prêmios escondidos.</a:t>
            </a:r>
          </a:p>
          <a:p>
            <a:pPr marL="457200" indent="-457200" algn="just">
              <a:buFont typeface="+mj-lt"/>
              <a:buAutoNum type="arabicPeriod" startAt="6"/>
            </a:pPr>
            <a:endParaRPr lang="pt-BR" sz="2400" dirty="0">
              <a:solidFill>
                <a:srgbClr val="000000"/>
              </a:solidFill>
            </a:endParaRPr>
          </a:p>
          <a:p>
            <a:pPr marL="457200" indent="-457200" algn="just">
              <a:buFont typeface="+mj-lt"/>
              <a:buAutoNum type="arabicPeriod" startAt="6"/>
            </a:pPr>
            <a:r>
              <a:rPr lang="pt-BR" sz="2400" dirty="0">
                <a:solidFill>
                  <a:srgbClr val="000000"/>
                </a:solidFill>
              </a:rPr>
              <a:t>Observação de Pássaros: Leve binóculos e guias de pássaros para observar e identificar diferentes espécies de aves na região.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65F5934-0856-E98A-2D1D-8BF75E4BADA8}"/>
              </a:ext>
            </a:extLst>
          </p:cNvPr>
          <p:cNvSpPr/>
          <p:nvPr/>
        </p:nvSpPr>
        <p:spPr>
          <a:xfrm>
            <a:off x="852055" y="0"/>
            <a:ext cx="144000" cy="1188000"/>
          </a:xfrm>
          <a:prstGeom prst="rect">
            <a:avLst/>
          </a:prstGeom>
          <a:solidFill>
            <a:srgbClr val="2A9A7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highlight>
                <a:srgbClr val="2A9A72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968076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85FA17C-D215-9D7D-AE9C-C4BD3B9FFF84}"/>
              </a:ext>
            </a:extLst>
          </p:cNvPr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200" dirty="0">
              <a:latin typeface="+mj-lt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0C6A4C5-2400-4DDB-3C5B-1B71050896E2}"/>
              </a:ext>
            </a:extLst>
          </p:cNvPr>
          <p:cNvSpPr txBox="1"/>
          <p:nvPr/>
        </p:nvSpPr>
        <p:spPr>
          <a:xfrm>
            <a:off x="200025" y="3446149"/>
            <a:ext cx="920115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</a:rPr>
              <a:t>OBRIGADO POR LER ATÉ AQUI!</a:t>
            </a:r>
          </a:p>
          <a:p>
            <a:endParaRPr lang="pt-BR" dirty="0"/>
          </a:p>
          <a:p>
            <a:pPr algn="just"/>
            <a:r>
              <a:rPr lang="pt-BR" sz="4000" b="1" dirty="0">
                <a:solidFill>
                  <a:schemeClr val="bg1"/>
                </a:solidFill>
              </a:rPr>
              <a:t>Esse conteúdo foi criado para fins didáticos usando diferentes ferramentas de inteligência artificial.</a:t>
            </a:r>
          </a:p>
        </p:txBody>
      </p:sp>
      <p:pic>
        <p:nvPicPr>
          <p:cNvPr id="5" name="Imagem 4" descr="Ícone&#10;&#10;Descrição gerada automaticamente">
            <a:hlinkClick r:id="rId2"/>
            <a:extLst>
              <a:ext uri="{FF2B5EF4-FFF2-40B4-BE49-F238E27FC236}">
                <a16:creationId xmlns:a16="http://schemas.microsoft.com/office/drawing/2014/main" id="{F82918AF-3DD2-7F45-39B8-3A9802945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00" y="7581900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6519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177</TotalTime>
  <Words>602</Words>
  <Application>Microsoft Office PowerPoint</Application>
  <PresentationFormat>Papel A3 (297 x 420 mm)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Ink Free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Caixa Economica Federal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Daniel Silva Lima</dc:creator>
  <cp:lastModifiedBy>Daniel Silva Lima</cp:lastModifiedBy>
  <cp:revision>6</cp:revision>
  <dcterms:created xsi:type="dcterms:W3CDTF">2025-01-13T15:55:23Z</dcterms:created>
  <dcterms:modified xsi:type="dcterms:W3CDTF">2025-01-15T22:29:26Z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de7aacd-7cc4-4c31-9e6f-7ef306428f09_Enabled">
    <vt:lpwstr>true</vt:lpwstr>
  </property>
  <property fmtid="{D5CDD505-2E9C-101B-9397-08002B2CF9AE}" pid="3" name="MSIP_Label_fde7aacd-7cc4-4c31-9e6f-7ef306428f09_SetDate">
    <vt:lpwstr>2025-01-13T15:56:48Z</vt:lpwstr>
  </property>
  <property fmtid="{D5CDD505-2E9C-101B-9397-08002B2CF9AE}" pid="4" name="MSIP_Label_fde7aacd-7cc4-4c31-9e6f-7ef306428f09_Method">
    <vt:lpwstr>Privileged</vt:lpwstr>
  </property>
  <property fmtid="{D5CDD505-2E9C-101B-9397-08002B2CF9AE}" pid="5" name="MSIP_Label_fde7aacd-7cc4-4c31-9e6f-7ef306428f09_Name">
    <vt:lpwstr>_PUBLICO</vt:lpwstr>
  </property>
  <property fmtid="{D5CDD505-2E9C-101B-9397-08002B2CF9AE}" pid="6" name="MSIP_Label_fde7aacd-7cc4-4c31-9e6f-7ef306428f09_SiteId">
    <vt:lpwstr>ab9bba98-684a-43fb-add8-9c2bebede229</vt:lpwstr>
  </property>
  <property fmtid="{D5CDD505-2E9C-101B-9397-08002B2CF9AE}" pid="7" name="MSIP_Label_fde7aacd-7cc4-4c31-9e6f-7ef306428f09_ActionId">
    <vt:lpwstr>c1b6d1fe-2481-409f-a972-467cc785ed9f</vt:lpwstr>
  </property>
  <property fmtid="{D5CDD505-2E9C-101B-9397-08002B2CF9AE}" pid="8" name="MSIP_Label_fde7aacd-7cc4-4c31-9e6f-7ef306428f09_ContentBits">
    <vt:lpwstr>1</vt:lpwstr>
  </property>
</Properties>
</file>