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5202C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06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אני אוסיף שאלות ותשובות אפשריות בכל שקף, ובעיקר הסברים למה דברים לא עבדו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צריך להוסיף פה במלל אולי את כל הקונפיגורציות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4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ולגבות פה כל שורה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צריך להוסיף פה במלל אולי את כל הקונפיגורציות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0" y="3090333"/>
            <a:ext cx="7874000" cy="3767667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    Reinforcement learning</a:t>
            </a:r>
            <a:br>
              <a:rPr lang="en-US" sz="4000" dirty="0"/>
            </a:br>
            <a:r>
              <a:rPr lang="en-US" sz="2400" dirty="0"/>
              <a:t>       dr. </a:t>
            </a:r>
            <a:r>
              <a:rPr lang="en-US" sz="2400" dirty="0" err="1"/>
              <a:t>Ayal</a:t>
            </a:r>
            <a:r>
              <a:rPr lang="en-US" sz="2400" dirty="0"/>
              <a:t> </a:t>
            </a:r>
            <a:r>
              <a:rPr lang="en-US" sz="2400" dirty="0" err="1"/>
              <a:t>taitler</a:t>
            </a:r>
            <a:br>
              <a:rPr lang="en-US" sz="2400" dirty="0"/>
            </a:br>
            <a:br>
              <a:rPr lang="he-IL" sz="2400" dirty="0"/>
            </a:br>
            <a:br>
              <a:rPr lang="he-IL" sz="2400" dirty="0"/>
            </a:br>
            <a:br>
              <a:rPr lang="en-US" sz="4000" dirty="0"/>
            </a:br>
            <a:r>
              <a:rPr lang="en-US" sz="4000" dirty="0"/>
              <a:t>     Final project presentation</a:t>
            </a:r>
            <a:br>
              <a:rPr lang="en-US" sz="4000" dirty="0"/>
            </a:br>
            <a:r>
              <a:rPr lang="en-US" sz="2400" dirty="0"/>
              <a:t>Dani </a:t>
            </a:r>
            <a:r>
              <a:rPr lang="en-US" sz="2400" dirty="0" err="1"/>
              <a:t>Mirkin</a:t>
            </a:r>
            <a:r>
              <a:rPr lang="en-US" sz="2400" dirty="0"/>
              <a:t>, </a:t>
            </a:r>
            <a:r>
              <a:rPr lang="en-US" sz="2400" dirty="0" err="1"/>
              <a:t>Itai</a:t>
            </a:r>
            <a:r>
              <a:rPr lang="en-US" sz="2400" dirty="0"/>
              <a:t> Kohn, </a:t>
            </a:r>
            <a:r>
              <a:rPr lang="en-US" sz="2400" dirty="0" err="1"/>
              <a:t>amit</a:t>
            </a:r>
            <a:r>
              <a:rPr lang="en-US" sz="2400" dirty="0"/>
              <a:t> </a:t>
            </a:r>
            <a:r>
              <a:rPr lang="en-US" sz="2400" dirty="0" err="1"/>
              <a:t>twik</a:t>
            </a:r>
            <a:br>
              <a:rPr lang="en-US" sz="2400" dirty="0"/>
            </a:br>
            <a:r>
              <a:rPr lang="en-US" sz="2400" dirty="0"/>
              <a:t>             318720711    209372192  302995949           </a:t>
            </a:r>
            <a:endParaRPr lang="en-US" sz="4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C95063-24C9-4943-9110-89378B144261}"/>
              </a:ext>
            </a:extLst>
          </p:cNvPr>
          <p:cNvSpPr txBox="1">
            <a:spLocks/>
          </p:cNvSpPr>
          <p:nvPr/>
        </p:nvSpPr>
        <p:spPr>
          <a:xfrm>
            <a:off x="9787466" y="0"/>
            <a:ext cx="2734733" cy="643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4/8/2025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0804998-8A95-4AFD-AE2E-FE1EE23C0A61}"/>
              </a:ext>
            </a:extLst>
          </p:cNvPr>
          <p:cNvSpPr txBox="1">
            <a:spLocks/>
          </p:cNvSpPr>
          <p:nvPr/>
        </p:nvSpPr>
        <p:spPr>
          <a:xfrm>
            <a:off x="1927861" y="0"/>
            <a:ext cx="6591300" cy="742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/>
              <a:t>Qualitive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3EFE29-2304-4553-BEDD-944D3344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53" y="944578"/>
            <a:ext cx="3334215" cy="23339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3F9DE5-2DDF-42BD-A665-5F8E2873C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03" y="944578"/>
            <a:ext cx="3381847" cy="2362530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146374F0-B12C-4C18-B63E-D66B779891D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450591" y="3313254"/>
            <a:ext cx="548722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solidFill>
                  <a:schemeClr val="accent6"/>
                </a:solidFill>
              </a:rPr>
              <a:t>PPO-VGG16-With-SARA-Reward-0</a:t>
            </a:r>
          </a:p>
          <a:p>
            <a:pPr marL="571500" lvl="1" indent="-3429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Correctly detected a </a:t>
            </a:r>
            <a:r>
              <a:rPr lang="en-US" i="1" dirty="0"/>
              <a:t>Tabby</a:t>
            </a:r>
            <a:r>
              <a:rPr lang="en-US" dirty="0"/>
              <a:t> cat</a:t>
            </a:r>
          </a:p>
          <a:p>
            <a:pPr marL="571500" lvl="1" indent="-3429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Confidence score: </a:t>
            </a:r>
            <a:r>
              <a:rPr lang="en-US" b="1" dirty="0"/>
              <a:t>0.61</a:t>
            </a:r>
          </a:p>
          <a:p>
            <a:pPr marL="571500" lvl="1" indent="-3429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Bounding box covers the object reasonably well, slightly oversized</a:t>
            </a:r>
            <a:endParaRPr lang="en-US" b="0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45F340F-E726-40A5-BA20-37978B31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776" y="3313254"/>
            <a:ext cx="548722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</a:rPr>
              <a:t>PPO-VGG16-With-SARA-REWARD-1</a:t>
            </a:r>
          </a:p>
          <a:p>
            <a:pPr marL="571500" lvl="1" indent="-3429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Completely incorrect localization </a:t>
            </a:r>
          </a:p>
          <a:p>
            <a:pPr marL="571500" lvl="1" indent="-3429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Misclassified as </a:t>
            </a:r>
            <a:r>
              <a:rPr lang="en-US" i="1" dirty="0" err="1"/>
              <a:t>Theater_curtain</a:t>
            </a:r>
            <a:endParaRPr lang="en-US" i="1" dirty="0"/>
          </a:p>
          <a:p>
            <a:pPr marL="571500" lvl="1" indent="-34290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Illustrates instability caused by poorly tuned continuous reward</a:t>
            </a:r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D15B85C-7C7F-4347-90B9-FE9995D6C8FE}"/>
              </a:ext>
            </a:extLst>
          </p:cNvPr>
          <p:cNvSpPr txBox="1">
            <a:spLocks/>
          </p:cNvSpPr>
          <p:nvPr/>
        </p:nvSpPr>
        <p:spPr>
          <a:xfrm>
            <a:off x="1927861" y="0"/>
            <a:ext cx="6591300" cy="742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/>
              <a:t>Conclusions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B9E19BB-D312-42F3-8C19-0A2F15BB2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4768"/>
            <a:ext cx="12192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sz="2800" dirty="0"/>
              <a:t>PPO-based agents show potential to outperform DQN in some configurations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altLang="he-IL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sz="2800" dirty="0"/>
              <a:t>Best result: </a:t>
            </a:r>
            <a:r>
              <a:rPr lang="he-IL" altLang="he-IL" sz="2800" b="1" dirty="0"/>
              <a:t>mAP@0.66 </a:t>
            </a:r>
            <a:r>
              <a:rPr lang="he-IL" altLang="he-IL" sz="2800" dirty="0"/>
              <a:t>using PPO + VGG16 + SaRa + baseline reward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altLang="he-IL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sz="2800" b="1" dirty="0"/>
              <a:t>Continuous action space </a:t>
            </a:r>
            <a:r>
              <a:rPr lang="he-IL" altLang="he-IL" sz="2800" dirty="0"/>
              <a:t>improves flexibility but requires tuning</a:t>
            </a:r>
            <a:endParaRPr lang="en-US" altLang="he-IL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altLang="he-IL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sz="2800" dirty="0"/>
              <a:t>Reward design plays a </a:t>
            </a:r>
            <a:r>
              <a:rPr lang="he-IL" altLang="he-IL" sz="2800" b="1" dirty="0"/>
              <a:t>critical role</a:t>
            </a:r>
            <a:r>
              <a:rPr lang="he-IL" altLang="he-IL" sz="2800" dirty="0"/>
              <a:t> in training stability and final performance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altLang="he-IL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sz="2800" dirty="0"/>
              <a:t>No single configuration dominated across all metrics</a:t>
            </a:r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A64BD2D-3209-47E9-B2C5-95502BE3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81" y="0"/>
            <a:ext cx="6506135" cy="742800"/>
          </a:xfrm>
        </p:spPr>
        <p:txBody>
          <a:bodyPr anchor="t">
            <a:noAutofit/>
          </a:bodyPr>
          <a:lstStyle/>
          <a:p>
            <a:pPr algn="ctr" rtl="0"/>
            <a:r>
              <a:rPr lang="en-US" sz="4000" dirty="0"/>
              <a:t>limitations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70CEA5B-4AD1-4E5C-B3DD-F01A52C80C3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0" y="1716157"/>
            <a:ext cx="6794339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Computational constraints</a:t>
            </a:r>
            <a:r>
              <a:rPr lang="en-US" dirty="0"/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No professional GPU access — all training done on local   CPU, limiting runtime and exploration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Training instability</a:t>
            </a:r>
            <a:r>
              <a:rPr 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Some reward configurations (e.g., loss-based) led to convergence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Limited hyperparameter tuning</a:t>
            </a:r>
            <a:r>
              <a:rPr 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PPO parameters were not exhaustively optimized due to time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b="0" dirty="0"/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Dataset scope &amp; limited time</a:t>
            </a:r>
            <a:r>
              <a:rPr lang="en-US" dirty="0"/>
              <a:t>:</a:t>
            </a:r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Evaluated on a single class ("cat") and not validated on real-world noisy scenes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5F4A3A9-F8B8-405C-812F-2EA932E7078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5905" r="259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146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7F71B223-01D0-48BC-848D-7DD4B6D8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231" y="0"/>
            <a:ext cx="8361625" cy="742800"/>
          </a:xfrm>
        </p:spPr>
        <p:txBody>
          <a:bodyPr anchor="t">
            <a:noAutofit/>
          </a:bodyPr>
          <a:lstStyle/>
          <a:p>
            <a:pPr rtl="0"/>
            <a:r>
              <a:rPr lang="en-US" sz="4000" dirty="0"/>
              <a:t>Future work &amp; closing remarks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54E69B-0BE8-4AC0-A784-56F63704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661" y="1825010"/>
            <a:ext cx="9842339" cy="341632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he-IL" sz="2400" dirty="0">
                <a:solidFill>
                  <a:schemeClr val="bg1"/>
                </a:solidFill>
              </a:rPr>
              <a:t>Longer training and use of real-world datasets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altLang="he-IL" sz="24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sz="2400" dirty="0">
                <a:solidFill>
                  <a:schemeClr val="bg1"/>
                </a:solidFill>
              </a:rPr>
              <a:t>Explore alternative RL algorithms (e.g., SAC, TD</a:t>
            </a:r>
            <a:r>
              <a:rPr lang="en-US" altLang="he-IL" sz="2400" dirty="0">
                <a:solidFill>
                  <a:schemeClr val="bg1"/>
                </a:solidFill>
              </a:rPr>
              <a:t>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altLang="he-IL" sz="24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sz="2400" dirty="0">
                <a:solidFill>
                  <a:schemeClr val="bg1"/>
                </a:solidFill>
              </a:rPr>
              <a:t>More robust ablation studies on feature extractors and state design</a:t>
            </a:r>
            <a:endParaRPr lang="en-US" altLang="he-IL" sz="24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he-IL" sz="24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sz="2400" dirty="0">
                <a:solidFill>
                  <a:schemeClr val="bg1"/>
                </a:solidFill>
              </a:rPr>
              <a:t>Multi-object extension: sequential detection of multiple instances</a:t>
            </a:r>
            <a:endParaRPr lang="en-US" altLang="he-IL" sz="24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altLang="he-IL" sz="24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sz="2400" dirty="0">
                <a:solidFill>
                  <a:schemeClr val="bg1"/>
                </a:solidFill>
              </a:rPr>
              <a:t>Optimize for real-time / embedded deployment (e.g., quantized models)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863379" cy="742800"/>
          </a:xfrm>
        </p:spPr>
        <p:txBody>
          <a:bodyPr anchor="t">
            <a:normAutofit/>
          </a:bodyPr>
          <a:lstStyle/>
          <a:p>
            <a:pPr rtl="0"/>
            <a:r>
              <a:rPr lang="en-US" sz="4000" dirty="0"/>
              <a:t>Background &amp; Motivation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6F2B5E-203B-4B9E-B462-772FCA5D2BD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6932" y="1346818"/>
            <a:ext cx="844973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Active object localization</a:t>
            </a:r>
            <a:r>
              <a:rPr lang="en-US" dirty="0"/>
              <a:t> offers iterative refinement of bounding boxes via RL agents, mimicking human visual attention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detectors perform one-shot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 err="1"/>
              <a:t>SaRLVision</a:t>
            </a:r>
            <a:r>
              <a:rPr lang="en-US" dirty="0"/>
              <a:t> integrates saliency ranking with a </a:t>
            </a:r>
            <a:r>
              <a:rPr lang="en-US" b="1" dirty="0"/>
              <a:t>DQN</a:t>
            </a:r>
            <a:r>
              <a:rPr lang="en-US" dirty="0"/>
              <a:t> agent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but suffers from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Discrete, coarse action space</a:t>
            </a:r>
          </a:p>
          <a:p>
            <a:pPr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Sparse and non-differentiable reward signals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Our goal: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he-IL" b="1" dirty="0"/>
              <a:t>E</a:t>
            </a: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xplore enhancements to the framework using modern RL methods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F69D78E-56FE-411D-A970-0E4DF0CA2828}"/>
              </a:ext>
            </a:extLst>
          </p:cNvPr>
          <p:cNvSpPr txBox="1">
            <a:spLocks/>
          </p:cNvSpPr>
          <p:nvPr/>
        </p:nvSpPr>
        <p:spPr>
          <a:xfrm>
            <a:off x="1559860" y="1358546"/>
            <a:ext cx="5443370" cy="76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4000" dirty="0" err="1">
                <a:solidFill>
                  <a:schemeClr val="bg1"/>
                </a:solidFill>
              </a:rPr>
              <a:t>SaRLVision</a:t>
            </a:r>
            <a:r>
              <a:rPr lang="en-US" sz="4000" dirty="0">
                <a:solidFill>
                  <a:schemeClr val="bg1"/>
                </a:solidFill>
              </a:rPr>
              <a:t> OVERVIEW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231FF9B-7019-4BB9-A391-6BAE793535AD}"/>
              </a:ext>
            </a:extLst>
          </p:cNvPr>
          <p:cNvSpPr txBox="1">
            <a:spLocks/>
          </p:cNvSpPr>
          <p:nvPr/>
        </p:nvSpPr>
        <p:spPr>
          <a:xfrm>
            <a:off x="179812" y="3492500"/>
            <a:ext cx="7914322" cy="344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solidFill>
                  <a:schemeClr val="bg1"/>
                </a:solidFill>
              </a:rPr>
              <a:t>Two-stage architecture: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SaRa</a:t>
            </a:r>
            <a:r>
              <a:rPr lang="en-US" sz="1600" dirty="0">
                <a:solidFill>
                  <a:schemeClr val="bg1"/>
                </a:solidFill>
              </a:rPr>
              <a:t> (Saliency Ranking): produces initial bounding box proposals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DQN agent</a:t>
            </a:r>
            <a:r>
              <a:rPr lang="en-US" sz="1400" dirty="0">
                <a:solidFill>
                  <a:schemeClr val="bg1"/>
                </a:solidFill>
              </a:rPr>
              <a:t>: refines boxes through 9 discrete actions: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8 spatial transformations (move/scale/aspect)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+1 trigger action to stop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Key Limitations: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Discrete action space →</a:t>
            </a:r>
            <a:r>
              <a:rPr lang="en-US" sz="1600" b="1" dirty="0">
                <a:solidFill>
                  <a:schemeClr val="bg1"/>
                </a:solidFill>
              </a:rPr>
              <a:t> imprecise localization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Sign-based rewards   → </a:t>
            </a:r>
            <a:r>
              <a:rPr lang="en-US" sz="1600" b="1" dirty="0">
                <a:solidFill>
                  <a:schemeClr val="bg1"/>
                </a:solidFill>
              </a:rPr>
              <a:t>sparse, unstable training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 support for continuous control or gradient-based feedback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A678AC3-6F16-421A-AE94-5205EAFA76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186" b="101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D4D831B-C68A-410C-B803-8F88F779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5077"/>
            <a:ext cx="5799668" cy="742800"/>
          </a:xfrm>
        </p:spPr>
        <p:txBody>
          <a:bodyPr anchor="t">
            <a:normAutofit/>
          </a:bodyPr>
          <a:lstStyle/>
          <a:p>
            <a:pPr rtl="0"/>
            <a:r>
              <a:rPr lang="en-US" sz="4000" dirty="0"/>
              <a:t>Our contributions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C4F7C9B-1207-49CB-B4E3-8B57436F0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333" y="2954469"/>
            <a:ext cx="706966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Replace DQN with </a:t>
            </a:r>
            <a:r>
              <a:rPr lang="en-US" b="1" dirty="0"/>
              <a:t>PPO</a:t>
            </a:r>
            <a:r>
              <a:rPr lang="en-US" dirty="0"/>
              <a:t>, enabling stable &amp; expressive learning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he-IL" dirty="0"/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Maintain discrete actions first, then extend to 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  continuous action space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he-IL" altLang="he-IL" dirty="0"/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he-IL" b="1" dirty="0"/>
              <a:t>Redesign reward function </a:t>
            </a:r>
            <a:r>
              <a:rPr lang="en-US" altLang="he-IL" dirty="0"/>
              <a:t>to be:</a:t>
            </a:r>
          </a:p>
          <a:p>
            <a:pPr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he-IL" b="1" dirty="0"/>
              <a:t>Continuous</a:t>
            </a:r>
          </a:p>
          <a:p>
            <a:pPr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he-IL" b="1" dirty="0"/>
              <a:t>Differential</a:t>
            </a:r>
          </a:p>
          <a:p>
            <a:pPr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he-IL" b="1" dirty="0"/>
              <a:t>Aligned with policy-gradient methods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he-IL" b="1" dirty="0"/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Tested</a:t>
            </a:r>
            <a:r>
              <a:rPr lang="en-US" dirty="0"/>
              <a:t> multiple </a:t>
            </a:r>
            <a:r>
              <a:rPr lang="en-US" b="1" dirty="0"/>
              <a:t>architectures and reward </a:t>
            </a:r>
            <a:r>
              <a:rPr lang="en-US" dirty="0"/>
              <a:t>variants under controlled settings</a:t>
            </a:r>
            <a:endParaRPr lang="he-IL" altLang="he-IL" b="1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8490AD0-C766-48EA-87AB-D56147F708F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500" b="12500"/>
          <a:stretch>
            <a:fillRect/>
          </a:stretch>
        </p:blipFill>
        <p:spPr/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523682-584F-4406-970A-F257350D08E9}"/>
              </a:ext>
            </a:extLst>
          </p:cNvPr>
          <p:cNvSpPr/>
          <p:nvPr/>
        </p:nvSpPr>
        <p:spPr>
          <a:xfrm>
            <a:off x="533400" y="4629150"/>
            <a:ext cx="3495675" cy="1495425"/>
          </a:xfrm>
          <a:prstGeom prst="rect">
            <a:avLst/>
          </a:prstGeom>
          <a:solidFill>
            <a:srgbClr val="15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7577D83-F65D-4226-B781-B55BF915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057479" cy="742800"/>
          </a:xfrm>
        </p:spPr>
        <p:txBody>
          <a:bodyPr anchor="t">
            <a:normAutofit/>
          </a:bodyPr>
          <a:lstStyle/>
          <a:p>
            <a:pPr rtl="0"/>
            <a:r>
              <a:rPr lang="en-US" sz="4000" dirty="0"/>
              <a:t>PPO &amp; Continuous action space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6808577-78FD-4FC4-9535-39BA1459D5A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0" y="920621"/>
            <a:ext cx="996616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PPO replaces DQN → supports </a:t>
            </a:r>
            <a:r>
              <a:rPr lang="en-US" sz="2800" b="1" dirty="0"/>
              <a:t>policy gradient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he-IL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Actor–Critic architecture for better stability</a:t>
            </a:r>
            <a:endParaRPr lang="he-IL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Initially retained </a:t>
            </a:r>
            <a:r>
              <a:rPr lang="en-US" sz="2800" b="1" dirty="0"/>
              <a:t>discrete action space</a:t>
            </a:r>
            <a:r>
              <a:rPr lang="en-US" sz="2800" dirty="0"/>
              <a:t> for comparability</a:t>
            </a:r>
            <a:endParaRPr lang="he-IL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Then extended to </a:t>
            </a:r>
            <a:r>
              <a:rPr lang="en-US" sz="2800" b="1" dirty="0"/>
              <a:t>5D continuous actions</a:t>
            </a:r>
            <a:endParaRPr lang="he-IL" sz="2800" b="1" dirty="0"/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sz="2400" dirty="0"/>
              <a:t>Δ</a:t>
            </a:r>
            <a:r>
              <a:rPr lang="en-US" sz="2400" dirty="0"/>
              <a:t>x, </a:t>
            </a:r>
            <a:r>
              <a:rPr lang="el-GR" sz="2400" dirty="0"/>
              <a:t>Δ</a:t>
            </a:r>
            <a:r>
              <a:rPr lang="en-US" sz="2400" dirty="0"/>
              <a:t>y → translation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sz="2400" dirty="0"/>
              <a:t>Δ</a:t>
            </a:r>
            <a:r>
              <a:rPr lang="en-US" sz="2400" dirty="0"/>
              <a:t>w, </a:t>
            </a:r>
            <a:r>
              <a:rPr lang="el-GR" sz="2400" dirty="0"/>
              <a:t>Δ</a:t>
            </a:r>
            <a:r>
              <a:rPr lang="en-US" sz="2400" dirty="0"/>
              <a:t>h → scaling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Trigger → termination confidence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he-IL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Enabled </a:t>
            </a:r>
            <a:r>
              <a:rPr lang="en-US" sz="2800" b="1" dirty="0"/>
              <a:t>finer bounding box control</a:t>
            </a:r>
            <a:endParaRPr kumimoji="0" lang="he-IL" altLang="he-IL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DD04333-3B6F-4AE9-8725-29F8DA22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91300" cy="742800"/>
          </a:xfrm>
        </p:spPr>
        <p:txBody>
          <a:bodyPr anchor="t">
            <a:normAutofit/>
          </a:bodyPr>
          <a:lstStyle/>
          <a:p>
            <a:pPr rtl="0"/>
            <a:r>
              <a:rPr lang="en-US" sz="4000" dirty="0"/>
              <a:t>Reward design variants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BE15491-B873-4F9E-9F9D-26998EDE607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6932" y="885160"/>
            <a:ext cx="8449733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/>
              <a:t>Original function: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Sign-based </a:t>
            </a:r>
            <a:r>
              <a:rPr lang="el-GR" sz="2800" dirty="0"/>
              <a:t>Δ</a:t>
            </a:r>
            <a:r>
              <a:rPr lang="en-US" sz="2800" dirty="0" err="1"/>
              <a:t>IoU</a:t>
            </a:r>
            <a:endParaRPr lang="en-US" sz="2800" dirty="0"/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Binary trigger reward</a:t>
            </a:r>
            <a:endParaRPr lang="en-US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e-IL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/>
              <a:t>Redesigned reward types: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Continuous </a:t>
            </a:r>
            <a:r>
              <a:rPr lang="el-GR" sz="2800" dirty="0"/>
              <a:t>Δ</a:t>
            </a:r>
            <a:r>
              <a:rPr lang="en-US" sz="2800" dirty="0" err="1"/>
              <a:t>IoU</a:t>
            </a:r>
            <a:r>
              <a:rPr lang="en-US" sz="2800" dirty="0"/>
              <a:t> + quadratic trigger (Reward-1)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Squared </a:t>
            </a:r>
            <a:r>
              <a:rPr lang="en-US" sz="2800" dirty="0" err="1"/>
              <a:t>IoU</a:t>
            </a:r>
            <a:r>
              <a:rPr lang="en-US" sz="2800" dirty="0"/>
              <a:t> loss (Reward-2)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Size penalties + improvement bonus (Reward-3)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800" dirty="0"/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Goal: smooth, informative feedback for PPO</a:t>
            </a: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388CF1DA-B4CE-4855-8360-4C796BD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91300" cy="742800"/>
          </a:xfrm>
        </p:spPr>
        <p:txBody>
          <a:bodyPr anchor="t">
            <a:normAutofit/>
          </a:bodyPr>
          <a:lstStyle/>
          <a:p>
            <a:pPr rtl="0"/>
            <a:r>
              <a:rPr lang="en-US" sz="4000" dirty="0"/>
              <a:t>Dataset &amp; preprocessing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52999CE-2680-4EC0-B516-5506034A420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6932" y="1254489"/>
            <a:ext cx="844973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b="0" dirty="0"/>
              <a:t>Dataset: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0" dirty="0"/>
              <a:t>Pascal VOC 2007 + 2012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0" dirty="0"/>
              <a:t>Filtered to only "cat" class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0" dirty="0"/>
              <a:t>Ensures focused and controlled evaluation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b="0" dirty="0"/>
              <a:t>Preprocessing: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0" dirty="0"/>
              <a:t>Used pretrained VGG16 / ResNet50 for feature extraction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0" dirty="0"/>
              <a:t>State includes visual features + action history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0" dirty="0"/>
              <a:t>Bounding boxes normalized to fixed range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0" dirty="0"/>
              <a:t>Optional: </a:t>
            </a:r>
            <a:r>
              <a:rPr lang="en-US" sz="2400" b="0" dirty="0" err="1"/>
              <a:t>SaRa</a:t>
            </a:r>
            <a:r>
              <a:rPr lang="en-US" sz="2400" b="0" dirty="0"/>
              <a:t> module for initial bounding box proposals</a:t>
            </a: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6619A00-1A0A-4D99-9B34-4D55A8241D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11" r="20311"/>
          <a:stretch>
            <a:fillRect/>
          </a:stretch>
        </p:blipFill>
        <p:spPr/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8A64BD2D-3209-47E9-B2C5-95502BE3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81" y="0"/>
            <a:ext cx="6506135" cy="742800"/>
          </a:xfrm>
        </p:spPr>
        <p:txBody>
          <a:bodyPr anchor="t">
            <a:noAutofit/>
          </a:bodyPr>
          <a:lstStyle/>
          <a:p>
            <a:pPr algn="ctr" rtl="0"/>
            <a:r>
              <a:rPr lang="en-US" dirty="0"/>
              <a:t>PPO Configurations Evaluated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70CEA5B-4AD1-4E5C-B3DD-F01A52C80C3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0" y="2060022"/>
            <a:ext cx="669628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7 PPO configurations combining: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CNN backbone: VGG16 / ResNet50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Reward type: 0, 1, 2, 3</a:t>
            </a:r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With / without </a:t>
            </a:r>
            <a:r>
              <a:rPr lang="en-US" sz="2400" b="1" dirty="0" err="1"/>
              <a:t>SaRa</a:t>
            </a:r>
            <a:endParaRPr lang="en-US" sz="2400" b="1" dirty="0"/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Discrete vs. continuous action space</a:t>
            </a:r>
            <a:endParaRPr lang="en-US" sz="2400" b="1" dirty="0"/>
          </a:p>
          <a:p>
            <a:pPr marL="457200" lvl="1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All trained for 20 epochs on local CPU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Same environment &amp; hyperparameters for fair comparison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4F9BE08-4524-46A6-9FFC-70A467DD8F0B}"/>
              </a:ext>
            </a:extLst>
          </p:cNvPr>
          <p:cNvSpPr txBox="1">
            <a:spLocks/>
          </p:cNvSpPr>
          <p:nvPr/>
        </p:nvSpPr>
        <p:spPr>
          <a:xfrm>
            <a:off x="1927861" y="0"/>
            <a:ext cx="6591300" cy="742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/>
              <a:t>Quantitative results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B5EA7E6-3E9D-4DD3-8B7C-A011B42EE77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0" y="1017512"/>
            <a:ext cx="740126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Best result: </a:t>
            </a:r>
            <a:r>
              <a:rPr lang="en-US" b="1" dirty="0">
                <a:solidFill>
                  <a:schemeClr val="accent6"/>
                </a:solidFill>
              </a:rPr>
              <a:t>PPO-VGG16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b="1" dirty="0">
                <a:solidFill>
                  <a:schemeClr val="accent6"/>
                </a:solidFill>
              </a:rPr>
              <a:t>With-SARA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b="1" dirty="0">
                <a:solidFill>
                  <a:schemeClr val="accent6"/>
                </a:solidFill>
              </a:rPr>
              <a:t>Reward-0</a:t>
            </a:r>
            <a:r>
              <a:rPr lang="en-US" dirty="0">
                <a:solidFill>
                  <a:schemeClr val="accent6"/>
                </a:solidFill>
              </a:rPr>
              <a:t> → </a:t>
            </a:r>
            <a:r>
              <a:rPr lang="en-US" b="1" dirty="0" err="1">
                <a:solidFill>
                  <a:schemeClr val="accent6"/>
                </a:solidFill>
              </a:rPr>
              <a:t>mAP</a:t>
            </a:r>
            <a:r>
              <a:rPr lang="en-US" b="1" dirty="0">
                <a:solidFill>
                  <a:schemeClr val="accent6"/>
                </a:solidFill>
              </a:rPr>
              <a:t> = 0.66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Comparison to DQN baseline: </a:t>
            </a:r>
            <a:r>
              <a:rPr lang="en-US" b="1" dirty="0"/>
              <a:t>Baseline </a:t>
            </a:r>
            <a:r>
              <a:rPr lang="en-US" b="1" dirty="0" err="1"/>
              <a:t>mAP</a:t>
            </a:r>
            <a:r>
              <a:rPr lang="en-US" b="1" dirty="0"/>
              <a:t> = 0.52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i="1" dirty="0"/>
              <a:t>  PPO configs sometimes outperformed it, but not consistently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Reward-1</a:t>
            </a:r>
            <a:r>
              <a:rPr lang="en-US" dirty="0"/>
              <a:t> performed </a:t>
            </a:r>
            <a:r>
              <a:rPr lang="en-US" b="1" dirty="0"/>
              <a:t>poorly</a:t>
            </a:r>
            <a:r>
              <a:rPr lang="en-US" dirty="0"/>
              <a:t> in some runs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ResNet50</a:t>
            </a:r>
            <a:r>
              <a:rPr lang="en-US" dirty="0"/>
              <a:t> + </a:t>
            </a:r>
            <a:r>
              <a:rPr lang="en-US" b="1" dirty="0"/>
              <a:t>Reward-3</a:t>
            </a:r>
            <a:r>
              <a:rPr lang="en-US" dirty="0"/>
              <a:t> performed </a:t>
            </a:r>
            <a:r>
              <a:rPr lang="en-US" b="1" dirty="0"/>
              <a:t>consistently well</a:t>
            </a:r>
            <a:endParaRPr lang="en-US" b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8D8DE5-0320-4F20-B252-C27EAB27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74207"/>
            <a:ext cx="6447100" cy="38682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E904CE-EE72-48A3-998C-F07CCA80D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859" b="603"/>
          <a:stretch/>
        </p:blipFill>
        <p:spPr>
          <a:xfrm>
            <a:off x="7315200" y="1042276"/>
            <a:ext cx="4140201" cy="50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4323</TotalTime>
  <Words>728</Words>
  <Application>Microsoft Office PowerPoint</Application>
  <PresentationFormat>Widescreen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    Reinforcement learning        dr. Ayal taitler         Final project presentation Dani Mirkin, Itai Kohn, amit twik              318720711    209372192  302995949           </vt:lpstr>
      <vt:lpstr>Background &amp; Motivation</vt:lpstr>
      <vt:lpstr>PowerPoint Presentation</vt:lpstr>
      <vt:lpstr>Our contributions</vt:lpstr>
      <vt:lpstr>PPO &amp; Continuous action space</vt:lpstr>
      <vt:lpstr>Reward design variants</vt:lpstr>
      <vt:lpstr>Dataset &amp; preprocessing</vt:lpstr>
      <vt:lpstr>PPO Configurations Evaluated</vt:lpstr>
      <vt:lpstr>PowerPoint Presentation</vt:lpstr>
      <vt:lpstr>PowerPoint Presentation</vt:lpstr>
      <vt:lpstr>PowerPoint Presentation</vt:lpstr>
      <vt:lpstr>limitations</vt:lpstr>
      <vt:lpstr>Future work &amp; closing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Reinforced learning Final project presentation</dc:title>
  <dc:creator>TWIK Amit</dc:creator>
  <cp:lastModifiedBy>Dani Mirkin</cp:lastModifiedBy>
  <cp:revision>59</cp:revision>
  <dcterms:created xsi:type="dcterms:W3CDTF">2025-08-01T07:40:07Z</dcterms:created>
  <dcterms:modified xsi:type="dcterms:W3CDTF">2025-09-20T11:44:43Z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