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62" r:id="rId7"/>
    <p:sldId id="259" r:id="rId8"/>
    <p:sldId id="263" r:id="rId9"/>
    <p:sldId id="264" r:id="rId10"/>
    <p:sldId id="265" r:id="rId11"/>
    <p:sldId id="275" r:id="rId12"/>
    <p:sldId id="276" r:id="rId13"/>
    <p:sldId id="266" r:id="rId14"/>
    <p:sldId id="268" r:id="rId15"/>
    <p:sldId id="267" r:id="rId16"/>
    <p:sldId id="269" r:id="rId17"/>
    <p:sldId id="270" r:id="rId18"/>
    <p:sldId id="260" r:id="rId19"/>
    <p:sldId id="271" r:id="rId20"/>
    <p:sldId id="277" r:id="rId21"/>
    <p:sldId id="278" r:id="rId22"/>
    <p:sldId id="279" r:id="rId23"/>
    <p:sldId id="261" r:id="rId24"/>
    <p:sldId id="272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4AADA6-3031-4082-A5C9-5157A21789C5}">
          <p14:sldIdLst>
            <p14:sldId id="256"/>
            <p14:sldId id="273"/>
            <p14:sldId id="274"/>
            <p14:sldId id="257"/>
            <p14:sldId id="258"/>
            <p14:sldId id="262"/>
            <p14:sldId id="259"/>
            <p14:sldId id="263"/>
            <p14:sldId id="264"/>
            <p14:sldId id="265"/>
            <p14:sldId id="275"/>
            <p14:sldId id="276"/>
            <p14:sldId id="266"/>
            <p14:sldId id="268"/>
            <p14:sldId id="267"/>
            <p14:sldId id="269"/>
            <p14:sldId id="270"/>
            <p14:sldId id="260"/>
            <p14:sldId id="271"/>
            <p14:sldId id="277"/>
            <p14:sldId id="278"/>
            <p14:sldId id="279"/>
            <p14:sldId id="26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программного обеспечения наземных средств ЗРС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Лекция №</a:t>
            </a:r>
            <a:r>
              <a:rPr lang="en-US" dirty="0"/>
              <a:t>3</a:t>
            </a:r>
            <a:r>
              <a:rPr lang="ru-RU" dirty="0"/>
              <a:t>. Инструментальные средства разработки ПО</a:t>
            </a:r>
          </a:p>
        </p:txBody>
      </p:sp>
    </p:spTree>
    <p:extLst>
      <p:ext uri="{BB962C8B-B14F-4D97-AF65-F5344CB8AC3E}">
        <p14:creationId xmlns:p14="http://schemas.microsoft.com/office/powerpoint/2010/main" val="235149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600" u="sng" dirty="0">
                <a:latin typeface="Arial" panose="020B0604020202020204" pitchFamily="34" charset="0"/>
                <a:cs typeface="Arial" panose="020B0604020202020204" pitchFamily="34" charset="0"/>
              </a:rPr>
              <a:t> – основные операции</a:t>
            </a: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Clone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копирование данных из удаленного репозитория в локальный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Pull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обновление локально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репозитория до состояния на сервере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Push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отправляет изменения в локальном репозитории на сервер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Add –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добавляет файлы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папки в локальную копию проекта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Commit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фиксирует изменения в локальном репозитории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8F2127A-7EC9-1D04-EEA8-923CF486F67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контроля версий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 (Git)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5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6D5C7282-F4C0-DA5D-19DE-688CED742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301121"/>
              </p:ext>
            </p:extLst>
          </p:nvPr>
        </p:nvGraphicFramePr>
        <p:xfrm>
          <a:off x="4572000" y="1268760"/>
          <a:ext cx="4320480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00232" imgH="6299094" progId="Visio.Drawing.11">
                  <p:embed/>
                </p:oleObj>
              </mc:Choice>
              <mc:Fallback>
                <p:oleObj r:id="rId2" imgW="5600232" imgH="6299094" progId="Visio.Drawing.11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4EC4B9BA-F7CC-3781-9492-467862081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760"/>
                        <a:ext cx="4320480" cy="5256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C020BD39-57A3-EDCA-1307-FDE4F894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545288"/>
            <a:ext cx="8640960" cy="723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600" u="sng" dirty="0">
                <a:latin typeface="Arial" panose="020B0604020202020204" pitchFamily="34" charset="0"/>
                <a:cs typeface="Arial" panose="020B0604020202020204" pitchFamily="34" charset="0"/>
              </a:rPr>
              <a:t> – методология ветвления </a:t>
            </a: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Git Flow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ABB95D8-2766-1E3D-121C-1EB1AA68DF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контроля версий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(Git)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742D6-243D-11AA-7EC2-D8E00EEB6B6E}"/>
              </a:ext>
            </a:extLst>
          </p:cNvPr>
          <p:cNvSpPr txBox="1"/>
          <p:nvPr/>
        </p:nvSpPr>
        <p:spPr>
          <a:xfrm>
            <a:off x="251520" y="1268760"/>
            <a:ext cx="432048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систематизация ветвления версий ПО</a:t>
            </a:r>
          </a:p>
          <a:p>
            <a:endParaRPr lang="ru-RU" sz="2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хранение официальных релизов ПО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интеграционная ветвь новых функций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новые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92141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81728C7-5C30-6BA4-70F7-F440A3959E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контроля версий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(Git)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05D3E61-C72D-4C51-45C1-BE7EAEDA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3" y="5486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157FF96-D91A-B324-BF2B-CBCED484D49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92714" y="86648"/>
            <a:ext cx="73225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FD181698-0B95-E0A3-F6C7-BD6994A9B618}"/>
              </a:ext>
            </a:extLst>
          </p:cNvPr>
          <p:cNvSpPr txBox="1">
            <a:spLocks/>
          </p:cNvSpPr>
          <p:nvPr/>
        </p:nvSpPr>
        <p:spPr>
          <a:xfrm>
            <a:off x="251520" y="545288"/>
            <a:ext cx="8640960" cy="72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600" u="sng" dirty="0">
                <a:latin typeface="Arial" panose="020B0604020202020204" pitchFamily="34" charset="0"/>
                <a:cs typeface="Arial" panose="020B0604020202020204" pitchFamily="34" charset="0"/>
              </a:rPr>
              <a:t> – методология ветвления </a:t>
            </a: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Git Flow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938DE876-5E33-C856-D29E-1D2437715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115457"/>
              </p:ext>
            </p:extLst>
          </p:nvPr>
        </p:nvGraphicFramePr>
        <p:xfrm>
          <a:off x="4572000" y="1268760"/>
          <a:ext cx="4320480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00232" imgH="6299094" progId="Visio.Drawing.11">
                  <p:embed/>
                </p:oleObj>
              </mc:Choice>
              <mc:Fallback>
                <p:oleObj r:id="rId2" imgW="5600232" imgH="6299094" progId="Visio.Drawing.11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6D5C7282-F4C0-DA5D-19DE-688CED742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760"/>
                        <a:ext cx="4320480" cy="5256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81C0BC3-B651-C7E4-B2CB-C03CC1CC6CC9}"/>
              </a:ext>
            </a:extLst>
          </p:cNvPr>
          <p:cNvSpPr txBox="1"/>
          <p:nvPr/>
        </p:nvSpPr>
        <p:spPr>
          <a:xfrm>
            <a:off x="251520" y="1268760"/>
            <a:ext cx="432048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версия ПО с необходимыми функциями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(только тестирование и отладка багов)</a:t>
            </a:r>
          </a:p>
          <a:p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hotfix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исправление багов в официальных релизах ПО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36984" y="764704"/>
            <a:ext cx="4335016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spc="-6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600" u="sng" spc="-6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600" u="sng" spc="-60" dirty="0" err="1">
                <a:latin typeface="Arial" panose="020B0604020202020204" pitchFamily="34" charset="0"/>
                <a:cs typeface="Arial" panose="020B0604020202020204" pitchFamily="34" charset="0"/>
              </a:rPr>
              <a:t>графич</a:t>
            </a:r>
            <a:r>
              <a:rPr lang="ru-RU" sz="2600" u="sng" spc="-60" dirty="0">
                <a:latin typeface="Arial" panose="020B0604020202020204" pitchFamily="34" charset="0"/>
                <a:cs typeface="Arial" panose="020B0604020202020204" pitchFamily="34" charset="0"/>
              </a:rPr>
              <a:t>. интерфейс</a:t>
            </a:r>
            <a:endParaRPr lang="en-US" sz="2600" u="sng" spc="-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GitHub Desktop </a:t>
            </a: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SmartGit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GitKraken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TortoiseGit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Tower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Плагины в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37F92B-77F8-1D0E-9E8B-ADAF3F8330D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контроля версий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(Git)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4B7B4C-80C2-5013-7922-71C0B2CC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24" y="548680"/>
            <a:ext cx="4191000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CEAC7F7-CCCC-90B1-2CDB-9CB03816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24" y="3548779"/>
            <a:ext cx="4175792" cy="31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91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отслеживания ошибок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Система отслеживания ошибок 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bug tracking system):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Учет и контроль ошибок в разрабатываемом ПО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Учет пожелания пользователей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Отслеживание процесса устранения ошибок и выполнения или невыполнения пожеланий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2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Основной компонент – база данных с информацией об ошибке и ее жизненном цикле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Информация об ошибке – номер, кто обнаружил, описание, время обнаружения, версия, серьезность, приоритет исправления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Жизненный цикл – обнаружена, назначена для исправления, отработана, закрыта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F244-94AB-8D2A-9B40-A4CA805105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отслеживания ошибок</a:t>
            </a:r>
          </a:p>
        </p:txBody>
      </p:sp>
    </p:spTree>
    <p:extLst>
      <p:ext uri="{BB962C8B-B14F-4D97-AF65-F5344CB8AC3E}">
        <p14:creationId xmlns:p14="http://schemas.microsoft.com/office/powerpoint/2010/main" val="141283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Redmine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Bugzilla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Trac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90FC3-BDCE-537F-515F-5BAEB1565D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отслеживания ошибок</a:t>
            </a:r>
          </a:p>
        </p:txBody>
      </p:sp>
    </p:spTree>
    <p:extLst>
      <p:ext uri="{BB962C8B-B14F-4D97-AF65-F5344CB8AC3E}">
        <p14:creationId xmlns:p14="http://schemas.microsoft.com/office/powerpoint/2010/main" val="162714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Средства непрерывной интеграции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u="sng" dirty="0">
                <a:latin typeface="Arial" panose="020B0604020202020204" pitchFamily="34" charset="0"/>
                <a:cs typeface="Arial" panose="020B0604020202020204" pitchFamily="34" charset="0"/>
              </a:rPr>
              <a:t>Непрерывная интеграция</a:t>
            </a:r>
            <a:endParaRPr lang="en-US" sz="2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Частое слияние рабочих копий в общую основную ветвь разработки 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Частые автоматизированные сборки проекта для скорейшего выявления потенциальных дефектов и решения интеграционных проблем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Снижение трудоемкости интеграции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Сокращение времени на исправление ошибок за счет раннего выявления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7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u="sng" dirty="0">
                <a:latin typeface="Arial" panose="020B0604020202020204" pitchFamily="34" charset="0"/>
                <a:cs typeface="Arial" panose="020B0604020202020204" pitchFamily="34" charset="0"/>
              </a:rPr>
              <a:t>Задачи средств непрерывной интеграции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Получение исходного кода из репозитория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Сборка проекта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тестов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Формирование отчетов о результатах сборки и тестов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69942A-185F-728B-00B8-D96C6BCFCE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Средства непрерывной интеграции</a:t>
            </a:r>
          </a:p>
        </p:txBody>
      </p:sp>
    </p:spTree>
    <p:extLst>
      <p:ext uri="{BB962C8B-B14F-4D97-AF65-F5344CB8AC3E}">
        <p14:creationId xmlns:p14="http://schemas.microsoft.com/office/powerpoint/2010/main" val="39430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5446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Jenkins /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Hudson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TeamCity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GitLab CI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Circle CI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8C3DC-E729-3649-916C-86C64241BC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Средства непрерывной интеграции</a:t>
            </a:r>
          </a:p>
        </p:txBody>
      </p:sp>
    </p:spTree>
    <p:extLst>
      <p:ext uri="{BB962C8B-B14F-4D97-AF65-F5344CB8AC3E}">
        <p14:creationId xmlns:p14="http://schemas.microsoft.com/office/powerpoint/2010/main" val="216794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BD873BF-6913-46BC-BB8B-0D8F7CA2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План лекции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0F15D08-D2E1-4DE2-87DC-C1FC3A12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83264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1. Средства проектирования ПО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2. Системы контроля версий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3. Системы отслеживания ошибок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4. Средства непрерывной интеграции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5. Системы управления знаниями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6. Руководящие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32507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58C3DC-E729-3649-916C-86C64241BC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управления знаниями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знаниями </a:t>
            </a:r>
            <a:r>
              <a:rPr lang="ru-RU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br>
              <a:rPr lang="ru-RU" alt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это совокупность технологических и организационных инструментов, методов и решений, обеспечивающих процесс генерации, поиска, отбора, систематизации и распространения знаний в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93870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58C3DC-E729-3649-916C-86C64241BC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управления знаниями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548680"/>
            <a:ext cx="864096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>
              <a:lnSpc>
                <a:spcPct val="80000"/>
              </a:lnSpc>
              <a:buNone/>
            </a:pPr>
            <a:r>
              <a:rPr lang="ru-RU" altLang="ru-RU" sz="2400" u="sng" dirty="0"/>
              <a:t>Задачи системы управления знаниями</a:t>
            </a:r>
          </a:p>
          <a:p>
            <a:pPr marL="473075" indent="-381000">
              <a:lnSpc>
                <a:spcPct val="80000"/>
              </a:lnSpc>
              <a:buFontTx/>
              <a:buAutoNum type="arabicPeriod"/>
            </a:pPr>
            <a:r>
              <a:rPr lang="ru-RU" altLang="ru-RU" sz="2400" dirty="0"/>
              <a:t>Организация и обеспечение процесса генерации новых знаний внутри организации</a:t>
            </a:r>
          </a:p>
          <a:p>
            <a:pPr marL="473075" indent="-381000">
              <a:lnSpc>
                <a:spcPct val="80000"/>
              </a:lnSpc>
              <a:buFontTx/>
              <a:buAutoNum type="arabicPeriod"/>
            </a:pPr>
            <a:r>
              <a:rPr lang="ru-RU" altLang="ru-RU" sz="2400" dirty="0"/>
              <a:t>Поиск новых знаний, а также мониторинг эволюции существующих знаний</a:t>
            </a:r>
          </a:p>
          <a:p>
            <a:pPr marL="473075" indent="-381000">
              <a:lnSpc>
                <a:spcPct val="80000"/>
              </a:lnSpc>
              <a:buFontTx/>
              <a:buAutoNum type="arabicPeriod"/>
            </a:pPr>
            <a:r>
              <a:rPr lang="ru-RU" altLang="ru-RU" sz="2400" dirty="0"/>
              <a:t>Идентификация, систематизация и хранение текущих знаний организации</a:t>
            </a:r>
          </a:p>
          <a:p>
            <a:pPr marL="473075" indent="-381000">
              <a:lnSpc>
                <a:spcPct val="80000"/>
              </a:lnSpc>
              <a:buFontTx/>
              <a:buAutoNum type="arabicPeriod"/>
            </a:pPr>
            <a:r>
              <a:rPr lang="ru-RU" altLang="ru-RU" sz="2400" dirty="0"/>
              <a:t>Целенаправленное распространение знаний внутри организации</a:t>
            </a:r>
          </a:p>
          <a:p>
            <a:pPr marL="473075" indent="-381000">
              <a:lnSpc>
                <a:spcPct val="80000"/>
              </a:lnSpc>
              <a:buFontTx/>
              <a:buAutoNum type="arabicPeriod"/>
            </a:pPr>
            <a:r>
              <a:rPr lang="ru-RU" altLang="ru-RU" sz="2400" dirty="0"/>
              <a:t>Создание инфраструктуры, обеспечивающую работу системы (генерация, хранение и распространение)</a:t>
            </a:r>
          </a:p>
          <a:p>
            <a:pPr marL="473075" indent="-381000">
              <a:lnSpc>
                <a:spcPct val="80000"/>
              </a:lnSpc>
              <a:buFontTx/>
              <a:buNone/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88642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58C3DC-E729-3649-916C-86C64241BC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управления знаниями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548680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>
              <a:lnSpc>
                <a:spcPct val="80000"/>
              </a:lnSpc>
              <a:buNone/>
            </a:pPr>
            <a:r>
              <a:rPr lang="ru-RU" altLang="ru-RU" sz="2400" u="sng" dirty="0"/>
              <a:t>Жизненный цикл знаний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19200"/>
            <a:ext cx="82804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17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написанию кода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Style guide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набор правил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требований к написанию и оформлению кода, принятых у команды разработчиков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 комментариев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Отступы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табуляции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Именование классов, функций, переменных, констант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Расстановка скобок, пробелов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Многое другое</a:t>
            </a:r>
          </a:p>
        </p:txBody>
      </p:sp>
    </p:spTree>
    <p:extLst>
      <p:ext uri="{BB962C8B-B14F-4D97-AF65-F5344CB8AC3E}">
        <p14:creationId xmlns:p14="http://schemas.microsoft.com/office/powerpoint/2010/main" val="3943006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5446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Google C++ Style Guide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Венгерская нотация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(Microsoft)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Qt Coding Style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Ваш собственный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Style Guide?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016F8-2E00-FEAE-2BAE-A632D5DC4A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написанию кода</a:t>
            </a:r>
          </a:p>
        </p:txBody>
      </p:sp>
    </p:spTree>
    <p:extLst>
      <p:ext uri="{BB962C8B-B14F-4D97-AF65-F5344CB8AC3E}">
        <p14:creationId xmlns:p14="http://schemas.microsoft.com/office/powerpoint/2010/main" val="170632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6E799BC-FEEF-486D-928B-D09094C5494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Средства проектирования ПО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3994B02-4A69-491B-AED1-44606177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Многообразие решаемых задач и режимов работы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Большое количество алгоритмов с сложной логикой работы и взаимодействия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Функционирование в составе многопроцессорного ВК работающего в реальном времени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работой средств повышенной опасности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Сложность комплексной проверки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Длительный срок эксплуатации 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0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Средства разработки диаграмм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UML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CASE-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средства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(Computer Aided Software/System Engineering)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IBM Rational Rhapsody (Rational Rose)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Enterprise Architect</a:t>
            </a: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StarUML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Umbrello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UML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Modeller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MS Visio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Internet-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ресурсы</a:t>
            </a:r>
          </a:p>
        </p:txBody>
      </p:sp>
    </p:spTree>
    <p:extLst>
      <p:ext uri="{BB962C8B-B14F-4D97-AF65-F5344CB8AC3E}">
        <p14:creationId xmlns:p14="http://schemas.microsoft.com/office/powerpoint/2010/main" val="162567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контроля версий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361459"/>
          </a:xfrm>
        </p:spPr>
        <p:txBody>
          <a:bodyPr>
            <a:norm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контроля версий 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3E9894-79C0-41A5-9381-1FE8FEC84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20976"/>
            <a:ext cx="327837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SVN – </a:t>
            </a:r>
            <a:r>
              <a:rPr lang="ru-RU" sz="2600" u="sng" dirty="0" err="1">
                <a:latin typeface="Arial" panose="020B0604020202020204" pitchFamily="34" charset="0"/>
                <a:cs typeface="Arial" panose="020B0604020202020204" pitchFamily="34" charset="0"/>
              </a:rPr>
              <a:t>централизированая</a:t>
            </a:r>
            <a:r>
              <a:rPr lang="ru-RU" sz="2600" u="sng" dirty="0">
                <a:latin typeface="Arial" panose="020B0604020202020204" pitchFamily="34" charset="0"/>
                <a:cs typeface="Arial" panose="020B0604020202020204" pitchFamily="34" charset="0"/>
              </a:rPr>
              <a:t> система контроля версий</a:t>
            </a:r>
            <a:endParaRPr lang="en-US" sz="2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Центральный сервер, на котором хранятся все файлы под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версионным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контролем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Ряд клиентов, которые получают копии файлов из него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8EF8D2-5935-4A62-AED1-4F229A86E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00" y="3439280"/>
            <a:ext cx="4243400" cy="29806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7988-117A-6692-0A58-90A95B18F8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729413" algn="l"/>
              </a:tabLst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контроля версий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(SVN)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7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ru-RU" sz="2600" u="sng" dirty="0">
                <a:latin typeface="Arial" panose="020B0604020202020204" pitchFamily="34" charset="0"/>
                <a:cs typeface="Arial" panose="020B0604020202020204" pitchFamily="34" charset="0"/>
              </a:rPr>
              <a:t>– основные операции</a:t>
            </a:r>
            <a:endParaRPr lang="en-US" sz="2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Checkout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получение локальной копии файлов проекта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Update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обновление локальной копии файлов проекта до состояния в репозитории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Add –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добавляет файлы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папки в локальную копию проекта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Commit –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отправляет изменения локальной копии в репозиторий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4FDFA4-3A53-5EA9-00B7-15FA864C7F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729413" algn="l"/>
              </a:tabLst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контроля версий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(SVN)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5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A183290-CB81-C1E8-52C4-7EF2A24CFB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729413" algn="l"/>
              </a:tabLst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контроля версий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(SVN)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9CF9FE5-BB68-390A-577C-252109F528BC}"/>
              </a:ext>
            </a:extLst>
          </p:cNvPr>
          <p:cNvSpPr txBox="1">
            <a:spLocks/>
          </p:cNvSpPr>
          <p:nvPr/>
        </p:nvSpPr>
        <p:spPr>
          <a:xfrm>
            <a:off x="236984" y="764704"/>
            <a:ext cx="4335016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r>
              <a:rPr lang="en-US" sz="2600" u="sng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u="sng" spc="-60" dirty="0">
                <a:latin typeface="Arial" panose="020B0604020202020204" pitchFamily="34" charset="0"/>
                <a:cs typeface="Arial" panose="020B0604020202020204" pitchFamily="34" charset="0"/>
              </a:rPr>
              <a:t>– граф</a:t>
            </a:r>
            <a:r>
              <a:rPr lang="en-US" sz="2600" u="sng" spc="-6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600" u="sng" spc="-60" dirty="0">
                <a:latin typeface="Arial" panose="020B0604020202020204" pitchFamily="34" charset="0"/>
                <a:cs typeface="Arial" panose="020B0604020202020204" pitchFamily="34" charset="0"/>
              </a:rPr>
              <a:t> интерфейс</a:t>
            </a:r>
            <a:endParaRPr lang="en-US" sz="2600" u="sng" spc="-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SmartSVN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TortoiseSVN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VisualSVN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Trac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Плагины в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C201B34-03F4-1D21-2F6B-2CB333853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33057"/>
            <a:ext cx="4249555" cy="2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martSVN Screenshot">
            <a:extLst>
              <a:ext uri="{FF2B5EF4-FFF2-40B4-BE49-F238E27FC236}">
                <a16:creationId xmlns:a16="http://schemas.microsoft.com/office/drawing/2014/main" id="{05B6B521-2C95-E0C2-45A4-66FA3A48C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946" y="544897"/>
            <a:ext cx="4214093" cy="31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5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600" u="sng" dirty="0">
                <a:latin typeface="Arial" panose="020B0604020202020204" pitchFamily="34" charset="0"/>
                <a:cs typeface="Arial" panose="020B0604020202020204" pitchFamily="34" charset="0"/>
              </a:rPr>
              <a:t> – распределенная система контроля версий</a:t>
            </a:r>
            <a:endParaRPr lang="en-US" sz="2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Каждый клиент полностью копирует репозиторий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восстановления сервера из клиентского репозитория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Клиент работает с локальным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репозиторием</a:t>
            </a:r>
          </a:p>
          <a:p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969366-1BB6-CABF-61DD-EC3D1925EC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контроля версий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(Git)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93D4A99-2F74-63A7-61EC-07BBE376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696744" cy="375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15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727</Words>
  <Application>Microsoft Office PowerPoint</Application>
  <PresentationFormat>Экран (4:3)</PresentationFormat>
  <Paragraphs>133</Paragraphs>
  <Slides>24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Тема Office</vt:lpstr>
      <vt:lpstr>Документ Microsoft Visio</vt:lpstr>
      <vt:lpstr>Технологии разработки программного обеспечения наземных средств ЗРС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разработки программного обеспечения наземных средств ЗРС</dc:title>
  <dc:creator>Доброжанский Владимир Алексеевич</dc:creator>
  <cp:lastModifiedBy>Сергей Грачев</cp:lastModifiedBy>
  <cp:revision>36</cp:revision>
  <dcterms:created xsi:type="dcterms:W3CDTF">2019-02-04T07:41:35Z</dcterms:created>
  <dcterms:modified xsi:type="dcterms:W3CDTF">2023-03-10T15:22:58Z</dcterms:modified>
</cp:coreProperties>
</file>