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307" r:id="rId2"/>
    <p:sldId id="274" r:id="rId3"/>
    <p:sldId id="277" r:id="rId4"/>
    <p:sldId id="276" r:id="rId5"/>
    <p:sldId id="285" r:id="rId6"/>
    <p:sldId id="296" r:id="rId7"/>
    <p:sldId id="288" r:id="rId8"/>
    <p:sldId id="298" r:id="rId9"/>
    <p:sldId id="289" r:id="rId10"/>
    <p:sldId id="283" r:id="rId11"/>
    <p:sldId id="284" r:id="rId12"/>
    <p:sldId id="278" r:id="rId13"/>
    <p:sldId id="290" r:id="rId14"/>
    <p:sldId id="291" r:id="rId15"/>
    <p:sldId id="294" r:id="rId16"/>
    <p:sldId id="292" r:id="rId17"/>
    <p:sldId id="280" r:id="rId18"/>
    <p:sldId id="299" r:id="rId19"/>
    <p:sldId id="300" r:id="rId20"/>
    <p:sldId id="303" r:id="rId21"/>
    <p:sldId id="302" r:id="rId22"/>
    <p:sldId id="295" r:id="rId23"/>
    <p:sldId id="301" r:id="rId24"/>
    <p:sldId id="304" r:id="rId25"/>
    <p:sldId id="305" r:id="rId26"/>
    <p:sldId id="273" r:id="rId27"/>
    <p:sldId id="306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C4AADA6-3031-4082-A5C9-5157A21789C5}">
          <p14:sldIdLst>
            <p14:sldId id="307"/>
            <p14:sldId id="274"/>
            <p14:sldId id="277"/>
            <p14:sldId id="276"/>
            <p14:sldId id="285"/>
            <p14:sldId id="296"/>
            <p14:sldId id="288"/>
            <p14:sldId id="298"/>
            <p14:sldId id="289"/>
            <p14:sldId id="283"/>
            <p14:sldId id="284"/>
            <p14:sldId id="278"/>
            <p14:sldId id="290"/>
            <p14:sldId id="291"/>
            <p14:sldId id="294"/>
            <p14:sldId id="292"/>
            <p14:sldId id="280"/>
            <p14:sldId id="299"/>
            <p14:sldId id="300"/>
            <p14:sldId id="303"/>
            <p14:sldId id="302"/>
            <p14:sldId id="295"/>
            <p14:sldId id="301"/>
            <p14:sldId id="304"/>
            <p14:sldId id="305"/>
            <p14:sldId id="273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11" autoAdjust="0"/>
    <p:restoredTop sz="94660"/>
  </p:normalViewPr>
  <p:slideViewPr>
    <p:cSldViewPr>
      <p:cViewPr varScale="1">
        <p:scale>
          <a:sx n="82" d="100"/>
          <a:sy n="82" d="100"/>
        </p:scale>
        <p:origin x="161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7122E-74C0-4A0E-B241-66B0C1767A3A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B7B197-9466-4727-A425-3DA5B22A0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612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1B65-0EC7-4DB9-84DB-C6FF826EB538}" type="datetime1">
              <a:rPr lang="ru-RU" smtClean="0"/>
              <a:t>10.02.2023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FC37-347D-428E-ADE1-4E7508504AF0}" type="datetime1">
              <a:rPr lang="ru-RU" smtClean="0"/>
              <a:t>10.02.2023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3F30C-7116-4B02-B98F-E20E53EB357B}" type="datetime1">
              <a:rPr lang="ru-RU" smtClean="0"/>
              <a:t>10.02.2023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5F04D-C375-40F9-AA4B-A9E652A0D3BD}" type="datetime1">
              <a:rPr lang="ru-RU" smtClean="0"/>
              <a:t>10.02.2023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A587-19A0-4E05-B1BD-3475EDAA1749}" type="datetime1">
              <a:rPr lang="ru-RU" smtClean="0"/>
              <a:t>10.02.2023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71C7-0DC2-402D-8DC3-C90B2396226B}" type="datetime1">
              <a:rPr lang="ru-RU" smtClean="0"/>
              <a:t>10.02.2023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AEC1-040A-440D-A437-420A8CF3620D}" type="datetime1">
              <a:rPr lang="ru-RU" smtClean="0"/>
              <a:t>10.02.2023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5F0C8-04A6-4989-BE36-A28FB8BB9774}" type="datetime1">
              <a:rPr lang="ru-RU" smtClean="0"/>
              <a:t>10.02.2023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5270-289F-4BE7-B682-B3DC02262C7B}" type="datetime1">
              <a:rPr lang="ru-RU" smtClean="0"/>
              <a:t>10.02.2023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2393-87D7-4177-836F-679CE2EF99FD}" type="datetime1">
              <a:rPr lang="ru-RU" smtClean="0"/>
              <a:t>10.02.2023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796F-3BAC-4562-BAE2-CA75F7D319A0}" type="datetime1">
              <a:rPr lang="ru-RU" smtClean="0"/>
              <a:t>10.02.2023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E4E84-AB01-4774-AE6D-E27658BB16E7}" type="datetime1">
              <a:rPr lang="ru-RU" smtClean="0"/>
              <a:t>10.02.2023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Технологии разработки программного обеспечения наземных средств ЗРС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№5. Разработка архитектуры ПО</a:t>
            </a:r>
            <a:br>
              <a:rPr lang="ru-RU" dirty="0"/>
            </a:br>
            <a:r>
              <a:rPr lang="ru-RU" dirty="0"/>
              <a:t>наземных </a:t>
            </a:r>
            <a:r>
              <a:rPr lang="ru-RU"/>
              <a:t>средств ЗРС.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1774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Использование средств общего назначения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976313"/>
            <a:ext cx="8391525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8835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5278291"/>
              </p:ext>
            </p:extLst>
          </p:nvPr>
        </p:nvGraphicFramePr>
        <p:xfrm>
          <a:off x="280987" y="980728"/>
          <a:ext cx="8582025" cy="4708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8023542" imgH="4398845" progId="Visio.Drawing.11">
                  <p:embed/>
                </p:oleObj>
              </mc:Choice>
              <mc:Fallback>
                <p:oleObj name="Visio" r:id="rId2" imgW="8023542" imgH="439884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7" y="980728"/>
                        <a:ext cx="8582025" cy="47089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Заголовок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Использование специальных средств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832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Определение требований к ПО</a:t>
            </a:r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472608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Решаемые задачи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360000">
              <a:spcBef>
                <a:spcPts val="600"/>
              </a:spcBef>
              <a:spcAft>
                <a:spcPts val="600"/>
              </a:spcAft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Определение взаимодействующих объектов (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Actor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360000">
              <a:spcBef>
                <a:spcPts val="600"/>
              </a:spcBef>
              <a:spcAft>
                <a:spcPts val="600"/>
              </a:spcAft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Определение, детализация и структурирования вариантов использования</a:t>
            </a:r>
          </a:p>
          <a:p>
            <a:pPr indent="-360000">
              <a:spcBef>
                <a:spcPts val="600"/>
              </a:spcBef>
              <a:spcAft>
                <a:spcPts val="600"/>
              </a:spcAft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Создание прототипа интерфейса пользователя</a:t>
            </a:r>
          </a:p>
          <a:p>
            <a:pPr marL="440100" indent="-4572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Результат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360000">
              <a:spcBef>
                <a:spcPts val="600"/>
              </a:spcBef>
              <a:spcAft>
                <a:spcPts val="1200"/>
              </a:spcAft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Диаграмма вариантов использования</a:t>
            </a:r>
          </a:p>
          <a:p>
            <a:pPr indent="-360000">
              <a:spcBef>
                <a:spcPts val="600"/>
              </a:spcBef>
              <a:spcAft>
                <a:spcPts val="1200"/>
              </a:spcAft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Прототип интерфейса пользователя</a:t>
            </a:r>
          </a:p>
          <a:p>
            <a:pPr indent="-360000">
              <a:spcBef>
                <a:spcPts val="600"/>
              </a:spcBef>
              <a:spcAft>
                <a:spcPts val="1200"/>
              </a:spcAft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Документ – спецификация требований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947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-20166" y="54868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Диаграмма вариантов использования ПО УК МФР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Определение требований к ПО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13</a:t>
            </a:fld>
            <a:endParaRPr lang="ru-RU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340768"/>
            <a:ext cx="4868236" cy="4794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3258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Определение требований к ПО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-20166" y="54868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Диаграмма вариантов использования ПО УК ПБУ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14</a:t>
            </a:fld>
            <a:endParaRPr lang="ru-RU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821" y="1196752"/>
            <a:ext cx="5534025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6617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Определение требований к ПО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-20166" y="54868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Создание прототипа интерфейса пользователя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15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34" y="1093066"/>
            <a:ext cx="7924800" cy="561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8583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Определение требований к ПО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-20166" y="548680"/>
            <a:ext cx="9144000" cy="5760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indent="-3600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Документирование требований</a:t>
            </a:r>
          </a:p>
          <a:p>
            <a:pPr marL="360000" indent="-360000" algn="l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Общее описание (особенности, классы и характеристики пользователей, среда функционирования, ограничения дизайна и реализации, документация, допущения)</a:t>
            </a:r>
          </a:p>
          <a:p>
            <a:pPr marL="360000" indent="-360000" algn="l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Функциональные требования</a:t>
            </a:r>
          </a:p>
          <a:p>
            <a:pPr marL="360000" indent="-360000" algn="l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Требования к внешним интерфейсам (интерфейс пользователя, программные интерфейсы, интерфейсы оборудования)</a:t>
            </a:r>
          </a:p>
          <a:p>
            <a:pPr marL="360000" indent="-360000" algn="l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Нефунциональные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требования (производительность, сохранность данных, критерии качества, безопасность)</a:t>
            </a:r>
          </a:p>
          <a:p>
            <a:pPr marL="360000" indent="-360000" algn="l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Глоссарий</a:t>
            </a:r>
          </a:p>
          <a:p>
            <a:pPr marL="360000" indent="-360000" algn="l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Модели процессов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155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Анализ и проектирование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17</a:t>
            </a:fld>
            <a:endParaRPr lang="ru-RU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0" y="567974"/>
            <a:ext cx="9144000" cy="54726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Решаемые задачи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Проектирование архитектуры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Проектирование подсистем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Проектирование классов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 Результат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Реализация вариантов использования</a:t>
            </a:r>
            <a:endParaRPr lang="en-US" sz="2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600" dirty="0">
                <a:latin typeface="Arial" pitchFamily="34" charset="0"/>
                <a:cs typeface="Arial" pitchFamily="34" charset="0"/>
              </a:rPr>
              <a:t>Общая структура ПО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600" dirty="0">
                <a:latin typeface="Arial" pitchFamily="34" charset="0"/>
                <a:cs typeface="Arial" pitchFamily="34" charset="0"/>
              </a:rPr>
              <a:t>Структура основных подсистем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600" dirty="0">
                <a:latin typeface="Arial" pitchFamily="34" charset="0"/>
                <a:cs typeface="Arial" pitchFamily="34" charset="0"/>
              </a:rPr>
              <a:t>Диаграммы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3748431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Анализ и проектирование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18</a:t>
            </a:fld>
            <a:endParaRPr lang="ru-RU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-16743" y="548680"/>
            <a:ext cx="9144000" cy="57606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Пример реализации вариантов использования в МФР</a:t>
            </a:r>
          </a:p>
        </p:txBody>
      </p:sp>
      <p:pic>
        <p:nvPicPr>
          <p:cNvPr id="11266" name="Picture 2" descr="УправлятьЗондированиями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01105"/>
            <a:ext cx="7848872" cy="536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4119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Анализ и проектирование</a:t>
            </a:r>
          </a:p>
        </p:txBody>
      </p:sp>
      <p:pic>
        <p:nvPicPr>
          <p:cNvPr id="13314" name="Picture 2" descr="СтуктураПОEnglis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08720"/>
            <a:ext cx="7925097" cy="550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19</a:t>
            </a:fld>
            <a:endParaRPr lang="ru-RU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-16743" y="548680"/>
            <a:ext cx="9144000" cy="57606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Структуры ПО МФР</a:t>
            </a:r>
          </a:p>
          <a:p>
            <a:pPr indent="-360000">
              <a:spcBef>
                <a:spcPts val="1200"/>
              </a:spcBef>
              <a:spcAft>
                <a:spcPts val="1200"/>
              </a:spcAft>
            </a:pP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834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>
            <a:noAutofit/>
          </a:bodyPr>
          <a:lstStyle/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План лекции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764704"/>
            <a:ext cx="8640960" cy="5832648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Особенности разработки ПО средств ЗРС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Основные этапы разработки ПО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Обзор типовых процессов разработки ПО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Разработка требований к ПО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Анализ и проектирование ПО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F3CDB-1191-215A-1D9F-6823E63AD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059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20</a:t>
            </a:fld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Анализ и проектирование</a:t>
            </a: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-16743" y="548680"/>
            <a:ext cx="9144000" cy="57606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Пример диаграммы взаимодействия подсистемы</a:t>
            </a:r>
          </a:p>
          <a:p>
            <a:pPr indent="-360000">
              <a:spcBef>
                <a:spcPts val="1200"/>
              </a:spcBef>
              <a:spcAft>
                <a:spcPts val="1200"/>
              </a:spcAft>
            </a:pP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386" name="Picture 2" descr="ПроектProbingCommandProcess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7" y="1046162"/>
            <a:ext cx="7578725" cy="581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1408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21</a:t>
            </a:fld>
            <a:endParaRPr lang="ru-RU"/>
          </a:p>
        </p:txBody>
      </p:sp>
      <p:pic>
        <p:nvPicPr>
          <p:cNvPr id="15362" name="Picture 2" descr="BaseReques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7" y="1340643"/>
            <a:ext cx="8340725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Анализ и проектирование</a:t>
            </a:r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-16743" y="548680"/>
            <a:ext cx="9144000" cy="57606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Пример диаграмма классов (заявки на зондирования)</a:t>
            </a:r>
          </a:p>
          <a:p>
            <a:pPr indent="-360000">
              <a:spcBef>
                <a:spcPts val="1200"/>
              </a:spcBef>
              <a:spcAft>
                <a:spcPts val="1200"/>
              </a:spcAft>
            </a:pP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247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22</a:t>
            </a:fld>
            <a:endParaRPr lang="ru-RU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Анализ и проектирование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-16743" y="548680"/>
            <a:ext cx="9144000" cy="57606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Пример реализации вариантов использования в ПБУ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196752"/>
            <a:ext cx="7010400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68592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23</a:t>
            </a:fld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Анализ и проектирование</a:t>
            </a:r>
          </a:p>
        </p:txBody>
      </p:sp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-16743" y="548680"/>
            <a:ext cx="9144000" cy="57606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Структуры ПО ПБУ</a:t>
            </a:r>
          </a:p>
          <a:p>
            <a:pPr indent="-360000">
              <a:spcBef>
                <a:spcPts val="1200"/>
              </a:spcBef>
              <a:spcAft>
                <a:spcPts val="1200"/>
              </a:spcAft>
            </a:pP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19" y="1052736"/>
            <a:ext cx="8053561" cy="546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9290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24</a:t>
            </a:fld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Анализ и проектирование</a:t>
            </a:r>
          </a:p>
        </p:txBody>
      </p:sp>
      <p:pic>
        <p:nvPicPr>
          <p:cNvPr id="18434" name="Picture 2" descr="ПроектУправлятьБоевойРаботой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340768"/>
            <a:ext cx="8191500" cy="513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-16743" y="548680"/>
            <a:ext cx="9144000" cy="57606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Пример диаграммы взаимодействия подсистемы</a:t>
            </a:r>
          </a:p>
          <a:p>
            <a:pPr indent="-360000">
              <a:spcBef>
                <a:spcPts val="1200"/>
              </a:spcBef>
              <a:spcAft>
                <a:spcPts val="1200"/>
              </a:spcAft>
            </a:pP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189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25</a:t>
            </a:fld>
            <a:endParaRPr lang="ru-RU"/>
          </a:p>
        </p:txBody>
      </p:sp>
      <p:pic>
        <p:nvPicPr>
          <p:cNvPr id="17410" name="Picture 2" descr="АбонентыВК_ПБУ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14" y="1798216"/>
            <a:ext cx="8774971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Анализ и проектирование</a:t>
            </a:r>
          </a:p>
        </p:txBody>
      </p:sp>
      <p:sp>
        <p:nvSpPr>
          <p:cNvPr id="8" name="Объект 2"/>
          <p:cNvSpPr>
            <a:spLocks noGrp="1"/>
          </p:cNvSpPr>
          <p:nvPr>
            <p:ph idx="1"/>
          </p:nvPr>
        </p:nvSpPr>
        <p:spPr>
          <a:xfrm>
            <a:off x="-16743" y="548680"/>
            <a:ext cx="9144000" cy="57606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Пример диаграмма классов (абоненты ПБУ)</a:t>
            </a:r>
          </a:p>
          <a:p>
            <a:pPr indent="-360000">
              <a:spcBef>
                <a:spcPts val="1200"/>
              </a:spcBef>
              <a:spcAft>
                <a:spcPts val="1200"/>
              </a:spcAft>
            </a:pP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942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576358"/>
            <a:ext cx="9162177" cy="55446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Критерии качества архитектуры</a:t>
            </a:r>
          </a:p>
          <a:p>
            <a:pPr marL="720000" indent="-360000">
              <a:lnSpc>
                <a:spcPct val="150000"/>
              </a:lnSpc>
              <a:spcBef>
                <a:spcPts val="0"/>
              </a:spcBef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Эффективность</a:t>
            </a:r>
          </a:p>
          <a:p>
            <a:pPr marL="720000" indent="-360000">
              <a:lnSpc>
                <a:spcPct val="150000"/>
              </a:lnSpc>
              <a:spcBef>
                <a:spcPts val="0"/>
              </a:spcBef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Гибкость</a:t>
            </a:r>
          </a:p>
          <a:p>
            <a:pPr marL="720000" indent="-360000">
              <a:lnSpc>
                <a:spcPct val="150000"/>
              </a:lnSpc>
              <a:spcBef>
                <a:spcPts val="0"/>
              </a:spcBef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Расширяемость</a:t>
            </a:r>
          </a:p>
          <a:p>
            <a:pPr marL="720000" indent="-360000">
              <a:lnSpc>
                <a:spcPct val="150000"/>
              </a:lnSpc>
              <a:spcBef>
                <a:spcPts val="0"/>
              </a:spcBef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Масштабируемость</a:t>
            </a:r>
          </a:p>
          <a:p>
            <a:pPr marL="720000" indent="-360000">
              <a:lnSpc>
                <a:spcPct val="150000"/>
              </a:lnSpc>
              <a:spcBef>
                <a:spcPts val="0"/>
              </a:spcBef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Тестируемость</a:t>
            </a:r>
          </a:p>
          <a:p>
            <a:pPr marL="720000" indent="-360000">
              <a:lnSpc>
                <a:spcPct val="150000"/>
              </a:lnSpc>
              <a:spcBef>
                <a:spcPts val="0"/>
              </a:spcBef>
            </a:pPr>
            <a:r>
              <a:rPr lang="ru-RU" sz="2600" dirty="0" err="1">
                <a:latin typeface="Arial" panose="020B0604020202020204" pitchFamily="34" charset="0"/>
                <a:cs typeface="Arial" panose="020B0604020202020204" pitchFamily="34" charset="0"/>
              </a:rPr>
              <a:t>Сопровождаемость</a:t>
            </a: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000" indent="-360000">
              <a:lnSpc>
                <a:spcPct val="150000"/>
              </a:lnSpc>
              <a:spcBef>
                <a:spcPts val="0"/>
              </a:spcBef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Возможность повторного использования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ru-RU" sz="26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Анализ и проектирование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45190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27</a:t>
            </a:fld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Список литературы</a:t>
            </a: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0" y="576358"/>
            <a:ext cx="9162177" cy="5544616"/>
          </a:xfrm>
        </p:spPr>
        <p:txBody>
          <a:bodyPr>
            <a:normAutofit/>
          </a:bodyPr>
          <a:lstStyle/>
          <a:p>
            <a:pPr marL="0" indent="-360000">
              <a:spcBef>
                <a:spcPts val="600"/>
              </a:spcBef>
              <a:spcAft>
                <a:spcPts val="600"/>
              </a:spcAft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Якобсон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А.,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Буч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Г.,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Рамбо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Дж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 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«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Унифицированный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процесс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разработки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программного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обеспечения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»</a:t>
            </a:r>
          </a:p>
          <a:p>
            <a:pPr marL="0" indent="-360000">
              <a:spcBef>
                <a:spcPts val="600"/>
              </a:spcBef>
              <a:spcAft>
                <a:spcPts val="600"/>
              </a:spcAft>
            </a:pPr>
            <a:r>
              <a:rPr lang="ru-RU" sz="2200" dirty="0" err="1">
                <a:latin typeface="Arial" pitchFamily="34" charset="0"/>
                <a:cs typeface="Arial" pitchFamily="34" charset="0"/>
              </a:rPr>
              <a:t>Ларман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К. «Применение UML 2.0 и шаблонов проектирования»</a:t>
            </a:r>
          </a:p>
          <a:p>
            <a:pPr marL="0" indent="-360000">
              <a:spcBef>
                <a:spcPts val="600"/>
              </a:spcBef>
              <a:spcAft>
                <a:spcPts val="600"/>
              </a:spcAft>
            </a:pPr>
            <a:r>
              <a:rPr lang="ru-RU" sz="2200" dirty="0" err="1">
                <a:latin typeface="Arial" pitchFamily="34" charset="0"/>
                <a:cs typeface="Arial" pitchFamily="34" charset="0"/>
              </a:rPr>
              <a:t>Гомма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Х. «UML. Проектирование систем реального времени, параллельных и распределенных приложений»</a:t>
            </a:r>
          </a:p>
          <a:p>
            <a:pPr marL="0" indent="-360000">
              <a:spcBef>
                <a:spcPts val="600"/>
              </a:spcBef>
              <a:spcAft>
                <a:spcPts val="600"/>
              </a:spcAft>
            </a:pPr>
            <a:r>
              <a:rPr lang="ru-RU" sz="2200" dirty="0" err="1">
                <a:latin typeface="Arial" pitchFamily="34" charset="0"/>
                <a:cs typeface="Arial" pitchFamily="34" charset="0"/>
              </a:rPr>
              <a:t>Вигерс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К. «Разработка требований к программному обеспечению»</a:t>
            </a:r>
          </a:p>
          <a:p>
            <a:pPr marL="0" indent="-360000">
              <a:spcBef>
                <a:spcPts val="600"/>
              </a:spcBef>
              <a:spcAft>
                <a:spcPts val="600"/>
              </a:spcAft>
            </a:pPr>
            <a:r>
              <a:rPr lang="ru-RU" sz="2200" dirty="0" err="1">
                <a:latin typeface="Arial" pitchFamily="34" charset="0"/>
                <a:cs typeface="Arial" pitchFamily="34" charset="0"/>
              </a:rPr>
              <a:t>Макконнелл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С. «Совершенный код»</a:t>
            </a:r>
          </a:p>
          <a:p>
            <a:pPr marL="0" indent="-360000">
              <a:lnSpc>
                <a:spcPct val="150000"/>
              </a:lnSpc>
              <a:spcBef>
                <a:spcPts val="0"/>
              </a:spcBef>
            </a:pP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049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Особенности ПО средств ЗРС</a:t>
            </a: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472608"/>
          </a:xfrm>
        </p:spPr>
        <p:txBody>
          <a:bodyPr>
            <a:normAutofit/>
          </a:bodyPr>
          <a:lstStyle/>
          <a:p>
            <a:pPr indent="-360000">
              <a:spcBef>
                <a:spcPts val="1200"/>
              </a:spcBef>
              <a:spcAft>
                <a:spcPts val="1200"/>
              </a:spcAft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Многообразие решаемых задач и режимов работы</a:t>
            </a:r>
          </a:p>
          <a:p>
            <a:pPr indent="-360000">
              <a:spcBef>
                <a:spcPts val="1200"/>
              </a:spcBef>
              <a:spcAft>
                <a:spcPts val="1200"/>
              </a:spcAft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Большое количество алгоритмов с сложной логикой работы и взаимодействия</a:t>
            </a:r>
          </a:p>
          <a:p>
            <a:pPr indent="-360000">
              <a:spcBef>
                <a:spcPts val="1200"/>
              </a:spcBef>
              <a:spcAft>
                <a:spcPts val="1200"/>
              </a:spcAft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Функционирование в составе многопроцессорного ВК работающего в реальном времени</a:t>
            </a:r>
          </a:p>
          <a:p>
            <a:pPr indent="-360000">
              <a:spcBef>
                <a:spcPts val="1200"/>
              </a:spcBef>
              <a:spcAft>
                <a:spcPts val="1200"/>
              </a:spcAft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Управление работой средств повышенной опасности</a:t>
            </a:r>
          </a:p>
          <a:p>
            <a:pPr indent="-360000">
              <a:spcBef>
                <a:spcPts val="1200"/>
              </a:spcBef>
              <a:spcAft>
                <a:spcPts val="1200"/>
              </a:spcAft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Сложность комплексной проверки</a:t>
            </a:r>
          </a:p>
          <a:p>
            <a:pPr indent="-360000">
              <a:spcBef>
                <a:spcPts val="1200"/>
              </a:spcBef>
              <a:spcAft>
                <a:spcPts val="1200"/>
              </a:spcAft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Длительный срок эксплуатации </a:t>
            </a:r>
          </a:p>
          <a:p>
            <a:pPr indent="-360000">
              <a:spcBef>
                <a:spcPts val="1200"/>
              </a:spcBef>
              <a:spcAft>
                <a:spcPts val="1200"/>
              </a:spcAft>
            </a:pP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87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Этапы разработки ПО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38" y="599890"/>
            <a:ext cx="8807524" cy="5658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6178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Процесс разработки ПО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472608"/>
          </a:xfrm>
        </p:spPr>
        <p:txBody>
          <a:bodyPr>
            <a:normAutofit/>
          </a:bodyPr>
          <a:lstStyle/>
          <a:p>
            <a:pPr indent="-360000">
              <a:spcBef>
                <a:spcPts val="1200"/>
              </a:spcBef>
              <a:spcAft>
                <a:spcPts val="1200"/>
              </a:spcAft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Отсутствие формализованного процесса</a:t>
            </a:r>
            <a:b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«Как получится»</a:t>
            </a:r>
          </a:p>
          <a:p>
            <a:pPr indent="-360000">
              <a:spcBef>
                <a:spcPts val="1200"/>
              </a:spcBef>
              <a:spcAft>
                <a:spcPts val="1200"/>
              </a:spcAft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Каскадный процесс</a:t>
            </a:r>
            <a:b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Waterfall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360000">
              <a:spcBef>
                <a:spcPts val="1200"/>
              </a:spcBef>
              <a:spcAft>
                <a:spcPts val="1200"/>
              </a:spcAft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Итеративные процессы</a:t>
            </a:r>
            <a:b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- Унифицированный процесс «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Rational Unified Process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b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- Гибкие процессы «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Agile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b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8409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0" y="548680"/>
            <a:ext cx="9162177" cy="50405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Каскадный процесс</a:t>
            </a:r>
            <a:endParaRPr lang="ru-RU" sz="26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Процесс разработки ПО</a:t>
            </a:r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80" y="1052736"/>
            <a:ext cx="8813998" cy="4003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67380" y="5075797"/>
            <a:ext cx="881399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atin typeface="Arial" pitchFamily="34" charset="0"/>
                <a:cs typeface="Arial" pitchFamily="34" charset="0"/>
              </a:rPr>
              <a:t>Когда используется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ru-RU" sz="2000" dirty="0">
                <a:latin typeface="Arial" pitchFamily="34" charset="0"/>
                <a:cs typeface="Arial" pitchFamily="34" charset="0"/>
              </a:rPr>
              <a:t>Требования известны, понятны и зафиксированы </a:t>
            </a:r>
            <a:br>
              <a:rPr lang="ru-RU" sz="2000" dirty="0">
                <a:latin typeface="Arial" pitchFamily="34" charset="0"/>
                <a:cs typeface="Arial" pitchFamily="34" charset="0"/>
              </a:rPr>
            </a:br>
            <a:r>
              <a:rPr lang="ru-RU" sz="2000" dirty="0">
                <a:latin typeface="Arial" pitchFamily="34" charset="0"/>
                <a:cs typeface="Arial" pitchFamily="34" charset="0"/>
              </a:rPr>
              <a:t>Противоречивых требований не имеется</a:t>
            </a:r>
          </a:p>
          <a:p>
            <a:r>
              <a:rPr lang="ru-RU" sz="2000" dirty="0">
                <a:latin typeface="Arial" pitchFamily="34" charset="0"/>
                <a:cs typeface="Arial" pitchFamily="34" charset="0"/>
              </a:rPr>
              <a:t>В относительно небольших проектах</a:t>
            </a:r>
          </a:p>
        </p:txBody>
      </p:sp>
    </p:spTree>
    <p:extLst>
      <p:ext uri="{BB962C8B-B14F-4D97-AF65-F5344CB8AC3E}">
        <p14:creationId xmlns:p14="http://schemas.microsoft.com/office/powerpoint/2010/main" val="2794646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2743863"/>
              </p:ext>
            </p:extLst>
          </p:nvPr>
        </p:nvGraphicFramePr>
        <p:xfrm>
          <a:off x="782561" y="1050308"/>
          <a:ext cx="7578878" cy="4330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279880" imgH="5067785" progId="Visio.Drawing.11">
                  <p:embed/>
                </p:oleObj>
              </mc:Choice>
              <mc:Fallback>
                <p:oleObj name="Visio" r:id="rId2" imgW="6279880" imgH="506778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561" y="1050308"/>
                        <a:ext cx="7578878" cy="43303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0" y="548680"/>
            <a:ext cx="9162177" cy="50405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Итеративный процесс</a:t>
            </a:r>
            <a:endParaRPr lang="ru-RU" sz="2600" dirty="0"/>
          </a:p>
          <a:p>
            <a:endParaRPr lang="ru-RU" sz="2600" dirty="0"/>
          </a:p>
          <a:p>
            <a:endParaRPr lang="ru-RU" sz="2600" dirty="0"/>
          </a:p>
          <a:p>
            <a:endParaRPr lang="ru-RU" sz="2600" dirty="0"/>
          </a:p>
          <a:p>
            <a:endParaRPr lang="ru-RU" sz="2600" dirty="0"/>
          </a:p>
          <a:p>
            <a:endParaRPr lang="ru-RU" sz="2600" dirty="0"/>
          </a:p>
          <a:p>
            <a:endParaRPr lang="ru-RU" sz="2600" dirty="0"/>
          </a:p>
          <a:p>
            <a:endParaRPr lang="ru-RU" sz="2600" dirty="0"/>
          </a:p>
          <a:p>
            <a:pPr marL="0" indent="0">
              <a:buNone/>
            </a:pPr>
            <a:endParaRPr lang="ru-RU" sz="2600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Процесс разработки ПО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65001" y="5380672"/>
            <a:ext cx="881399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atin typeface="Arial" pitchFamily="34" charset="0"/>
                <a:cs typeface="Arial" pitchFamily="34" charset="0"/>
              </a:rPr>
              <a:t>Когда используется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ru-RU" sz="2000" dirty="0">
                <a:latin typeface="Arial" pitchFamily="34" charset="0"/>
                <a:cs typeface="Arial" pitchFamily="34" charset="0"/>
              </a:rPr>
              <a:t>Основная задача определена, но детали реализации могут эволюционировать с течением времени</a:t>
            </a:r>
          </a:p>
          <a:p>
            <a:r>
              <a:rPr lang="ru-RU" sz="2000" dirty="0">
                <a:latin typeface="Arial" pitchFamily="34" charset="0"/>
                <a:cs typeface="Arial" pitchFamily="34" charset="0"/>
              </a:rPr>
              <a:t>Проект большой или очень большой.</a:t>
            </a:r>
          </a:p>
        </p:txBody>
      </p:sp>
    </p:spTree>
    <p:extLst>
      <p:ext uri="{BB962C8B-B14F-4D97-AF65-F5344CB8AC3E}">
        <p14:creationId xmlns:p14="http://schemas.microsoft.com/office/powerpoint/2010/main" val="3509764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-18177" y="565239"/>
            <a:ext cx="9162177" cy="487924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Гибкие процессы</a:t>
            </a: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Планируется только ограниченный объем работ</a:t>
            </a: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Максимально неформальный подход к разработке</a:t>
            </a: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Минимум документации</a:t>
            </a:r>
          </a:p>
          <a:p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Основные гибкие процессы</a:t>
            </a:r>
          </a:p>
          <a:p>
            <a:r>
              <a:rPr lang="ru-RU" sz="2600" dirty="0" err="1">
                <a:latin typeface="Arial" pitchFamily="34" charset="0"/>
                <a:cs typeface="Arial" pitchFamily="34" charset="0"/>
              </a:rPr>
              <a:t>Extreme</a:t>
            </a:r>
            <a:r>
              <a:rPr lang="ru-RU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600" dirty="0" err="1">
                <a:latin typeface="Arial" pitchFamily="34" charset="0"/>
                <a:cs typeface="Arial" pitchFamily="34" charset="0"/>
              </a:rPr>
              <a:t>Programming</a:t>
            </a:r>
            <a:r>
              <a:rPr lang="ru-RU" sz="2600" dirty="0">
                <a:latin typeface="Arial" pitchFamily="34" charset="0"/>
                <a:cs typeface="Arial" pitchFamily="34" charset="0"/>
              </a:rPr>
              <a:t> </a:t>
            </a:r>
            <a:endParaRPr lang="en-US" sz="2600" dirty="0">
              <a:latin typeface="Arial" pitchFamily="34" charset="0"/>
              <a:cs typeface="Arial" pitchFamily="34" charset="0"/>
            </a:endParaRPr>
          </a:p>
          <a:p>
            <a:r>
              <a:rPr lang="en-US" sz="2600" dirty="0">
                <a:latin typeface="Arial" pitchFamily="34" charset="0"/>
                <a:cs typeface="Arial" pitchFamily="34" charset="0"/>
              </a:rPr>
              <a:t>Feature Driven Development</a:t>
            </a:r>
            <a:r>
              <a:rPr lang="ru-RU" sz="26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FDD) </a:t>
            </a:r>
          </a:p>
          <a:p>
            <a:r>
              <a:rPr lang="ru-RU" sz="2600" dirty="0" err="1">
                <a:latin typeface="Arial" pitchFamily="34" charset="0"/>
                <a:cs typeface="Arial" pitchFamily="34" charset="0"/>
              </a:rPr>
              <a:t>Crystal</a:t>
            </a:r>
            <a:r>
              <a:rPr lang="ru-RU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600" dirty="0" err="1">
                <a:latin typeface="Arial" pitchFamily="34" charset="0"/>
                <a:cs typeface="Arial" pitchFamily="34" charset="0"/>
              </a:rPr>
              <a:t>Clear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Методологии разработки ПО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77205" y="5373216"/>
            <a:ext cx="881399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atin typeface="Arial" pitchFamily="34" charset="0"/>
                <a:cs typeface="Arial" pitchFamily="34" charset="0"/>
              </a:rPr>
              <a:t>Когда используется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ru-RU" sz="2000" dirty="0">
                <a:latin typeface="Arial" pitchFamily="34" charset="0"/>
                <a:cs typeface="Arial" pitchFamily="34" charset="0"/>
              </a:rPr>
              <a:t>Основная задача четко не определена</a:t>
            </a:r>
          </a:p>
          <a:p>
            <a:r>
              <a:rPr lang="ru-RU" sz="2000" dirty="0">
                <a:latin typeface="Arial" pitchFamily="34" charset="0"/>
                <a:cs typeface="Arial" pitchFamily="34" charset="0"/>
              </a:rPr>
              <a:t>Когда потребности пользователей постоянно меняются</a:t>
            </a:r>
          </a:p>
        </p:txBody>
      </p:sp>
    </p:spTree>
    <p:extLst>
      <p:ext uri="{BB962C8B-B14F-4D97-AF65-F5344CB8AC3E}">
        <p14:creationId xmlns:p14="http://schemas.microsoft.com/office/powerpoint/2010/main" val="281386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Этапы разработки ПО средств ЗРС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64" y="646997"/>
            <a:ext cx="8820472" cy="5599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89195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543</Words>
  <Application>Microsoft Office PowerPoint</Application>
  <PresentationFormat>On-screen Show (4:3)</PresentationFormat>
  <Paragraphs>142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Wingdings</vt:lpstr>
      <vt:lpstr>Тема Office</vt:lpstr>
      <vt:lpstr>Visio</vt:lpstr>
      <vt:lpstr>Технологии разработки программного обеспечения наземных средств ЗРС</vt:lpstr>
      <vt:lpstr>План лекции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Технологии разработки программного обеспечения наземных средств ЗРС</dc:title>
  <dc:creator>Доброжанский Владимир Алексеевич</dc:creator>
  <cp:lastModifiedBy>Владимир Д</cp:lastModifiedBy>
  <cp:revision>97</cp:revision>
  <dcterms:created xsi:type="dcterms:W3CDTF">2019-02-04T07:41:35Z</dcterms:created>
  <dcterms:modified xsi:type="dcterms:W3CDTF">2023-02-10T13:44:33Z</dcterms:modified>
</cp:coreProperties>
</file>