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7DBF5-3B23-461C-A43C-4D9C09AF5E27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E9BFA-844C-4492-BC03-6EAFE0398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4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950F-95CB-4945-A5D5-86CCE644BB5C}" type="datetime1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711C-B0DA-4239-A81E-A862B7833E0C}" type="datetime1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E183-98A8-44A9-86B1-3E2F5A5A2BEF}" type="datetime1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484D-94D9-43D0-B1C3-C50CD634C848}" type="datetime1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38B0-4252-44BB-B708-361F65AF50F9}" type="datetime1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1039-4C06-473F-A3FE-B3EB0330D8AF}" type="datetime1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8A90-25CF-4FA1-8525-29FEA3636EA9}" type="datetime1">
              <a:rPr lang="ru-RU" smtClean="0"/>
              <a:t>24.03.2023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A1C4-2367-4C94-B944-1AA32599E100}" type="datetime1">
              <a:rPr lang="ru-RU" smtClean="0"/>
              <a:t>24.03.2023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0453-833A-46D2-8B8C-B982C0AF3E98}" type="datetime1">
              <a:rPr lang="ru-RU" smtClean="0"/>
              <a:t>24.03.2023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AFD3-6B9C-4BBB-BA0E-211CCDE134B2}" type="datetime1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7DE0-D966-4AC5-9DD6-056DA255F2D8}" type="datetime1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AC5E-531A-4ACA-91B7-17BB57A93BA6}" type="datetime1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№</a:t>
            </a:r>
            <a:r>
              <a:rPr lang="en-US" dirty="0"/>
              <a:t>4</a:t>
            </a:r>
            <a:r>
              <a:rPr lang="ru-RU" dirty="0"/>
              <a:t>. Использование языка моделирования </a:t>
            </a:r>
            <a:r>
              <a:rPr lang="en-US" dirty="0"/>
              <a:t>UML</a:t>
            </a:r>
            <a:r>
              <a:rPr lang="ru-RU" dirty="0"/>
              <a:t> при разработке архитектуры ПО.</a:t>
            </a:r>
          </a:p>
        </p:txBody>
      </p:sp>
    </p:spTree>
    <p:extLst>
      <p:ext uri="{BB962C8B-B14F-4D97-AF65-F5344CB8AC3E}">
        <p14:creationId xmlns:p14="http://schemas.microsoft.com/office/powerpoint/2010/main" val="23514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классов</a:t>
            </a:r>
          </a:p>
        </p:txBody>
      </p:sp>
      <p:pic>
        <p:nvPicPr>
          <p:cNvPr id="4" name="Рисунок 3" descr="SurveillanceControl">
            <a:extLst>
              <a:ext uri="{FF2B5EF4-FFF2-40B4-BE49-F238E27FC236}">
                <a16:creationId xmlns:a16="http://schemas.microsoft.com/office/drawing/2014/main" id="{921890D2-D84E-42C9-8C95-EC66A19AC9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23730"/>
            <a:ext cx="4822190" cy="60382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D667-630E-A22D-B961-682B40E7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37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последовательностей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Описание информационного взаимодействия объектов системы, обеспеченного путем приема и передачи сообщений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Описание взаимодействие объектов во времени</a:t>
            </a:r>
          </a:p>
          <a:p>
            <a:r>
              <a:rPr lang="ru-RU" sz="2800" dirty="0"/>
              <a:t>Уточнение диаграммы прецедентов</a:t>
            </a:r>
          </a:p>
          <a:p>
            <a:r>
              <a:rPr lang="ru-RU" sz="2800" dirty="0"/>
              <a:t>Документирование сценариев использования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CFCC0-7E1D-ECEC-5FC1-8323C2B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последовательностей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B63157-36C2-47E7-8C95-C5B13BF241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984776" cy="54726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D8A70-ADB3-5AA8-2724-51610C58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94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взаимодействия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Описание последовательности взаимодействия элементов системы между собой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Описание взаимодействие объектов через последовательность действий</a:t>
            </a:r>
          </a:p>
          <a:p>
            <a:r>
              <a:rPr lang="ru-RU" sz="2800" dirty="0"/>
              <a:t>Уточнение диаграммы прецедентов</a:t>
            </a:r>
          </a:p>
          <a:p>
            <a:r>
              <a:rPr lang="ru-RU" sz="2800" dirty="0"/>
              <a:t>Документирование сценариев использования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EC116-BF97-FC51-B507-7149501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5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взаимодействия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488A0C-FD97-45C9-9A79-A403ABEF7A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620688"/>
            <a:ext cx="4534252" cy="59671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FFA641-2682-50F0-69E8-8F2CEA4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1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активности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Описание алгоритма поведения системы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Описание функциональных требований к системе</a:t>
            </a:r>
          </a:p>
          <a:p>
            <a:r>
              <a:rPr lang="ru-RU" sz="2800" dirty="0"/>
              <a:t>Визуализация алгоритмов работы</a:t>
            </a:r>
          </a:p>
          <a:p>
            <a:r>
              <a:rPr lang="ru-RU" sz="2800" dirty="0"/>
              <a:t>Документирование сценариев использования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9919-3843-B4BC-9569-91259D8B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42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активности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DBA550-340A-4F4B-AA3C-4CDB452FA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764704"/>
            <a:ext cx="3600400" cy="57952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47A02-CEE5-764B-0E0C-2863EDC0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1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размещения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CAF57D2-BA22-48D4-9518-5C4CCC06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Графическое представление инфраструктуры, на которой будет развернута система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Представление топологии системы с узлами и соединениями</a:t>
            </a:r>
          </a:p>
          <a:p>
            <a:r>
              <a:rPr lang="ru-RU" sz="2800" dirty="0"/>
              <a:t>Оптимизация связей между элементами системы и выявление высоконагруженных элементов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DDD22-06D2-6B66-C134-2C2DCB2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4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размещения</a:t>
            </a:r>
          </a:p>
        </p:txBody>
      </p:sp>
      <p:pic>
        <p:nvPicPr>
          <p:cNvPr id="10" name="Picture 2" descr="Общий вид МИМС">
            <a:extLst>
              <a:ext uri="{FF2B5EF4-FFF2-40B4-BE49-F238E27FC236}">
                <a16:creationId xmlns:a16="http://schemas.microsoft.com/office/drawing/2014/main" id="{16ABA3E7-7BFD-430E-A082-E503EFFA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908720"/>
            <a:ext cx="7704856" cy="577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7D706-D2F3-D5A3-9285-C5DAA445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47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размещения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50C308-FA03-45A9-821A-D39AD7DE3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5999579" cy="53688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6E004-FBF0-78A0-EC81-89B343B7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7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ru-RU" dirty="0"/>
              <a:t>Моделирование – от имитационного к информационному</a:t>
            </a:r>
          </a:p>
          <a:p>
            <a:r>
              <a:rPr lang="en-US" dirty="0"/>
              <a:t>UML </a:t>
            </a:r>
            <a:r>
              <a:rPr lang="ru-RU" dirty="0"/>
              <a:t>– </a:t>
            </a:r>
            <a:r>
              <a:rPr lang="en-US" dirty="0"/>
              <a:t> </a:t>
            </a:r>
            <a:r>
              <a:rPr lang="ru-RU" dirty="0"/>
              <a:t>унифицированный язык моделирования</a:t>
            </a:r>
          </a:p>
          <a:p>
            <a:r>
              <a:rPr lang="ru-RU" dirty="0"/>
              <a:t>От </a:t>
            </a:r>
            <a:r>
              <a:rPr lang="ru-RU"/>
              <a:t>ООП до моделирования </a:t>
            </a:r>
            <a:r>
              <a:rPr lang="ru-RU" dirty="0"/>
              <a:t>бизнес-процессов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BE72EF4-AA0A-40F7-9590-E3C7998C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dirty="0"/>
              <a:t>Unified Modeling Language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9C0E6-B10E-B756-C732-7C970D1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7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US" dirty="0"/>
              <a:t>UML – </a:t>
            </a:r>
            <a:r>
              <a:rPr lang="ru-RU" dirty="0"/>
              <a:t>средство визуализации, проектирования, документирования</a:t>
            </a:r>
          </a:p>
          <a:p>
            <a:r>
              <a:rPr lang="en-US" dirty="0"/>
              <a:t>UML – </a:t>
            </a:r>
            <a:r>
              <a:rPr lang="ru-RU" dirty="0"/>
              <a:t>средство общения заказчика, разработчика, менеджера, аналитика, бизнес-консультанта и т.д.</a:t>
            </a:r>
          </a:p>
          <a:p>
            <a:r>
              <a:rPr lang="ru-RU" dirty="0"/>
              <a:t>Синтаксис </a:t>
            </a:r>
            <a:r>
              <a:rPr lang="en-US" dirty="0"/>
              <a:t>UML – </a:t>
            </a:r>
            <a:r>
              <a:rPr lang="ru-RU" dirty="0"/>
              <a:t>диаграммы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Фигуры</a:t>
            </a:r>
          </a:p>
          <a:p>
            <a:pPr lvl="1"/>
            <a:r>
              <a:rPr lang="ru-RU" dirty="0"/>
              <a:t>Линии</a:t>
            </a:r>
          </a:p>
          <a:p>
            <a:pPr lvl="1"/>
            <a:r>
              <a:rPr lang="ru-RU" dirty="0"/>
              <a:t>Значки</a:t>
            </a:r>
          </a:p>
          <a:p>
            <a:pPr lvl="1"/>
            <a:r>
              <a:rPr lang="ru-RU" dirty="0"/>
              <a:t>Надписи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9F1BA3-404A-45F2-9F09-C6A437FC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en-US" dirty="0"/>
              <a:t>Unified Modeling Language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B6BCF-3147-8F71-1D99-D7B736B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91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/>
              <a:t>Диаграммы</a:t>
            </a:r>
            <a:r>
              <a:rPr lang="en-US" dirty="0"/>
              <a:t> UML</a:t>
            </a:r>
            <a:r>
              <a:rPr lang="ru-RU" dirty="0"/>
              <a:t> – способ визуализации системы с различных точек зрения</a:t>
            </a:r>
          </a:p>
          <a:p>
            <a:r>
              <a:rPr lang="ru-RU" dirty="0"/>
              <a:t>Модель системы – набор диаграмм</a:t>
            </a:r>
          </a:p>
          <a:p>
            <a:r>
              <a:rPr lang="ru-RU" dirty="0"/>
              <a:t>Диаграммы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Статическая структура системы</a:t>
            </a:r>
          </a:p>
          <a:p>
            <a:pPr lvl="1"/>
            <a:r>
              <a:rPr lang="ru-RU" dirty="0"/>
              <a:t>Поведение системы</a:t>
            </a:r>
          </a:p>
          <a:p>
            <a:pPr lvl="1"/>
            <a:r>
              <a:rPr lang="ru-RU" dirty="0"/>
              <a:t>Реализация системы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36F0-3BFB-7CFC-18DC-06ABBCFA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Рассматриваемые диаграммы</a:t>
            </a:r>
            <a:r>
              <a:rPr lang="en-US" dirty="0"/>
              <a:t> UML:</a:t>
            </a:r>
          </a:p>
          <a:p>
            <a:pPr lvl="1"/>
            <a:r>
              <a:rPr lang="ru-RU" dirty="0"/>
              <a:t>Применения </a:t>
            </a:r>
            <a:r>
              <a:rPr lang="en-US" dirty="0"/>
              <a:t>/</a:t>
            </a:r>
            <a:r>
              <a:rPr lang="ru-RU" dirty="0"/>
              <a:t> прецедентов (</a:t>
            </a:r>
            <a:r>
              <a:rPr lang="en-US" dirty="0"/>
              <a:t>use-case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Классов (</a:t>
            </a:r>
            <a:r>
              <a:rPr lang="en-US" dirty="0"/>
              <a:t>class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Последовательностей</a:t>
            </a:r>
            <a:r>
              <a:rPr lang="en-US" dirty="0"/>
              <a:t> (sequence)</a:t>
            </a:r>
            <a:endParaRPr lang="ru-RU" dirty="0"/>
          </a:p>
          <a:p>
            <a:pPr lvl="1"/>
            <a:r>
              <a:rPr lang="ru-RU" dirty="0"/>
              <a:t>Взаимодействия </a:t>
            </a:r>
            <a:r>
              <a:rPr lang="en-US" dirty="0"/>
              <a:t>/ </a:t>
            </a:r>
            <a:r>
              <a:rPr lang="ru-RU" dirty="0"/>
              <a:t>кооперации</a:t>
            </a:r>
            <a:r>
              <a:rPr lang="en-US" dirty="0"/>
              <a:t> (collaboration)</a:t>
            </a:r>
            <a:endParaRPr lang="ru-RU" dirty="0"/>
          </a:p>
          <a:p>
            <a:pPr lvl="1"/>
            <a:r>
              <a:rPr lang="ru-RU" dirty="0"/>
              <a:t>Активности </a:t>
            </a:r>
            <a:r>
              <a:rPr lang="en-US" dirty="0"/>
              <a:t>/</a:t>
            </a:r>
            <a:r>
              <a:rPr lang="ru-RU" dirty="0"/>
              <a:t> деятельности</a:t>
            </a:r>
            <a:r>
              <a:rPr lang="en-US" dirty="0"/>
              <a:t> (activity)</a:t>
            </a:r>
            <a:endParaRPr lang="ru-RU" dirty="0"/>
          </a:p>
          <a:p>
            <a:pPr lvl="1"/>
            <a:r>
              <a:rPr lang="ru-RU" dirty="0"/>
              <a:t>Размещения</a:t>
            </a:r>
            <a:r>
              <a:rPr lang="en-US" dirty="0"/>
              <a:t> (deployment)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95098-41B4-451F-05FC-A84B688B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3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прецедентов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dirty="0"/>
              <a:t>Описание порядка и вариантов действий с системой, приводящих к наблюдаемому вне рассматриваемой системы результату</a:t>
            </a:r>
          </a:p>
          <a:p>
            <a:pPr marL="0" indent="0">
              <a:buNone/>
            </a:pPr>
            <a:r>
              <a:rPr lang="ru-RU" sz="4100" dirty="0"/>
              <a:t>Цели</a:t>
            </a:r>
            <a:r>
              <a:rPr lang="en-US" sz="4100" dirty="0"/>
              <a:t>:</a:t>
            </a:r>
            <a:endParaRPr lang="ru-RU" sz="4100" dirty="0"/>
          </a:p>
          <a:p>
            <a:r>
              <a:rPr lang="ru-RU" sz="3600" dirty="0"/>
              <a:t>Определение моделируемой предметной области на ранних этапах проектирования</a:t>
            </a:r>
          </a:p>
          <a:p>
            <a:r>
              <a:rPr lang="ru-RU" sz="3600" dirty="0"/>
              <a:t>Формирование общих требований к поведению проектируемой системы</a:t>
            </a:r>
          </a:p>
          <a:p>
            <a:r>
              <a:rPr lang="ru-RU" sz="3600" dirty="0"/>
              <a:t>Разработка концептуальной модели системы для ее последующей детализации</a:t>
            </a:r>
          </a:p>
          <a:p>
            <a:r>
              <a:rPr lang="ru-RU" sz="3600" dirty="0"/>
              <a:t>Подготовка документации для взаимодействия с заказчиками и пользователями системы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E78F7-5F08-D22C-6A17-D491248E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55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прецедентов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66CEF6-DE39-4CDB-A0DA-1B8266A50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53296"/>
            <a:ext cx="6912767" cy="49514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6D3BC-6D04-C65D-1CBA-7C0FE943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6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Описание совокупностей объектов с общими атрибутами, операциями, отношениями, семантикой</a:t>
            </a:r>
          </a:p>
          <a:p>
            <a:pPr marL="0" indent="0">
              <a:buNone/>
            </a:pPr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  <a:p>
            <a:r>
              <a:rPr lang="ru-RU" sz="2800" dirty="0"/>
              <a:t>Создание словаря предметной области</a:t>
            </a:r>
          </a:p>
          <a:p>
            <a:r>
              <a:rPr lang="ru-RU" sz="2800" dirty="0"/>
              <a:t>Проектирование архитектуры разрабатываемой системы</a:t>
            </a:r>
          </a:p>
          <a:p>
            <a:r>
              <a:rPr lang="ru-RU" sz="2800" dirty="0"/>
              <a:t>Описание разработанной системы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936FA-F1AB-333F-B9CA-18C144AE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43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</a:t>
            </a:r>
            <a:r>
              <a:rPr lang="en-US" dirty="0"/>
              <a:t> </a:t>
            </a:r>
            <a:r>
              <a:rPr lang="ru-RU" dirty="0"/>
              <a:t>классов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0EFF03-A6B7-480D-92F1-DCE08034AC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908720"/>
            <a:ext cx="3170654" cy="52796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F3F2B-0004-6A22-02CA-9F2AE744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581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Технологии разработки программного обеспечения наземных средств ЗРС</vt:lpstr>
      <vt:lpstr>Unified Modeling Language</vt:lpstr>
      <vt:lpstr>Unified Modeling Language</vt:lpstr>
      <vt:lpstr>Диаграммы</vt:lpstr>
      <vt:lpstr>Диаграммы</vt:lpstr>
      <vt:lpstr>Диаграмма прецедентов</vt:lpstr>
      <vt:lpstr>Диаграмма прецедентов</vt:lpstr>
      <vt:lpstr>Диаграмма классов</vt:lpstr>
      <vt:lpstr>Диаграмма классов</vt:lpstr>
      <vt:lpstr>Диаграмма классов</vt:lpstr>
      <vt:lpstr>Диаграмма последовательностей</vt:lpstr>
      <vt:lpstr>Диаграмма последовательностей</vt:lpstr>
      <vt:lpstr>Диаграмма взаимодействия</vt:lpstr>
      <vt:lpstr>Диаграмма взаимодействия</vt:lpstr>
      <vt:lpstr>Диаграмма активности</vt:lpstr>
      <vt:lpstr>Диаграмма активности</vt:lpstr>
      <vt:lpstr>Диаграмма размещения</vt:lpstr>
      <vt:lpstr>Диаграмма размещения</vt:lpstr>
      <vt:lpstr>Диаграмма размещения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Владимир Д</cp:lastModifiedBy>
  <cp:revision>32</cp:revision>
  <dcterms:created xsi:type="dcterms:W3CDTF">2019-02-04T07:41:35Z</dcterms:created>
  <dcterms:modified xsi:type="dcterms:W3CDTF">2023-03-24T12:59:10Z</dcterms:modified>
</cp:coreProperties>
</file>