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8" r:id="rId3"/>
    <p:sldId id="263" r:id="rId4"/>
    <p:sldId id="259" r:id="rId5"/>
    <p:sldId id="260" r:id="rId6"/>
    <p:sldId id="264"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37"/>
    <p:restoredTop sz="96327"/>
  </p:normalViewPr>
  <p:slideViewPr>
    <p:cSldViewPr snapToGrid="0">
      <p:cViewPr varScale="1">
        <p:scale>
          <a:sx n="114" d="100"/>
          <a:sy n="114" d="100"/>
        </p:scale>
        <p:origin x="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DF259-9BA3-CD4E-A062-208379F8FB6D}" type="datetimeFigureOut">
              <a:rPr lang="en-NL" smtClean="0"/>
              <a:t>04/03/2024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13400-6DA0-6848-A7BC-DF1E525CF55D}" type="slidenum">
              <a:rPr lang="en-NL" smtClean="0"/>
              <a:t>‹#›</a:t>
            </a:fld>
            <a:endParaRPr lang="en-NL"/>
          </a:p>
        </p:txBody>
      </p:sp>
    </p:spTree>
    <p:extLst>
      <p:ext uri="{BB962C8B-B14F-4D97-AF65-F5344CB8AC3E}">
        <p14:creationId xmlns:p14="http://schemas.microsoft.com/office/powerpoint/2010/main" val="4072309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0B13400-6DA0-6848-A7BC-DF1E525CF55D}" type="slidenum">
              <a:rPr lang="en-NL" smtClean="0"/>
              <a:t>2</a:t>
            </a:fld>
            <a:endParaRPr lang="en-NL"/>
          </a:p>
        </p:txBody>
      </p:sp>
    </p:spTree>
    <p:extLst>
      <p:ext uri="{BB962C8B-B14F-4D97-AF65-F5344CB8AC3E}">
        <p14:creationId xmlns:p14="http://schemas.microsoft.com/office/powerpoint/2010/main" val="182499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0B13400-6DA0-6848-A7BC-DF1E525CF55D}" type="slidenum">
              <a:rPr lang="en-NL" smtClean="0"/>
              <a:t>5</a:t>
            </a:fld>
            <a:endParaRPr lang="en-NL"/>
          </a:p>
        </p:txBody>
      </p:sp>
    </p:spTree>
    <p:extLst>
      <p:ext uri="{BB962C8B-B14F-4D97-AF65-F5344CB8AC3E}">
        <p14:creationId xmlns:p14="http://schemas.microsoft.com/office/powerpoint/2010/main" val="200420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0B13400-6DA0-6848-A7BC-DF1E525CF55D}" type="slidenum">
              <a:rPr lang="en-NL" smtClean="0"/>
              <a:t>6</a:t>
            </a:fld>
            <a:endParaRPr lang="en-NL"/>
          </a:p>
        </p:txBody>
      </p:sp>
    </p:spTree>
    <p:extLst>
      <p:ext uri="{BB962C8B-B14F-4D97-AF65-F5344CB8AC3E}">
        <p14:creationId xmlns:p14="http://schemas.microsoft.com/office/powerpoint/2010/main" val="1696677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3/4/24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3/4/24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3/4/24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3/4/24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3/4/24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3/4/24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3/4/24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3/4/24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3/4/24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3/4/24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3/4/24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3/4/24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3/4/24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3/4/24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3/4/24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3/4/24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3/4/24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3/4/24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ideo" Target="https://www.youtube.com/embed/DsxVzStsGCQ?feature=oembed" TargetMode="Externa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3B72-2CE1-F4D7-CF8A-D3059C4DB4BA}"/>
              </a:ext>
            </a:extLst>
          </p:cNvPr>
          <p:cNvSpPr>
            <a:spLocks noGrp="1"/>
          </p:cNvSpPr>
          <p:nvPr>
            <p:ph type="ctrTitle"/>
          </p:nvPr>
        </p:nvSpPr>
        <p:spPr/>
        <p:txBody>
          <a:bodyPr/>
          <a:lstStyle/>
          <a:p>
            <a:r>
              <a:rPr lang="en-NL" dirty="0"/>
              <a:t>COCA COLA &amp; AI</a:t>
            </a:r>
          </a:p>
        </p:txBody>
      </p:sp>
      <p:sp>
        <p:nvSpPr>
          <p:cNvPr id="3" name="Subtitle 2">
            <a:extLst>
              <a:ext uri="{FF2B5EF4-FFF2-40B4-BE49-F238E27FC236}">
                <a16:creationId xmlns:a16="http://schemas.microsoft.com/office/drawing/2014/main" id="{5BEC72C9-B934-293C-67CE-DC1302ACB0A2}"/>
              </a:ext>
            </a:extLst>
          </p:cNvPr>
          <p:cNvSpPr>
            <a:spLocks noGrp="1"/>
          </p:cNvSpPr>
          <p:nvPr>
            <p:ph type="subTitle" idx="1"/>
          </p:nvPr>
        </p:nvSpPr>
        <p:spPr/>
        <p:txBody>
          <a:bodyPr/>
          <a:lstStyle/>
          <a:p>
            <a:r>
              <a:rPr lang="en-NL" dirty="0"/>
              <a:t>Dan Haryosasongko</a:t>
            </a:r>
          </a:p>
        </p:txBody>
      </p:sp>
      <p:sp>
        <p:nvSpPr>
          <p:cNvPr id="5" name="TextBox 4">
            <a:extLst>
              <a:ext uri="{FF2B5EF4-FFF2-40B4-BE49-F238E27FC236}">
                <a16:creationId xmlns:a16="http://schemas.microsoft.com/office/drawing/2014/main" id="{4FB08E7C-0BD1-7034-C1C0-267CD0E0705D}"/>
              </a:ext>
            </a:extLst>
          </p:cNvPr>
          <p:cNvSpPr txBox="1"/>
          <p:nvPr/>
        </p:nvSpPr>
        <p:spPr>
          <a:xfrm>
            <a:off x="4638907" y="4064218"/>
            <a:ext cx="6442616" cy="246221"/>
          </a:xfrm>
          <a:prstGeom prst="rect">
            <a:avLst/>
          </a:prstGeom>
          <a:noFill/>
        </p:spPr>
        <p:txBody>
          <a:bodyPr wrap="square">
            <a:spAutoFit/>
          </a:bodyPr>
          <a:lstStyle/>
          <a:p>
            <a:r>
              <a:rPr lang="en-NL" sz="1000" b="1" dirty="0">
                <a:latin typeface="Arial Narrow" panose="020B0604020202020204" pitchFamily="34" charset="0"/>
                <a:cs typeface="Arial Narrow" panose="020B0604020202020204" pitchFamily="34" charset="0"/>
              </a:rPr>
              <a:t>https://www.artificialintelligence-news.com/2019/05/07/how-coca-cola-is-using-ai-to-stay-at-the-top-of-the-soft-drinks-market/</a:t>
            </a:r>
          </a:p>
        </p:txBody>
      </p:sp>
    </p:spTree>
    <p:extLst>
      <p:ext uri="{BB962C8B-B14F-4D97-AF65-F5344CB8AC3E}">
        <p14:creationId xmlns:p14="http://schemas.microsoft.com/office/powerpoint/2010/main" val="205542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92C735-FB38-F7AA-4382-5740FDA8C483}"/>
              </a:ext>
            </a:extLst>
          </p:cNvPr>
          <p:cNvSpPr txBox="1"/>
          <p:nvPr/>
        </p:nvSpPr>
        <p:spPr>
          <a:xfrm>
            <a:off x="110448" y="5733451"/>
            <a:ext cx="4256069" cy="261610"/>
          </a:xfrm>
          <a:prstGeom prst="rect">
            <a:avLst/>
          </a:prstGeom>
          <a:noFill/>
        </p:spPr>
        <p:txBody>
          <a:bodyPr wrap="square">
            <a:spAutoFit/>
          </a:bodyPr>
          <a:lstStyle/>
          <a:p>
            <a:r>
              <a:rPr lang="en-NL" sz="1100" dirty="0">
                <a:solidFill>
                  <a:srgbClr val="FFFF00"/>
                </a:solidFill>
                <a:latin typeface="Abadi MT Condensed Light" panose="020B0306030101010103" pitchFamily="34" charset="77"/>
              </a:rPr>
              <a:t>https://www.grandviewresearch.com/industry-analysis/nonalcoholic-beverage-market</a:t>
            </a:r>
          </a:p>
        </p:txBody>
      </p:sp>
      <p:pic>
        <p:nvPicPr>
          <p:cNvPr id="5" name="Picture 4">
            <a:extLst>
              <a:ext uri="{FF2B5EF4-FFF2-40B4-BE49-F238E27FC236}">
                <a16:creationId xmlns:a16="http://schemas.microsoft.com/office/drawing/2014/main" id="{F93DEBAD-4330-F001-3984-A57D381D0562}"/>
              </a:ext>
            </a:extLst>
          </p:cNvPr>
          <p:cNvPicPr>
            <a:picLocks noChangeAspect="1"/>
          </p:cNvPicPr>
          <p:nvPr/>
        </p:nvPicPr>
        <p:blipFill>
          <a:blip r:embed="rId3"/>
          <a:stretch>
            <a:fillRect/>
          </a:stretch>
        </p:blipFill>
        <p:spPr>
          <a:xfrm>
            <a:off x="357028" y="1275028"/>
            <a:ext cx="6064320" cy="4148629"/>
          </a:xfrm>
          <a:prstGeom prst="rect">
            <a:avLst/>
          </a:prstGeom>
        </p:spPr>
      </p:pic>
      <p:sp>
        <p:nvSpPr>
          <p:cNvPr id="7" name="TextBox 6">
            <a:extLst>
              <a:ext uri="{FF2B5EF4-FFF2-40B4-BE49-F238E27FC236}">
                <a16:creationId xmlns:a16="http://schemas.microsoft.com/office/drawing/2014/main" id="{2892ED14-B2E5-CC65-815B-155FB8FB65FC}"/>
              </a:ext>
            </a:extLst>
          </p:cNvPr>
          <p:cNvSpPr txBox="1"/>
          <p:nvPr/>
        </p:nvSpPr>
        <p:spPr>
          <a:xfrm>
            <a:off x="6770669" y="2053455"/>
            <a:ext cx="4530904" cy="2462213"/>
          </a:xfrm>
          <a:prstGeom prst="rect">
            <a:avLst/>
          </a:prstGeom>
          <a:noFill/>
        </p:spPr>
        <p:txBody>
          <a:bodyPr wrap="square">
            <a:spAutoFit/>
          </a:bodyPr>
          <a:lstStyle/>
          <a:p>
            <a:pPr algn="l"/>
            <a:r>
              <a:rPr lang="en-GB" sz="1400" b="1" i="0" u="none" strike="noStrike" dirty="0">
                <a:solidFill>
                  <a:srgbClr val="756280"/>
                </a:solidFill>
                <a:effectLst/>
                <a:latin typeface="Arial" panose="020B0604020202020204" pitchFamily="34" charset="0"/>
                <a:cs typeface="Arial" panose="020B0604020202020204" pitchFamily="34" charset="0"/>
              </a:rPr>
              <a:t>Key Non-alcoholic Beverages Companies:</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Nestlé</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PepsiCo</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Unilever</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Keurig </a:t>
            </a:r>
            <a:r>
              <a:rPr lang="en-GB" sz="1400" b="0" i="0" u="none" strike="noStrike" dirty="0" err="1">
                <a:solidFill>
                  <a:srgbClr val="363636"/>
                </a:solidFill>
                <a:effectLst/>
                <a:latin typeface="Arial" panose="020B0604020202020204" pitchFamily="34" charset="0"/>
                <a:cs typeface="Arial" panose="020B0604020202020204" pitchFamily="34" charset="0"/>
              </a:rPr>
              <a:t>Dr.</a:t>
            </a:r>
            <a:r>
              <a:rPr lang="en-GB" sz="1400" b="0" i="0" u="none" strike="noStrike" dirty="0">
                <a:solidFill>
                  <a:srgbClr val="363636"/>
                </a:solidFill>
                <a:effectLst/>
                <a:latin typeface="Arial" panose="020B0604020202020204" pitchFamily="34" charset="0"/>
                <a:cs typeface="Arial" panose="020B0604020202020204" pitchFamily="34" charset="0"/>
              </a:rPr>
              <a:t> Pepper Inc.</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The Coca-Cola Company</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Jones Soda Co.</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Danone S.A</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Suntory Beverage &amp; Food Ltd</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Asahi Group Holdings, Ltd.</a:t>
            </a:r>
          </a:p>
          <a:p>
            <a:pPr algn="l">
              <a:buFont typeface="Arial" panose="020B0604020202020204" pitchFamily="34" charset="0"/>
              <a:buChar char="•"/>
            </a:pPr>
            <a:r>
              <a:rPr lang="en-GB" sz="1400" b="0" i="0" u="none" strike="noStrike" dirty="0">
                <a:solidFill>
                  <a:srgbClr val="363636"/>
                </a:solidFill>
                <a:effectLst/>
                <a:latin typeface="Arial" panose="020B0604020202020204" pitchFamily="34" charset="0"/>
                <a:cs typeface="Arial" panose="020B0604020202020204" pitchFamily="34" charset="0"/>
              </a:rPr>
              <a:t> Red Bull</a:t>
            </a:r>
          </a:p>
        </p:txBody>
      </p:sp>
      <p:pic>
        <p:nvPicPr>
          <p:cNvPr id="8" name="Picture 7">
            <a:extLst>
              <a:ext uri="{FF2B5EF4-FFF2-40B4-BE49-F238E27FC236}">
                <a16:creationId xmlns:a16="http://schemas.microsoft.com/office/drawing/2014/main" id="{E216A77A-D56A-3B98-19E9-EEA5B4CBB64D}"/>
              </a:ext>
            </a:extLst>
          </p:cNvPr>
          <p:cNvPicPr>
            <a:picLocks noChangeAspect="1"/>
          </p:cNvPicPr>
          <p:nvPr/>
        </p:nvPicPr>
        <p:blipFill>
          <a:blip r:embed="rId4"/>
          <a:stretch>
            <a:fillRect/>
          </a:stretch>
        </p:blipFill>
        <p:spPr>
          <a:xfrm>
            <a:off x="64213" y="862939"/>
            <a:ext cx="11468527" cy="5195761"/>
          </a:xfrm>
          <a:prstGeom prst="rect">
            <a:avLst/>
          </a:prstGeom>
        </p:spPr>
      </p:pic>
      <p:sp>
        <p:nvSpPr>
          <p:cNvPr id="9" name="TextBox 8">
            <a:extLst>
              <a:ext uri="{FF2B5EF4-FFF2-40B4-BE49-F238E27FC236}">
                <a16:creationId xmlns:a16="http://schemas.microsoft.com/office/drawing/2014/main" id="{783DF449-3C3B-1D65-3366-127B30AE1EEF}"/>
              </a:ext>
            </a:extLst>
          </p:cNvPr>
          <p:cNvSpPr txBox="1"/>
          <p:nvPr/>
        </p:nvSpPr>
        <p:spPr>
          <a:xfrm>
            <a:off x="0" y="11127"/>
            <a:ext cx="11675327" cy="1077218"/>
          </a:xfrm>
          <a:prstGeom prst="rect">
            <a:avLst/>
          </a:prstGeom>
          <a:noFill/>
        </p:spPr>
        <p:txBody>
          <a:bodyPr wrap="square" rtlCol="0">
            <a:spAutoFit/>
          </a:bodyPr>
          <a:lstStyle/>
          <a:p>
            <a:pPr algn="ctr"/>
            <a:r>
              <a:rPr lang="en-NL" sz="3200" b="1" dirty="0">
                <a:latin typeface="Arial" panose="020B0604020202020204" pitchFamily="34" charset="0"/>
                <a:cs typeface="Arial" panose="020B0604020202020204" pitchFamily="34" charset="0"/>
              </a:rPr>
              <a:t>Non Alcoholic is a big market and it is growing and Softdrinks is having more competitors </a:t>
            </a:r>
          </a:p>
        </p:txBody>
      </p:sp>
    </p:spTree>
    <p:extLst>
      <p:ext uri="{BB962C8B-B14F-4D97-AF65-F5344CB8AC3E}">
        <p14:creationId xmlns:p14="http://schemas.microsoft.com/office/powerpoint/2010/main" val="412985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0FE6D-125C-528B-AE4D-1F530A7D11A8}"/>
              </a:ext>
            </a:extLst>
          </p:cNvPr>
          <p:cNvSpPr txBox="1"/>
          <p:nvPr/>
        </p:nvSpPr>
        <p:spPr>
          <a:xfrm>
            <a:off x="323386" y="669072"/>
            <a:ext cx="11251580" cy="4455835"/>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Coca-Cola need to concur some challenges: </a:t>
            </a:r>
          </a:p>
          <a:p>
            <a:pPr marL="935038" lvl="1" indent="-477838">
              <a:lnSpc>
                <a:spcPct val="150000"/>
              </a:lnSpc>
              <a:buAutoNum type="arabicPeriod"/>
            </a:pPr>
            <a:r>
              <a:rPr lang="en-US" sz="2400" dirty="0">
                <a:latin typeface="Arial" panose="020B0604020202020204" pitchFamily="34" charset="0"/>
                <a:cs typeface="Arial" panose="020B0604020202020204" pitchFamily="34" charset="0"/>
              </a:rPr>
              <a:t>Market Dynamic : Carbonated drink not only competing within themselves but also with mineral water, juice especially as </a:t>
            </a:r>
            <a:r>
              <a:rPr lang="en-GB" sz="2400" b="0" i="0" u="none" strike="noStrike" dirty="0">
                <a:solidFill>
                  <a:srgbClr val="0D0D0D"/>
                </a:solidFill>
                <a:effectLst/>
                <a:latin typeface="Arial" panose="020B0604020202020204" pitchFamily="34" charset="0"/>
                <a:cs typeface="Arial" panose="020B0604020202020204" pitchFamily="34" charset="0"/>
              </a:rPr>
              <a:t>health-conscious </a:t>
            </a:r>
            <a:r>
              <a:rPr lang="en-US" sz="2400" dirty="0">
                <a:latin typeface="Arial" panose="020B0604020202020204" pitchFamily="34" charset="0"/>
                <a:cs typeface="Arial" panose="020B0604020202020204" pitchFamily="34" charset="0"/>
              </a:rPr>
              <a:t>is raising &amp; economic situation </a:t>
            </a:r>
          </a:p>
          <a:p>
            <a:pPr marL="935038" lvl="1" indent="-477838">
              <a:lnSpc>
                <a:spcPct val="150000"/>
              </a:lnSpc>
              <a:buAutoNum type="arabicPeriod"/>
            </a:pPr>
            <a:r>
              <a:rPr lang="en-US" sz="2400" dirty="0">
                <a:latin typeface="Arial" panose="020B0604020202020204" pitchFamily="34" charset="0"/>
                <a:cs typeface="Arial" panose="020B0604020202020204" pitchFamily="34" charset="0"/>
              </a:rPr>
              <a:t>Consumer Preference : Every person has already some preference in their choice of drink and growing demand on low sugar / sugar free</a:t>
            </a:r>
          </a:p>
          <a:p>
            <a:pPr marL="935038" lvl="1" indent="-477838">
              <a:lnSpc>
                <a:spcPct val="150000"/>
              </a:lnSpc>
              <a:buAutoNum type="arabicPeriod"/>
            </a:pPr>
            <a:r>
              <a:rPr lang="en-US" sz="2400" dirty="0">
                <a:latin typeface="Arial" panose="020B0604020202020204" pitchFamily="34" charset="0"/>
                <a:cs typeface="Arial" panose="020B0604020202020204" pitchFamily="34" charset="0"/>
              </a:rPr>
              <a:t>Competition : </a:t>
            </a:r>
            <a:r>
              <a:rPr lang="en-GB" sz="2400" b="0" i="0" u="none" strike="noStrike" dirty="0">
                <a:solidFill>
                  <a:srgbClr val="0D0D0D"/>
                </a:solidFill>
                <a:effectLst/>
                <a:latin typeface="Arial" panose="020B0604020202020204" pitchFamily="34" charset="0"/>
                <a:cs typeface="Arial" panose="020B0604020202020204" pitchFamily="34" charset="0"/>
              </a:rPr>
              <a:t>Competitors continuously innovate and introduce new products, flavours, and packaging formats</a:t>
            </a:r>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D1941B6-7909-6813-FD75-0DDDB15953F6}"/>
              </a:ext>
            </a:extLst>
          </p:cNvPr>
          <p:cNvSpPr txBox="1"/>
          <p:nvPr/>
        </p:nvSpPr>
        <p:spPr>
          <a:xfrm>
            <a:off x="0" y="28979"/>
            <a:ext cx="11675327" cy="584775"/>
          </a:xfrm>
          <a:prstGeom prst="rect">
            <a:avLst/>
          </a:prstGeom>
          <a:noFill/>
        </p:spPr>
        <p:txBody>
          <a:bodyPr wrap="square" rtlCol="0">
            <a:spAutoFit/>
          </a:bodyPr>
          <a:lstStyle/>
          <a:p>
            <a:pPr algn="ctr"/>
            <a:r>
              <a:rPr lang="en-NL" sz="3200" b="1" dirty="0">
                <a:latin typeface="Arial" panose="020B0604020202020204" pitchFamily="34" charset="0"/>
                <a:cs typeface="Arial" panose="020B0604020202020204" pitchFamily="34" charset="0"/>
              </a:rPr>
              <a:t>Coca-Cola challenge versus Competition </a:t>
            </a:r>
          </a:p>
        </p:txBody>
      </p:sp>
    </p:spTree>
    <p:extLst>
      <p:ext uri="{BB962C8B-B14F-4D97-AF65-F5344CB8AC3E}">
        <p14:creationId xmlns:p14="http://schemas.microsoft.com/office/powerpoint/2010/main" val="275000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0FE6D-125C-528B-AE4D-1F530A7D11A8}"/>
              </a:ext>
            </a:extLst>
          </p:cNvPr>
          <p:cNvSpPr txBox="1"/>
          <p:nvPr/>
        </p:nvSpPr>
        <p:spPr>
          <a:xfrm>
            <a:off x="323386" y="1282387"/>
            <a:ext cx="11251580" cy="3347840"/>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Steps on Coca-Cola in using AI : </a:t>
            </a:r>
          </a:p>
          <a:p>
            <a:pPr marL="935038" lvl="1" indent="-477838">
              <a:lnSpc>
                <a:spcPct val="150000"/>
              </a:lnSpc>
              <a:buAutoNum type="arabicPeriod"/>
            </a:pPr>
            <a:r>
              <a:rPr lang="en-US" sz="2400" dirty="0">
                <a:latin typeface="Arial" panose="020B0604020202020204" pitchFamily="34" charset="0"/>
                <a:cs typeface="Arial" panose="020B0604020202020204" pitchFamily="34" charset="0"/>
              </a:rPr>
              <a:t>Coca-Cola make AI Algorithm in their vending machine to explore their customer habits back in 2014</a:t>
            </a:r>
          </a:p>
          <a:p>
            <a:pPr marL="935038" lvl="1" indent="-477838">
              <a:lnSpc>
                <a:spcPct val="150000"/>
              </a:lnSpc>
              <a:buAutoNum type="arabicPeriod"/>
            </a:pPr>
            <a:r>
              <a:rPr lang="en-US" sz="2400" dirty="0">
                <a:latin typeface="Arial" panose="020B0604020202020204" pitchFamily="34" charset="0"/>
                <a:cs typeface="Arial" panose="020B0604020202020204" pitchFamily="34" charset="0"/>
              </a:rPr>
              <a:t>Launched App Coca-Cola Freestyle so consumer can mixed up the flavor </a:t>
            </a:r>
          </a:p>
          <a:p>
            <a:pPr marL="935038" lvl="1" indent="-477838">
              <a:lnSpc>
                <a:spcPct val="150000"/>
              </a:lnSpc>
              <a:buAutoNum type="arabicPeriod"/>
            </a:pPr>
            <a:r>
              <a:rPr lang="en-US" sz="2400" dirty="0">
                <a:latin typeface="Arial" panose="020B0604020202020204" pitchFamily="34" charset="0"/>
                <a:cs typeface="Arial" panose="020B0604020202020204" pitchFamily="34" charset="0"/>
              </a:rPr>
              <a:t>Coca-Cola launched new taste with name Coca-Cola Y3000 in Sep 2023 for limited edition in several countries </a:t>
            </a:r>
          </a:p>
        </p:txBody>
      </p:sp>
      <p:sp>
        <p:nvSpPr>
          <p:cNvPr id="4" name="TextBox 3">
            <a:extLst>
              <a:ext uri="{FF2B5EF4-FFF2-40B4-BE49-F238E27FC236}">
                <a16:creationId xmlns:a16="http://schemas.microsoft.com/office/drawing/2014/main" id="{3D1941B6-7909-6813-FD75-0DDDB15953F6}"/>
              </a:ext>
            </a:extLst>
          </p:cNvPr>
          <p:cNvSpPr txBox="1"/>
          <p:nvPr/>
        </p:nvSpPr>
        <p:spPr>
          <a:xfrm>
            <a:off x="0" y="11127"/>
            <a:ext cx="11675327" cy="1077218"/>
          </a:xfrm>
          <a:prstGeom prst="rect">
            <a:avLst/>
          </a:prstGeom>
          <a:noFill/>
        </p:spPr>
        <p:txBody>
          <a:bodyPr wrap="square" rtlCol="0">
            <a:spAutoFit/>
          </a:bodyPr>
          <a:lstStyle/>
          <a:p>
            <a:pPr algn="ctr"/>
            <a:r>
              <a:rPr lang="en-NL" sz="3200" b="1" dirty="0">
                <a:latin typeface="Arial" panose="020B0604020202020204" pitchFamily="34" charset="0"/>
                <a:cs typeface="Arial" panose="020B0604020202020204" pitchFamily="34" charset="0"/>
              </a:rPr>
              <a:t>Coca-Cola uses AI to help anticipate the change &amp; competition </a:t>
            </a:r>
          </a:p>
        </p:txBody>
      </p:sp>
    </p:spTree>
    <p:extLst>
      <p:ext uri="{BB962C8B-B14F-4D97-AF65-F5344CB8AC3E}">
        <p14:creationId xmlns:p14="http://schemas.microsoft.com/office/powerpoint/2010/main" val="420397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C142F3-31A7-9F01-2F36-88456C611B86}"/>
              </a:ext>
            </a:extLst>
          </p:cNvPr>
          <p:cNvSpPr txBox="1"/>
          <p:nvPr/>
        </p:nvSpPr>
        <p:spPr>
          <a:xfrm>
            <a:off x="0" y="11127"/>
            <a:ext cx="11675327" cy="1077218"/>
          </a:xfrm>
          <a:prstGeom prst="rect">
            <a:avLst/>
          </a:prstGeom>
          <a:noFill/>
        </p:spPr>
        <p:txBody>
          <a:bodyPr wrap="square" rtlCol="0">
            <a:spAutoFit/>
          </a:bodyPr>
          <a:lstStyle/>
          <a:p>
            <a:pPr algn="ctr"/>
            <a:r>
              <a:rPr lang="en-GB" sz="3200" b="1" i="0" u="none" strike="noStrike" dirty="0">
                <a:solidFill>
                  <a:srgbClr val="3E4855"/>
                </a:solidFill>
                <a:effectLst/>
                <a:latin typeface="Arial" panose="020B0604020202020204" pitchFamily="34" charset="0"/>
                <a:cs typeface="Arial" panose="020B0604020202020204" pitchFamily="34" charset="0"/>
              </a:rPr>
              <a:t>“the first futuristic flavour co-created with human and artificial intelligence.”</a:t>
            </a:r>
            <a:endParaRPr lang="en-NL" sz="3200" b="1" dirty="0">
              <a:latin typeface="Arial" panose="020B0604020202020204" pitchFamily="34" charset="0"/>
              <a:cs typeface="Arial" panose="020B0604020202020204" pitchFamily="34" charset="0"/>
            </a:endParaRPr>
          </a:p>
        </p:txBody>
      </p:sp>
      <p:pic>
        <p:nvPicPr>
          <p:cNvPr id="8" name="Online Media 7" descr="Coca Cola Y3000 via WPP Open X/Ogilvy, Forpeople, Virtue and EssenceMediacom">
            <a:hlinkClick r:id="" action="ppaction://media"/>
            <a:extLst>
              <a:ext uri="{FF2B5EF4-FFF2-40B4-BE49-F238E27FC236}">
                <a16:creationId xmlns:a16="http://schemas.microsoft.com/office/drawing/2014/main" id="{1FF4C5BD-C116-A140-61B8-5DFB85995783}"/>
              </a:ext>
            </a:extLst>
          </p:cNvPr>
          <p:cNvPicPr>
            <a:picLocks noRot="1" noChangeAspect="1"/>
          </p:cNvPicPr>
          <p:nvPr>
            <a:videoFile r:link="rId1"/>
          </p:nvPr>
        </p:nvPicPr>
        <p:blipFill>
          <a:blip r:embed="rId4"/>
          <a:stretch>
            <a:fillRect/>
          </a:stretch>
        </p:blipFill>
        <p:spPr>
          <a:xfrm>
            <a:off x="301083" y="1088345"/>
            <a:ext cx="10983951" cy="4520718"/>
          </a:xfrm>
          <a:prstGeom prst="rect">
            <a:avLst/>
          </a:prstGeom>
        </p:spPr>
      </p:pic>
    </p:spTree>
    <p:extLst>
      <p:ext uri="{BB962C8B-B14F-4D97-AF65-F5344CB8AC3E}">
        <p14:creationId xmlns:p14="http://schemas.microsoft.com/office/powerpoint/2010/main" val="89768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C142F3-31A7-9F01-2F36-88456C611B86}"/>
              </a:ext>
            </a:extLst>
          </p:cNvPr>
          <p:cNvSpPr txBox="1"/>
          <p:nvPr/>
        </p:nvSpPr>
        <p:spPr>
          <a:xfrm>
            <a:off x="-2" y="227912"/>
            <a:ext cx="11675327" cy="584775"/>
          </a:xfrm>
          <a:prstGeom prst="rect">
            <a:avLst/>
          </a:prstGeom>
          <a:noFill/>
        </p:spPr>
        <p:txBody>
          <a:bodyPr wrap="square" rtlCol="0">
            <a:spAutoFit/>
          </a:bodyPr>
          <a:lstStyle/>
          <a:p>
            <a:pPr algn="ctr"/>
            <a:r>
              <a:rPr lang="en-GB" sz="3200" b="1" dirty="0">
                <a:solidFill>
                  <a:srgbClr val="3E4855"/>
                </a:solidFill>
                <a:latin typeface="Arial" panose="020B0604020202020204" pitchFamily="34" charset="0"/>
                <a:cs typeface="Arial" panose="020B0604020202020204" pitchFamily="34" charset="0"/>
              </a:rPr>
              <a:t>Coca-Cola Y300 Taste</a:t>
            </a:r>
            <a:endParaRPr lang="en-NL" sz="32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BFB6A2A-2BAA-9856-895F-518F98351642}"/>
              </a:ext>
            </a:extLst>
          </p:cNvPr>
          <p:cNvSpPr txBox="1"/>
          <p:nvPr/>
        </p:nvSpPr>
        <p:spPr>
          <a:xfrm>
            <a:off x="412594" y="1230846"/>
            <a:ext cx="10850137" cy="4204356"/>
          </a:xfrm>
          <a:prstGeom prst="rect">
            <a:avLst/>
          </a:prstGeom>
          <a:noFill/>
        </p:spPr>
        <p:txBody>
          <a:bodyPr wrap="square">
            <a:spAutoFit/>
          </a:bodyPr>
          <a:lstStyle/>
          <a:p>
            <a:pPr algn="l" fontAlgn="base">
              <a:lnSpc>
                <a:spcPct val="150000"/>
              </a:lnSpc>
            </a:pPr>
            <a:r>
              <a:rPr lang="en-GB" b="1" i="0" u="none" strike="noStrike" dirty="0">
                <a:solidFill>
                  <a:srgbClr val="1A1A19"/>
                </a:solidFill>
                <a:effectLst/>
                <a:latin typeface="inherit"/>
              </a:rPr>
              <a:t>Review No. 1:</a:t>
            </a:r>
            <a:r>
              <a:rPr lang="en-GB" b="0" i="0" u="none" strike="noStrike" dirty="0">
                <a:solidFill>
                  <a:srgbClr val="1A1A19"/>
                </a:solidFill>
                <a:effectLst/>
                <a:latin typeface="poynter-oldstyle-text"/>
              </a:rPr>
              <a:t> “Its flavour reminds me of when you mix all the drinks together at a soda fountain. It’s artificially fruity, like a gummy bear or a lollipop. The aftertaste is more of a caramel, vanilla flavour,” </a:t>
            </a:r>
          </a:p>
          <a:p>
            <a:pPr algn="l" fontAlgn="base">
              <a:lnSpc>
                <a:spcPct val="150000"/>
              </a:lnSpc>
            </a:pPr>
            <a:r>
              <a:rPr lang="en-GB" b="1" i="0" u="none" strike="noStrike" dirty="0">
                <a:solidFill>
                  <a:srgbClr val="1A1A19"/>
                </a:solidFill>
                <a:effectLst/>
                <a:latin typeface="inherit"/>
              </a:rPr>
              <a:t>Review No. 2: </a:t>
            </a:r>
            <a:r>
              <a:rPr lang="en-GB" b="0" i="0" u="none" strike="noStrike" dirty="0">
                <a:solidFill>
                  <a:srgbClr val="1A1A19"/>
                </a:solidFill>
                <a:effectLst/>
                <a:latin typeface="poynter-oldstyle-text"/>
              </a:rPr>
              <a:t>“There’s a tasty berry vanilla flavour at first, but the aftertaste sometimes reminds me of buttered popcorn jelly beans. That aftertaste was more noticeable after using Y3000 to soothe my mouth after eating some Takis,”. “But other times, that aftertaste wasn’t buttery and leaned heavily towards vanilla-y. I think I also picked up on some artificial banana flavouring.”</a:t>
            </a:r>
          </a:p>
          <a:p>
            <a:pPr algn="l" fontAlgn="base">
              <a:lnSpc>
                <a:spcPct val="150000"/>
              </a:lnSpc>
            </a:pPr>
            <a:r>
              <a:rPr lang="en-GB" b="1" i="0" u="none" strike="noStrike" dirty="0">
                <a:solidFill>
                  <a:srgbClr val="1A1A19"/>
                </a:solidFill>
                <a:effectLst/>
                <a:latin typeface="inherit"/>
              </a:rPr>
              <a:t>Review No. 3: </a:t>
            </a:r>
            <a:r>
              <a:rPr lang="en-GB" b="0" i="0" u="none" strike="noStrike" dirty="0">
                <a:solidFill>
                  <a:srgbClr val="1A1A19"/>
                </a:solidFill>
                <a:effectLst/>
                <a:latin typeface="poynter-oldstyle-text"/>
              </a:rPr>
              <a:t>“I was kind of surprised the drink poured out with the traditional cola colour, because it tasted like all the red soda flavours got together and threw a party. Cherry, strawberry, raspberry, generic ‘fruit punch’ — those were the tastes I sensed most. I’m not a big fan of the taste of energy drinks, but the Y3000 did remind me of those, too,”</a:t>
            </a:r>
          </a:p>
        </p:txBody>
      </p:sp>
    </p:spTree>
    <p:extLst>
      <p:ext uri="{BB962C8B-B14F-4D97-AF65-F5344CB8AC3E}">
        <p14:creationId xmlns:p14="http://schemas.microsoft.com/office/powerpoint/2010/main" val="384268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AA5A6F-D063-3D36-5504-DD5DF8D93854}"/>
              </a:ext>
            </a:extLst>
          </p:cNvPr>
          <p:cNvPicPr>
            <a:picLocks noChangeAspect="1"/>
          </p:cNvPicPr>
          <p:nvPr/>
        </p:nvPicPr>
        <p:blipFill>
          <a:blip r:embed="rId2"/>
          <a:stretch>
            <a:fillRect/>
          </a:stretch>
        </p:blipFill>
        <p:spPr>
          <a:xfrm>
            <a:off x="334537" y="179484"/>
            <a:ext cx="11117765" cy="5307219"/>
          </a:xfrm>
          <a:prstGeom prst="rect">
            <a:avLst/>
          </a:prstGeom>
        </p:spPr>
      </p:pic>
    </p:spTree>
    <p:extLst>
      <p:ext uri="{BB962C8B-B14F-4D97-AF65-F5344CB8AC3E}">
        <p14:creationId xmlns:p14="http://schemas.microsoft.com/office/powerpoint/2010/main" val="24208873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236</TotalTime>
  <Words>443</Words>
  <Application>Microsoft Macintosh PowerPoint</Application>
  <PresentationFormat>Widescreen</PresentationFormat>
  <Paragraphs>34</Paragraphs>
  <Slides>7</Slides>
  <Notes>3</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Abadi MT Condensed Light</vt:lpstr>
      <vt:lpstr>Arial</vt:lpstr>
      <vt:lpstr>Arial Narrow</vt:lpstr>
      <vt:lpstr>Calibri</vt:lpstr>
      <vt:lpstr>Impact</vt:lpstr>
      <vt:lpstr>inherit</vt:lpstr>
      <vt:lpstr>poynter-oldstyle-text</vt:lpstr>
      <vt:lpstr>Main Event</vt:lpstr>
      <vt:lpstr>COCA COLA &amp; AI</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COCA COLA USES AI</dc:title>
  <dc:creator>Dan Torro</dc:creator>
  <cp:lastModifiedBy>Dan Torro</cp:lastModifiedBy>
  <cp:revision>6</cp:revision>
  <dcterms:created xsi:type="dcterms:W3CDTF">2024-02-29T13:46:28Z</dcterms:created>
  <dcterms:modified xsi:type="dcterms:W3CDTF">2024-03-04T13:27:38Z</dcterms:modified>
</cp:coreProperties>
</file>