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2" r:id="rId21"/>
    <p:sldId id="28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70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28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26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883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11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66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108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7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77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5D95A-22B1-4243-8E5B-D8D0D55D1EDA}" type="datetimeFigureOut">
              <a:rPr lang="en-DE" smtClean="0"/>
              <a:t>22/05/2023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52E49A-C957-4364-B3C1-2322CE5FF76A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missing_dat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andas.pydata.org/pandas-docs/stable/user_guide/basics.html#basics-bino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andas.pydata.org/pandas-docs/stable/user_guide/basics.html#basics-discretiz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andas.pydata.org/pandas-docs/stable/user_guide/text.html#text-string-metho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groupby.html#groupb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reshaping.html#reshaping-stacking" TargetMode="External"/><Relationship Id="rId2" Type="http://schemas.openxmlformats.org/officeDocument/2006/relationships/hyperlink" Target="https://pandas.pydata.org/pandas-docs/stable/user_guide/advanced.html#advanced-hierarchic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user_guide/reshaping.html#reshaping-pivo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timeseries.html#timeseri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rrays.html#api-arrays-categorical" TargetMode="External"/><Relationship Id="rId2" Type="http://schemas.openxmlformats.org/officeDocument/2006/relationships/hyperlink" Target="https://pandas.pydata.org/pandas-docs/stable/user_guide/categorical.html#categorica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andas.pydata.org/pandas-docs/stable/user_guide/visualiza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ndas.pydata.org/pandas-docs/stable/user_guide/basic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C9AF-61F9-19A0-A0EA-F89937DC5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0" u="sng" dirty="0">
                <a:solidFill>
                  <a:srgbClr val="555555"/>
                </a:solidFill>
                <a:effectLst/>
                <a:latin typeface="Helvetica Neue"/>
              </a:rPr>
              <a:t>Pandas </a:t>
            </a:r>
            <a:r>
              <a:rPr lang="ko-KR" altLang="en-US" b="1" i="0" u="sng" dirty="0">
                <a:solidFill>
                  <a:srgbClr val="555555"/>
                </a:solidFill>
                <a:effectLst/>
                <a:latin typeface="Helvetica Neue"/>
              </a:rPr>
              <a:t>란</a:t>
            </a:r>
            <a:r>
              <a:rPr lang="en-US" altLang="ko-KR" b="1" i="0" u="sng" dirty="0">
                <a:solidFill>
                  <a:srgbClr val="555555"/>
                </a:solidFill>
                <a:effectLst/>
                <a:latin typeface="Helvetica Neue"/>
              </a:rPr>
              <a:t>?</a:t>
            </a:r>
            <a:endParaRPr lang="en-D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D319B-5066-0038-C92F-6F7B9D439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Pandas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Helvetica Neue"/>
              </a:rPr>
              <a:t>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Helvetica Neue"/>
              </a:rPr>
              <a:t>파이썬에서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Helvetica Neue"/>
              </a:rPr>
              <a:t> 사용하는 데이터분석 라이브러리</a:t>
            </a:r>
            <a:endParaRPr lang="en-US" altLang="ko-KR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Helvetica Neue"/>
              </a:rPr>
              <a:t>행과 열로 이루어진 데이터 객체를 만들어 다룰 수 있게 되며 보다 안정적으로 대용량의 데이터들을 처리하는데 매우 편리한 도구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12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5D19-5C46-300F-B236-8C54F13E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확인하기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Viewing Data)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B207A-0A39-625B-29DC-F34DB884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.T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속성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DataFrame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에서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index 와 column 을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바꾼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형태의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DataFrame</a:t>
            </a:r>
            <a:endParaRPr kumimoji="0" lang="en-DE" altLang="en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T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를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‘Transpose index and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columns’와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같이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설명해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놓고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있어서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index 와 column 을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바꾼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후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리턴값으로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돌려주는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메소드로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착각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.T()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로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호출하는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경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우 에러가 난다</a:t>
            </a:r>
            <a:endParaRPr kumimoji="0" lang="en-DE" altLang="en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DE" altLang="en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DE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64641D-6FA8-CD8A-B219-901DE1C8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47" y="3540125"/>
            <a:ext cx="7999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A0A9B-98C2-CBBD-4BA9-FD45091F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확인하기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Viewing Data)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79DD4-17E0-232F-C2F5-A1BED9DC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sort_index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()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endParaRPr lang="en-US" altLang="en-DE" sz="1800" dirty="0">
              <a:solidFill>
                <a:srgbClr val="343A40"/>
              </a:solidFill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행과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열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이름을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정렬하여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나타낼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수도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있다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lang="en-US" altLang="en-DE" sz="1800" dirty="0">
                <a:solidFill>
                  <a:srgbClr val="364FC7"/>
                </a:solidFill>
                <a:latin typeface="Arial Unicode MS"/>
                <a:ea typeface="Menlo"/>
              </a:rPr>
              <a:t>a</a:t>
            </a:r>
            <a:r>
              <a:rPr lang="en-DE" altLang="en-DE" sz="1800" dirty="0" err="1">
                <a:solidFill>
                  <a:srgbClr val="364FC7"/>
                </a:solidFill>
                <a:latin typeface="Arial Unicode MS"/>
                <a:ea typeface="Menlo"/>
              </a:rPr>
              <a:t>xis</a:t>
            </a:r>
            <a:r>
              <a:rPr lang="en-US" altLang="en-DE" sz="1800" dirty="0">
                <a:solidFill>
                  <a:srgbClr val="364FC7"/>
                </a:solidFill>
                <a:latin typeface="Arial Unicode MS"/>
                <a:ea typeface="Menlo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대상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축을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결정할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때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axis=0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인덱스를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기준으로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(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기본값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)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lang="en-US" altLang="en-DE" sz="1800" dirty="0">
                <a:solidFill>
                  <a:srgbClr val="343A40"/>
                </a:solidFill>
                <a:latin typeface="Arial" panose="020B0604020202020204" pitchFamily="34" charset="0"/>
                <a:ea typeface="Menlo"/>
              </a:rPr>
              <a:t>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axis=1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컬럼을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기준으로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lang="en-US" altLang="en-DE" sz="1800" dirty="0">
                <a:solidFill>
                  <a:srgbClr val="364FC7"/>
                </a:solidFill>
                <a:latin typeface="Arial Unicode MS"/>
                <a:ea typeface="Menlo"/>
              </a:rPr>
              <a:t>a</a:t>
            </a:r>
            <a:r>
              <a:rPr lang="en-DE" altLang="en-DE" sz="1800" dirty="0">
                <a:solidFill>
                  <a:srgbClr val="364FC7"/>
                </a:solidFill>
                <a:latin typeface="Arial Unicode MS"/>
                <a:ea typeface="Menlo"/>
              </a:rPr>
              <a:t>scending</a:t>
            </a:r>
            <a:r>
              <a:rPr lang="en-US" altLang="en-DE" sz="1800" dirty="0">
                <a:solidFill>
                  <a:srgbClr val="364FC7"/>
                </a:solidFill>
                <a:latin typeface="Arial Unicode MS"/>
                <a:ea typeface="Menlo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정렬의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방향에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대한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파라미터는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를 이</a:t>
            </a:r>
            <a:r>
              <a:rPr lang="ko-KR" altLang="en-US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용</a:t>
            </a:r>
            <a:endParaRPr lang="en-US" altLang="ko-KR" sz="1800" dirty="0">
              <a:solidFill>
                <a:srgbClr val="343A40"/>
              </a:solidFill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.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ascending=True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오름차순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하겠다는</a:t>
            </a:r>
            <a:r>
              <a:rPr lang="en-US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ko-KR" altLang="en-US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읜미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(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기본값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),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US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.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ascending=False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내림차순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정렬을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하겠다는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의미</a:t>
            </a:r>
            <a:endParaRPr lang="en-DE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B0176-82E7-1016-8C0D-7E24A692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2" y="2127717"/>
            <a:ext cx="4333875" cy="1724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475D5F-BF92-BF9F-DACF-9463447B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2" y="3891149"/>
            <a:ext cx="4497762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33F2-47C0-20E9-82D3-9A26CE8D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선택하기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(Selection)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610FD-8BFD-9A89-78BC-198F585B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데이터프레임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자체가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갖고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있는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[]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슬라이싱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기능을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이용하는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방법</a:t>
            </a:r>
            <a:r>
              <a:rPr kumimoji="0" lang="en-DE" altLang="en-DE" sz="2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endParaRPr kumimoji="0" lang="en-US" altLang="en-DE" sz="24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특정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 ‘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컬럼’의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값들만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가져오고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싶다면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endParaRPr kumimoji="0" lang="en-US" altLang="en-DE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df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['A']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와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같은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형태로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입력</a:t>
            </a:r>
            <a:r>
              <a:rPr kumimoji="0" lang="en-US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 </a:t>
            </a:r>
            <a:endParaRPr lang="en-US" altLang="en-DE" sz="1600" dirty="0">
              <a:solidFill>
                <a:srgbClr val="343A40"/>
              </a:solidFill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이는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df.A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와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동일</a:t>
            </a:r>
            <a:endParaRPr lang="en-US" altLang="en-DE" sz="1600" dirty="0">
              <a:solidFill>
                <a:srgbClr val="343A40"/>
              </a:solidFill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리턴되는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값은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Series 의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자료구조</a:t>
            </a:r>
            <a:endParaRPr lang="en-DE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2125C-9827-D10D-D0BA-BBD13888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5713"/>
            <a:ext cx="6853518" cy="2381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C6BB00-F41D-AC39-4ACE-1D310BED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82" y="2814919"/>
            <a:ext cx="4960720" cy="31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6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842C7-57B0-24E8-6E32-4560A69C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선택하기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(Selection)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FEB4-F178-8DE0-3270-85FB9EB7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Spoqa Han Sans"/>
              </a:rPr>
              <a:t>특정 ‘행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Spoqa Han Sans"/>
              </a:rPr>
              <a:t>범위’를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poqa Han Sans"/>
              </a:rPr>
              <a:t> 가져오고 싶다면 </a:t>
            </a:r>
            <a:endParaRPr lang="en-DE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B1C9C-D6AA-936A-BD90-CE38B0B4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2" y="2429435"/>
            <a:ext cx="5236790" cy="4016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89A214-283B-4C73-D080-A37A6446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2" y="2429434"/>
            <a:ext cx="4863353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1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65A-8369-F065-C96C-3C0BAF1F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선택하기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(Selection)</a:t>
            </a:r>
            <a:endParaRPr lang="en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9B174B-694C-1BC7-1D85-6A1F44D9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7682"/>
            <a:ext cx="2675732" cy="584775"/>
          </a:xfrm>
          <a:prstGeom prst="rect">
            <a:avLst/>
          </a:prstGeom>
          <a:solidFill>
            <a:srgbClr val="F1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400" b="1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이름을</a:t>
            </a: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400" b="1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이용하여</a:t>
            </a: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400" b="1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선택하기</a:t>
            </a: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: </a:t>
            </a: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.loc</a:t>
            </a:r>
            <a:endParaRPr kumimoji="0" lang="en-DE" altLang="en-DE" sz="1400" b="1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52EBC9-A4E0-24BB-7B03-C4082706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80" y="1872503"/>
            <a:ext cx="7658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E425-434B-97F9-47D2-AB311A24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선택하기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(Selection)</a:t>
            </a:r>
            <a:endParaRPr lang="en-D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5934E-5515-26C5-B040-911AC70E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17" y="1690688"/>
            <a:ext cx="8950418" cy="47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6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10AD1-D3D6-2291-D94E-935A5C78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변경하기</a:t>
            </a:r>
            <a:endParaRPr lang="en-D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A32CE-A993-AEDD-BA1D-8F87D6FB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13" y="1793222"/>
            <a:ext cx="6991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C177C-8988-77C9-AFBF-189D370F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1" i="0" dirty="0" err="1">
                <a:solidFill>
                  <a:srgbClr val="343A40"/>
                </a:solidFill>
                <a:effectLst/>
                <a:latin typeface="Spoqa Han Sans"/>
              </a:rPr>
              <a:t>결측치</a:t>
            </a:r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Missing Data)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AC974-E884-8609-CD7E-B7E09A96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측정되지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못하여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비어있는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데이터를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‘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결측치’라고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합니다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. pandas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에서는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결측치를</a:t>
            </a:r>
            <a:r>
              <a:rPr kumimoji="0" lang="en-DE" altLang="en-DE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np.nan</a:t>
            </a:r>
            <a:r>
              <a:rPr kumimoji="0" lang="en-DE" altLang="en-DE" sz="3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으로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나타냅니다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.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pandas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에서는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결측치를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기본적으로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연산에서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lang="ko-KR" altLang="en-US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제외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1B6EC2"/>
                </a:solidFill>
                <a:effectLst/>
                <a:latin typeface="Arial" panose="020B0604020202020204" pitchFamily="34" charset="0"/>
                <a:ea typeface="Spoqa Han Sans"/>
                <a:hlinkClick r:id="rId2"/>
              </a:rPr>
              <a:t>Working with missing data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항목을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참고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DE" altLang="en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172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7A765-26F3-80FD-0C85-862D3F79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연산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Operations)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9D64-B8FF-9E97-6D98-9869E538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사용자 가이드의 </a:t>
            </a:r>
            <a:r>
              <a:rPr lang="ko-KR" altLang="en-US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바이너리 연산자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Spoqa Han Sans"/>
              </a:rPr>
              <a:t>를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 참고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평균 구하기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일반적으로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Spoqa Han Sans"/>
              </a:rPr>
              <a:t>결측치는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 제외하고 연산</a:t>
            </a:r>
            <a:endParaRPr lang="en-D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1DF11-2518-9010-EE4B-150AEE43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47061"/>
            <a:ext cx="3384177" cy="21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81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08CA4-A712-E38D-7199-725860C0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연산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Operations)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AFD50-25DF-E3E4-5CCD-A08C2EE2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함수 적용하기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(Apply)</a:t>
            </a:r>
          </a:p>
          <a:p>
            <a:endParaRPr lang="en-D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2C6F94-953B-1C9F-1319-112B47D2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30" y="1937170"/>
            <a:ext cx="5791481" cy="38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33724-64EC-029A-059C-D4857725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</a:t>
            </a:r>
            <a:r>
              <a:rPr lang="ko-KR" altLang="en-US" dirty="0"/>
              <a:t>불러 오기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2D52F-C73C-3B09-84A3-68480590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!pop install pandas</a:t>
            </a:r>
          </a:p>
          <a:p>
            <a:endParaRPr lang="en-US" dirty="0"/>
          </a:p>
          <a:p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-pandas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를 사용하기 위해서 다음과 같이 모듈을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Spoqa Han Sans"/>
              </a:rPr>
              <a:t>임포트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(import) 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ply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-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배열 구조나 랜덤 값 생성 등의 기능을 활용하기 위한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Spoqa Han Sans"/>
              </a:rPr>
              <a:t>numpy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와 그래프를 그리기 위한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matplotlib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패키지들도 함께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import 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343A40"/>
              </a:solidFill>
              <a:latin typeface="Spoqa Han San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704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DB3C6-907C-57E2-7164-2FC50E66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연산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Operations)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72BDA-E73B-F8E3-EE69-7EFABE87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히스토그램 구하기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US" altLang="ko-KR" b="1" i="0" dirty="0" err="1">
                <a:solidFill>
                  <a:srgbClr val="343A40"/>
                </a:solidFill>
                <a:effectLst/>
                <a:latin typeface="Spoqa Han Sans"/>
              </a:rPr>
              <a:t>Histogramming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)</a:t>
            </a: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en-GB" b="0" i="0" u="none" strike="noStrike" dirty="0" err="1">
                <a:solidFill>
                  <a:srgbClr val="1B6EC2"/>
                </a:solidFill>
                <a:effectLst/>
                <a:latin typeface="Spoqa Han Sans"/>
                <a:hlinkClick r:id="rId2"/>
              </a:rPr>
              <a:t>Histogramming</a:t>
            </a: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 and Discretization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에서 더 많은 정보</a:t>
            </a:r>
            <a:endParaRPr lang="en-US" altLang="ko-KR" b="1" i="0" dirty="0">
              <a:solidFill>
                <a:srgbClr val="343A40"/>
              </a:solidFill>
              <a:effectLst/>
              <a:latin typeface="Spoqa Han Sans"/>
            </a:endParaRPr>
          </a:p>
          <a:p>
            <a:endParaRPr lang="en-DE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D93F7D-214A-2B5A-1246-6887B66A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79" y="2850368"/>
            <a:ext cx="4612062" cy="40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A5D1-A727-D423-45AE-6D22D24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연산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Operations)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B6C27-5546-790C-5237-4FF72C53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문자열 관련 메소드들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(String methods)</a:t>
            </a:r>
          </a:p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더 많은 정보는 </a:t>
            </a: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Vectorized String Methods</a:t>
            </a:r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에서 찾아보세요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.</a:t>
            </a:r>
            <a:endParaRPr lang="en-US" altLang="ko-KR" b="1" i="0" dirty="0">
              <a:solidFill>
                <a:srgbClr val="343A40"/>
              </a:solidFill>
              <a:effectLst/>
              <a:latin typeface="Spoqa Han Sans"/>
            </a:endParaRPr>
          </a:p>
          <a:p>
            <a:endParaRPr lang="en-D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F9805-ECAE-2441-F5EC-2A49E323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37" y="2972594"/>
            <a:ext cx="7224665" cy="32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3301F-EF37-31AD-9341-9AF8793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합치기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Merging)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7FCDF-3F05-FB73-90C6-A28DE3CA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8671" cy="4351338"/>
          </a:xfrm>
        </p:spPr>
        <p:txBody>
          <a:bodyPr/>
          <a:lstStyle/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같은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형태의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자료들을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이어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하나로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만들어주는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concat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, 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Spoqa Han Sans"/>
            </a:endParaRPr>
          </a:p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다른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형태의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자료들을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한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컬럼을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기준으로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합치는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merge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,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Spoqa Han Sans"/>
            </a:endParaRPr>
          </a:p>
          <a:p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기존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데이터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프레임에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하나의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행을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추가하는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append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endParaRPr lang="en-D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DEA305-8066-2E9C-965D-685CDFA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71" y="1766966"/>
            <a:ext cx="3863928" cy="47034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F94000-31CC-8C43-F737-246D3450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99" y="365125"/>
            <a:ext cx="3857625" cy="2533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26D20B-82AB-4F78-7B8C-5FDD814A4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6" y="3022446"/>
            <a:ext cx="3966042" cy="33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C7445-ADC7-2929-00DE-440848B0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묶기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Grouping)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87BCF-0107-152B-D5A3-055C4A79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‘그룹화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(group by)’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는 다음과 같은 처리를 하는 과정들을 지칭합니다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어떠한 기준을 바탕으로 데이터를 나누는 일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(splitting)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각 그룹에 어떤 함수를 독립적으로 적용시키는 일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(applying)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적용되어 나온 결과들을 통합하는 일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(combining)</a:t>
            </a:r>
          </a:p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자세한 사항은 </a:t>
            </a:r>
            <a:r>
              <a:rPr lang="en-US" altLang="ko-KR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grouping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섹션을 참고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5917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4D0C4-BE38-11A2-D662-469D8D71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변형하기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Reshaping)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1CAC0-E69A-3A16-CD6D-19159887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자세한 내용은 </a:t>
            </a: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Hierarchical Indexing</a:t>
            </a:r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과 </a:t>
            </a: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3"/>
              </a:rPr>
              <a:t>Reshaping</a:t>
            </a:r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을 참고 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Stack</a:t>
            </a:r>
          </a:p>
          <a:p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Pivot Tables</a:t>
            </a: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4"/>
              </a:rPr>
              <a:t>Pivot Tables</a:t>
            </a:r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을 참고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45902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EAFC-8C21-582F-8913-BBBF18DF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시계열 데이터 다루기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(Time Series)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CE90B-4FE9-A673-20DE-F4A8C5A7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계열 단위인 주기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(frequency)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를 다시 샘플링 할 수 있는 단순하고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강력하며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효과적인 기능을 가지고 있습니다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.</a:t>
            </a:r>
          </a:p>
          <a:p>
            <a:endParaRPr lang="en-US" dirty="0">
              <a:solidFill>
                <a:srgbClr val="343A40"/>
              </a:solidFill>
              <a:latin typeface="Spoqa Han Sans"/>
            </a:endParaRPr>
          </a:p>
          <a:p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Time series / date functionality</a:t>
            </a:r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을 참고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5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DA74F-ADCC-AAAF-2342-9AEE979B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범주형 데이터 다루기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US" altLang="ko-KR" b="1" i="0" dirty="0" err="1">
                <a:solidFill>
                  <a:srgbClr val="343A40"/>
                </a:solidFill>
                <a:effectLst/>
                <a:latin typeface="Spoqa Han Sans"/>
              </a:rPr>
              <a:t>Categoricals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7D963-147B-CFB3-F895-EAA8ADB6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Pandas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는 데이터프레임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Spoqa Han Sans"/>
              </a:rPr>
              <a:t>DataFrame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에 범주형 데이터도 포함시킬 수 있다</a:t>
            </a:r>
            <a:endParaRPr lang="en-US" altLang="ko-KR" dirty="0">
              <a:solidFill>
                <a:srgbClr val="343A40"/>
              </a:solidFill>
              <a:latin typeface="Spoqa Han Sans"/>
            </a:endParaRPr>
          </a:p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자세한 정보는 </a:t>
            </a:r>
            <a:r>
              <a:rPr lang="en-US" altLang="ko-KR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categorical introduction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과 </a:t>
            </a:r>
            <a:r>
              <a:rPr lang="en-US" altLang="ko-KR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3"/>
              </a:rPr>
              <a:t>API documentation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을 참고하세요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9907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FEBC0-1980-494F-6004-35FAEA71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그래프로 표현하기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(Plotting)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DFAE7-85CE-555B-3117-5C7ABB1C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64FC7"/>
                </a:solidFill>
                <a:effectLst/>
                <a:latin typeface="Menlo"/>
              </a:rPr>
              <a:t>plot()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endParaRPr lang="en-US" altLang="ko-KR" dirty="0">
              <a:solidFill>
                <a:srgbClr val="343A40"/>
              </a:solidFill>
              <a:latin typeface="Spoqa Han Sans"/>
            </a:endParaRPr>
          </a:p>
          <a:p>
            <a:r>
              <a:rPr lang="ko-KR" altLang="en-US" sz="1600" b="0" i="0" dirty="0">
                <a:solidFill>
                  <a:srgbClr val="343A40"/>
                </a:solidFill>
                <a:effectLst/>
                <a:latin typeface="Spoqa Han Sans"/>
              </a:rPr>
              <a:t>자세한 방법은 </a:t>
            </a:r>
            <a:r>
              <a:rPr lang="en-US" altLang="ko-KR" sz="1600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visualization</a:t>
            </a:r>
            <a:r>
              <a:rPr lang="ko-KR" altLang="en-US" sz="1600" b="0" i="0" dirty="0">
                <a:solidFill>
                  <a:srgbClr val="343A40"/>
                </a:solidFill>
                <a:effectLst/>
                <a:latin typeface="Spoqa Han Sans"/>
              </a:rPr>
              <a:t> 항목을 참고</a:t>
            </a:r>
            <a:endParaRPr lang="en-DE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A7B57-96EF-FC8B-626B-761E14C92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51" y="1652588"/>
            <a:ext cx="6600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94B6B-79C0-CC8E-4253-C03A16B0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입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/</a:t>
            </a:r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출력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Getting Data In/Out)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C0A42-7DB0-D5CA-D415-FEE3B5FC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1733550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데이터를 다양한 형식의 파일에 읽고 쓰는 방법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pPr marL="0" indent="0">
              <a:buNone/>
            </a:pPr>
            <a:r>
              <a:rPr lang="en-GB" sz="1400" i="0" dirty="0">
                <a:solidFill>
                  <a:srgbClr val="343A40"/>
                </a:solidFill>
                <a:effectLst/>
                <a:latin typeface="Spoqa Han Sans"/>
              </a:rPr>
              <a:t>CSV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343A40"/>
                </a:solidFill>
                <a:effectLst/>
                <a:latin typeface="Spoqa Han Sans"/>
              </a:rPr>
              <a:t>CSV </a:t>
            </a:r>
            <a:r>
              <a:rPr lang="ko-KR" altLang="en-US" sz="1400" i="0" dirty="0">
                <a:solidFill>
                  <a:srgbClr val="343A40"/>
                </a:solidFill>
                <a:effectLst/>
                <a:latin typeface="Spoqa Han Sans"/>
              </a:rPr>
              <a:t>형식으로 저장</a:t>
            </a:r>
            <a:endParaRPr lang="en-US" altLang="ko-KR" sz="1400" dirty="0">
              <a:solidFill>
                <a:srgbClr val="343A40"/>
              </a:solidFill>
              <a:latin typeface="Spoqa Han Sans"/>
            </a:endParaRPr>
          </a:p>
          <a:p>
            <a:pPr marL="0" indent="0">
              <a:buNone/>
            </a:pP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to_csv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'foo.csv’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kumimoji="0" lang="en-US" altLang="en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GB" sz="1400" i="0" dirty="0">
                <a:solidFill>
                  <a:srgbClr val="343A40"/>
                </a:solidFill>
                <a:effectLst/>
                <a:latin typeface="Spoqa Han Sans"/>
              </a:rPr>
              <a:t>HDF5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HDF5 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형식으로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저장하기</a:t>
            </a:r>
            <a:endParaRPr kumimoji="0" lang="en-DE" altLang="en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to_hdf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'foo.h5'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'</a:t>
            </a:r>
            <a:r>
              <a:rPr kumimoji="0" lang="en-DE" altLang="en-DE" sz="140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df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en-DE" altLang="en-DE" sz="140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)</a:t>
            </a:r>
            <a:endParaRPr kumimoji="0" lang="en-US" altLang="en-DE" sz="140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i="0" dirty="0">
                <a:solidFill>
                  <a:srgbClr val="343A40"/>
                </a:solidFill>
                <a:effectLst/>
                <a:latin typeface="Spoqa Han Sans"/>
              </a:rPr>
              <a:t>엑셀 파일로 저장하기</a:t>
            </a:r>
            <a:endParaRPr kumimoji="0" lang="en-DE" altLang="en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DE" altLang="en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DE" altLang="en-DE" sz="1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en-DE" altLang="en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to_excel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'foo.xlsx'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en-DE" altLang="en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sheet_name</a:t>
            </a:r>
            <a:r>
              <a:rPr lang="en-US" altLang="en-DE" sz="1400" b="1" dirty="0">
                <a:latin typeface="Arial" panose="020B0604020202020204" pitchFamily="34" charset="0"/>
              </a:rPr>
              <a:t>=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'Sheet1'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2800" b="1" i="0" dirty="0">
              <a:solidFill>
                <a:srgbClr val="343A40"/>
              </a:solidFill>
              <a:effectLst/>
              <a:latin typeface="Spoqa Han Sans"/>
            </a:endParaRPr>
          </a:p>
          <a:p>
            <a:pPr marL="0" indent="0">
              <a:buNone/>
            </a:pP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1305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ADBB8-9DF5-0EBA-DDA4-DF150E48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오브젝트 생성하기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72F55-9762-39FB-91B7-4C865CA8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pandas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에서 자주 사용하게 될 데이터 오브젝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트</a:t>
            </a:r>
            <a:endParaRPr lang="en-US" altLang="ko-KR" dirty="0">
              <a:solidFill>
                <a:srgbClr val="343A40"/>
              </a:solidFill>
              <a:latin typeface="Spoqa Han Sans"/>
            </a:endParaRPr>
          </a:p>
          <a:p>
            <a:pPr marL="0" indent="0">
              <a:buNone/>
            </a:pPr>
            <a:endParaRPr lang="en-US" altLang="ko-KR" dirty="0">
              <a:solidFill>
                <a:srgbClr val="343A40"/>
              </a:solidFill>
              <a:latin typeface="Spoqa Han Sans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pPr marL="0" indent="0">
              <a:buNone/>
            </a:pPr>
            <a:endParaRPr lang="ko-KR" altLang="en-US" b="1" i="0" dirty="0">
              <a:solidFill>
                <a:srgbClr val="343A40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AD84F-368E-6224-E762-03FF32FA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69" y="2396104"/>
            <a:ext cx="8247530" cy="37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77772-D39D-BDD0-1C33-5BA9A32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Spoqa Han Sans"/>
              </a:rPr>
              <a:t>Series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D0B16-D8FA-0EB0-F032-13056354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S= </a:t>
            </a:r>
            <a:r>
              <a:rPr lang="en-US" dirty="0" err="1"/>
              <a:t>pd.Series</a:t>
            </a:r>
            <a:r>
              <a:rPr lang="en-US" dirty="0"/>
              <a:t>([1,3,5,np.nan,6,8])</a:t>
            </a:r>
          </a:p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값이 위치하고 있는 정보인 인덱스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(index)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가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Series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에 같이 저장되게 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됨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따로 전달해주지 않는 한 기본적으로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0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부터 시작하여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씩 증가하는 정수 인덱스가 사용됨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endParaRPr lang="en-DE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DE1725-6734-7E4E-72CB-F6964FE3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70" y="3630986"/>
            <a:ext cx="5336241" cy="25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465D-D10B-D5F6-C5E1-9505DAC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Spoqa Han Sans"/>
              </a:rPr>
              <a:t>DataFrame</a:t>
            </a:r>
            <a:r>
              <a:rPr lang="en-GB" b="1" i="0" dirty="0">
                <a:solidFill>
                  <a:srgbClr val="333333"/>
                </a:solidFill>
                <a:effectLst/>
                <a:latin typeface="Spoqa Han Sans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poqa Han Sans"/>
              </a:rPr>
              <a:t>을 생성하는 방법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poqa Han Sans"/>
              </a:rPr>
              <a:t>1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1AA9C-5FCB-EE93-4A28-525FE540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Spoqa Han Sans"/>
              </a:rPr>
              <a:t>numpy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 array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를 받아 생성이 가능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r>
              <a:rPr lang="en-US" dirty="0"/>
              <a:t> </a:t>
            </a:r>
            <a:r>
              <a:rPr lang="en-US" dirty="0" err="1"/>
              <a:t>pd.DataFrame</a:t>
            </a:r>
            <a:r>
              <a:rPr lang="en-US" dirty="0"/>
              <a:t>() </a:t>
            </a:r>
            <a:r>
              <a:rPr lang="ko-KR" altLang="en-US" dirty="0"/>
              <a:t>클래스 생성자 사용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ko-KR" altLang="en-US" dirty="0"/>
              <a:t>첫번째 기준 </a:t>
            </a:r>
            <a:r>
              <a:rPr lang="en-US" altLang="ko-KR" dirty="0"/>
              <a:t>: Index  </a:t>
            </a:r>
            <a:r>
              <a:rPr lang="ko-KR" altLang="en-US" dirty="0"/>
              <a:t>인수로 전달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두번째 기준 </a:t>
            </a:r>
            <a:r>
              <a:rPr lang="en-US" altLang="ko-KR" dirty="0"/>
              <a:t>: columns  </a:t>
            </a:r>
            <a:r>
              <a:rPr lang="ko-KR" altLang="en-US" dirty="0"/>
              <a:t>인수로 전달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예시 </a:t>
            </a:r>
            <a:r>
              <a:rPr lang="en-US" altLang="ko-KR" sz="1600" dirty="0"/>
              <a:t>: 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인덱스로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1200" b="0" i="0" u="none" strike="noStrike" cap="none" normalizeH="0" baseline="0" dirty="0" err="1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pd.date_range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()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를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사용하여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날짜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값들을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만들어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전달해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주었고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, 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컬럼의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이름은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A, B, C, D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라는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이름이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담긴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리스트</a:t>
            </a:r>
            <a:r>
              <a:rPr kumimoji="0" lang="en-DE" altLang="en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17B911-1C6B-CE6E-140B-0ACDBEA0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408" y="1690688"/>
            <a:ext cx="5070227" cy="42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1762C-DF70-0DCC-DF6B-7AABF9FE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43A40"/>
                </a:solidFill>
                <a:effectLst/>
                <a:latin typeface="Spoqa Han Sans"/>
              </a:rPr>
              <a:t>DataFrame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을 생성하는 방법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2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42E62-11CD-9888-C607-0A8E88AF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 여러 종류의 자료들이 담긴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Spoqa Han Sans"/>
              </a:rPr>
              <a:t>딕셔너리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Spoqa Han Sans"/>
              </a:rPr>
              <a:t>dict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)</a:t>
            </a:r>
            <a:endParaRPr lang="en-US" altLang="ko-KR" dirty="0">
              <a:solidFill>
                <a:srgbClr val="343A40"/>
              </a:solidFill>
              <a:latin typeface="Spoqa Han Sans"/>
            </a:endParaRPr>
          </a:p>
          <a:p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이 때에는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Spoqa Han Sans"/>
              </a:rPr>
              <a:t>dict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의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key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값이 열을 정의하는 컬럼이 되며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행을 정의하는 인덱스는 자동으로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0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부터 시작하여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Spoqa Han Sans"/>
              </a:rPr>
              <a:t>1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씩 증가하는 정수 인덱스가 사용됨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endParaRPr lang="en-D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20540-D832-A5E9-452E-083DA6D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85" y="3699902"/>
            <a:ext cx="8805303" cy="24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4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0F334-A614-AFE2-71AC-667648C5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확인하기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Viewing Data)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10AA-754B-D03B-8D18-3BDE471F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자세히 알고 싶으시면 </a:t>
            </a:r>
            <a:r>
              <a:rPr lang="en-GB" b="0" i="0" u="none" strike="noStrike" dirty="0">
                <a:solidFill>
                  <a:srgbClr val="1B6EC2"/>
                </a:solidFill>
                <a:effectLst/>
                <a:latin typeface="Spoqa Han Sans"/>
                <a:hlinkClick r:id="rId2"/>
              </a:rPr>
              <a:t>Essential basic functionality</a:t>
            </a:r>
            <a:r>
              <a:rPr lang="en-GB" b="0" i="0" dirty="0">
                <a:solidFill>
                  <a:srgbClr val="343A40"/>
                </a:solidFill>
                <a:effectLst/>
                <a:latin typeface="Spoqa Han Sans"/>
                <a:hlinkClick r:id="rId2"/>
              </a:rPr>
              <a:t> 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Spoqa Han Sans"/>
              </a:rPr>
              <a:t>을 참고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  <a:p>
            <a:endParaRPr lang="en-US" dirty="0">
              <a:solidFill>
                <a:srgbClr val="343A40"/>
              </a:solidFill>
              <a:latin typeface="Spoqa Han Sans"/>
            </a:endParaRPr>
          </a:p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DataFrame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에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들어있는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자료들을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확인하기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32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메소드</a:t>
            </a:r>
            <a:endParaRPr kumimoji="0" lang="en-US" altLang="en-DE" sz="3200" b="0" i="0" u="none" strike="noStrike" cap="none" normalizeH="0" baseline="0" dirty="0">
              <a:ln>
                <a:noFill/>
              </a:ln>
              <a:solidFill>
                <a:srgbClr val="364FC7"/>
              </a:solidFill>
              <a:effectLst/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.head()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en-US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 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맨 앞 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자료들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몇 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개를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알아보고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싶</a:t>
            </a:r>
            <a:r>
              <a:rPr lang="ko-KR" altLang="en-US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을때</a:t>
            </a:r>
            <a:endParaRPr lang="en-US" altLang="en-DE" sz="1800" dirty="0">
              <a:solidFill>
                <a:srgbClr val="343A40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.tail()</a:t>
            </a:r>
            <a:r>
              <a:rPr kumimoji="0" lang="en-US" altLang="en-DE" sz="18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     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뒤의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자료들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몇 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개를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en-DE" altLang="en-DE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알아보고</a:t>
            </a:r>
            <a:r>
              <a:rPr lang="en-DE" altLang="en-DE" sz="1800" dirty="0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 싶</a:t>
            </a:r>
            <a:r>
              <a:rPr lang="ko-KR" altLang="en-US" sz="1800" dirty="0" err="1">
                <a:solidFill>
                  <a:srgbClr val="343A40"/>
                </a:solidFill>
                <a:latin typeface="Arial" panose="020B0604020202020204" pitchFamily="34" charset="0"/>
                <a:ea typeface="Spoqa Han Sans"/>
              </a:rPr>
              <a:t>을때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D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7B852-15B9-F0C8-3671-CDCBA76E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01" y="3473450"/>
            <a:ext cx="4933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CC08A-12C1-12C7-5B3D-2EF547D1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확인하기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Viewing Data)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39CD5-76A9-241D-7A6A-BE7C537F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인덱스를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보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기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US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.index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속성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컬럼을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보려면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US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.columns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속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성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안에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들어있는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numpy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데이터를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보려면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 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.values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속성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333F99-765E-124F-36B0-4E28909C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42" y="3503146"/>
            <a:ext cx="7786688" cy="29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3C2A-E15C-CCF2-2EA4-0E818303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43A40"/>
                </a:solidFill>
                <a:effectLst/>
                <a:latin typeface="Spoqa Han Sans"/>
              </a:rPr>
              <a:t>데이터 확인하기 </a:t>
            </a:r>
            <a:r>
              <a:rPr lang="en-US" altLang="ko-KR" b="1" i="0" dirty="0">
                <a:solidFill>
                  <a:srgbClr val="343A40"/>
                </a:solidFill>
                <a:effectLst/>
                <a:latin typeface="Spoqa Han Sans"/>
              </a:rPr>
              <a:t>(</a:t>
            </a:r>
            <a:r>
              <a:rPr lang="en-GB" b="1" i="0" dirty="0">
                <a:solidFill>
                  <a:srgbClr val="343A40"/>
                </a:solidFill>
                <a:effectLst/>
                <a:latin typeface="Spoqa Han Sans"/>
              </a:rPr>
              <a:t>Viewing Data)</a:t>
            </a:r>
            <a:endParaRPr lang="en-D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7DEF0-1F03-954E-F7F4-04B92733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64FC7"/>
                </a:solidFill>
                <a:effectLst/>
                <a:latin typeface="Arial Unicode MS"/>
                <a:ea typeface="Menlo"/>
              </a:rPr>
              <a:t>.describe()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Spoqa Han Sans"/>
              </a:rPr>
              <a:t> 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생성했던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DataFrame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의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간단한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통계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정보를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보여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줌</a:t>
            </a:r>
            <a:endParaRPr lang="en-US" altLang="ko-KR" dirty="0">
              <a:solidFill>
                <a:srgbClr val="343A40"/>
              </a:solidFill>
              <a:latin typeface="Arial" panose="020B0604020202020204" pitchFamily="34" charset="0"/>
              <a:ea typeface="Spoqa Han Sans"/>
            </a:endParaRPr>
          </a:p>
          <a:p>
            <a:pPr marL="0" indent="0">
              <a:buNone/>
            </a:pP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컬럼별로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데이터의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개수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(count),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데이터의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평균값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(mean),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표준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편차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(std),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최솟값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(min), 4분위수(25%, 50%, 75%),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그리고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최댓값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(max)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들의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정보를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 알 수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있습니다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Spoqa Han Sans"/>
              </a:rPr>
              <a:t>.</a:t>
            </a:r>
            <a:r>
              <a:rPr kumimoji="0" lang="en-DE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DE" altLang="en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D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21366-61DA-7F30-0135-E393F956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39" y="4330700"/>
            <a:ext cx="731492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804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901</Words>
  <Application>Microsoft Office PowerPoint</Application>
  <PresentationFormat>와이드스크린</PresentationFormat>
  <Paragraphs>129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Arial Unicode MS</vt:lpstr>
      <vt:lpstr>Helvetica Neue</vt:lpstr>
      <vt:lpstr>Menlo</vt:lpstr>
      <vt:lpstr>Spoqa Han Sans</vt:lpstr>
      <vt:lpstr>Arial</vt:lpstr>
      <vt:lpstr>Calibri</vt:lpstr>
      <vt:lpstr>Calibri Light</vt:lpstr>
      <vt:lpstr>추억</vt:lpstr>
      <vt:lpstr>Pandas 란?</vt:lpstr>
      <vt:lpstr>Colab 불러 오기</vt:lpstr>
      <vt:lpstr>데이터 오브젝트 생성하기</vt:lpstr>
      <vt:lpstr>Series</vt:lpstr>
      <vt:lpstr> DataFrame 을 생성하는 방법 1</vt:lpstr>
      <vt:lpstr>DataFrame 을 생성하는 방법 2</vt:lpstr>
      <vt:lpstr>데이터 확인하기 (Viewing Data)</vt:lpstr>
      <vt:lpstr>데이터 확인하기 (Viewing Data)</vt:lpstr>
      <vt:lpstr>데이터 확인하기 (Viewing Data)</vt:lpstr>
      <vt:lpstr>데이터 확인하기 (Viewing Data)</vt:lpstr>
      <vt:lpstr>데이터 확인하기 (Viewing Data)</vt:lpstr>
      <vt:lpstr>데이터 선택하기 (Selection)</vt:lpstr>
      <vt:lpstr>데이터 선택하기 (Selection)</vt:lpstr>
      <vt:lpstr>데이터 선택하기 (Selection)</vt:lpstr>
      <vt:lpstr>데이터 선택하기 (Selection)</vt:lpstr>
      <vt:lpstr>데이터 변경하기</vt:lpstr>
      <vt:lpstr> 결측치 (Missing Data)</vt:lpstr>
      <vt:lpstr>연산 (Operations)</vt:lpstr>
      <vt:lpstr>연산 (Operations)</vt:lpstr>
      <vt:lpstr>연산 (Operations)</vt:lpstr>
      <vt:lpstr>연산 (Operations)</vt:lpstr>
      <vt:lpstr>합치기 (Merging)</vt:lpstr>
      <vt:lpstr>묶기 (Grouping)</vt:lpstr>
      <vt:lpstr>변형하기 (Reshaping)</vt:lpstr>
      <vt:lpstr>시계열 데이터 다루기 (Time Series)</vt:lpstr>
      <vt:lpstr>범주형 데이터 다루기 (Categoricals)</vt:lpstr>
      <vt:lpstr>그래프로 표현하기 (Plotting)</vt:lpstr>
      <vt:lpstr>데이터 입/출력 (Getting Data In/Out)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란?</dc:title>
  <dc:creator>dongwon</dc:creator>
  <cp:lastModifiedBy>dongwon</cp:lastModifiedBy>
  <cp:revision>2</cp:revision>
  <dcterms:created xsi:type="dcterms:W3CDTF">2023-05-08T23:42:20Z</dcterms:created>
  <dcterms:modified xsi:type="dcterms:W3CDTF">2023-05-22T01:08:19Z</dcterms:modified>
</cp:coreProperties>
</file>