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47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32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01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27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48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7487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925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82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097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97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45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3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15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513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19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21D5-AEC0-4825-8DDE-A440D7598073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0D44C-C553-4EAF-8154-F7EA0CF780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82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)%EC%97%90%EC%84%9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A5152-E403-BE91-7A8D-F11BB058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535" y="1710268"/>
            <a:ext cx="9144000" cy="1909763"/>
          </a:xfrm>
        </p:spPr>
        <p:txBody>
          <a:bodyPr>
            <a:normAutofit/>
          </a:bodyPr>
          <a:lstStyle/>
          <a:p>
            <a:r>
              <a:rPr lang="ko-KR" altLang="en-US" sz="4800" b="0" i="0" dirty="0" err="1">
                <a:solidFill>
                  <a:srgbClr val="374151"/>
                </a:solidFill>
                <a:effectLst/>
                <a:latin typeface="Söhne"/>
              </a:rPr>
              <a:t>사이킷런을</a:t>
            </a:r>
            <a:r>
              <a:rPr lang="ko-KR" altLang="en-US" sz="4800" b="0" i="0" dirty="0">
                <a:solidFill>
                  <a:srgbClr val="374151"/>
                </a:solidFill>
                <a:effectLst/>
                <a:latin typeface="Söhne"/>
              </a:rPr>
              <a:t> 활용한 </a:t>
            </a:r>
            <a:r>
              <a:rPr lang="ko-KR" altLang="en-US" sz="48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4800" b="0" i="0" dirty="0">
                <a:solidFill>
                  <a:srgbClr val="374151"/>
                </a:solidFill>
                <a:effectLst/>
                <a:latin typeface="Söhne"/>
              </a:rPr>
              <a:t> 기초</a:t>
            </a:r>
            <a:endParaRPr lang="en-DE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09A860-5370-B85A-ABE4-4255F6386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/>
              <a:t>알트만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박동원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김태원</a:t>
            </a:r>
            <a:endParaRPr lang="en-DE" sz="2000" b="1" dirty="0"/>
          </a:p>
        </p:txBody>
      </p:sp>
    </p:spTree>
    <p:extLst>
      <p:ext uri="{BB962C8B-B14F-4D97-AF65-F5344CB8AC3E}">
        <p14:creationId xmlns:p14="http://schemas.microsoft.com/office/powerpoint/2010/main" val="404582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4868-E278-F91A-5F05-FC11CB8A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비지도학습 모델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19E1F-D0A8-F045-7CDE-23638A0F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9621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군집화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Clustering):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비슷한 특성을 가진 그룹으로 나누는 작업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K</a:t>
            </a:r>
            <a:r>
              <a:rPr kumimoji="0" lang="en-GB" altLang="en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m</a:t>
            </a:r>
            <a:r>
              <a:rPr kumimoji="0" lang="en-DE" altLang="en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eans</a:t>
            </a:r>
            <a:r>
              <a:rPr lang="en-US" altLang="en-DE" sz="2400" dirty="0">
                <a:solidFill>
                  <a:srgbClr val="374151"/>
                </a:solidFill>
                <a:latin typeface="Arial Unicode MS"/>
                <a:ea typeface="Söhne Mono"/>
              </a:rPr>
              <a:t>, 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DBSCAN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등의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알고리즘을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사용하여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군집화를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수행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DE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차원 축소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Dimensionality Reduction):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고차원 데이터의 특성을 낮은 차원으로 축소하는 작업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kumimoji="0" lang="en-DE" altLang="en-DE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öhne Mono"/>
              </a:rPr>
              <a:t>PCA</a:t>
            </a:r>
            <a:r>
              <a:rPr lang="en-US" altLang="en-DE" sz="2000" b="1" dirty="0">
                <a:latin typeface="Arial Unicode MS"/>
                <a:ea typeface="Söhne Mono"/>
              </a:rPr>
              <a:t>,</a:t>
            </a:r>
            <a:r>
              <a:rPr kumimoji="0" lang="en-DE" altLang="en-DE" sz="32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 </a:t>
            </a:r>
            <a:r>
              <a:rPr kumimoji="0" lang="en-DE" altLang="en-DE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öhne Mono"/>
              </a:rPr>
              <a:t>t-SNE</a:t>
            </a:r>
            <a:r>
              <a:rPr kumimoji="0" lang="en-DE" altLang="en-DE" sz="3200" b="1" i="0" u="none" strike="noStrike" cap="none" normalizeH="0" baseline="0" dirty="0">
                <a:ln>
                  <a:noFill/>
                </a:ln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등의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알고리즘을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사용하여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차원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축소를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effectLst/>
                <a:ea typeface="Söhne"/>
              </a:rPr>
              <a:t>수행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lang="en-GB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kumimoji="0" lang="en-DE" altLang="en-DE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320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F63A-2EC7-98F0-032B-C4FE68BB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교차 검증 및 모델 평가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0A177-37FF-F934-6A49-E8BAA3C7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훈련 세트와 테스트 세트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데이터를 훈련 세트와 테스트 세트로 나누어 모델의 성능을 평가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훈련 세트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-&gt;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모델을 학습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테스트 세트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-&gt;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모델의 예측 성능을 평가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7257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122DF-0C87-2F1F-577F-29112318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교차 검증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Cross-validation): 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998A1-796C-FD2C-C418-D3DB9E48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교차 검증은 데이터를 여러 개의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폴드로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나누어 모델을 반복적으로 학습하고 평가하는 기법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CADFE7-A086-22C0-85FC-F30CFE49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4" y="3044251"/>
            <a:ext cx="3764172" cy="116955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교차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검증을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수행</a:t>
            </a:r>
            <a:r>
              <a:rPr kumimoji="0" lang="en-US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함수</a:t>
            </a:r>
            <a:r>
              <a:rPr lang="en-DE" altLang="en-DE" sz="1400" dirty="0"/>
              <a:t> </a:t>
            </a:r>
            <a:endParaRPr lang="en-US" altLang="en-DE" sz="1400" dirty="0"/>
          </a:p>
          <a:p>
            <a:pPr lvl="0"/>
            <a:endParaRPr kumimoji="0" lang="en-US" altLang="en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Söhne Mono"/>
            </a:endParaRPr>
          </a:p>
          <a:p>
            <a:pPr lvl="0"/>
            <a:r>
              <a:rPr kumimoji="0" lang="en-DE" altLang="en-DE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cross_val_score</a:t>
            </a:r>
            <a:endParaRPr kumimoji="0" lang="en-DE" altLang="en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0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E5BB-1B9D-3014-C8AF-B99EFF2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 지표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Metrics):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949D-50FF-4EE8-0232-53EBC61C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분류 문제의 경우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정확도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(accuracy),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정밀도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(precision),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재현율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(recall),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스코어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(F1 score)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등을 사용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회귀 문제의 경우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평균 제곱 오차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(Mean Squared Error, MSE)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나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결정 계수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(R-squared)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등을 사용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69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7BBE-D46F-DCDB-1858-36E998D0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과적합과 일반화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F445A-D25F-1A44-BD89-ECB1880C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모델이 훈련 데이터에 지나치게 맞추어져 다른 데이터에 대한 예측 성능이 떨어지는 현상을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과적합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(Overfitting)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이라고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교차 검증을 통해 모델의 일반화 성능을 평가하고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과적합을 방지하기 위해 규제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(regularization)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기법을 사용할 수 있습니다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8697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3A5C-7293-F4DA-4FD0-982216FE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하이퍼파라미터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튜닝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6E98E-C020-DAEB-4FB0-45844457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1839913"/>
            <a:ext cx="10515600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모델의 성능을 최적화하기 위해 모델의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하이퍼파라미터를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조정하는 작업을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하이퍼파라미터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튜닝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07DA13-3BBB-C504-08EE-BA07691A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2" y="3247830"/>
            <a:ext cx="8220076" cy="99257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DE" altLang="en-DE" dirty="0" err="1">
                <a:solidFill>
                  <a:srgbClr val="374151"/>
                </a:solidFill>
                <a:ea typeface="Söhne"/>
              </a:rPr>
              <a:t>하이퍼파라미터</a:t>
            </a:r>
            <a:r>
              <a:rPr lang="en-DE" altLang="en-DE" dirty="0">
                <a:solidFill>
                  <a:srgbClr val="374151"/>
                </a:solidFill>
                <a:ea typeface="Söhne"/>
              </a:rPr>
              <a:t> </a:t>
            </a:r>
            <a:r>
              <a:rPr lang="en-DE" altLang="en-DE" dirty="0" err="1">
                <a:solidFill>
                  <a:srgbClr val="374151"/>
                </a:solidFill>
                <a:ea typeface="Söhne"/>
              </a:rPr>
              <a:t>공간을</a:t>
            </a:r>
            <a:r>
              <a:rPr lang="en-DE" altLang="en-DE" dirty="0">
                <a:solidFill>
                  <a:srgbClr val="374151"/>
                </a:solidFill>
                <a:ea typeface="Söhne"/>
              </a:rPr>
              <a:t> </a:t>
            </a:r>
            <a:r>
              <a:rPr lang="en-DE" altLang="en-DE" dirty="0" err="1">
                <a:solidFill>
                  <a:srgbClr val="374151"/>
                </a:solidFill>
                <a:ea typeface="Söhne"/>
              </a:rPr>
              <a:t>탐색하고</a:t>
            </a:r>
            <a:r>
              <a:rPr lang="en-DE" altLang="en-DE" dirty="0">
                <a:solidFill>
                  <a:srgbClr val="374151"/>
                </a:solidFill>
                <a:ea typeface="Söhne"/>
              </a:rPr>
              <a:t> </a:t>
            </a:r>
            <a:r>
              <a:rPr lang="en-DE" altLang="en-DE" dirty="0" err="1">
                <a:solidFill>
                  <a:srgbClr val="374151"/>
                </a:solidFill>
                <a:ea typeface="Söhne"/>
              </a:rPr>
              <a:t>최적의</a:t>
            </a:r>
            <a:r>
              <a:rPr lang="en-DE" altLang="en-DE" dirty="0">
                <a:solidFill>
                  <a:srgbClr val="374151"/>
                </a:solidFill>
                <a:ea typeface="Söhne"/>
              </a:rPr>
              <a:t> </a:t>
            </a:r>
            <a:r>
              <a:rPr lang="en-DE" altLang="en-DE" dirty="0" err="1">
                <a:solidFill>
                  <a:srgbClr val="374151"/>
                </a:solidFill>
                <a:ea typeface="Söhne"/>
              </a:rPr>
              <a:t>조합</a:t>
            </a:r>
            <a:r>
              <a:rPr lang="en-DE" altLang="en-DE" sz="1050" dirty="0"/>
              <a:t> </a:t>
            </a:r>
            <a:endParaRPr lang="en-US" altLang="en-DE" sz="1050" dirty="0"/>
          </a:p>
          <a:p>
            <a:pPr lvl="0"/>
            <a:endParaRPr kumimoji="0" lang="en-US" altLang="en-DE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Söhne Mono"/>
            </a:endParaRPr>
          </a:p>
          <a:p>
            <a:pPr lvl="0"/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GridSearchCV</a:t>
            </a:r>
            <a:r>
              <a:rPr lang="en-US" altLang="en-DE" sz="1200" dirty="0">
                <a:solidFill>
                  <a:srgbClr val="374151"/>
                </a:solidFill>
                <a:latin typeface="Arial Unicode MS"/>
                <a:ea typeface="Söhne Mono"/>
              </a:rPr>
              <a:t>, </a:t>
            </a: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RandomizedSearchCV</a:t>
            </a:r>
            <a:endParaRPr lang="en-US" altLang="en-DE" sz="1200" dirty="0">
              <a:solidFill>
                <a:srgbClr val="374151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4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9B97-B100-4FA3-0D43-3521BB1B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이상입니다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60AC1-E734-9A9D-158D-92D33FEB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사이킷런은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커뮤니티와 개발자들에 의해 지속적으로 업데이트되고 개선되고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공식 웹사이트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b="0" i="0" u="sng" dirty="0">
                <a:effectLst/>
                <a:latin typeface="Söhne"/>
                <a:hlinkClick r:id="rId2"/>
              </a:rPr>
              <a:t>https://scikit-learn.og/)</a:t>
            </a:r>
            <a:r>
              <a:rPr lang="ko-KR" altLang="en-US" b="0" i="0" u="sng" dirty="0">
                <a:effectLst/>
                <a:latin typeface="Söhne"/>
                <a:hlinkClick r:id="rId2"/>
              </a:rPr>
              <a:t>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문서와 예제를 제공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84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3D3C6-AC38-3D2B-B5CE-0BBEB78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1777-F725-B758-1458-CE7FC069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</a:t>
            </a:r>
            <a:r>
              <a:rPr lang="ko-KR" altLang="en-US" sz="2400" dirty="0" err="1"/>
              <a:t>사이킷</a:t>
            </a:r>
            <a:r>
              <a:rPr lang="ko-KR" altLang="en-US" sz="2400" dirty="0"/>
              <a:t> 런</a:t>
            </a:r>
            <a:r>
              <a:rPr lang="en-US" altLang="ko-KR" sz="2400" dirty="0"/>
              <a:t>(sci-kit learn)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r>
              <a:rPr lang="en-US" sz="2400" dirty="0"/>
              <a:t>2.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r>
              <a:rPr lang="en-US" sz="2400" dirty="0"/>
              <a:t>3.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사이킷런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모델을 구축</a:t>
            </a:r>
            <a:endParaRPr lang="en-US" altLang="ko-KR" sz="2400" b="0" i="0" dirty="0">
              <a:solidFill>
                <a:srgbClr val="555555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모델 평가와 성능 향상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20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D9B08-AFDF-12A8-94FE-DB87A54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사이킷런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(sci-kit learn)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?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01242-2161-E4F1-971C-0C8BB3B4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113"/>
            <a:ext cx="10515600" cy="2932113"/>
          </a:xfrm>
        </p:spPr>
        <p:txBody>
          <a:bodyPr>
            <a:normAutofit/>
          </a:bodyPr>
          <a:lstStyle/>
          <a:p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사이킷런은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파이썬 기반의 오픈 소스 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라이브러리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다양한 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알고리즘과 유틸리티 함수를 제공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사이킷런은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NumPy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SciPy</a:t>
            </a:r>
            <a:r>
              <a:rPr lang="ko-KR" altLang="en-US" sz="2400" dirty="0">
                <a:solidFill>
                  <a:srgbClr val="374151"/>
                </a:solidFill>
                <a:latin typeface="Söhne"/>
              </a:rPr>
              <a:t> 기반</a:t>
            </a:r>
            <a:endParaRPr lang="en-US" altLang="ko-KR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데이터 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전처리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특징 추출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지도학습 및 비지도학습 알고리즘 등 다양한 기능을 제공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7597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1AE80-3983-2FDD-C08F-86F95C06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사이킷런의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특징 및 장점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8DE11-D65B-940A-F411-C494C01A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600" b="1" i="0" dirty="0">
                <a:solidFill>
                  <a:srgbClr val="374151"/>
                </a:solidFill>
                <a:effectLst/>
                <a:latin typeface="Söhne"/>
              </a:rPr>
              <a:t>간편한 인터페이스</a:t>
            </a:r>
            <a:r>
              <a:rPr lang="en-US" altLang="ko-KR" sz="2600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600" b="1" i="0" dirty="0">
                <a:solidFill>
                  <a:srgbClr val="374151"/>
                </a:solidFill>
                <a:effectLst/>
                <a:latin typeface="Söhne"/>
              </a:rPr>
              <a:t>일관된 </a:t>
            </a:r>
            <a:r>
              <a:rPr lang="en-US" altLang="ko-KR" sz="2600" b="1" i="0" dirty="0">
                <a:solidFill>
                  <a:srgbClr val="374151"/>
                </a:solidFill>
                <a:effectLst/>
                <a:latin typeface="Söhne"/>
              </a:rPr>
              <a:t>API </a:t>
            </a:r>
            <a:r>
              <a:rPr lang="ko-KR" altLang="en-US" sz="2600" b="1" i="0" dirty="0">
                <a:solidFill>
                  <a:srgbClr val="374151"/>
                </a:solidFill>
                <a:effectLst/>
                <a:latin typeface="Söhne"/>
              </a:rPr>
              <a:t>설계</a:t>
            </a:r>
            <a:r>
              <a:rPr lang="en-US" altLang="ko-KR" sz="2600" b="1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600" b="1" i="0" dirty="0">
                <a:solidFill>
                  <a:srgbClr val="374151"/>
                </a:solidFill>
                <a:effectLst/>
                <a:latin typeface="Söhne"/>
              </a:rPr>
              <a:t>다양한 알고리즘과 예제 데이터셋 제공</a:t>
            </a:r>
            <a:endParaRPr lang="en-US" altLang="ko-KR" sz="2600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2600" b="1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2600" b="1" i="0" dirty="0">
                <a:solidFill>
                  <a:srgbClr val="374151"/>
                </a:solidFill>
                <a:effectLst/>
                <a:latin typeface="Söhne"/>
              </a:rPr>
              <a:t> 알고리즘을 제공</a:t>
            </a:r>
            <a:endParaRPr lang="en-US" altLang="ko-KR" sz="2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rgbClr val="374151"/>
                </a:solidFill>
                <a:latin typeface="Söhne"/>
              </a:rPr>
              <a:t>-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지도학습</a:t>
            </a: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회귀</a:t>
            </a: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분류</a:t>
            </a: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indent="0">
              <a:buNone/>
            </a:pP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비지도학습</a:t>
            </a: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군집화</a:t>
            </a: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차원 축소</a:t>
            </a: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indent="0">
              <a:buNone/>
            </a:pP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모델 평가 및 성능 향상</a:t>
            </a:r>
            <a:endParaRPr lang="en-US" altLang="ko-KR" sz="220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600" b="1" i="0" dirty="0" err="1">
                <a:solidFill>
                  <a:srgbClr val="374151"/>
                </a:solidFill>
                <a:effectLst/>
                <a:latin typeface="Söhne"/>
              </a:rPr>
              <a:t>사이킷런은</a:t>
            </a:r>
            <a:r>
              <a:rPr lang="ko-KR" altLang="en-US" sz="2600" b="1" i="0" dirty="0">
                <a:solidFill>
                  <a:srgbClr val="374151"/>
                </a:solidFill>
                <a:effectLst/>
                <a:latin typeface="Söhne"/>
              </a:rPr>
              <a:t> 파이프라인</a:t>
            </a:r>
            <a:r>
              <a:rPr lang="en-US" altLang="ko-KR" sz="2600" b="1" i="0" dirty="0">
                <a:solidFill>
                  <a:srgbClr val="374151"/>
                </a:solidFill>
                <a:effectLst/>
                <a:latin typeface="Söhne"/>
              </a:rPr>
              <a:t>(Pipeline) </a:t>
            </a:r>
            <a:r>
              <a:rPr lang="ko-KR" altLang="en-US" sz="2600" b="1" i="0" dirty="0">
                <a:solidFill>
                  <a:srgbClr val="374151"/>
                </a:solidFill>
                <a:effectLst/>
                <a:latin typeface="Söhne"/>
              </a:rPr>
              <a:t>기능 제공</a:t>
            </a:r>
            <a:endParaRPr lang="en-US" altLang="ko-KR" sz="2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ko-KR" sz="2200" b="1" dirty="0">
                <a:solidFill>
                  <a:srgbClr val="374151"/>
                </a:solidFill>
                <a:latin typeface="Söhne"/>
              </a:rPr>
              <a:t>-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데이터 </a:t>
            </a:r>
            <a:r>
              <a:rPr lang="ko-KR" altLang="en-US" sz="2200" i="0" dirty="0" err="1">
                <a:solidFill>
                  <a:srgbClr val="374151"/>
                </a:solidFill>
                <a:effectLst/>
                <a:latin typeface="Söhne"/>
              </a:rPr>
              <a:t>전처리</a:t>
            </a:r>
            <a:r>
              <a:rPr lang="en-US" altLang="ko-KR" sz="2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200" i="0" dirty="0">
                <a:solidFill>
                  <a:srgbClr val="374151"/>
                </a:solidFill>
                <a:effectLst/>
                <a:latin typeface="Söhne"/>
              </a:rPr>
              <a:t>모델 학습 및 평가 등의 과정을 연결하여 효율적으로 처리 가능</a:t>
            </a:r>
            <a:endParaRPr lang="en-US" altLang="ko-KR" sz="22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062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B876C-5028-46C4-EA0C-9801C0C0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8"/>
            <a:ext cx="10515600" cy="1325563"/>
          </a:xfrm>
        </p:spPr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전처리</a:t>
            </a:r>
            <a:endParaRPr lang="en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0DD1B3-136C-6E11-FE4C-5B566B872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252" y="1878207"/>
            <a:ext cx="5191586" cy="366254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데이터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로딩과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저장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: </a:t>
            </a:r>
            <a:endParaRPr lang="en-US" altLang="en-DE" sz="2400" b="1" dirty="0">
              <a:solidFill>
                <a:srgbClr val="374151"/>
              </a:solidFill>
              <a:latin typeface="Arial Black" panose="020B0A040201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DE" sz="24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 Black" panose="020B0A040201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사이킷런은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다양한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데이터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포맷을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지원</a:t>
            </a:r>
            <a:endParaRPr kumimoji="0" lang="en-US" altLang="en-DE" sz="18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 Black" panose="020B0A04020102020204" pitchFamily="34" charset="0"/>
              <a:ea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en-US" altLang="en-DE" sz="18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 Black" panose="020B0A04020102020204" pitchFamily="34" charset="0"/>
              <a:ea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예제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데이터셋을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로드</a:t>
            </a:r>
            <a:r>
              <a:rPr kumimoji="0" lang="en-US" altLang="en-DE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함수</a:t>
            </a:r>
            <a:endParaRPr kumimoji="0" lang="en-US" altLang="en-DE" sz="18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 Black" panose="020B0A040201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DE" sz="18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 Black" panose="020B0A040201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Söhne Mono"/>
              </a:rPr>
              <a:t>L</a:t>
            </a: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Söhne Mono"/>
              </a:rPr>
              <a:t>oad</a:t>
            </a:r>
            <a:r>
              <a:rPr kumimoji="0" lang="en-US" altLang="en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Söhne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sz="1600" b="1" dirty="0">
              <a:solidFill>
                <a:srgbClr val="374151"/>
              </a:solidFill>
              <a:latin typeface="Arial Black" panose="020B0A040201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DE" sz="12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 Black" panose="020B0A040201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*</a:t>
            </a:r>
            <a:r>
              <a:rPr kumimoji="0" lang="en-DE" altLang="en-DE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Söhne Mono"/>
              </a:rPr>
              <a:t>pandas</a:t>
            </a:r>
            <a:r>
              <a:rPr lang="en-US" altLang="en-DE" sz="1100" b="1" dirty="0">
                <a:solidFill>
                  <a:srgbClr val="374151"/>
                </a:solidFill>
                <a:latin typeface="Arial Black" panose="020B0A04020102020204" pitchFamily="34" charset="0"/>
                <a:ea typeface="Söhne Mono"/>
              </a:rPr>
              <a:t>,</a:t>
            </a:r>
            <a:r>
              <a:rPr kumimoji="0" lang="en-DE" altLang="en-DE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Söhne Mono"/>
              </a:rPr>
              <a:t>NumPy</a:t>
            </a:r>
            <a:endParaRPr kumimoji="0" lang="en-US" altLang="en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외부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라이브러리를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사용하여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데이터를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로딩하고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저장</a:t>
            </a:r>
            <a:r>
              <a:rPr kumimoji="0" lang="en-US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Black" panose="020B0A04020102020204" pitchFamily="34" charset="0"/>
                <a:ea typeface="Söhne"/>
              </a:rPr>
              <a:t>가능</a:t>
            </a:r>
            <a:endParaRPr kumimoji="0" lang="en-DE" altLang="en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2E4A91-698D-CFF7-8C78-00D0776A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1878207"/>
            <a:ext cx="5833648" cy="357020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데이터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분할과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검증</a:t>
            </a:r>
            <a:r>
              <a:rPr kumimoji="0" lang="en-DE" altLang="en-DE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: </a:t>
            </a:r>
            <a:endParaRPr kumimoji="0" lang="en-US" altLang="en-DE" sz="24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dirty="0">
              <a:solidFill>
                <a:srgbClr val="374151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사이킷런은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데이터</a:t>
            </a:r>
            <a:endParaRPr kumimoji="0" lang="en-US" altLang="en-DE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훈련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세트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와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테스트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세트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로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분할</a:t>
            </a:r>
            <a:r>
              <a:rPr kumimoji="0" lang="en-US" altLang="en-DE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기능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제공</a:t>
            </a:r>
            <a:br>
              <a:rPr kumimoji="0" lang="en-US" altLang="en-DE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en-US" altLang="en-DE" sz="20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사용하여</a:t>
            </a:r>
            <a:r>
              <a:rPr kumimoji="0" lang="en-DE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데이터를</a:t>
            </a:r>
            <a:r>
              <a:rPr kumimoji="0" lang="en-DE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분할</a:t>
            </a:r>
            <a:r>
              <a:rPr kumimoji="0" lang="en-US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함수</a:t>
            </a:r>
            <a:endParaRPr kumimoji="0" lang="en-US" altLang="en-DE" sz="20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train_test_split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,</a:t>
            </a:r>
            <a:endParaRPr kumimoji="0" lang="en-US" altLang="en-DE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옵션을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설정하여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분할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비율이나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난수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시드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등을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조정할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수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있음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sz="1200" dirty="0">
              <a:solidFill>
                <a:srgbClr val="374151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DE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교차</a:t>
            </a:r>
            <a:r>
              <a:rPr kumimoji="0" lang="en-DE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검증을</a:t>
            </a:r>
            <a:r>
              <a:rPr kumimoji="0" lang="en-DE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위한</a:t>
            </a:r>
            <a:r>
              <a:rPr kumimoji="0" lang="en-US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함수</a:t>
            </a:r>
            <a:r>
              <a:rPr kumimoji="0" lang="en-DE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US" altLang="en-DE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사용하여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데이터를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여러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개의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폴드로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lang="en-US" altLang="en-DE" sz="1600" b="1" dirty="0">
                <a:solidFill>
                  <a:srgbClr val="374151"/>
                </a:solidFill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나누어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모델을</a:t>
            </a: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평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가 가능</a:t>
            </a:r>
            <a:endParaRPr kumimoji="0" lang="en-US" altLang="en-DE" sz="1600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cross_val_score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7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8A33-F1D9-887B-A7E0-F96B8D7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DE" altLang="en-DE" sz="4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데이터</a:t>
            </a:r>
            <a:r>
              <a:rPr kumimoji="0" lang="en-DE" altLang="en-DE" sz="4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4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전처리</a:t>
            </a:r>
            <a:r>
              <a:rPr kumimoji="0" lang="en-US" altLang="en-DE" sz="4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2</a:t>
            </a:r>
            <a:r>
              <a:rPr kumimoji="0" lang="en-DE" altLang="en-DE" sz="4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:</a:t>
            </a:r>
            <a:endParaRPr lang="en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33B4ED-629C-87B0-F559-238A8BA92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788" y="1945834"/>
            <a:ext cx="7545655" cy="353943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데이터</a:t>
            </a:r>
            <a:r>
              <a:rPr kumimoji="0" lang="en-DE" altLang="en-DE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전처리</a:t>
            </a:r>
            <a:r>
              <a:rPr kumimoji="0" lang="en-DE" altLang="en-DE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:</a:t>
            </a:r>
            <a:endParaRPr kumimoji="0" lang="en-US" altLang="en-DE" b="1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벡터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형태로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변환</a:t>
            </a:r>
            <a:r>
              <a:rPr lang="en-US" altLang="en-DE" sz="1800" dirty="0">
                <a:solidFill>
                  <a:srgbClr val="374151"/>
                </a:solidFill>
                <a:ea typeface="Söhne"/>
              </a:rPr>
              <a:t>,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특징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스케일링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,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누락된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값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처리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,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범주형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데이터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인코딩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sz="1800" dirty="0">
              <a:solidFill>
                <a:srgbClr val="FF0000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모듈에서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제공되는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클래스들을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사용</a:t>
            </a:r>
            <a:r>
              <a:rPr kumimoji="0" lang="en-US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전처리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가능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preprocessing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. </a:t>
            </a:r>
            <a:endParaRPr kumimoji="0" lang="en-US" altLang="en-DE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DE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sz="1200" dirty="0">
              <a:solidFill>
                <a:srgbClr val="374151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374151"/>
                </a:solidFill>
                <a:ea typeface="Söhne"/>
              </a:rPr>
              <a:t>예시 클래스</a:t>
            </a:r>
            <a:endParaRPr lang="en-US" altLang="ko-KR" sz="1600" dirty="0">
              <a:solidFill>
                <a:srgbClr val="374151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374151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StandardScaler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endParaRPr kumimoji="0" lang="en-US" altLang="en-DE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sz="1200" dirty="0">
              <a:solidFill>
                <a:srgbClr val="374151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데이터의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평균과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표준편차를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기반으로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스케일링</a:t>
            </a:r>
            <a:r>
              <a:rPr kumimoji="0" lang="en-US" altLang="en-DE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가능</a:t>
            </a:r>
            <a:endParaRPr kumimoji="0" lang="en-DE" altLang="en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5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331F-F0B6-A7A5-0F09-F376FC11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0" i="0" dirty="0" err="1">
                <a:solidFill>
                  <a:srgbClr val="55555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사이킷런</a:t>
            </a:r>
            <a:r>
              <a:rPr lang="ko-KR" altLang="en-US" sz="2800" b="0" i="0" dirty="0">
                <a:solidFill>
                  <a:srgbClr val="55555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모델을 구축</a:t>
            </a:r>
            <a:br>
              <a:rPr lang="en-US" altLang="ko-KR" sz="2800" b="0" i="0" dirty="0">
                <a:solidFill>
                  <a:srgbClr val="55555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2800" b="0" i="0" dirty="0">
                <a:solidFill>
                  <a:srgbClr val="55555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altLang="ko-KR" sz="2800" dirty="0">
                <a:solidFill>
                  <a:srgbClr val="55555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0" i="0" dirty="0">
                <a:solidFill>
                  <a:srgbClr val="555555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해결할 문제에 따른 적절한 알고리즘</a:t>
            </a:r>
            <a:endParaRPr lang="en-DE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032964-F37D-7BCF-7121-85E13746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93" y="1811336"/>
            <a:ext cx="8627679" cy="4792889"/>
          </a:xfrm>
        </p:spPr>
      </p:pic>
    </p:spTree>
    <p:extLst>
      <p:ext uri="{BB962C8B-B14F-4D97-AF65-F5344CB8AC3E}">
        <p14:creationId xmlns:p14="http://schemas.microsoft.com/office/powerpoint/2010/main" val="34676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46AB9-60C5-ABD9-8F29-4475110B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모델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067C1-30B6-A4AE-6EF7-3EDB104B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3100" dirty="0">
                <a:solidFill>
                  <a:srgbClr val="374151"/>
                </a:solidFill>
                <a:latin typeface="Söhne"/>
              </a:rPr>
              <a:t>-</a:t>
            </a:r>
            <a:r>
              <a:rPr lang="ko-KR" altLang="en-US" sz="3100" b="0" i="0" dirty="0">
                <a:solidFill>
                  <a:srgbClr val="374151"/>
                </a:solidFill>
                <a:effectLst/>
                <a:latin typeface="Söhne"/>
              </a:rPr>
              <a:t>선형 회귀</a:t>
            </a:r>
            <a:endParaRPr lang="en-US" altLang="ko-KR" sz="3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종속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변수와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한 개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이상의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독립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변수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간의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선형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관계를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모델링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기법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indent="0">
              <a:buNone/>
            </a:pPr>
            <a:endParaRPr kumimoji="0" lang="en-US" altLang="en-DE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선형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회귀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모델을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학습하고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예측</a:t>
            </a:r>
            <a:r>
              <a:rPr kumimoji="0" lang="en-US" altLang="en-DE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클래스</a:t>
            </a:r>
            <a:endParaRPr kumimoji="0" lang="en-US" altLang="en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Söhne Mono"/>
            </a:endParaRPr>
          </a:p>
          <a:p>
            <a:pPr marL="0" indent="0">
              <a:buNone/>
            </a:pP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LinearRegression</a:t>
            </a:r>
            <a:endParaRPr kumimoji="0" lang="en-US" altLang="en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Söhne Mono"/>
            </a:endParaRPr>
          </a:p>
          <a:p>
            <a:pPr marL="0" indent="0">
              <a:buNone/>
            </a:pP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의사결정 나무</a:t>
            </a: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데이터를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분할하고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예측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모델</a:t>
            </a:r>
            <a:r>
              <a:rPr lang="en-US" altLang="en-DE" sz="28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 </a:t>
            </a:r>
            <a:r>
              <a:rPr lang="ko-KR" altLang="en-US" sz="28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클래스</a:t>
            </a:r>
            <a:endParaRPr lang="en-US" altLang="en-DE" dirty="0">
              <a:solidFill>
                <a:srgbClr val="374151"/>
              </a:solidFill>
              <a:latin typeface="Arial" panose="020B0604020202020204" pitchFamily="34" charset="0"/>
              <a:ea typeface="Söhne Mono"/>
            </a:endParaRPr>
          </a:p>
          <a:p>
            <a:pPr marL="0" indent="0">
              <a:buNone/>
            </a:pP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DecisionTreeClassifier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분류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r>
              <a:rPr kumimoji="0" lang="en-DE" altLang="en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DecisionTreeRegressor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회귀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 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endParaRPr lang="en-US" altLang="en-DE" dirty="0">
              <a:solidFill>
                <a:srgbClr val="374151"/>
              </a:solidFill>
              <a:ea typeface="Söhne"/>
            </a:endParaRPr>
          </a:p>
          <a:p>
            <a:pPr marL="0" indent="0">
              <a:buNone/>
            </a:pP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884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46AB9-60C5-ABD9-8F29-4475110B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지도 학습 모델 클래스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067C1-30B6-A4AE-6EF7-3EDB104B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1962150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62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7400" i="0" dirty="0">
                <a:solidFill>
                  <a:srgbClr val="374151"/>
                </a:solidFill>
                <a:effectLst/>
                <a:latin typeface="Söhne"/>
              </a:rPr>
              <a:t>로지스틱 회귀</a:t>
            </a:r>
            <a:r>
              <a:rPr lang="en-US" altLang="ko-KR" sz="74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GB" sz="4200" b="1" i="0" dirty="0" err="1">
                <a:solidFill>
                  <a:srgbClr val="111827"/>
                </a:solidFill>
                <a:effectLst/>
                <a:latin typeface="Söhne Mono"/>
              </a:rPr>
              <a:t>LogisticRegression</a:t>
            </a:r>
            <a:endParaRPr lang="en-GB" sz="4200" b="1" dirty="0">
              <a:solidFill>
                <a:srgbClr val="111827"/>
              </a:solidFill>
              <a:latin typeface="Söhne Mono"/>
            </a:endParaRPr>
          </a:p>
          <a:p>
            <a:pPr marL="0" indent="0">
              <a:buNone/>
            </a:pPr>
            <a:endParaRPr lang="en-GB" sz="3200" b="1" dirty="0">
              <a:solidFill>
                <a:srgbClr val="111827"/>
              </a:solidFill>
              <a:latin typeface="Söhne Mono"/>
            </a:endParaRPr>
          </a:p>
          <a:p>
            <a:pPr marL="0" indent="0">
              <a:buNone/>
            </a:pP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6200" i="0" dirty="0">
                <a:solidFill>
                  <a:srgbClr val="374151"/>
                </a:solidFill>
                <a:effectLst/>
                <a:latin typeface="Söhne"/>
              </a:rPr>
              <a:t>랜덤 포레스트</a:t>
            </a:r>
            <a:r>
              <a:rPr lang="en-US" altLang="ko-KR" sz="620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kumimoji="0" lang="en-DE" altLang="en-DE" sz="4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RandomForestClassifier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4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분류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 </a:t>
            </a:r>
            <a:endParaRPr kumimoji="0" lang="en-US" altLang="en-DE" sz="4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r>
              <a:rPr kumimoji="0" lang="en-DE" altLang="en-DE" sz="4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RandomForestRegressor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4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회귀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 </a:t>
            </a:r>
            <a:endParaRPr kumimoji="0" lang="en-US" altLang="en-DE" sz="4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endParaRPr lang="en-US" altLang="en-DE" sz="3200" dirty="0">
              <a:solidFill>
                <a:srgbClr val="37415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3400" dirty="0">
                <a:solidFill>
                  <a:srgbClr val="374151"/>
                </a:solidFill>
                <a:latin typeface="Söhne"/>
              </a:rPr>
              <a:t>-</a:t>
            </a:r>
            <a:r>
              <a:rPr lang="ko-KR" altLang="en-US" sz="6200" i="0" dirty="0">
                <a:solidFill>
                  <a:srgbClr val="374151"/>
                </a:solidFill>
                <a:effectLst/>
                <a:latin typeface="Söhne"/>
              </a:rPr>
              <a:t>서포트 벡터 머신</a:t>
            </a:r>
            <a:endParaRPr lang="en-US" altLang="ko-KR" sz="62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kumimoji="0" lang="en-DE" altLang="en-DE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SVC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4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분류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 </a:t>
            </a:r>
            <a:endParaRPr kumimoji="0" lang="en-US" altLang="en-DE" sz="4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r>
              <a:rPr kumimoji="0" lang="en-DE" altLang="en-DE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SVR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4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회귀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ko-KR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GB" sz="340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en-GB" sz="6200" i="0" dirty="0">
                <a:solidFill>
                  <a:srgbClr val="374151"/>
                </a:solidFill>
                <a:effectLst/>
                <a:latin typeface="Söhne"/>
              </a:rPr>
              <a:t>K-</a:t>
            </a:r>
            <a:r>
              <a:rPr lang="ko-KR" altLang="en-US" sz="6200" i="0" dirty="0">
                <a:solidFill>
                  <a:srgbClr val="374151"/>
                </a:solidFill>
                <a:effectLst/>
                <a:latin typeface="Söhne"/>
              </a:rPr>
              <a:t>최근접 이웃</a:t>
            </a:r>
            <a:endParaRPr lang="en-US" altLang="ko-KR" sz="62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kumimoji="0" lang="en-DE" altLang="en-DE" sz="4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KNeighborsClassifier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4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분류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 </a:t>
            </a:r>
            <a:endParaRPr kumimoji="0" lang="en-US" altLang="en-DE" sz="4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indent="0">
              <a:buNone/>
            </a:pPr>
            <a:r>
              <a:rPr kumimoji="0" lang="en-DE" altLang="en-DE" sz="4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KNeighborsRegressor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4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회귀</a:t>
            </a:r>
            <a:r>
              <a:rPr kumimoji="0" lang="en-DE" altLang="en-DE" sz="4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 </a:t>
            </a:r>
            <a:endParaRPr kumimoji="0" lang="en-DE" altLang="en-DE" sz="4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DE" altLang="en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4CD22D-1639-6A8E-EB48-A4FD331B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SVC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분류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 및 </a:t>
            </a:r>
            <a:r>
              <a:rPr kumimoji="0" lang="en-DE" altLang="en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SVR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회귀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</a:t>
            </a:r>
            <a:r>
              <a:rPr kumimoji="0" lang="en-DE" altLang="en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5672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610</Words>
  <Application>Microsoft Office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Arial Unicode MS</vt:lpstr>
      <vt:lpstr>Malgun Gothic</vt:lpstr>
      <vt:lpstr>Söhne</vt:lpstr>
      <vt:lpstr>Söhne Mono</vt:lpstr>
      <vt:lpstr>Arial</vt:lpstr>
      <vt:lpstr>Arial Black</vt:lpstr>
      <vt:lpstr>Trebuchet MS</vt:lpstr>
      <vt:lpstr>Wingdings 3</vt:lpstr>
      <vt:lpstr>패싯</vt:lpstr>
      <vt:lpstr>사이킷런을 활용한 머신러닝 기초</vt:lpstr>
      <vt:lpstr>목차</vt:lpstr>
      <vt:lpstr>1. 사이킷런(sci-kit learn) 이란?</vt:lpstr>
      <vt:lpstr>사이킷런의 특징 및 장점</vt:lpstr>
      <vt:lpstr>2. 데이터 전처리</vt:lpstr>
      <vt:lpstr>데이터 전처리2:</vt:lpstr>
      <vt:lpstr>사이킷런 모델을 구축  -  해결할 문제에 따른 적절한 알고리즘</vt:lpstr>
      <vt:lpstr>지도 학습 모델</vt:lpstr>
      <vt:lpstr>기타 지도 학습 모델 클래스</vt:lpstr>
      <vt:lpstr>비지도학습 모델</vt:lpstr>
      <vt:lpstr>교차 검증 및 모델 평가</vt:lpstr>
      <vt:lpstr>교차 검증(Cross-validation): </vt:lpstr>
      <vt:lpstr>성능 지표(Metrics):</vt:lpstr>
      <vt:lpstr>과적합과 일반화:</vt:lpstr>
      <vt:lpstr>하이퍼파라미터 튜닝:</vt:lpstr>
      <vt:lpstr>이상입니다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사이킷런을 활용한 머신러닝 기초</dc:title>
  <dc:creator>dongwon</dc:creator>
  <cp:lastModifiedBy>dongwon</cp:lastModifiedBy>
  <cp:revision>1</cp:revision>
  <dcterms:created xsi:type="dcterms:W3CDTF">2023-05-22T00:10:08Z</dcterms:created>
  <dcterms:modified xsi:type="dcterms:W3CDTF">2023-05-22T01:05:58Z</dcterms:modified>
</cp:coreProperties>
</file>