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32"/>
  </p:notesMasterIdLst>
  <p:sldIdLst>
    <p:sldId id="256" r:id="rId2"/>
    <p:sldId id="257" r:id="rId3"/>
    <p:sldId id="258" r:id="rId4"/>
    <p:sldId id="259" r:id="rId5"/>
    <p:sldId id="289" r:id="rId6"/>
    <p:sldId id="290" r:id="rId7"/>
    <p:sldId id="262" r:id="rId8"/>
    <p:sldId id="268" r:id="rId9"/>
    <p:sldId id="282" r:id="rId10"/>
    <p:sldId id="283" r:id="rId11"/>
    <p:sldId id="284" r:id="rId12"/>
    <p:sldId id="285" r:id="rId13"/>
    <p:sldId id="266" r:id="rId14"/>
    <p:sldId id="286" r:id="rId15"/>
    <p:sldId id="287" r:id="rId16"/>
    <p:sldId id="279" r:id="rId17"/>
    <p:sldId id="280" r:id="rId18"/>
    <p:sldId id="281" r:id="rId19"/>
    <p:sldId id="267" r:id="rId20"/>
    <p:sldId id="291" r:id="rId21"/>
    <p:sldId id="292" r:id="rId22"/>
    <p:sldId id="293" r:id="rId23"/>
    <p:sldId id="294" r:id="rId24"/>
    <p:sldId id="295" r:id="rId25"/>
    <p:sldId id="296" r:id="rId26"/>
    <p:sldId id="297" r:id="rId27"/>
    <p:sldId id="298" r:id="rId28"/>
    <p:sldId id="299" r:id="rId29"/>
    <p:sldId id="300" r:id="rId30"/>
    <p:sldId id="30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6F771-27AC-4BB7-8574-536833209A71}" type="datetimeFigureOut">
              <a:rPr lang="en-US" smtClean="0"/>
              <a:t>9/30/2025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BE4ABF-57EB-4DB4-B80B-C4E3BDF37564}" type="slidenum">
              <a:rPr lang="en-US" smtClean="0"/>
              <a:t>‹#›</a:t>
            </a:fld>
            <a:endParaRPr lang="en-US"/>
          </a:p>
        </p:txBody>
      </p:sp>
    </p:spTree>
    <p:extLst>
      <p:ext uri="{BB962C8B-B14F-4D97-AF65-F5344CB8AC3E}">
        <p14:creationId xmlns:p14="http://schemas.microsoft.com/office/powerpoint/2010/main" val="3231158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035DA8-7389-492B-8586-63D3F496E9F3}" type="datetimeFigureOut">
              <a:rPr lang="en-UG" smtClean="0"/>
              <a:t>09/30/2025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279683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09/30/2025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428562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09/30/2025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3064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09/30/2025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2660848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09/30/2025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65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09/30/2025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2235424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35DA8-7389-492B-8586-63D3F496E9F3}" type="datetimeFigureOut">
              <a:rPr lang="en-UG" smtClean="0"/>
              <a:t>09/30/2025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37900300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35DA8-7389-492B-8586-63D3F496E9F3}" type="datetimeFigureOut">
              <a:rPr lang="en-UG" smtClean="0"/>
              <a:t>09/30/2025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450658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35DA8-7389-492B-8586-63D3F496E9F3}" type="datetimeFigureOut">
              <a:rPr lang="en-UG" smtClean="0"/>
              <a:t>09/30/2025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2497026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09/30/2025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1603165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035DA8-7389-492B-8586-63D3F496E9F3}" type="datetimeFigureOut">
              <a:rPr lang="en-UG" smtClean="0"/>
              <a:t>09/30/2025</a:t>
            </a:fld>
            <a:endParaRPr lang="en-UG" dirty="0"/>
          </a:p>
        </p:txBody>
      </p:sp>
      <p:sp>
        <p:nvSpPr>
          <p:cNvPr id="6" name="Footer Placeholder 5"/>
          <p:cNvSpPr>
            <a:spLocks noGrp="1"/>
          </p:cNvSpPr>
          <p:nvPr>
            <p:ph type="ftr" sz="quarter" idx="11"/>
          </p:nvPr>
        </p:nvSpPr>
        <p:spPr/>
        <p:txBody>
          <a:bodyPr/>
          <a:lstStyle/>
          <a:p>
            <a:endParaRPr lang="en-UG" dirty="0"/>
          </a:p>
        </p:txBody>
      </p:sp>
      <p:sp>
        <p:nvSpPr>
          <p:cNvPr id="7" name="Slide Number Placeholder 6"/>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263883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035DA8-7389-492B-8586-63D3F496E9F3}" type="datetimeFigureOut">
              <a:rPr lang="en-UG" smtClean="0"/>
              <a:t>09/30/2025</a:t>
            </a:fld>
            <a:endParaRPr lang="en-UG" dirty="0"/>
          </a:p>
        </p:txBody>
      </p:sp>
      <p:sp>
        <p:nvSpPr>
          <p:cNvPr id="8" name="Footer Placeholder 7"/>
          <p:cNvSpPr>
            <a:spLocks noGrp="1"/>
          </p:cNvSpPr>
          <p:nvPr>
            <p:ph type="ftr" sz="quarter" idx="11"/>
          </p:nvPr>
        </p:nvSpPr>
        <p:spPr/>
        <p:txBody>
          <a:bodyPr/>
          <a:lstStyle/>
          <a:p>
            <a:endParaRPr lang="en-UG" dirty="0"/>
          </a:p>
        </p:txBody>
      </p:sp>
      <p:sp>
        <p:nvSpPr>
          <p:cNvPr id="9" name="Slide Number Placeholder 8"/>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195041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035DA8-7389-492B-8586-63D3F496E9F3}" type="datetimeFigureOut">
              <a:rPr lang="en-UG" smtClean="0"/>
              <a:t>09/30/2025</a:t>
            </a:fld>
            <a:endParaRPr lang="en-UG" dirty="0"/>
          </a:p>
        </p:txBody>
      </p:sp>
      <p:sp>
        <p:nvSpPr>
          <p:cNvPr id="4" name="Footer Placeholder 3"/>
          <p:cNvSpPr>
            <a:spLocks noGrp="1"/>
          </p:cNvSpPr>
          <p:nvPr>
            <p:ph type="ftr" sz="quarter" idx="11"/>
          </p:nvPr>
        </p:nvSpPr>
        <p:spPr/>
        <p:txBody>
          <a:bodyPr/>
          <a:lstStyle/>
          <a:p>
            <a:endParaRPr lang="en-UG" dirty="0"/>
          </a:p>
        </p:txBody>
      </p:sp>
      <p:sp>
        <p:nvSpPr>
          <p:cNvPr id="5" name="Slide Number Placeholder 4"/>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733642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35DA8-7389-492B-8586-63D3F496E9F3}" type="datetimeFigureOut">
              <a:rPr lang="en-UG" smtClean="0"/>
              <a:t>09/30/2025</a:t>
            </a:fld>
            <a:endParaRPr lang="en-UG" dirty="0"/>
          </a:p>
        </p:txBody>
      </p:sp>
      <p:sp>
        <p:nvSpPr>
          <p:cNvPr id="3" name="Footer Placeholder 2"/>
          <p:cNvSpPr>
            <a:spLocks noGrp="1"/>
          </p:cNvSpPr>
          <p:nvPr>
            <p:ph type="ftr" sz="quarter" idx="11"/>
          </p:nvPr>
        </p:nvSpPr>
        <p:spPr/>
        <p:txBody>
          <a:bodyPr/>
          <a:lstStyle/>
          <a:p>
            <a:endParaRPr lang="en-UG" dirty="0"/>
          </a:p>
        </p:txBody>
      </p:sp>
      <p:sp>
        <p:nvSpPr>
          <p:cNvPr id="4" name="Slide Number Placeholder 3"/>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1545496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035DA8-7389-492B-8586-63D3F496E9F3}" type="datetimeFigureOut">
              <a:rPr lang="en-UG" smtClean="0"/>
              <a:t>09/30/2025</a:t>
            </a:fld>
            <a:endParaRPr lang="en-UG" dirty="0"/>
          </a:p>
        </p:txBody>
      </p:sp>
      <p:sp>
        <p:nvSpPr>
          <p:cNvPr id="6" name="Footer Placeholder 5"/>
          <p:cNvSpPr>
            <a:spLocks noGrp="1"/>
          </p:cNvSpPr>
          <p:nvPr>
            <p:ph type="ftr" sz="quarter" idx="11"/>
          </p:nvPr>
        </p:nvSpPr>
        <p:spPr/>
        <p:txBody>
          <a:bodyPr/>
          <a:lstStyle/>
          <a:p>
            <a:endParaRPr lang="en-UG" dirty="0"/>
          </a:p>
        </p:txBody>
      </p:sp>
      <p:sp>
        <p:nvSpPr>
          <p:cNvPr id="7" name="Slide Number Placeholder 6"/>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1165928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035DA8-7389-492B-8586-63D3F496E9F3}" type="datetimeFigureOut">
              <a:rPr lang="en-UG" smtClean="0"/>
              <a:t>09/30/2025</a:t>
            </a:fld>
            <a:endParaRPr lang="en-UG" dirty="0"/>
          </a:p>
        </p:txBody>
      </p:sp>
      <p:sp>
        <p:nvSpPr>
          <p:cNvPr id="6" name="Footer Placeholder 5"/>
          <p:cNvSpPr>
            <a:spLocks noGrp="1"/>
          </p:cNvSpPr>
          <p:nvPr>
            <p:ph type="ftr" sz="quarter" idx="11"/>
          </p:nvPr>
        </p:nvSpPr>
        <p:spPr/>
        <p:txBody>
          <a:bodyPr/>
          <a:lstStyle/>
          <a:p>
            <a:endParaRPr lang="en-UG" dirty="0"/>
          </a:p>
        </p:txBody>
      </p:sp>
      <p:sp>
        <p:nvSpPr>
          <p:cNvPr id="7" name="Slide Number Placeholder 6"/>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253717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035DA8-7389-492B-8586-63D3F496E9F3}" type="datetimeFigureOut">
              <a:rPr lang="en-UG" smtClean="0"/>
              <a:t>09/30/2025</a:t>
            </a:fld>
            <a:endParaRPr lang="en-UG"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G"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4D1F6C-92F9-40DD-970C-12E8E221DC95}" type="slidenum">
              <a:rPr lang="en-UG" smtClean="0"/>
              <a:t>‹#›</a:t>
            </a:fld>
            <a:endParaRPr lang="en-UG" dirty="0"/>
          </a:p>
        </p:txBody>
      </p:sp>
    </p:spTree>
    <p:extLst>
      <p:ext uri="{BB962C8B-B14F-4D97-AF65-F5344CB8AC3E}">
        <p14:creationId xmlns:p14="http://schemas.microsoft.com/office/powerpoint/2010/main" val="1559402355"/>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D1EA-DCF0-B7FC-72E4-ADB92D300DA4}"/>
              </a:ext>
            </a:extLst>
          </p:cNvPr>
          <p:cNvSpPr>
            <a:spLocks noGrp="1"/>
          </p:cNvSpPr>
          <p:nvPr>
            <p:ph type="ctrTitle"/>
          </p:nvPr>
        </p:nvSpPr>
        <p:spPr/>
        <p:txBody>
          <a:bodyPr/>
          <a:lstStyle/>
          <a:p>
            <a:r>
              <a:rPr lang="en-US"/>
              <a:t>MATLAB ASSIGNMENT</a:t>
            </a:r>
            <a:endParaRPr lang="en-UG" dirty="0"/>
          </a:p>
        </p:txBody>
      </p:sp>
      <p:sp>
        <p:nvSpPr>
          <p:cNvPr id="3" name="Subtitle 2">
            <a:extLst>
              <a:ext uri="{FF2B5EF4-FFF2-40B4-BE49-F238E27FC236}">
                <a16:creationId xmlns:a16="http://schemas.microsoft.com/office/drawing/2014/main" id="{ACD7C6C8-6746-D4F5-A97C-1107C43350CD}"/>
              </a:ext>
            </a:extLst>
          </p:cNvPr>
          <p:cNvSpPr>
            <a:spLocks noGrp="1"/>
          </p:cNvSpPr>
          <p:nvPr>
            <p:ph type="subTitle" idx="1"/>
          </p:nvPr>
        </p:nvSpPr>
        <p:spPr/>
        <p:txBody>
          <a:bodyPr/>
          <a:lstStyle/>
          <a:p>
            <a:r>
              <a:rPr lang="en-US" dirty="0"/>
              <a:t>PREPARED BY GROUP 15</a:t>
            </a:r>
            <a:endParaRPr lang="en-UG" dirty="0"/>
          </a:p>
        </p:txBody>
      </p:sp>
    </p:spTree>
    <p:extLst>
      <p:ext uri="{BB962C8B-B14F-4D97-AF65-F5344CB8AC3E}">
        <p14:creationId xmlns:p14="http://schemas.microsoft.com/office/powerpoint/2010/main" val="233635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DD8E6CF-861E-177F-1967-5FEA402F16C2}"/>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1495FC8F-DB66-923C-4034-435DC91F020C}"/>
              </a:ext>
            </a:extLst>
          </p:cNvPr>
          <p:cNvSpPr>
            <a:spLocks noGrp="1"/>
          </p:cNvSpPr>
          <p:nvPr>
            <p:ph sz="half" idx="1"/>
          </p:nvPr>
        </p:nvSpPr>
        <p:spPr>
          <a:xfrm>
            <a:off x="1298448" y="2560320"/>
            <a:ext cx="4718304" cy="3548380"/>
          </a:xfrm>
        </p:spPr>
        <p:txBody>
          <a:bodyPr>
            <a:normAutofit fontScale="25000" lnSpcReduction="20000"/>
          </a:bodyPr>
          <a:lstStyle/>
          <a:p>
            <a:pPr marL="0" indent="0" algn="ctr">
              <a:lnSpc>
                <a:spcPct val="70000"/>
              </a:lnSpc>
              <a:buNone/>
            </a:pPr>
            <a:r>
              <a:rPr lang="en-US" sz="4800" b="1" dirty="0"/>
              <a:t>  EXAMPLE ONE</a:t>
            </a:r>
          </a:p>
          <a:p>
            <a:pPr marL="0" indent="0">
              <a:lnSpc>
                <a:spcPct val="70000"/>
              </a:lnSpc>
              <a:buNone/>
            </a:pPr>
            <a:r>
              <a:rPr lang="en-US" sz="4800" dirty="0"/>
              <a:t>tic;</a:t>
            </a:r>
          </a:p>
          <a:p>
            <a:pPr marL="0" indent="0">
              <a:lnSpc>
                <a:spcPct val="70000"/>
              </a:lnSpc>
              <a:buNone/>
            </a:pPr>
            <a:r>
              <a:rPr lang="en-US" sz="4800" dirty="0"/>
              <a:t>x0 = 1;</a:t>
            </a:r>
          </a:p>
          <a:p>
            <a:pPr marL="0" indent="0">
              <a:lnSpc>
                <a:spcPct val="70000"/>
              </a:lnSpc>
              <a:buNone/>
            </a:pPr>
            <a:r>
              <a:rPr lang="en-US" sz="4800" dirty="0"/>
              <a:t>x1 = 2;</a:t>
            </a:r>
          </a:p>
          <a:p>
            <a:pPr marL="0" indent="0">
              <a:lnSpc>
                <a:spcPct val="70000"/>
              </a:lnSpc>
              <a:buNone/>
            </a:pPr>
            <a:r>
              <a:rPr lang="en-US" sz="4800" dirty="0"/>
              <a:t>f0 = @(x0) x0^3 - x0 - 2;</a:t>
            </a:r>
          </a:p>
          <a:p>
            <a:pPr marL="0" indent="0">
              <a:lnSpc>
                <a:spcPct val="70000"/>
              </a:lnSpc>
              <a:buNone/>
            </a:pPr>
            <a:r>
              <a:rPr lang="en-US" sz="4800" dirty="0"/>
              <a:t>f = @(x1) x1^3 - x1 - 2; </a:t>
            </a:r>
          </a:p>
          <a:p>
            <a:pPr marL="0" indent="0">
              <a:lnSpc>
                <a:spcPct val="70000"/>
              </a:lnSpc>
              <a:buNone/>
            </a:pPr>
            <a:r>
              <a:rPr lang="en-US" sz="4800" dirty="0"/>
              <a:t>df = @(x1) (f(x1)-f0(x0))/(x1-x0);</a:t>
            </a:r>
          </a:p>
          <a:p>
            <a:pPr marL="0" indent="0">
              <a:lnSpc>
                <a:spcPct val="70000"/>
              </a:lnSpc>
              <a:buNone/>
            </a:pPr>
            <a:r>
              <a:rPr lang="en-US" sz="4800" dirty="0"/>
              <a:t>err = 0.0005;</a:t>
            </a:r>
          </a:p>
          <a:p>
            <a:pPr marL="0" indent="0">
              <a:lnSpc>
                <a:spcPct val="70000"/>
              </a:lnSpc>
              <a:buNone/>
            </a:pPr>
            <a:r>
              <a:rPr lang="en-US" sz="4800" dirty="0"/>
              <a:t>x = x1-(f(x1)/df(x1))</a:t>
            </a:r>
          </a:p>
          <a:p>
            <a:pPr marL="0" indent="0">
              <a:lnSpc>
                <a:spcPct val="70000"/>
              </a:lnSpc>
              <a:buNone/>
            </a:pPr>
            <a:r>
              <a:rPr lang="en-US" sz="4800" dirty="0"/>
              <a:t>x = 1.3333</a:t>
            </a:r>
          </a:p>
          <a:p>
            <a:pPr marL="0" indent="0">
              <a:lnSpc>
                <a:spcPct val="70000"/>
              </a:lnSpc>
              <a:buNone/>
            </a:pPr>
            <a:r>
              <a:rPr lang="en-US" sz="4800" dirty="0"/>
              <a:t>calc_err = abs(x-x1);</a:t>
            </a:r>
          </a:p>
          <a:p>
            <a:pPr marL="0" indent="0">
              <a:lnSpc>
                <a:spcPct val="70000"/>
              </a:lnSpc>
              <a:buNone/>
            </a:pPr>
            <a:r>
              <a:rPr lang="en-US" sz="4800" dirty="0"/>
              <a:t>while calc_err&gt;err</a:t>
            </a:r>
          </a:p>
          <a:p>
            <a:pPr marL="0" indent="0">
              <a:lnSpc>
                <a:spcPct val="70000"/>
              </a:lnSpc>
              <a:buNone/>
            </a:pPr>
            <a:r>
              <a:rPr lang="en-US" sz="4800" dirty="0"/>
              <a:t>    x1 = x;</a:t>
            </a:r>
          </a:p>
          <a:p>
            <a:pPr marL="0" indent="0">
              <a:lnSpc>
                <a:spcPct val="70000"/>
              </a:lnSpc>
              <a:buNone/>
            </a:pPr>
            <a:r>
              <a:rPr lang="en-US" sz="4800" dirty="0"/>
              <a:t>  x = x1-(f(x1)/df(x1))</a:t>
            </a:r>
          </a:p>
          <a:p>
            <a:pPr marL="0" indent="0">
              <a:lnSpc>
                <a:spcPct val="70000"/>
              </a:lnSpc>
              <a:buNone/>
            </a:pPr>
            <a:r>
              <a:rPr lang="en-US" sz="4800" dirty="0"/>
              <a:t>calc_err = abs(x-x1);  </a:t>
            </a:r>
          </a:p>
          <a:p>
            <a:pPr marL="0" indent="0">
              <a:lnSpc>
                <a:spcPct val="70000"/>
              </a:lnSpc>
              <a:buNone/>
            </a:pPr>
            <a:r>
              <a:rPr lang="en-US" sz="4800" dirty="0"/>
              <a:t>end</a:t>
            </a:r>
          </a:p>
        </p:txBody>
      </p:sp>
      <p:sp>
        <p:nvSpPr>
          <p:cNvPr id="10" name="Content Placeholder 9">
            <a:extLst>
              <a:ext uri="{FF2B5EF4-FFF2-40B4-BE49-F238E27FC236}">
                <a16:creationId xmlns:a16="http://schemas.microsoft.com/office/drawing/2014/main" id="{716036F2-967B-CD67-1CE2-59A103E739DF}"/>
              </a:ext>
            </a:extLst>
          </p:cNvPr>
          <p:cNvSpPr>
            <a:spLocks noGrp="1"/>
          </p:cNvSpPr>
          <p:nvPr>
            <p:ph sz="half" idx="2"/>
          </p:nvPr>
        </p:nvSpPr>
        <p:spPr>
          <a:xfrm>
            <a:off x="6181344" y="2560320"/>
            <a:ext cx="4718304" cy="3548380"/>
          </a:xfrm>
        </p:spPr>
        <p:txBody>
          <a:bodyPr>
            <a:normAutofit fontScale="25000" lnSpcReduction="20000"/>
          </a:bodyPr>
          <a:lstStyle/>
          <a:p>
            <a:pPr marL="0" indent="0">
              <a:lnSpc>
                <a:spcPct val="70000"/>
              </a:lnSpc>
              <a:buNone/>
            </a:pPr>
            <a:endParaRPr lang="en-US" sz="4800" dirty="0"/>
          </a:p>
          <a:p>
            <a:pPr marL="0" indent="0">
              <a:lnSpc>
                <a:spcPct val="70000"/>
              </a:lnSpc>
              <a:buNone/>
            </a:pPr>
            <a:r>
              <a:rPr lang="en-US" sz="4800" dirty="0"/>
              <a:t>x = 1.6429</a:t>
            </a:r>
          </a:p>
          <a:p>
            <a:pPr marL="0" indent="0">
              <a:lnSpc>
                <a:spcPct val="70000"/>
              </a:lnSpc>
              <a:buNone/>
            </a:pPr>
            <a:r>
              <a:rPr lang="en-US" sz="4800" dirty="0"/>
              <a:t>x = 1.4606</a:t>
            </a:r>
          </a:p>
          <a:p>
            <a:pPr marL="0" indent="0">
              <a:lnSpc>
                <a:spcPct val="70000"/>
              </a:lnSpc>
              <a:buNone/>
            </a:pPr>
            <a:r>
              <a:rPr lang="en-US" sz="4800" dirty="0"/>
              <a:t>x = 1.5565</a:t>
            </a:r>
          </a:p>
          <a:p>
            <a:pPr marL="0" indent="0">
              <a:lnSpc>
                <a:spcPct val="70000"/>
              </a:lnSpc>
              <a:buNone/>
            </a:pPr>
            <a:r>
              <a:rPr lang="en-US" sz="4800" dirty="0"/>
              <a:t>x = 1.5026</a:t>
            </a:r>
          </a:p>
          <a:p>
            <a:pPr marL="0" indent="0">
              <a:lnSpc>
                <a:spcPct val="70000"/>
              </a:lnSpc>
              <a:buNone/>
            </a:pPr>
            <a:r>
              <a:rPr lang="en-US" sz="4800" dirty="0"/>
              <a:t>x = 1.5318</a:t>
            </a:r>
          </a:p>
          <a:p>
            <a:pPr marL="0" indent="0">
              <a:lnSpc>
                <a:spcPct val="70000"/>
              </a:lnSpc>
              <a:buNone/>
            </a:pPr>
            <a:r>
              <a:rPr lang="en-US" sz="4800" dirty="0"/>
              <a:t>x = 1.5157</a:t>
            </a:r>
          </a:p>
          <a:p>
            <a:pPr marL="0" indent="0">
              <a:lnSpc>
                <a:spcPct val="70000"/>
              </a:lnSpc>
              <a:buNone/>
            </a:pPr>
            <a:r>
              <a:rPr lang="en-US" sz="4800" dirty="0"/>
              <a:t>x = 1.5245</a:t>
            </a:r>
          </a:p>
          <a:p>
            <a:pPr marL="0" indent="0">
              <a:lnSpc>
                <a:spcPct val="70000"/>
              </a:lnSpc>
              <a:buNone/>
            </a:pPr>
            <a:r>
              <a:rPr lang="en-US" sz="4800" dirty="0"/>
              <a:t>x = 1.5197</a:t>
            </a:r>
          </a:p>
          <a:p>
            <a:pPr marL="0" indent="0">
              <a:lnSpc>
                <a:spcPct val="70000"/>
              </a:lnSpc>
              <a:buNone/>
            </a:pPr>
            <a:r>
              <a:rPr lang="en-US" sz="4800" dirty="0"/>
              <a:t>x = 1.5223</a:t>
            </a:r>
          </a:p>
          <a:p>
            <a:pPr marL="0" indent="0">
              <a:lnSpc>
                <a:spcPct val="70000"/>
              </a:lnSpc>
              <a:buNone/>
            </a:pPr>
            <a:r>
              <a:rPr lang="en-US" sz="4800" dirty="0"/>
              <a:t>x = 1.5209</a:t>
            </a:r>
          </a:p>
          <a:p>
            <a:pPr marL="0" indent="0">
              <a:lnSpc>
                <a:spcPct val="70000"/>
              </a:lnSpc>
              <a:buNone/>
            </a:pPr>
            <a:r>
              <a:rPr lang="en-US" sz="4800" dirty="0"/>
              <a:t>x = 1.5217</a:t>
            </a:r>
          </a:p>
          <a:p>
            <a:pPr marL="0" indent="0">
              <a:lnSpc>
                <a:spcPct val="70000"/>
              </a:lnSpc>
              <a:buNone/>
            </a:pPr>
            <a:r>
              <a:rPr lang="en-US" sz="4800" dirty="0"/>
              <a:t>x = 1.5212</a:t>
            </a:r>
          </a:p>
          <a:p>
            <a:pPr marL="0" indent="0">
              <a:lnSpc>
                <a:spcPct val="70000"/>
              </a:lnSpc>
              <a:buNone/>
            </a:pPr>
            <a:r>
              <a:rPr lang="en-US" sz="4800" dirty="0"/>
              <a:t>timetaken = toc</a:t>
            </a:r>
          </a:p>
          <a:p>
            <a:pPr marL="0" indent="0">
              <a:lnSpc>
                <a:spcPct val="70000"/>
              </a:lnSpc>
              <a:buNone/>
            </a:pPr>
            <a:r>
              <a:rPr lang="en-US" sz="4800" dirty="0"/>
              <a:t>timetaken = 0.0812</a:t>
            </a:r>
          </a:p>
          <a:p>
            <a:pPr marL="0" indent="0">
              <a:lnSpc>
                <a:spcPct val="70000"/>
              </a:lnSpc>
              <a:buNone/>
            </a:pPr>
            <a:r>
              <a:rPr lang="en-US" sz="4800" dirty="0"/>
              <a:t>xref = fzero(@(x0) x0^3 - x0 - 2,1.6);</a:t>
            </a:r>
          </a:p>
          <a:p>
            <a:pPr marL="0" indent="0">
              <a:lnSpc>
                <a:spcPct val="70000"/>
              </a:lnSpc>
              <a:buNone/>
            </a:pPr>
            <a:r>
              <a:rPr lang="en-US" sz="4800" dirty="0"/>
              <a:t>save("Secant.mat","x","timetaken","xref");</a:t>
            </a:r>
            <a:endParaRPr lang="en-UG" sz="4800" dirty="0"/>
          </a:p>
          <a:p>
            <a:endParaRPr lang="en-US" dirty="0"/>
          </a:p>
        </p:txBody>
      </p:sp>
    </p:spTree>
    <p:extLst>
      <p:ext uri="{BB962C8B-B14F-4D97-AF65-F5344CB8AC3E}">
        <p14:creationId xmlns:p14="http://schemas.microsoft.com/office/powerpoint/2010/main" val="13296966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A31F-CE29-53A4-5D67-E8CD4BCC4DE5}"/>
              </a:ext>
            </a:extLst>
          </p:cNvPr>
          <p:cNvSpPr>
            <a:spLocks noGrp="1"/>
          </p:cNvSpPr>
          <p:nvPr>
            <p:ph type="title"/>
          </p:nvPr>
        </p:nvSpPr>
        <p:spPr/>
        <p:txBody>
          <a:bodyPr/>
          <a:lstStyle/>
          <a:p>
            <a:r>
              <a:rPr lang="en-US" dirty="0"/>
              <a:t>CONT.</a:t>
            </a:r>
            <a:endParaRPr lang="en-UG" dirty="0"/>
          </a:p>
        </p:txBody>
      </p:sp>
      <p:sp>
        <p:nvSpPr>
          <p:cNvPr id="3" name="Content Placeholder 2">
            <a:extLst>
              <a:ext uri="{FF2B5EF4-FFF2-40B4-BE49-F238E27FC236}">
                <a16:creationId xmlns:a16="http://schemas.microsoft.com/office/drawing/2014/main" id="{0174FEF3-10FE-D208-34A3-8C9E8D9C0911}"/>
              </a:ext>
            </a:extLst>
          </p:cNvPr>
          <p:cNvSpPr>
            <a:spLocks noGrp="1"/>
          </p:cNvSpPr>
          <p:nvPr>
            <p:ph sz="half" idx="1"/>
          </p:nvPr>
        </p:nvSpPr>
        <p:spPr>
          <a:xfrm>
            <a:off x="1298448" y="2560320"/>
            <a:ext cx="4718304" cy="3840480"/>
          </a:xfrm>
        </p:spPr>
        <p:txBody>
          <a:bodyPr>
            <a:normAutofit fontScale="25000" lnSpcReduction="20000"/>
          </a:bodyPr>
          <a:lstStyle/>
          <a:p>
            <a:pPr marL="0" indent="0" algn="ctr">
              <a:spcAft>
                <a:spcPts val="500"/>
              </a:spcAft>
              <a:buNone/>
            </a:pPr>
            <a:r>
              <a:rPr lang="en-US" sz="4800" b="1" dirty="0"/>
              <a:t>EXAMPLE TWO</a:t>
            </a:r>
          </a:p>
          <a:p>
            <a:pPr>
              <a:spcAft>
                <a:spcPts val="500"/>
              </a:spcAft>
            </a:pPr>
            <a:r>
              <a:rPr lang="en-US" sz="4800" dirty="0"/>
              <a:t>tic;</a:t>
            </a:r>
          </a:p>
          <a:p>
            <a:pPr>
              <a:spcAft>
                <a:spcPts val="500"/>
              </a:spcAft>
            </a:pPr>
            <a:r>
              <a:rPr lang="en-US" sz="4800" dirty="0"/>
              <a:t>x0 = 0;</a:t>
            </a:r>
          </a:p>
          <a:p>
            <a:pPr>
              <a:spcAft>
                <a:spcPts val="500"/>
              </a:spcAft>
            </a:pPr>
            <a:r>
              <a:rPr lang="en-US" sz="4800" dirty="0"/>
              <a:t>x1 = 1;</a:t>
            </a:r>
          </a:p>
          <a:p>
            <a:pPr>
              <a:spcAft>
                <a:spcPts val="500"/>
              </a:spcAft>
            </a:pPr>
            <a:r>
              <a:rPr lang="en-US" sz="4800" dirty="0"/>
              <a:t>f0 = @(x0) x0^3 + x0 - 1;</a:t>
            </a:r>
          </a:p>
          <a:p>
            <a:pPr>
              <a:spcAft>
                <a:spcPts val="500"/>
              </a:spcAft>
            </a:pPr>
            <a:r>
              <a:rPr lang="en-US" sz="4800" dirty="0"/>
              <a:t>f = @(x1) x1^3 + x1 - 1; </a:t>
            </a:r>
          </a:p>
          <a:p>
            <a:pPr>
              <a:spcAft>
                <a:spcPts val="500"/>
              </a:spcAft>
            </a:pPr>
            <a:r>
              <a:rPr lang="en-US" sz="4800" dirty="0"/>
              <a:t>df = @(x1) (f(x1)-f0(x0))/(x1-x0);</a:t>
            </a:r>
          </a:p>
          <a:p>
            <a:pPr>
              <a:spcAft>
                <a:spcPts val="500"/>
              </a:spcAft>
            </a:pPr>
            <a:r>
              <a:rPr lang="en-US" sz="4800" dirty="0"/>
              <a:t>err = 0.0005;</a:t>
            </a:r>
          </a:p>
          <a:p>
            <a:pPr>
              <a:spcAft>
                <a:spcPts val="500"/>
              </a:spcAft>
            </a:pPr>
            <a:r>
              <a:rPr lang="en-US" sz="4800" dirty="0"/>
              <a:t>x = x1-(f(x1)/df(x1))</a:t>
            </a:r>
          </a:p>
          <a:p>
            <a:pPr>
              <a:spcAft>
                <a:spcPts val="500"/>
              </a:spcAft>
            </a:pPr>
            <a:r>
              <a:rPr lang="en-US" sz="4800" dirty="0"/>
              <a:t>x = 0.5000</a:t>
            </a:r>
          </a:p>
          <a:p>
            <a:pPr>
              <a:spcAft>
                <a:spcPts val="500"/>
              </a:spcAft>
            </a:pPr>
            <a:r>
              <a:rPr lang="en-US" sz="4800" dirty="0"/>
              <a:t>calc_err = abs(x-x1);</a:t>
            </a:r>
          </a:p>
          <a:p>
            <a:pPr>
              <a:spcAft>
                <a:spcPts val="500"/>
              </a:spcAft>
            </a:pPr>
            <a:r>
              <a:rPr lang="en-US" sz="4800" dirty="0"/>
              <a:t>while calc_err&gt;err</a:t>
            </a:r>
          </a:p>
          <a:p>
            <a:pPr>
              <a:spcAft>
                <a:spcPts val="500"/>
              </a:spcAft>
            </a:pPr>
            <a:r>
              <a:rPr lang="en-US" sz="4800" dirty="0"/>
              <a:t>    x1 = x;</a:t>
            </a:r>
          </a:p>
          <a:p>
            <a:pPr>
              <a:spcAft>
                <a:spcPts val="500"/>
              </a:spcAft>
            </a:pPr>
            <a:r>
              <a:rPr lang="en-US" sz="4800" dirty="0"/>
              <a:t>  x = x1-(f(x1)/df(x1))</a:t>
            </a:r>
          </a:p>
          <a:p>
            <a:pPr>
              <a:spcAft>
                <a:spcPts val="500"/>
              </a:spcAft>
            </a:pPr>
            <a:r>
              <a:rPr lang="en-US" sz="4800" dirty="0"/>
              <a:t>calc_err = abs(x-x1);  </a:t>
            </a:r>
          </a:p>
          <a:p>
            <a:pPr>
              <a:spcAft>
                <a:spcPts val="500"/>
              </a:spcAft>
            </a:pPr>
            <a:r>
              <a:rPr lang="en-US" sz="4800" dirty="0"/>
              <a:t>end</a:t>
            </a:r>
          </a:p>
          <a:p>
            <a:endParaRPr lang="en-UG" dirty="0"/>
          </a:p>
        </p:txBody>
      </p:sp>
      <p:sp>
        <p:nvSpPr>
          <p:cNvPr id="6" name="Content Placeholder 5">
            <a:extLst>
              <a:ext uri="{FF2B5EF4-FFF2-40B4-BE49-F238E27FC236}">
                <a16:creationId xmlns:a16="http://schemas.microsoft.com/office/drawing/2014/main" id="{9209D67F-F7B6-8744-33B4-8BF25F6A4B6D}"/>
              </a:ext>
            </a:extLst>
          </p:cNvPr>
          <p:cNvSpPr>
            <a:spLocks noGrp="1"/>
          </p:cNvSpPr>
          <p:nvPr>
            <p:ph sz="half" idx="2"/>
          </p:nvPr>
        </p:nvSpPr>
        <p:spPr>
          <a:xfrm>
            <a:off x="6181344" y="2560320"/>
            <a:ext cx="4718304" cy="3535680"/>
          </a:xfrm>
        </p:spPr>
        <p:txBody>
          <a:bodyPr>
            <a:normAutofit fontScale="25000" lnSpcReduction="20000"/>
          </a:bodyPr>
          <a:lstStyle/>
          <a:p>
            <a:pPr>
              <a:spcBef>
                <a:spcPts val="100"/>
              </a:spcBef>
              <a:spcAft>
                <a:spcPts val="100"/>
              </a:spcAft>
            </a:pPr>
            <a:endParaRPr lang="en-US" sz="4800" dirty="0"/>
          </a:p>
          <a:p>
            <a:pPr>
              <a:spcBef>
                <a:spcPts val="100"/>
              </a:spcBef>
              <a:spcAft>
                <a:spcPts val="100"/>
              </a:spcAft>
            </a:pPr>
            <a:endParaRPr lang="en-US" sz="4800" dirty="0"/>
          </a:p>
          <a:p>
            <a:pPr>
              <a:spcBef>
                <a:spcPts val="100"/>
              </a:spcBef>
              <a:spcAft>
                <a:spcPts val="100"/>
              </a:spcAft>
            </a:pPr>
            <a:r>
              <a:rPr lang="en-US" sz="4800" dirty="0"/>
              <a:t>x = 0.8000</a:t>
            </a:r>
          </a:p>
          <a:p>
            <a:pPr>
              <a:spcBef>
                <a:spcPts val="100"/>
              </a:spcBef>
              <a:spcAft>
                <a:spcPts val="120"/>
              </a:spcAft>
            </a:pPr>
            <a:r>
              <a:rPr lang="en-US" sz="4800" dirty="0"/>
              <a:t>x = 0.6098</a:t>
            </a:r>
          </a:p>
          <a:p>
            <a:pPr>
              <a:spcBef>
                <a:spcPts val="100"/>
              </a:spcBef>
              <a:spcAft>
                <a:spcPts val="120"/>
              </a:spcAft>
            </a:pPr>
            <a:r>
              <a:rPr lang="en-US" sz="4800" dirty="0"/>
              <a:t>x = 0.7290</a:t>
            </a:r>
          </a:p>
          <a:p>
            <a:pPr>
              <a:spcBef>
                <a:spcPts val="100"/>
              </a:spcBef>
              <a:spcAft>
                <a:spcPts val="120"/>
              </a:spcAft>
            </a:pPr>
            <a:r>
              <a:rPr lang="en-US" sz="4800" dirty="0"/>
              <a:t>x = 0.6530</a:t>
            </a:r>
          </a:p>
          <a:p>
            <a:pPr>
              <a:spcBef>
                <a:spcPts val="100"/>
              </a:spcBef>
              <a:spcAft>
                <a:spcPts val="120"/>
              </a:spcAft>
            </a:pPr>
            <a:r>
              <a:rPr lang="en-US" sz="4800" dirty="0"/>
              <a:t>x = 0.7011</a:t>
            </a:r>
          </a:p>
          <a:p>
            <a:pPr>
              <a:spcBef>
                <a:spcPts val="100"/>
              </a:spcBef>
              <a:spcAft>
                <a:spcPts val="120"/>
              </a:spcAft>
            </a:pPr>
            <a:r>
              <a:rPr lang="en-US" sz="4800" dirty="0"/>
              <a:t>x = 0.6705</a:t>
            </a:r>
          </a:p>
          <a:p>
            <a:pPr>
              <a:spcBef>
                <a:spcPts val="100"/>
              </a:spcBef>
              <a:spcAft>
                <a:spcPts val="120"/>
              </a:spcAft>
            </a:pPr>
            <a:r>
              <a:rPr lang="en-US" sz="4800" dirty="0"/>
              <a:t>x = 0.6899</a:t>
            </a:r>
          </a:p>
          <a:p>
            <a:pPr>
              <a:spcBef>
                <a:spcPts val="100"/>
              </a:spcBef>
              <a:spcAft>
                <a:spcPts val="120"/>
              </a:spcAft>
            </a:pPr>
            <a:r>
              <a:rPr lang="en-US" sz="4800" dirty="0"/>
              <a:t>x = 0.6775</a:t>
            </a:r>
          </a:p>
          <a:p>
            <a:pPr>
              <a:spcBef>
                <a:spcPts val="100"/>
              </a:spcBef>
              <a:spcAft>
                <a:spcPts val="120"/>
              </a:spcAft>
            </a:pPr>
            <a:r>
              <a:rPr lang="en-US" sz="4800" dirty="0"/>
              <a:t>x = 0.6854</a:t>
            </a:r>
          </a:p>
          <a:p>
            <a:pPr>
              <a:spcBef>
                <a:spcPts val="100"/>
              </a:spcBef>
              <a:spcAft>
                <a:spcPts val="120"/>
              </a:spcAft>
            </a:pPr>
            <a:r>
              <a:rPr lang="en-US" sz="4800" dirty="0"/>
              <a:t>x = 0.6804</a:t>
            </a:r>
          </a:p>
          <a:p>
            <a:pPr>
              <a:spcBef>
                <a:spcPts val="100"/>
              </a:spcBef>
              <a:spcAft>
                <a:spcPts val="120"/>
              </a:spcAft>
            </a:pPr>
            <a:r>
              <a:rPr lang="en-US" sz="4800" dirty="0"/>
              <a:t>x = 0.6836</a:t>
            </a:r>
          </a:p>
          <a:p>
            <a:pPr>
              <a:spcBef>
                <a:spcPts val="100"/>
              </a:spcBef>
              <a:spcAft>
                <a:spcPts val="120"/>
              </a:spcAft>
            </a:pPr>
            <a:r>
              <a:rPr lang="en-US" sz="4800" dirty="0"/>
              <a:t>x = 0.6815</a:t>
            </a:r>
          </a:p>
          <a:p>
            <a:pPr>
              <a:spcBef>
                <a:spcPts val="100"/>
              </a:spcBef>
              <a:spcAft>
                <a:spcPts val="120"/>
              </a:spcAft>
            </a:pPr>
            <a:r>
              <a:rPr lang="en-US" sz="4800" dirty="0"/>
              <a:t>x = 0.6828</a:t>
            </a:r>
          </a:p>
          <a:p>
            <a:pPr>
              <a:spcBef>
                <a:spcPts val="100"/>
              </a:spcBef>
              <a:spcAft>
                <a:spcPts val="120"/>
              </a:spcAft>
            </a:pPr>
            <a:r>
              <a:rPr lang="en-US" sz="4800" dirty="0"/>
              <a:t>x = 0.6820</a:t>
            </a:r>
          </a:p>
          <a:p>
            <a:pPr>
              <a:spcBef>
                <a:spcPts val="100"/>
              </a:spcBef>
              <a:spcAft>
                <a:spcPts val="120"/>
              </a:spcAft>
            </a:pPr>
            <a:r>
              <a:rPr lang="en-US" sz="4800" dirty="0"/>
              <a:t>x = 0.6825</a:t>
            </a:r>
          </a:p>
          <a:p>
            <a:pPr>
              <a:spcBef>
                <a:spcPts val="100"/>
              </a:spcBef>
              <a:spcAft>
                <a:spcPts val="120"/>
              </a:spcAft>
            </a:pPr>
            <a:r>
              <a:rPr lang="en-US" sz="4800" dirty="0"/>
              <a:t>x = 0.6822</a:t>
            </a:r>
          </a:p>
          <a:p>
            <a:pPr>
              <a:spcBef>
                <a:spcPts val="100"/>
              </a:spcBef>
              <a:spcAft>
                <a:spcPts val="120"/>
              </a:spcAft>
            </a:pPr>
            <a:r>
              <a:rPr lang="en-US" sz="4800" dirty="0"/>
              <a:t>timetaken = toc</a:t>
            </a:r>
          </a:p>
          <a:p>
            <a:pPr>
              <a:spcBef>
                <a:spcPts val="100"/>
              </a:spcBef>
              <a:spcAft>
                <a:spcPts val="120"/>
              </a:spcAft>
            </a:pPr>
            <a:r>
              <a:rPr lang="en-US" sz="4800" dirty="0"/>
              <a:t>timetaken = 0.1129</a:t>
            </a:r>
          </a:p>
          <a:p>
            <a:pPr>
              <a:spcBef>
                <a:spcPts val="100"/>
              </a:spcBef>
              <a:spcAft>
                <a:spcPts val="120"/>
              </a:spcAft>
            </a:pPr>
            <a:r>
              <a:rPr lang="en-US" sz="4800" dirty="0"/>
              <a:t>xref = fzero(@(x0) x0^3 + x0 - 1,1);</a:t>
            </a:r>
          </a:p>
          <a:p>
            <a:pPr>
              <a:spcBef>
                <a:spcPts val="100"/>
              </a:spcBef>
              <a:spcAft>
                <a:spcPts val="120"/>
              </a:spcAft>
            </a:pPr>
            <a:r>
              <a:rPr lang="en-US" sz="4800" dirty="0"/>
              <a:t>save("Secant_2.mat","x","timetaken","xref");</a:t>
            </a:r>
          </a:p>
          <a:p>
            <a:endParaRPr lang="en-US" dirty="0"/>
          </a:p>
        </p:txBody>
      </p:sp>
    </p:spTree>
    <p:extLst>
      <p:ext uri="{BB962C8B-B14F-4D97-AF65-F5344CB8AC3E}">
        <p14:creationId xmlns:p14="http://schemas.microsoft.com/office/powerpoint/2010/main" val="37223264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fade">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Effect transition="in" filter="fade">
                                      <p:cBhvr>
                                        <p:cTn id="8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A1C84-CCBB-03F2-7BDC-FD6F5304EFB4}"/>
              </a:ext>
            </a:extLst>
          </p:cNvPr>
          <p:cNvSpPr>
            <a:spLocks noGrp="1"/>
          </p:cNvSpPr>
          <p:nvPr>
            <p:ph type="title"/>
          </p:nvPr>
        </p:nvSpPr>
        <p:spPr/>
        <p:txBody>
          <a:bodyPr/>
          <a:lstStyle/>
          <a:p>
            <a:r>
              <a:rPr lang="en-US" dirty="0"/>
              <a:t>BISECTOR METHOD</a:t>
            </a:r>
            <a:endParaRPr lang="en-UG" dirty="0"/>
          </a:p>
        </p:txBody>
      </p:sp>
      <p:sp>
        <p:nvSpPr>
          <p:cNvPr id="3" name="Content Placeholder 2">
            <a:extLst>
              <a:ext uri="{FF2B5EF4-FFF2-40B4-BE49-F238E27FC236}">
                <a16:creationId xmlns:a16="http://schemas.microsoft.com/office/drawing/2014/main" id="{F9986D7D-A102-D57D-DA8C-B34D178AD6EE}"/>
              </a:ext>
            </a:extLst>
          </p:cNvPr>
          <p:cNvSpPr>
            <a:spLocks noGrp="1"/>
          </p:cNvSpPr>
          <p:nvPr>
            <p:ph sz="half" idx="1"/>
          </p:nvPr>
        </p:nvSpPr>
        <p:spPr>
          <a:xfrm>
            <a:off x="1298448" y="2560320"/>
            <a:ext cx="4718304" cy="3662680"/>
          </a:xfrm>
        </p:spPr>
        <p:txBody>
          <a:bodyPr>
            <a:noAutofit/>
          </a:bodyPr>
          <a:lstStyle/>
          <a:p>
            <a:pPr marL="0" indent="0">
              <a:buNone/>
            </a:pPr>
            <a:r>
              <a:rPr lang="en-US" sz="1200" b="1" dirty="0"/>
              <a:t>PROCEDURE</a:t>
            </a:r>
            <a:endParaRPr lang="en-US" sz="1200" dirty="0"/>
          </a:p>
          <a:p>
            <a:r>
              <a:rPr lang="en-US" sz="1200" dirty="0"/>
              <a:t>Start timer</a:t>
            </a:r>
          </a:p>
          <a:p>
            <a:r>
              <a:rPr lang="en-US" sz="1200" dirty="0"/>
              <a:t>Define function f(x) </a:t>
            </a:r>
          </a:p>
          <a:p>
            <a:r>
              <a:rPr lang="en-US" sz="1200" dirty="0"/>
              <a:t>Set initial interval [a, b]</a:t>
            </a:r>
          </a:p>
          <a:p>
            <a:r>
              <a:rPr lang="en-US" sz="1200" dirty="0"/>
              <a:t>Set tolerance err = 0.0005</a:t>
            </a:r>
          </a:p>
          <a:p>
            <a:r>
              <a:rPr lang="en-US" sz="1200" dirty="0"/>
              <a:t>While (b - a) &gt; err:</a:t>
            </a:r>
          </a:p>
          <a:p>
            <a:r>
              <a:rPr lang="en-US" sz="1200" dirty="0"/>
              <a:t>    Compute midpoint c = (a + b) / 2 </a:t>
            </a:r>
          </a:p>
          <a:p>
            <a:r>
              <a:rPr lang="en-US" sz="1200" dirty="0"/>
              <a:t>    If f(a) * f(c) &lt; 0:</a:t>
            </a:r>
          </a:p>
          <a:p>
            <a:r>
              <a:rPr lang="en-US" sz="1200" dirty="0"/>
              <a:t>        Root lies in [a, c], so set b = c</a:t>
            </a:r>
          </a:p>
          <a:p>
            <a:r>
              <a:rPr lang="en-US" sz="1200" dirty="0"/>
              <a:t>    Else:</a:t>
            </a:r>
          </a:p>
          <a:p>
            <a:r>
              <a:rPr lang="en-US" sz="1200" dirty="0"/>
              <a:t>        Root lies in [c, b], so set a = c</a:t>
            </a:r>
          </a:p>
          <a:p>
            <a:r>
              <a:rPr lang="en-US" sz="1200" dirty="0"/>
              <a:t>End loop</a:t>
            </a:r>
          </a:p>
          <a:p>
            <a:pPr marL="0" indent="0">
              <a:buNone/>
            </a:pPr>
            <a:endParaRPr lang="en-US" sz="1200" dirty="0"/>
          </a:p>
          <a:p>
            <a:endParaRPr lang="en-UG" sz="1000" dirty="0"/>
          </a:p>
        </p:txBody>
      </p:sp>
      <p:sp>
        <p:nvSpPr>
          <p:cNvPr id="4" name="Content Placeholder 3">
            <a:extLst>
              <a:ext uri="{FF2B5EF4-FFF2-40B4-BE49-F238E27FC236}">
                <a16:creationId xmlns:a16="http://schemas.microsoft.com/office/drawing/2014/main" id="{959436BB-1A6E-95BD-AD62-9B8BB5956CF3}"/>
              </a:ext>
            </a:extLst>
          </p:cNvPr>
          <p:cNvSpPr>
            <a:spLocks noGrp="1"/>
          </p:cNvSpPr>
          <p:nvPr>
            <p:ph sz="half" idx="2"/>
          </p:nvPr>
        </p:nvSpPr>
        <p:spPr/>
        <p:txBody>
          <a:bodyPr>
            <a:normAutofit/>
          </a:bodyPr>
          <a:lstStyle/>
          <a:p>
            <a:endParaRPr lang="en-US" sz="1200" dirty="0"/>
          </a:p>
          <a:p>
            <a:endParaRPr lang="en-US" sz="1200" dirty="0"/>
          </a:p>
          <a:p>
            <a:r>
              <a:rPr lang="en-US" sz="1200" dirty="0"/>
              <a:t>Set approximate root x = (a + b) / 2</a:t>
            </a:r>
          </a:p>
          <a:p>
            <a:r>
              <a:rPr lang="en-US" sz="1200" dirty="0"/>
              <a:t>Stop timer and record timetaken</a:t>
            </a:r>
          </a:p>
          <a:p>
            <a:r>
              <a:rPr lang="en-US" sz="1200" dirty="0"/>
              <a:t>Compute high-precision reference root xref using fzero</a:t>
            </a:r>
          </a:p>
          <a:p>
            <a:r>
              <a:rPr lang="en-US" sz="1200" dirty="0"/>
              <a:t>Save variables (x, timetaken, xref) into file "Bisection.mat"</a:t>
            </a:r>
          </a:p>
          <a:p>
            <a:endParaRPr lang="en-UG" dirty="0"/>
          </a:p>
        </p:txBody>
      </p:sp>
    </p:spTree>
    <p:extLst>
      <p:ext uri="{BB962C8B-B14F-4D97-AF65-F5344CB8AC3E}">
        <p14:creationId xmlns:p14="http://schemas.microsoft.com/office/powerpoint/2010/main" val="323349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50854C-36C9-5428-22D7-2502304DE18D}"/>
              </a:ext>
            </a:extLst>
          </p:cNvPr>
          <p:cNvSpPr>
            <a:spLocks noGrp="1"/>
          </p:cNvSpPr>
          <p:nvPr>
            <p:ph type="title"/>
          </p:nvPr>
        </p:nvSpPr>
        <p:spPr/>
        <p:txBody>
          <a:bodyPr/>
          <a:lstStyle/>
          <a:p>
            <a:r>
              <a:rPr lang="en-US" dirty="0"/>
              <a:t>CONT.</a:t>
            </a:r>
          </a:p>
        </p:txBody>
      </p:sp>
      <p:sp>
        <p:nvSpPr>
          <p:cNvPr id="5" name="Content Placeholder 4">
            <a:extLst>
              <a:ext uri="{FF2B5EF4-FFF2-40B4-BE49-F238E27FC236}">
                <a16:creationId xmlns:a16="http://schemas.microsoft.com/office/drawing/2014/main" id="{74168894-100C-605B-0591-8FB5A161DC64}"/>
              </a:ext>
            </a:extLst>
          </p:cNvPr>
          <p:cNvSpPr>
            <a:spLocks noGrp="1"/>
          </p:cNvSpPr>
          <p:nvPr>
            <p:ph sz="half" idx="1"/>
          </p:nvPr>
        </p:nvSpPr>
        <p:spPr>
          <a:xfrm>
            <a:off x="1298448" y="2560320"/>
            <a:ext cx="4718304" cy="3637280"/>
          </a:xfrm>
        </p:spPr>
        <p:txBody>
          <a:bodyPr>
            <a:noAutofit/>
          </a:bodyPr>
          <a:lstStyle/>
          <a:p>
            <a:pPr marL="0" indent="0" algn="ctr">
              <a:spcAft>
                <a:spcPts val="500"/>
              </a:spcAft>
              <a:buNone/>
            </a:pPr>
            <a:r>
              <a:rPr lang="en-US" sz="1200" b="1" dirty="0"/>
              <a:t>EXAMPLE ONE</a:t>
            </a:r>
          </a:p>
          <a:p>
            <a:pPr>
              <a:spcAft>
                <a:spcPts val="500"/>
              </a:spcAft>
            </a:pPr>
            <a:r>
              <a:rPr lang="en-US" sz="1200" dirty="0"/>
              <a:t>tic;</a:t>
            </a:r>
          </a:p>
          <a:p>
            <a:pPr>
              <a:spcAft>
                <a:spcPts val="500"/>
              </a:spcAft>
            </a:pPr>
            <a:r>
              <a:rPr lang="en-US" sz="1200" dirty="0"/>
              <a:t>f = @(x) x^3 - x - 2;</a:t>
            </a:r>
          </a:p>
          <a:p>
            <a:pPr>
              <a:spcAft>
                <a:spcPts val="500"/>
              </a:spcAft>
            </a:pPr>
            <a:r>
              <a:rPr lang="en-US" sz="1200" dirty="0"/>
              <a:t>a = 1;</a:t>
            </a:r>
          </a:p>
          <a:p>
            <a:pPr>
              <a:spcAft>
                <a:spcPts val="500"/>
              </a:spcAft>
            </a:pPr>
            <a:r>
              <a:rPr lang="en-US" sz="1200" dirty="0"/>
              <a:t>b = 2;</a:t>
            </a:r>
          </a:p>
          <a:p>
            <a:pPr>
              <a:spcAft>
                <a:spcPts val="500"/>
              </a:spcAft>
            </a:pPr>
            <a:r>
              <a:rPr lang="en-US" sz="1200" dirty="0"/>
              <a:t>err = 5e-4;</a:t>
            </a:r>
          </a:p>
          <a:p>
            <a:pPr>
              <a:spcAft>
                <a:spcPts val="500"/>
              </a:spcAft>
            </a:pPr>
            <a:r>
              <a:rPr lang="en-US" sz="1200" dirty="0"/>
              <a:t>while (b-a)&gt;err</a:t>
            </a:r>
          </a:p>
          <a:p>
            <a:pPr>
              <a:spcAft>
                <a:spcPts val="500"/>
              </a:spcAft>
            </a:pPr>
            <a:r>
              <a:rPr lang="en-US" sz="1200" dirty="0"/>
              <a:t>    c=(a+b)/2;</a:t>
            </a:r>
          </a:p>
          <a:p>
            <a:pPr>
              <a:spcAft>
                <a:spcPts val="500"/>
              </a:spcAft>
            </a:pPr>
            <a:r>
              <a:rPr lang="en-US" sz="1200" dirty="0"/>
              <a:t>    if f(a)*f(c)&lt;0</a:t>
            </a:r>
          </a:p>
          <a:p>
            <a:pPr>
              <a:spcAft>
                <a:spcPts val="500"/>
              </a:spcAft>
            </a:pPr>
            <a:r>
              <a:rPr lang="en-US" sz="1200" dirty="0"/>
              <a:t>        b = c;</a:t>
            </a:r>
          </a:p>
          <a:p>
            <a:pPr>
              <a:spcAft>
                <a:spcPts val="500"/>
              </a:spcAft>
            </a:pPr>
            <a:r>
              <a:rPr lang="en-US" sz="1200" dirty="0"/>
              <a:t>    else</a:t>
            </a:r>
          </a:p>
          <a:p>
            <a:pPr>
              <a:spcAft>
                <a:spcPts val="500"/>
              </a:spcAft>
            </a:pPr>
            <a:r>
              <a:rPr lang="en-US" sz="1200" dirty="0"/>
              <a:t>        a = c;</a:t>
            </a:r>
          </a:p>
          <a:p>
            <a:pPr>
              <a:spcAft>
                <a:spcPts val="500"/>
              </a:spcAft>
            </a:pPr>
            <a:r>
              <a:rPr lang="en-US" sz="1200" dirty="0"/>
              <a:t>    end</a:t>
            </a:r>
          </a:p>
          <a:p>
            <a:pPr>
              <a:spcAft>
                <a:spcPts val="500"/>
              </a:spcAft>
            </a:pPr>
            <a:r>
              <a:rPr lang="en-US" sz="1200" dirty="0"/>
              <a:t>end</a:t>
            </a:r>
          </a:p>
        </p:txBody>
      </p:sp>
      <p:sp>
        <p:nvSpPr>
          <p:cNvPr id="6" name="Content Placeholder 5">
            <a:extLst>
              <a:ext uri="{FF2B5EF4-FFF2-40B4-BE49-F238E27FC236}">
                <a16:creationId xmlns:a16="http://schemas.microsoft.com/office/drawing/2014/main" id="{E7DE68BE-1D51-E81F-2C72-8718ED7EA825}"/>
              </a:ext>
            </a:extLst>
          </p:cNvPr>
          <p:cNvSpPr>
            <a:spLocks noGrp="1"/>
          </p:cNvSpPr>
          <p:nvPr>
            <p:ph sz="half" idx="2"/>
          </p:nvPr>
        </p:nvSpPr>
        <p:spPr/>
        <p:txBody>
          <a:bodyPr>
            <a:normAutofit/>
          </a:bodyPr>
          <a:lstStyle/>
          <a:p>
            <a:endParaRPr lang="en-US" sz="1200" dirty="0"/>
          </a:p>
          <a:p>
            <a:endParaRPr lang="en-US" sz="1200" dirty="0"/>
          </a:p>
          <a:p>
            <a:endParaRPr lang="en-US" sz="1200" dirty="0"/>
          </a:p>
          <a:p>
            <a:r>
              <a:rPr lang="en-US" sz="1200" dirty="0"/>
              <a:t>x = (a+b)/2</a:t>
            </a:r>
          </a:p>
          <a:p>
            <a:r>
              <a:rPr lang="en-US" sz="1200" dirty="0"/>
              <a:t>x = 1.5212</a:t>
            </a:r>
          </a:p>
          <a:p>
            <a:r>
              <a:rPr lang="en-US" sz="1200" dirty="0"/>
              <a:t>timetaken = toc</a:t>
            </a:r>
          </a:p>
          <a:p>
            <a:r>
              <a:rPr lang="en-US" sz="1200" dirty="0"/>
              <a:t>timetaken = 0.0491</a:t>
            </a:r>
          </a:p>
          <a:p>
            <a:r>
              <a:rPr lang="en-US" sz="1200" dirty="0"/>
              <a:t>xref = fzero(@(x) x^3 - x - 2,1.6);</a:t>
            </a:r>
          </a:p>
          <a:p>
            <a:r>
              <a:rPr lang="en-US" sz="1200" dirty="0"/>
              <a:t>save("Bisection.mat","x","timetaken","xref");</a:t>
            </a:r>
          </a:p>
          <a:p>
            <a:endParaRPr lang="en-US" dirty="0"/>
          </a:p>
        </p:txBody>
      </p:sp>
    </p:spTree>
    <p:extLst>
      <p:ext uri="{BB962C8B-B14F-4D97-AF65-F5344CB8AC3E}">
        <p14:creationId xmlns:p14="http://schemas.microsoft.com/office/powerpoint/2010/main" val="344207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08C8-6D32-3383-637E-3B4DB79C339E}"/>
              </a:ext>
            </a:extLst>
          </p:cNvPr>
          <p:cNvSpPr>
            <a:spLocks noGrp="1"/>
          </p:cNvSpPr>
          <p:nvPr>
            <p:ph type="title"/>
          </p:nvPr>
        </p:nvSpPr>
        <p:spPr/>
        <p:txBody>
          <a:bodyPr/>
          <a:lstStyle/>
          <a:p>
            <a:r>
              <a:rPr lang="en-US" dirty="0"/>
              <a:t>CONT.</a:t>
            </a:r>
            <a:endParaRPr lang="en-UG" dirty="0"/>
          </a:p>
        </p:txBody>
      </p:sp>
      <p:sp>
        <p:nvSpPr>
          <p:cNvPr id="3" name="Content Placeholder 2">
            <a:extLst>
              <a:ext uri="{FF2B5EF4-FFF2-40B4-BE49-F238E27FC236}">
                <a16:creationId xmlns:a16="http://schemas.microsoft.com/office/drawing/2014/main" id="{65A78D0E-9B2F-1DFB-599E-8DD389A9FD6E}"/>
              </a:ext>
            </a:extLst>
          </p:cNvPr>
          <p:cNvSpPr>
            <a:spLocks noGrp="1"/>
          </p:cNvSpPr>
          <p:nvPr>
            <p:ph sz="half" idx="1"/>
          </p:nvPr>
        </p:nvSpPr>
        <p:spPr>
          <a:xfrm>
            <a:off x="1298448" y="2560320"/>
            <a:ext cx="4718304" cy="3726180"/>
          </a:xfrm>
        </p:spPr>
        <p:txBody>
          <a:bodyPr>
            <a:noAutofit/>
          </a:bodyPr>
          <a:lstStyle/>
          <a:p>
            <a:pPr marL="0" indent="0" algn="ctr">
              <a:spcAft>
                <a:spcPts val="500"/>
              </a:spcAft>
              <a:buNone/>
            </a:pPr>
            <a:r>
              <a:rPr lang="en-US" sz="1200" b="1" dirty="0"/>
              <a:t>EXAMPLE TWO </a:t>
            </a:r>
          </a:p>
          <a:p>
            <a:pPr>
              <a:spcAft>
                <a:spcPts val="500"/>
              </a:spcAft>
            </a:pPr>
            <a:r>
              <a:rPr lang="en-US" sz="1200" dirty="0"/>
              <a:t>tic;</a:t>
            </a:r>
          </a:p>
          <a:p>
            <a:pPr>
              <a:spcAft>
                <a:spcPts val="500"/>
              </a:spcAft>
            </a:pPr>
            <a:r>
              <a:rPr lang="en-US" sz="1200" dirty="0"/>
              <a:t>f = @(x) x^3 + x - 1;</a:t>
            </a:r>
          </a:p>
          <a:p>
            <a:pPr>
              <a:spcAft>
                <a:spcPts val="500"/>
              </a:spcAft>
            </a:pPr>
            <a:r>
              <a:rPr lang="en-US" sz="1200" dirty="0"/>
              <a:t>a = 0;</a:t>
            </a:r>
          </a:p>
          <a:p>
            <a:pPr>
              <a:spcAft>
                <a:spcPts val="500"/>
              </a:spcAft>
            </a:pPr>
            <a:r>
              <a:rPr lang="en-US" sz="1200" dirty="0"/>
              <a:t>b = 1;</a:t>
            </a:r>
          </a:p>
          <a:p>
            <a:pPr>
              <a:spcAft>
                <a:spcPts val="500"/>
              </a:spcAft>
            </a:pPr>
            <a:r>
              <a:rPr lang="en-US" sz="1200" dirty="0"/>
              <a:t>err = 5e-4;</a:t>
            </a:r>
          </a:p>
          <a:p>
            <a:pPr>
              <a:spcAft>
                <a:spcPts val="500"/>
              </a:spcAft>
            </a:pPr>
            <a:r>
              <a:rPr lang="en-US" sz="1200" dirty="0"/>
              <a:t>while (b-a)&gt;err</a:t>
            </a:r>
          </a:p>
          <a:p>
            <a:pPr>
              <a:spcAft>
                <a:spcPts val="500"/>
              </a:spcAft>
            </a:pPr>
            <a:r>
              <a:rPr lang="en-US" sz="1200" dirty="0"/>
              <a:t>    c=(a+b)/2;</a:t>
            </a:r>
          </a:p>
          <a:p>
            <a:pPr>
              <a:spcAft>
                <a:spcPts val="500"/>
              </a:spcAft>
            </a:pPr>
            <a:r>
              <a:rPr lang="en-US" sz="1200" dirty="0"/>
              <a:t>    if f(a)*f(c)&lt;0</a:t>
            </a:r>
          </a:p>
          <a:p>
            <a:pPr>
              <a:spcAft>
                <a:spcPts val="500"/>
              </a:spcAft>
            </a:pPr>
            <a:r>
              <a:rPr lang="en-US" sz="1200" dirty="0"/>
              <a:t>        b = c;</a:t>
            </a:r>
          </a:p>
          <a:p>
            <a:pPr>
              <a:spcAft>
                <a:spcPts val="500"/>
              </a:spcAft>
            </a:pPr>
            <a:r>
              <a:rPr lang="en-US" sz="1200" dirty="0"/>
              <a:t>    else</a:t>
            </a:r>
          </a:p>
          <a:p>
            <a:pPr>
              <a:spcAft>
                <a:spcPts val="500"/>
              </a:spcAft>
            </a:pPr>
            <a:r>
              <a:rPr lang="en-US" sz="1200" dirty="0"/>
              <a:t>        a = c;</a:t>
            </a:r>
          </a:p>
          <a:p>
            <a:pPr>
              <a:spcAft>
                <a:spcPts val="500"/>
              </a:spcAft>
            </a:pPr>
            <a:r>
              <a:rPr lang="en-US" sz="1200" dirty="0"/>
              <a:t>    end</a:t>
            </a:r>
          </a:p>
          <a:p>
            <a:pPr>
              <a:spcAft>
                <a:spcPts val="500"/>
              </a:spcAft>
            </a:pPr>
            <a:r>
              <a:rPr lang="en-US" sz="1200" dirty="0"/>
              <a:t>end</a:t>
            </a:r>
          </a:p>
        </p:txBody>
      </p:sp>
      <p:sp>
        <p:nvSpPr>
          <p:cNvPr id="4" name="Content Placeholder 3">
            <a:extLst>
              <a:ext uri="{FF2B5EF4-FFF2-40B4-BE49-F238E27FC236}">
                <a16:creationId xmlns:a16="http://schemas.microsoft.com/office/drawing/2014/main" id="{8FDEE874-31C5-0C76-E13F-639BC63A406D}"/>
              </a:ext>
            </a:extLst>
          </p:cNvPr>
          <p:cNvSpPr>
            <a:spLocks noGrp="1"/>
          </p:cNvSpPr>
          <p:nvPr>
            <p:ph sz="half" idx="2"/>
          </p:nvPr>
        </p:nvSpPr>
        <p:spPr/>
        <p:txBody>
          <a:bodyPr>
            <a:normAutofit/>
          </a:bodyPr>
          <a:lstStyle/>
          <a:p>
            <a:endParaRPr lang="en-US" sz="1200" dirty="0"/>
          </a:p>
          <a:p>
            <a:endParaRPr lang="en-US" sz="1200" dirty="0"/>
          </a:p>
          <a:p>
            <a:endParaRPr lang="en-US" sz="1200" dirty="0"/>
          </a:p>
          <a:p>
            <a:r>
              <a:rPr lang="en-US" sz="1200" dirty="0"/>
              <a:t>x = (a+b)/2</a:t>
            </a:r>
          </a:p>
          <a:p>
            <a:r>
              <a:rPr lang="en-US" sz="1200" dirty="0"/>
              <a:t>x = 0.6824</a:t>
            </a:r>
          </a:p>
          <a:p>
            <a:r>
              <a:rPr lang="en-US" sz="1200" dirty="0"/>
              <a:t>timetaken = toc</a:t>
            </a:r>
          </a:p>
          <a:p>
            <a:r>
              <a:rPr lang="en-US" sz="1200" dirty="0"/>
              <a:t>timetaken = 0.1038</a:t>
            </a:r>
          </a:p>
          <a:p>
            <a:r>
              <a:rPr lang="en-US" sz="1200" dirty="0"/>
              <a:t>xref = fzero(@(x) x^3 - x - 2,1);</a:t>
            </a:r>
          </a:p>
          <a:p>
            <a:r>
              <a:rPr lang="en-US" sz="1200" dirty="0"/>
              <a:t>save("Bisection_2.mat","x","timetaken","xref");</a:t>
            </a:r>
            <a:endParaRPr lang="en-UG" sz="1200" dirty="0"/>
          </a:p>
          <a:p>
            <a:pPr>
              <a:lnSpc>
                <a:spcPct val="50000"/>
              </a:lnSpc>
            </a:pPr>
            <a:endParaRPr lang="en-UG" dirty="0"/>
          </a:p>
        </p:txBody>
      </p:sp>
    </p:spTree>
    <p:extLst>
      <p:ext uri="{BB962C8B-B14F-4D97-AF65-F5344CB8AC3E}">
        <p14:creationId xmlns:p14="http://schemas.microsoft.com/office/powerpoint/2010/main" val="38198212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
                                            <p:txEl>
                                              <p:pRg st="3" end="3"/>
                                            </p:txEl>
                                          </p:spTgt>
                                        </p:tgtEl>
                                        <p:attrNameLst>
                                          <p:attrName>style.visibility</p:attrName>
                                        </p:attrNameLst>
                                      </p:cBhvr>
                                      <p:to>
                                        <p:strVal val="visible"/>
                                      </p:to>
                                    </p:set>
                                    <p:animEffect transition="in" filter="fade">
                                      <p:cBhvr>
                                        <p:cTn id="82" dur="500"/>
                                        <p:tgtEl>
                                          <p:spTgt spid="4">
                                            <p:txEl>
                                              <p:pRg st="3" end="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
                                            <p:txEl>
                                              <p:pRg st="4" end="4"/>
                                            </p:txEl>
                                          </p:spTgt>
                                        </p:tgtEl>
                                        <p:attrNameLst>
                                          <p:attrName>style.visibility</p:attrName>
                                        </p:attrNameLst>
                                      </p:cBhvr>
                                      <p:to>
                                        <p:strVal val="visible"/>
                                      </p:to>
                                    </p:set>
                                    <p:animEffect transition="in" filter="fade">
                                      <p:cBhvr>
                                        <p:cTn id="87" dur="500"/>
                                        <p:tgtEl>
                                          <p:spTgt spid="4">
                                            <p:txEl>
                                              <p:pRg st="4" end="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
                                            <p:txEl>
                                              <p:pRg st="5" end="5"/>
                                            </p:txEl>
                                          </p:spTgt>
                                        </p:tgtEl>
                                        <p:attrNameLst>
                                          <p:attrName>style.visibility</p:attrName>
                                        </p:attrNameLst>
                                      </p:cBhvr>
                                      <p:to>
                                        <p:strVal val="visible"/>
                                      </p:to>
                                    </p:set>
                                    <p:animEffect transition="in" filter="fade">
                                      <p:cBhvr>
                                        <p:cTn id="92" dur="500"/>
                                        <p:tgtEl>
                                          <p:spTgt spid="4">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
                                            <p:txEl>
                                              <p:pRg st="6" end="6"/>
                                            </p:txEl>
                                          </p:spTgt>
                                        </p:tgtEl>
                                        <p:attrNameLst>
                                          <p:attrName>style.visibility</p:attrName>
                                        </p:attrNameLst>
                                      </p:cBhvr>
                                      <p:to>
                                        <p:strVal val="visible"/>
                                      </p:to>
                                    </p:set>
                                    <p:animEffect transition="in" filter="fade">
                                      <p:cBhvr>
                                        <p:cTn id="97" dur="500"/>
                                        <p:tgtEl>
                                          <p:spTgt spid="4">
                                            <p:txEl>
                                              <p:pRg st="6" end="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
                                            <p:txEl>
                                              <p:pRg st="7" end="7"/>
                                            </p:txEl>
                                          </p:spTgt>
                                        </p:tgtEl>
                                        <p:attrNameLst>
                                          <p:attrName>style.visibility</p:attrName>
                                        </p:attrNameLst>
                                      </p:cBhvr>
                                      <p:to>
                                        <p:strVal val="visible"/>
                                      </p:to>
                                    </p:set>
                                    <p:animEffect transition="in" filter="fade">
                                      <p:cBhvr>
                                        <p:cTn id="102" dur="500"/>
                                        <p:tgtEl>
                                          <p:spTgt spid="4">
                                            <p:txEl>
                                              <p:pRg st="7" end="7"/>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
                                            <p:txEl>
                                              <p:pRg st="8" end="8"/>
                                            </p:txEl>
                                          </p:spTgt>
                                        </p:tgtEl>
                                        <p:attrNameLst>
                                          <p:attrName>style.visibility</p:attrName>
                                        </p:attrNameLst>
                                      </p:cBhvr>
                                      <p:to>
                                        <p:strVal val="visible"/>
                                      </p:to>
                                    </p:set>
                                    <p:animEffect transition="in" filter="fade">
                                      <p:cBhvr>
                                        <p:cTn id="10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ABD70-8E25-EEA7-33EB-ACBAF4E7F14B}"/>
              </a:ext>
            </a:extLst>
          </p:cNvPr>
          <p:cNvSpPr>
            <a:spLocks noGrp="1"/>
          </p:cNvSpPr>
          <p:nvPr>
            <p:ph type="title"/>
          </p:nvPr>
        </p:nvSpPr>
        <p:spPr>
          <a:xfrm>
            <a:off x="914402" y="817032"/>
            <a:ext cx="9601196" cy="1303867"/>
          </a:xfrm>
        </p:spPr>
        <p:txBody>
          <a:bodyPr/>
          <a:lstStyle/>
          <a:p>
            <a:r>
              <a:rPr lang="en-US" dirty="0"/>
              <a:t>FIXED POINT ITERATION METHOD</a:t>
            </a:r>
            <a:endParaRPr lang="en-UG" dirty="0"/>
          </a:p>
        </p:txBody>
      </p:sp>
      <p:sp>
        <p:nvSpPr>
          <p:cNvPr id="3" name="Content Placeholder 2">
            <a:extLst>
              <a:ext uri="{FF2B5EF4-FFF2-40B4-BE49-F238E27FC236}">
                <a16:creationId xmlns:a16="http://schemas.microsoft.com/office/drawing/2014/main" id="{7A2FCB29-0609-F070-FD87-F3E3DCD27DAC}"/>
              </a:ext>
            </a:extLst>
          </p:cNvPr>
          <p:cNvSpPr>
            <a:spLocks noGrp="1"/>
          </p:cNvSpPr>
          <p:nvPr>
            <p:ph sz="half" idx="1"/>
          </p:nvPr>
        </p:nvSpPr>
        <p:spPr>
          <a:xfrm>
            <a:off x="1298448" y="2560320"/>
            <a:ext cx="4718304" cy="3675380"/>
          </a:xfrm>
        </p:spPr>
        <p:txBody>
          <a:bodyPr>
            <a:normAutofit fontScale="25000" lnSpcReduction="20000"/>
          </a:bodyPr>
          <a:lstStyle/>
          <a:p>
            <a:pPr marL="0" indent="0">
              <a:buNone/>
            </a:pPr>
            <a:r>
              <a:rPr lang="en-US" sz="4800" b="1" dirty="0"/>
              <a:t>PROCEDURE</a:t>
            </a:r>
          </a:p>
          <a:p>
            <a:r>
              <a:rPr lang="en-US" sz="4800" dirty="0"/>
              <a:t>Start timer</a:t>
            </a:r>
          </a:p>
          <a:p>
            <a:r>
              <a:rPr lang="en-US" sz="4800" dirty="0"/>
              <a:t>Define function f(x)</a:t>
            </a:r>
          </a:p>
          <a:p>
            <a:r>
              <a:rPr lang="en-US" sz="4800" dirty="0"/>
              <a:t>Rearrange into x = g(x</a:t>
            </a:r>
          </a:p>
          <a:p>
            <a:r>
              <a:rPr lang="en-US" sz="4800" dirty="0"/>
              <a:t>Set initial guess x0</a:t>
            </a:r>
          </a:p>
          <a:p>
            <a:r>
              <a:rPr lang="en-US" sz="4800" dirty="0"/>
              <a:t>Set tolerance err = 0.0005</a:t>
            </a:r>
          </a:p>
          <a:p>
            <a:r>
              <a:rPr lang="en-US" sz="4800" dirty="0"/>
              <a:t>Initialize iteration list x_hist with x0</a:t>
            </a:r>
          </a:p>
          <a:p>
            <a:r>
              <a:rPr lang="en-US" sz="4800" dirty="0"/>
              <a:t>Compute first iterate:</a:t>
            </a:r>
          </a:p>
          <a:p>
            <a:r>
              <a:rPr lang="en-US" sz="4800" dirty="0"/>
              <a:t>    x = g(x0)</a:t>
            </a:r>
          </a:p>
          <a:p>
            <a:r>
              <a:rPr lang="en-US" sz="4800" dirty="0"/>
              <a:t>Compute error = |x - x0|</a:t>
            </a:r>
          </a:p>
          <a:p>
            <a:r>
              <a:rPr lang="en-US" sz="4800" dirty="0"/>
              <a:t>While error &gt; tolerance:</a:t>
            </a:r>
          </a:p>
          <a:p>
            <a:r>
              <a:rPr lang="en-US" sz="4800" dirty="0"/>
              <a:t>    Update x0 = x</a:t>
            </a:r>
          </a:p>
          <a:p>
            <a:r>
              <a:rPr lang="en-US" sz="4800" dirty="0"/>
              <a:t>    Compute next iterate:</a:t>
            </a:r>
          </a:p>
          <a:p>
            <a:r>
              <a:rPr lang="en-US" sz="4800" dirty="0"/>
              <a:t>        x = g(x0) </a:t>
            </a:r>
            <a:r>
              <a:rPr lang="en-US" dirty="0"/>
              <a:t>"</a:t>
            </a:r>
          </a:p>
          <a:p>
            <a:endParaRPr lang="en-UG" dirty="0"/>
          </a:p>
        </p:txBody>
      </p:sp>
      <p:sp>
        <p:nvSpPr>
          <p:cNvPr id="4" name="Content Placeholder 3">
            <a:extLst>
              <a:ext uri="{FF2B5EF4-FFF2-40B4-BE49-F238E27FC236}">
                <a16:creationId xmlns:a16="http://schemas.microsoft.com/office/drawing/2014/main" id="{9E2F8A05-AF63-2EF0-9602-D51F76D3A9D0}"/>
              </a:ext>
            </a:extLst>
          </p:cNvPr>
          <p:cNvSpPr>
            <a:spLocks noGrp="1"/>
          </p:cNvSpPr>
          <p:nvPr>
            <p:ph sz="half" idx="2"/>
          </p:nvPr>
        </p:nvSpPr>
        <p:spPr/>
        <p:txBody>
          <a:bodyPr>
            <a:normAutofit fontScale="25000" lnSpcReduction="20000"/>
          </a:bodyPr>
          <a:lstStyle/>
          <a:p>
            <a:endParaRPr lang="en-US" dirty="0"/>
          </a:p>
          <a:p>
            <a:pPr marL="0" indent="0">
              <a:buNone/>
            </a:pPr>
            <a:r>
              <a:rPr lang="en-US" sz="4800" dirty="0"/>
              <a:t>   </a:t>
            </a:r>
          </a:p>
          <a:p>
            <a:endParaRPr lang="en-US" sz="4800" dirty="0"/>
          </a:p>
          <a:p>
            <a:r>
              <a:rPr lang="en-US" sz="4800" dirty="0"/>
              <a:t> Compute error = |x - x0|</a:t>
            </a:r>
          </a:p>
          <a:p>
            <a:r>
              <a:rPr lang="en-US" sz="4800" dirty="0"/>
              <a:t>    Append x to iteration list</a:t>
            </a:r>
          </a:p>
          <a:p>
            <a:r>
              <a:rPr lang="en-US" sz="4800" dirty="0"/>
              <a:t>End loop</a:t>
            </a:r>
          </a:p>
          <a:p>
            <a:r>
              <a:rPr lang="en-US" sz="4800" dirty="0"/>
              <a:t>Record final root value x</a:t>
            </a:r>
          </a:p>
          <a:p>
            <a:r>
              <a:rPr lang="en-US" sz="4800" dirty="0"/>
              <a:t>Stop timer and record timetaken</a:t>
            </a:r>
          </a:p>
          <a:p>
            <a:r>
              <a:rPr lang="en-US" sz="4800" dirty="0"/>
              <a:t>Compute high-precision reference root xref using fzero</a:t>
            </a:r>
          </a:p>
          <a:p>
            <a:r>
              <a:rPr lang="en-US" sz="4800" dirty="0"/>
              <a:t>Save variables (x, timetaken, xref) into file "Fixed_point_iteration.mat</a:t>
            </a:r>
            <a:endParaRPr lang="en-UG" sz="4800" dirty="0"/>
          </a:p>
        </p:txBody>
      </p:sp>
    </p:spTree>
    <p:extLst>
      <p:ext uri="{BB962C8B-B14F-4D97-AF65-F5344CB8AC3E}">
        <p14:creationId xmlns:p14="http://schemas.microsoft.com/office/powerpoint/2010/main" val="30493819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7114316-DC90-B3C9-47BC-7E05F777F00B}"/>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5CE6C59E-EEE3-5531-40AC-81B45AFC3B4D}"/>
              </a:ext>
            </a:extLst>
          </p:cNvPr>
          <p:cNvSpPr>
            <a:spLocks noGrp="1"/>
          </p:cNvSpPr>
          <p:nvPr>
            <p:ph sz="half" idx="1"/>
          </p:nvPr>
        </p:nvSpPr>
        <p:spPr/>
        <p:txBody>
          <a:bodyPr>
            <a:normAutofit/>
          </a:bodyPr>
          <a:lstStyle/>
          <a:p>
            <a:pPr marL="0" indent="0" algn="ctr">
              <a:lnSpc>
                <a:spcPct val="70000"/>
              </a:lnSpc>
              <a:buNone/>
            </a:pPr>
            <a:r>
              <a:rPr lang="en-US" sz="1400" b="1" dirty="0"/>
              <a:t>EXAMPLE ONE</a:t>
            </a:r>
          </a:p>
          <a:p>
            <a:pPr>
              <a:lnSpc>
                <a:spcPct val="70000"/>
              </a:lnSpc>
            </a:pPr>
            <a:r>
              <a:rPr lang="en-US" sz="1400" dirty="0"/>
              <a:t>tic;</a:t>
            </a:r>
          </a:p>
          <a:p>
            <a:pPr>
              <a:lnSpc>
                <a:spcPct val="70000"/>
              </a:lnSpc>
            </a:pPr>
            <a:r>
              <a:rPr lang="en-US" sz="1400" dirty="0"/>
              <a:t>f = @(x) x^3 - x - 2;</a:t>
            </a:r>
          </a:p>
          <a:p>
            <a:pPr>
              <a:lnSpc>
                <a:spcPct val="70000"/>
              </a:lnSpc>
            </a:pPr>
            <a:r>
              <a:rPr lang="en-US" sz="1400" dirty="0"/>
              <a:t>g = @(x) (x+2).^(1/3);</a:t>
            </a:r>
          </a:p>
          <a:p>
            <a:pPr>
              <a:lnSpc>
                <a:spcPct val="70000"/>
              </a:lnSpc>
            </a:pPr>
            <a:r>
              <a:rPr lang="en-US" sz="1400" dirty="0"/>
              <a:t>x = 1;</a:t>
            </a:r>
          </a:p>
          <a:p>
            <a:pPr>
              <a:lnSpc>
                <a:spcPct val="70000"/>
              </a:lnSpc>
            </a:pPr>
            <a:r>
              <a:rPr lang="en-US" sz="1400" dirty="0"/>
              <a:t>err = 5e-4;</a:t>
            </a:r>
          </a:p>
          <a:p>
            <a:pPr>
              <a:lnSpc>
                <a:spcPct val="70000"/>
              </a:lnSpc>
            </a:pPr>
            <a:r>
              <a:rPr lang="en-US" sz="1400" dirty="0"/>
              <a:t>while true</a:t>
            </a:r>
          </a:p>
          <a:p>
            <a:pPr>
              <a:lnSpc>
                <a:spcPct val="70000"/>
              </a:lnSpc>
            </a:pPr>
            <a:r>
              <a:rPr lang="en-US" sz="1400" dirty="0"/>
              <a:t>    x1 = g(x);</a:t>
            </a:r>
          </a:p>
          <a:p>
            <a:pPr>
              <a:lnSpc>
                <a:spcPct val="70000"/>
              </a:lnSpc>
            </a:pPr>
            <a:r>
              <a:rPr lang="en-US" sz="1400" dirty="0"/>
              <a:t>    if abs(x1-x)&lt;err</a:t>
            </a:r>
          </a:p>
          <a:p>
            <a:pPr>
              <a:lnSpc>
                <a:spcPct val="70000"/>
              </a:lnSpc>
            </a:pPr>
            <a:r>
              <a:rPr lang="en-US" sz="1400" dirty="0"/>
              <a:t>        break</a:t>
            </a:r>
          </a:p>
          <a:p>
            <a:pPr>
              <a:lnSpc>
                <a:spcPct val="70000"/>
              </a:lnSpc>
            </a:pPr>
            <a:r>
              <a:rPr lang="en-US" sz="1400" dirty="0"/>
              <a:t>    end</a:t>
            </a:r>
          </a:p>
          <a:p>
            <a:pPr>
              <a:lnSpc>
                <a:spcPct val="70000"/>
              </a:lnSpc>
            </a:pPr>
            <a:r>
              <a:rPr lang="en-US" sz="1400" dirty="0"/>
              <a:t>    x = x1</a:t>
            </a:r>
          </a:p>
          <a:p>
            <a:pPr>
              <a:lnSpc>
                <a:spcPct val="70000"/>
              </a:lnSpc>
            </a:pPr>
            <a:r>
              <a:rPr lang="en-US" sz="1400" dirty="0"/>
              <a:t>end</a:t>
            </a:r>
          </a:p>
          <a:p>
            <a:endParaRPr lang="en-UG" dirty="0"/>
          </a:p>
        </p:txBody>
      </p:sp>
      <p:sp>
        <p:nvSpPr>
          <p:cNvPr id="4" name="Content Placeholder 3">
            <a:extLst>
              <a:ext uri="{FF2B5EF4-FFF2-40B4-BE49-F238E27FC236}">
                <a16:creationId xmlns:a16="http://schemas.microsoft.com/office/drawing/2014/main" id="{50589A9A-1E62-0DE2-5B1B-A27AE14F0421}"/>
              </a:ext>
            </a:extLst>
          </p:cNvPr>
          <p:cNvSpPr>
            <a:spLocks noGrp="1"/>
          </p:cNvSpPr>
          <p:nvPr>
            <p:ph sz="half" idx="2"/>
          </p:nvPr>
        </p:nvSpPr>
        <p:spPr/>
        <p:txBody>
          <a:bodyPr>
            <a:noAutofit/>
          </a:bodyPr>
          <a:lstStyle/>
          <a:p>
            <a:pPr>
              <a:lnSpc>
                <a:spcPct val="70000"/>
              </a:lnSpc>
            </a:pPr>
            <a:endParaRPr lang="en-US" sz="1400" dirty="0"/>
          </a:p>
          <a:p>
            <a:pPr>
              <a:lnSpc>
                <a:spcPct val="70000"/>
              </a:lnSpc>
            </a:pPr>
            <a:r>
              <a:rPr lang="en-US" sz="1400" dirty="0"/>
              <a:t>x = 1.4422</a:t>
            </a:r>
          </a:p>
          <a:p>
            <a:pPr>
              <a:lnSpc>
                <a:spcPct val="70000"/>
              </a:lnSpc>
            </a:pPr>
            <a:r>
              <a:rPr lang="en-US" sz="1400" dirty="0"/>
              <a:t>x = 1.5099</a:t>
            </a:r>
          </a:p>
          <a:p>
            <a:pPr>
              <a:lnSpc>
                <a:spcPct val="70000"/>
              </a:lnSpc>
            </a:pPr>
            <a:r>
              <a:rPr lang="en-US" sz="1400" dirty="0"/>
              <a:t>x = 1.5197</a:t>
            </a:r>
          </a:p>
          <a:p>
            <a:pPr>
              <a:lnSpc>
                <a:spcPct val="70000"/>
              </a:lnSpc>
            </a:pPr>
            <a:r>
              <a:rPr lang="en-US" sz="1400" dirty="0"/>
              <a:t>x = 1.5211</a:t>
            </a:r>
          </a:p>
          <a:p>
            <a:pPr>
              <a:lnSpc>
                <a:spcPct val="70000"/>
              </a:lnSpc>
            </a:pPr>
            <a:r>
              <a:rPr lang="en-US" sz="1400" dirty="0"/>
              <a:t>timetaken = toc</a:t>
            </a:r>
          </a:p>
          <a:p>
            <a:pPr>
              <a:lnSpc>
                <a:spcPct val="70000"/>
              </a:lnSpc>
            </a:pPr>
            <a:r>
              <a:rPr lang="en-US" sz="1400" dirty="0"/>
              <a:t>timetaken = 0.0500</a:t>
            </a:r>
          </a:p>
          <a:p>
            <a:pPr>
              <a:lnSpc>
                <a:spcPct val="70000"/>
              </a:lnSpc>
            </a:pPr>
            <a:r>
              <a:rPr lang="en-US" sz="1400" dirty="0"/>
              <a:t>xref = fzero(@(x) x^3 - x - 2,1.6);</a:t>
            </a:r>
          </a:p>
          <a:p>
            <a:pPr>
              <a:lnSpc>
                <a:spcPct val="70000"/>
              </a:lnSpc>
            </a:pPr>
            <a:r>
              <a:rPr lang="en-US" sz="1400" dirty="0"/>
              <a:t>save("Fixed_point_iteration.mat","x","timetaken","xref");</a:t>
            </a:r>
          </a:p>
          <a:p>
            <a:endParaRPr lang="en-UG" sz="1200" dirty="0"/>
          </a:p>
        </p:txBody>
      </p:sp>
    </p:spTree>
    <p:extLst>
      <p:ext uri="{BB962C8B-B14F-4D97-AF65-F5344CB8AC3E}">
        <p14:creationId xmlns:p14="http://schemas.microsoft.com/office/powerpoint/2010/main" val="2914971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4533-6A5E-461D-880F-103D687BC42E}"/>
              </a:ext>
            </a:extLst>
          </p:cNvPr>
          <p:cNvSpPr>
            <a:spLocks noGrp="1"/>
          </p:cNvSpPr>
          <p:nvPr>
            <p:ph type="title"/>
          </p:nvPr>
        </p:nvSpPr>
        <p:spPr/>
        <p:txBody>
          <a:bodyPr/>
          <a:lstStyle/>
          <a:p>
            <a:r>
              <a:rPr lang="en-US" dirty="0"/>
              <a:t>CONT.</a:t>
            </a:r>
            <a:endParaRPr lang="en-UG" dirty="0"/>
          </a:p>
        </p:txBody>
      </p:sp>
      <p:sp>
        <p:nvSpPr>
          <p:cNvPr id="3" name="Content Placeholder 2">
            <a:extLst>
              <a:ext uri="{FF2B5EF4-FFF2-40B4-BE49-F238E27FC236}">
                <a16:creationId xmlns:a16="http://schemas.microsoft.com/office/drawing/2014/main" id="{2FEB163E-AB2E-FAAC-1A2E-507026CD5A39}"/>
              </a:ext>
            </a:extLst>
          </p:cNvPr>
          <p:cNvSpPr>
            <a:spLocks noGrp="1"/>
          </p:cNvSpPr>
          <p:nvPr>
            <p:ph sz="half" idx="1"/>
          </p:nvPr>
        </p:nvSpPr>
        <p:spPr>
          <a:xfrm>
            <a:off x="1298448" y="2471420"/>
            <a:ext cx="4718304" cy="3830906"/>
          </a:xfrm>
        </p:spPr>
        <p:txBody>
          <a:bodyPr>
            <a:noAutofit/>
          </a:bodyPr>
          <a:lstStyle/>
          <a:p>
            <a:pPr marL="0" indent="0" algn="ctr">
              <a:spcBef>
                <a:spcPts val="100"/>
              </a:spcBef>
              <a:spcAft>
                <a:spcPts val="100"/>
              </a:spcAft>
              <a:buNone/>
            </a:pPr>
            <a:r>
              <a:rPr lang="en-US" sz="1150" b="1" dirty="0"/>
              <a:t>EXAMPLE TWO</a:t>
            </a:r>
          </a:p>
          <a:p>
            <a:pPr>
              <a:spcBef>
                <a:spcPts val="100"/>
              </a:spcBef>
              <a:spcAft>
                <a:spcPts val="100"/>
              </a:spcAft>
            </a:pPr>
            <a:r>
              <a:rPr lang="en-US" sz="1150" dirty="0"/>
              <a:t>tic;</a:t>
            </a:r>
          </a:p>
          <a:p>
            <a:pPr>
              <a:spcBef>
                <a:spcPts val="100"/>
              </a:spcBef>
              <a:spcAft>
                <a:spcPts val="100"/>
              </a:spcAft>
            </a:pPr>
            <a:r>
              <a:rPr lang="en-US" sz="1150" dirty="0"/>
              <a:t>f = @(x) x^3 + x - 1;</a:t>
            </a:r>
          </a:p>
          <a:p>
            <a:pPr>
              <a:spcBef>
                <a:spcPts val="100"/>
              </a:spcBef>
              <a:spcAft>
                <a:spcPts val="100"/>
              </a:spcAft>
            </a:pPr>
            <a:r>
              <a:rPr lang="en-US" sz="1150" dirty="0"/>
              <a:t>g = @(x) (1-x).^(1/3);</a:t>
            </a:r>
          </a:p>
          <a:p>
            <a:pPr>
              <a:spcBef>
                <a:spcPts val="100"/>
              </a:spcBef>
              <a:spcAft>
                <a:spcPts val="100"/>
              </a:spcAft>
            </a:pPr>
            <a:r>
              <a:rPr lang="en-US" sz="1150" dirty="0"/>
              <a:t>x = 0.5;</a:t>
            </a:r>
          </a:p>
          <a:p>
            <a:pPr>
              <a:spcBef>
                <a:spcPts val="100"/>
              </a:spcBef>
              <a:spcAft>
                <a:spcPts val="100"/>
              </a:spcAft>
            </a:pPr>
            <a:r>
              <a:rPr lang="en-US" sz="1150" dirty="0"/>
              <a:t>err = 5e-4;</a:t>
            </a:r>
          </a:p>
          <a:p>
            <a:pPr>
              <a:spcBef>
                <a:spcPts val="100"/>
              </a:spcBef>
              <a:spcAft>
                <a:spcPts val="100"/>
              </a:spcAft>
            </a:pPr>
            <a:r>
              <a:rPr lang="en-US" sz="1150" dirty="0"/>
              <a:t>while true</a:t>
            </a:r>
          </a:p>
          <a:p>
            <a:pPr>
              <a:spcBef>
                <a:spcPts val="100"/>
              </a:spcBef>
              <a:spcAft>
                <a:spcPts val="100"/>
              </a:spcAft>
            </a:pPr>
            <a:r>
              <a:rPr lang="en-US" sz="1150" dirty="0"/>
              <a:t>    x1 = g(x);</a:t>
            </a:r>
          </a:p>
          <a:p>
            <a:pPr>
              <a:spcBef>
                <a:spcPts val="100"/>
              </a:spcBef>
              <a:spcAft>
                <a:spcPts val="100"/>
              </a:spcAft>
            </a:pPr>
            <a:r>
              <a:rPr lang="en-US" sz="1150" dirty="0"/>
              <a:t>    if abs(x1-x)&lt;err</a:t>
            </a:r>
          </a:p>
          <a:p>
            <a:pPr>
              <a:spcBef>
                <a:spcPts val="100"/>
              </a:spcBef>
              <a:spcAft>
                <a:spcPts val="100"/>
              </a:spcAft>
            </a:pPr>
            <a:r>
              <a:rPr lang="en-US" sz="1150" dirty="0"/>
              <a:t>        break</a:t>
            </a:r>
          </a:p>
          <a:p>
            <a:pPr>
              <a:spcBef>
                <a:spcPts val="100"/>
              </a:spcBef>
              <a:spcAft>
                <a:spcPts val="100"/>
              </a:spcAft>
            </a:pPr>
            <a:r>
              <a:rPr lang="en-US" sz="1150" dirty="0"/>
              <a:t>    end</a:t>
            </a:r>
          </a:p>
          <a:p>
            <a:pPr>
              <a:spcBef>
                <a:spcPts val="100"/>
              </a:spcBef>
              <a:spcAft>
                <a:spcPts val="100"/>
              </a:spcAft>
            </a:pPr>
            <a:r>
              <a:rPr lang="en-US" sz="1150" dirty="0"/>
              <a:t>    x = x1</a:t>
            </a:r>
          </a:p>
          <a:p>
            <a:pPr>
              <a:spcBef>
                <a:spcPts val="100"/>
              </a:spcBef>
              <a:spcAft>
                <a:spcPts val="100"/>
              </a:spcAft>
            </a:pPr>
            <a:r>
              <a:rPr lang="en-US" sz="1150" dirty="0"/>
              <a:t>end</a:t>
            </a:r>
          </a:p>
          <a:p>
            <a:pPr>
              <a:spcBef>
                <a:spcPts val="100"/>
              </a:spcBef>
              <a:spcAft>
                <a:spcPts val="100"/>
              </a:spcAft>
            </a:pPr>
            <a:r>
              <a:rPr lang="en-US" sz="1150" dirty="0"/>
              <a:t>x = 0.7937</a:t>
            </a:r>
          </a:p>
          <a:p>
            <a:pPr>
              <a:spcBef>
                <a:spcPts val="100"/>
              </a:spcBef>
              <a:spcAft>
                <a:spcPts val="100"/>
              </a:spcAft>
            </a:pPr>
            <a:r>
              <a:rPr lang="en-US" sz="1150" dirty="0"/>
              <a:t>x = 0.5909</a:t>
            </a:r>
          </a:p>
          <a:p>
            <a:pPr>
              <a:spcBef>
                <a:spcPts val="100"/>
              </a:spcBef>
              <a:spcAft>
                <a:spcPts val="100"/>
              </a:spcAft>
            </a:pPr>
            <a:r>
              <a:rPr lang="en-US" sz="1150" dirty="0"/>
              <a:t>x = 0.7424</a:t>
            </a:r>
          </a:p>
          <a:p>
            <a:pPr>
              <a:spcBef>
                <a:spcPts val="100"/>
              </a:spcBef>
              <a:spcAft>
                <a:spcPts val="100"/>
              </a:spcAft>
            </a:pPr>
            <a:r>
              <a:rPr lang="en-US" sz="1150" dirty="0"/>
              <a:t>x = 0.6363</a:t>
            </a:r>
          </a:p>
          <a:p>
            <a:pPr>
              <a:spcBef>
                <a:spcPts val="100"/>
              </a:spcBef>
              <a:spcAft>
                <a:spcPts val="100"/>
              </a:spcAft>
            </a:pPr>
            <a:r>
              <a:rPr lang="en-US" sz="1150" dirty="0"/>
              <a:t>x = 0.7138</a:t>
            </a:r>
          </a:p>
          <a:p>
            <a:pPr>
              <a:spcBef>
                <a:spcPts val="100"/>
              </a:spcBef>
              <a:spcAft>
                <a:spcPts val="100"/>
              </a:spcAft>
            </a:pPr>
            <a:r>
              <a:rPr lang="en-US" sz="1150" dirty="0"/>
              <a:t>x = 0.6590</a:t>
            </a:r>
          </a:p>
        </p:txBody>
      </p:sp>
      <p:sp>
        <p:nvSpPr>
          <p:cNvPr id="4" name="Content Placeholder 3">
            <a:extLst>
              <a:ext uri="{FF2B5EF4-FFF2-40B4-BE49-F238E27FC236}">
                <a16:creationId xmlns:a16="http://schemas.microsoft.com/office/drawing/2014/main" id="{B49BA747-1D0C-079B-6114-F62E904B7F9E}"/>
              </a:ext>
            </a:extLst>
          </p:cNvPr>
          <p:cNvSpPr>
            <a:spLocks noGrp="1"/>
          </p:cNvSpPr>
          <p:nvPr>
            <p:ph sz="half" idx="2"/>
          </p:nvPr>
        </p:nvSpPr>
        <p:spPr>
          <a:xfrm>
            <a:off x="6096000" y="2471420"/>
            <a:ext cx="4718304" cy="3704296"/>
          </a:xfrm>
        </p:spPr>
        <p:txBody>
          <a:bodyPr>
            <a:normAutofit fontScale="25000" lnSpcReduction="20000"/>
          </a:bodyPr>
          <a:lstStyle/>
          <a:p>
            <a:pPr>
              <a:spcBef>
                <a:spcPts val="100"/>
              </a:spcBef>
              <a:spcAft>
                <a:spcPts val="100"/>
              </a:spcAft>
            </a:pPr>
            <a:endParaRPr lang="en-US" sz="4800" dirty="0"/>
          </a:p>
          <a:p>
            <a:pPr>
              <a:spcBef>
                <a:spcPts val="100"/>
              </a:spcBef>
              <a:spcAft>
                <a:spcPts val="100"/>
              </a:spcAft>
            </a:pPr>
            <a:endParaRPr lang="en-US" sz="4800" dirty="0"/>
          </a:p>
          <a:p>
            <a:pPr>
              <a:spcBef>
                <a:spcPts val="100"/>
              </a:spcBef>
              <a:spcAft>
                <a:spcPts val="100"/>
              </a:spcAft>
            </a:pPr>
            <a:r>
              <a:rPr lang="en-US" sz="4800" dirty="0"/>
              <a:t>x = 0.6986</a:t>
            </a:r>
          </a:p>
          <a:p>
            <a:pPr>
              <a:spcBef>
                <a:spcPts val="100"/>
              </a:spcBef>
              <a:spcAft>
                <a:spcPts val="100"/>
              </a:spcAft>
            </a:pPr>
            <a:r>
              <a:rPr lang="en-US" sz="4800" dirty="0"/>
              <a:t> x = 0.6704</a:t>
            </a:r>
          </a:p>
          <a:p>
            <a:pPr>
              <a:spcBef>
                <a:spcPts val="100"/>
              </a:spcBef>
              <a:spcAft>
                <a:spcPts val="100"/>
              </a:spcAft>
            </a:pPr>
            <a:r>
              <a:rPr lang="en-US" sz="4800" dirty="0"/>
              <a:t>x = 0.6907</a:t>
            </a:r>
          </a:p>
          <a:p>
            <a:pPr>
              <a:spcBef>
                <a:spcPts val="100"/>
              </a:spcBef>
              <a:spcAft>
                <a:spcPts val="100"/>
              </a:spcAft>
            </a:pPr>
            <a:r>
              <a:rPr lang="en-US" sz="4800" dirty="0"/>
              <a:t>x = 0.6763</a:t>
            </a:r>
          </a:p>
          <a:p>
            <a:pPr>
              <a:spcBef>
                <a:spcPts val="100"/>
              </a:spcBef>
              <a:spcAft>
                <a:spcPts val="100"/>
              </a:spcAft>
            </a:pPr>
            <a:r>
              <a:rPr lang="en-US" sz="4800" dirty="0"/>
              <a:t>x = 0.6866</a:t>
            </a:r>
          </a:p>
          <a:p>
            <a:pPr>
              <a:spcBef>
                <a:spcPts val="100"/>
              </a:spcBef>
              <a:spcAft>
                <a:spcPts val="100"/>
              </a:spcAft>
            </a:pPr>
            <a:r>
              <a:rPr lang="en-US" sz="4800" dirty="0"/>
              <a:t>x = 0.6792</a:t>
            </a:r>
          </a:p>
          <a:p>
            <a:pPr>
              <a:spcBef>
                <a:spcPts val="100"/>
              </a:spcBef>
              <a:spcAft>
                <a:spcPts val="100"/>
              </a:spcAft>
            </a:pPr>
            <a:r>
              <a:rPr lang="en-US" sz="4800" dirty="0"/>
              <a:t>x = 0.6845</a:t>
            </a:r>
          </a:p>
          <a:p>
            <a:pPr>
              <a:spcBef>
                <a:spcPts val="100"/>
              </a:spcBef>
              <a:spcAft>
                <a:spcPts val="100"/>
              </a:spcAft>
            </a:pPr>
            <a:r>
              <a:rPr lang="en-US" sz="4800" dirty="0"/>
              <a:t>x = 0.6807</a:t>
            </a:r>
          </a:p>
          <a:p>
            <a:pPr>
              <a:spcBef>
                <a:spcPts val="100"/>
              </a:spcBef>
              <a:spcAft>
                <a:spcPts val="100"/>
              </a:spcAft>
            </a:pPr>
            <a:r>
              <a:rPr lang="en-US" sz="4800" dirty="0"/>
              <a:t>x = 0.6835</a:t>
            </a:r>
          </a:p>
          <a:p>
            <a:pPr>
              <a:spcBef>
                <a:spcPts val="100"/>
              </a:spcBef>
              <a:spcAft>
                <a:spcPts val="100"/>
              </a:spcAft>
            </a:pPr>
            <a:r>
              <a:rPr lang="en-US" sz="4800" dirty="0"/>
              <a:t>x = 0.6815</a:t>
            </a:r>
          </a:p>
          <a:p>
            <a:pPr>
              <a:spcBef>
                <a:spcPts val="100"/>
              </a:spcBef>
              <a:spcAft>
                <a:spcPts val="100"/>
              </a:spcAft>
            </a:pPr>
            <a:r>
              <a:rPr lang="en-US" sz="4800" dirty="0"/>
              <a:t>x = 0.6829</a:t>
            </a:r>
          </a:p>
          <a:p>
            <a:pPr>
              <a:spcBef>
                <a:spcPts val="100"/>
              </a:spcBef>
              <a:spcAft>
                <a:spcPts val="100"/>
              </a:spcAft>
            </a:pPr>
            <a:r>
              <a:rPr lang="en-US" sz="4800" dirty="0"/>
              <a:t>x = 0.6819</a:t>
            </a:r>
          </a:p>
          <a:p>
            <a:pPr>
              <a:spcBef>
                <a:spcPts val="100"/>
              </a:spcBef>
              <a:spcAft>
                <a:spcPts val="100"/>
              </a:spcAft>
            </a:pPr>
            <a:r>
              <a:rPr lang="en-US" sz="4800" dirty="0"/>
              <a:t>x = 0.6826</a:t>
            </a:r>
          </a:p>
          <a:p>
            <a:pPr>
              <a:spcBef>
                <a:spcPts val="100"/>
              </a:spcBef>
              <a:spcAft>
                <a:spcPts val="100"/>
              </a:spcAft>
            </a:pPr>
            <a:r>
              <a:rPr lang="en-US" sz="4800" dirty="0"/>
              <a:t>x = 0.6821</a:t>
            </a:r>
          </a:p>
          <a:p>
            <a:pPr>
              <a:spcBef>
                <a:spcPts val="100"/>
              </a:spcBef>
              <a:spcAft>
                <a:spcPts val="100"/>
              </a:spcAft>
            </a:pPr>
            <a:r>
              <a:rPr lang="en-US" sz="4800" dirty="0"/>
              <a:t>timetaken = toc</a:t>
            </a:r>
          </a:p>
          <a:p>
            <a:pPr>
              <a:spcBef>
                <a:spcPts val="100"/>
              </a:spcBef>
              <a:spcAft>
                <a:spcPts val="100"/>
              </a:spcAft>
            </a:pPr>
            <a:r>
              <a:rPr lang="en-US" sz="4800" dirty="0"/>
              <a:t>timetaken = 0.0755</a:t>
            </a:r>
          </a:p>
          <a:p>
            <a:pPr>
              <a:spcBef>
                <a:spcPts val="100"/>
              </a:spcBef>
              <a:spcAft>
                <a:spcPts val="100"/>
              </a:spcAft>
            </a:pPr>
            <a:r>
              <a:rPr lang="en-US" sz="4800" dirty="0"/>
              <a:t>xref = fzero(@(x) x^3 + x - 1,1);</a:t>
            </a:r>
          </a:p>
          <a:p>
            <a:pPr>
              <a:spcBef>
                <a:spcPts val="100"/>
              </a:spcBef>
              <a:spcAft>
                <a:spcPts val="100"/>
              </a:spcAft>
            </a:pPr>
            <a:r>
              <a:rPr lang="en-US" sz="4800" dirty="0"/>
              <a:t>save("Fixed_point_iteration_2.mat","x","timetaken","xref");</a:t>
            </a:r>
          </a:p>
        </p:txBody>
      </p:sp>
    </p:spTree>
    <p:extLst>
      <p:ext uri="{BB962C8B-B14F-4D97-AF65-F5344CB8AC3E}">
        <p14:creationId xmlns:p14="http://schemas.microsoft.com/office/powerpoint/2010/main" val="36993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fade">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Effect transition="in" filter="fade">
                                      <p:cBhvr>
                                        <p:cTn id="87" dur="500"/>
                                        <p:tgtEl>
                                          <p:spTgt spid="3">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16" end="16"/>
                                            </p:txEl>
                                          </p:spTgt>
                                        </p:tgtEl>
                                        <p:attrNameLst>
                                          <p:attrName>style.visibility</p:attrName>
                                        </p:attrNameLst>
                                      </p:cBhvr>
                                      <p:to>
                                        <p:strVal val="visible"/>
                                      </p:to>
                                    </p:set>
                                    <p:animEffect transition="in" filter="fade">
                                      <p:cBhvr>
                                        <p:cTn id="92" dur="500"/>
                                        <p:tgtEl>
                                          <p:spTgt spid="3">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17" end="17"/>
                                            </p:txEl>
                                          </p:spTgt>
                                        </p:tgtEl>
                                        <p:attrNameLst>
                                          <p:attrName>style.visibility</p:attrName>
                                        </p:attrNameLst>
                                      </p:cBhvr>
                                      <p:to>
                                        <p:strVal val="visible"/>
                                      </p:to>
                                    </p:set>
                                    <p:animEffect transition="in" filter="fade">
                                      <p:cBhvr>
                                        <p:cTn id="97" dur="500"/>
                                        <p:tgtEl>
                                          <p:spTgt spid="3">
                                            <p:txEl>
                                              <p:pRg st="17" end="1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
                                            <p:txEl>
                                              <p:pRg st="18" end="18"/>
                                            </p:txEl>
                                          </p:spTgt>
                                        </p:tgtEl>
                                        <p:attrNameLst>
                                          <p:attrName>style.visibility</p:attrName>
                                        </p:attrNameLst>
                                      </p:cBhvr>
                                      <p:to>
                                        <p:strVal val="visible"/>
                                      </p:to>
                                    </p:set>
                                    <p:animEffect transition="in" filter="fade">
                                      <p:cBhvr>
                                        <p:cTn id="102"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002D5D-BF57-132F-DA17-E6AAAC204AD3}"/>
              </a:ext>
            </a:extLst>
          </p:cNvPr>
          <p:cNvSpPr>
            <a:spLocks noGrp="1"/>
          </p:cNvSpPr>
          <p:nvPr>
            <p:ph type="title"/>
          </p:nvPr>
        </p:nvSpPr>
        <p:spPr/>
        <p:txBody>
          <a:bodyPr/>
          <a:lstStyle/>
          <a:p>
            <a:r>
              <a:rPr lang="en-US" dirty="0"/>
              <a:t>GROUPING DATA FOR PLOTTING</a:t>
            </a:r>
          </a:p>
        </p:txBody>
      </p:sp>
      <p:sp>
        <p:nvSpPr>
          <p:cNvPr id="6" name="Content Placeholder 5">
            <a:extLst>
              <a:ext uri="{FF2B5EF4-FFF2-40B4-BE49-F238E27FC236}">
                <a16:creationId xmlns:a16="http://schemas.microsoft.com/office/drawing/2014/main" id="{0C713BF5-24D5-4C3C-96D3-55B079766D10}"/>
              </a:ext>
            </a:extLst>
          </p:cNvPr>
          <p:cNvSpPr>
            <a:spLocks noGrp="1"/>
          </p:cNvSpPr>
          <p:nvPr>
            <p:ph idx="1"/>
          </p:nvPr>
        </p:nvSpPr>
        <p:spPr>
          <a:xfrm>
            <a:off x="1295401" y="2556932"/>
            <a:ext cx="9601196" cy="3666068"/>
          </a:xfrm>
        </p:spPr>
        <p:txBody>
          <a:bodyPr>
            <a:normAutofit fontScale="77500" lnSpcReduction="20000"/>
          </a:bodyPr>
          <a:lstStyle/>
          <a:p>
            <a:pPr marL="0" marR="0" indent="0">
              <a:lnSpc>
                <a:spcPct val="115000"/>
              </a:lnSpc>
              <a:spcBef>
                <a:spcPts val="0"/>
              </a:spcBef>
              <a:spcAft>
                <a:spcPts val="0"/>
              </a:spcAft>
              <a:buNone/>
            </a:pPr>
            <a:endParaRPr lang="en-US" sz="1900" dirty="0">
              <a:effectLst/>
              <a:latin typeface="Helvetica" panose="020B0604020202020204" pitchFamily="34" charset="0"/>
              <a:ea typeface="Yu Gothic Medium" panose="020B0500000000000000" pitchFamily="34" charset="-128"/>
              <a:cs typeface="Times New Roman" panose="02020603050405020304" pitchFamily="18" charset="0"/>
            </a:endParaRPr>
          </a:p>
          <a:p>
            <a:pPr marL="0" marR="0">
              <a:lnSpc>
                <a:spcPct val="115000"/>
              </a:lnSpc>
              <a:spcBef>
                <a:spcPts val="0"/>
              </a:spcBef>
              <a:spcAft>
                <a:spcPts val="0"/>
              </a:spcAft>
            </a:pPr>
            <a:r>
              <a:rPr lang="en-US" sz="1900" dirty="0">
                <a:effectLst/>
                <a:latin typeface="Times New Roman" panose="02020603050405020304" pitchFamily="18" charset="0"/>
                <a:ea typeface="Yu Gothic Medium" panose="020B0500000000000000" pitchFamily="34" charset="-128"/>
                <a:cs typeface="Times New Roman" panose="02020603050405020304" pitchFamily="18" charset="0"/>
              </a:rPr>
              <a:t>Define list of methods = [Newton-Raphson, Secant, Bisection, Fixed Point]</a:t>
            </a:r>
            <a:endParaRPr lang="en-US" sz="1900" dirty="0">
              <a:effectLst/>
              <a:latin typeface="Helvetica" panose="020B0604020202020204" pitchFamily="34" charset="0"/>
              <a:ea typeface="Yu Gothic Medium" panose="020B0500000000000000" pitchFamily="34" charset="-128"/>
              <a:cs typeface="Times New Roman" panose="02020603050405020304" pitchFamily="18" charset="0"/>
            </a:endParaRPr>
          </a:p>
          <a:p>
            <a:pPr marL="0" marR="0">
              <a:lnSpc>
                <a:spcPct val="115000"/>
              </a:lnSpc>
              <a:spcBef>
                <a:spcPts val="0"/>
              </a:spcBef>
              <a:spcAft>
                <a:spcPts val="0"/>
              </a:spcAft>
            </a:pPr>
            <a:r>
              <a:rPr lang="en-US" sz="1900" dirty="0">
                <a:effectLst/>
                <a:latin typeface="Times New Roman" panose="02020603050405020304" pitchFamily="18" charset="0"/>
                <a:ea typeface="Yu Gothic Medium" panose="020B0500000000000000" pitchFamily="34" charset="-128"/>
                <a:cs typeface="Times New Roman" panose="02020603050405020304" pitchFamily="18" charset="0"/>
              </a:rPr>
              <a:t>Define list of problems = [Example1, Example2]</a:t>
            </a:r>
            <a:endParaRPr lang="en-US" sz="1900" dirty="0">
              <a:effectLst/>
              <a:latin typeface="Helvetica" panose="020B0604020202020204" pitchFamily="34" charset="0"/>
              <a:ea typeface="Yu Gothic Medium" panose="020B0500000000000000" pitchFamily="34" charset="-128"/>
              <a:cs typeface="Times New Roman" panose="02020603050405020304" pitchFamily="18" charset="0"/>
            </a:endParaRPr>
          </a:p>
          <a:p>
            <a:pPr marL="0" marR="0">
              <a:lnSpc>
                <a:spcPct val="115000"/>
              </a:lnSpc>
              <a:spcBef>
                <a:spcPts val="0"/>
              </a:spcBef>
              <a:spcAft>
                <a:spcPts val="0"/>
              </a:spcAft>
            </a:pPr>
            <a:r>
              <a:rPr lang="en-US" sz="1900" dirty="0">
                <a:effectLst/>
                <a:latin typeface="Times New Roman" panose="02020603050405020304" pitchFamily="18" charset="0"/>
                <a:ea typeface="Yu Gothic Medium" panose="020B0500000000000000" pitchFamily="34" charset="-128"/>
                <a:cs typeface="Times New Roman" panose="02020603050405020304" pitchFamily="18" charset="0"/>
              </a:rPr>
              <a:t> Initialize empty table for computation times</a:t>
            </a:r>
            <a:endParaRPr lang="en-US" sz="1900" dirty="0">
              <a:effectLst/>
              <a:latin typeface="Helvetica" panose="020B0604020202020204" pitchFamily="34" charset="0"/>
              <a:ea typeface="Yu Gothic Medium" panose="020B0500000000000000" pitchFamily="34" charset="-128"/>
              <a:cs typeface="Times New Roman" panose="02020603050405020304" pitchFamily="18" charset="0"/>
            </a:endParaRPr>
          </a:p>
          <a:p>
            <a:pPr marL="0" marR="0">
              <a:lnSpc>
                <a:spcPct val="115000"/>
              </a:lnSpc>
              <a:spcBef>
                <a:spcPts val="0"/>
              </a:spcBef>
              <a:spcAft>
                <a:spcPts val="0"/>
              </a:spcAft>
            </a:pPr>
            <a:r>
              <a:rPr lang="en-US" sz="1900" dirty="0">
                <a:effectLst/>
                <a:latin typeface="Times New Roman" panose="02020603050405020304" pitchFamily="18" charset="0"/>
                <a:ea typeface="Yu Gothic Medium" panose="020B0500000000000000" pitchFamily="34" charset="-128"/>
                <a:cs typeface="Times New Roman" panose="02020603050405020304" pitchFamily="18" charset="0"/>
              </a:rPr>
              <a:t> For each problem in problems:</a:t>
            </a:r>
            <a:endParaRPr lang="en-US" sz="1900" dirty="0">
              <a:effectLst/>
              <a:latin typeface="Helvetica" panose="020B0604020202020204" pitchFamily="34" charset="0"/>
              <a:ea typeface="Yu Gothic Medium" panose="020B0500000000000000" pitchFamily="34" charset="-128"/>
              <a:cs typeface="Times New Roman" panose="02020603050405020304" pitchFamily="18" charset="0"/>
            </a:endParaRPr>
          </a:p>
          <a:p>
            <a:pPr marL="0" marR="0">
              <a:lnSpc>
                <a:spcPct val="115000"/>
              </a:lnSpc>
              <a:spcBef>
                <a:spcPts val="0"/>
              </a:spcBef>
              <a:spcAft>
                <a:spcPts val="0"/>
              </a:spcAft>
            </a:pPr>
            <a:r>
              <a:rPr lang="en-US" sz="1900" dirty="0">
                <a:effectLst/>
                <a:latin typeface="Times New Roman" panose="02020603050405020304" pitchFamily="18" charset="0"/>
                <a:ea typeface="Yu Gothic Medium" panose="020B0500000000000000" pitchFamily="34" charset="-128"/>
                <a:cs typeface="Times New Roman" panose="02020603050405020304" pitchFamily="18" charset="0"/>
              </a:rPr>
              <a:t> Open new figure</a:t>
            </a:r>
            <a:endParaRPr lang="en-US" sz="1900" dirty="0">
              <a:effectLst/>
              <a:latin typeface="Helvetica" panose="020B0604020202020204" pitchFamily="34" charset="0"/>
              <a:ea typeface="Yu Gothic Medium" panose="020B0500000000000000" pitchFamily="34" charset="-128"/>
              <a:cs typeface="Times New Roman" panose="02020603050405020304" pitchFamily="18" charset="0"/>
            </a:endParaRPr>
          </a:p>
          <a:p>
            <a:pPr marL="0" marR="0">
              <a:lnSpc>
                <a:spcPct val="115000"/>
              </a:lnSpc>
              <a:spcBef>
                <a:spcPts val="0"/>
              </a:spcBef>
              <a:spcAft>
                <a:spcPts val="0"/>
              </a:spcAft>
            </a:pPr>
            <a:r>
              <a:rPr lang="en-US" sz="1900" dirty="0">
                <a:effectLst/>
                <a:latin typeface="Times New Roman" panose="02020603050405020304" pitchFamily="18" charset="0"/>
                <a:ea typeface="Yu Gothic Medium" panose="020B0500000000000000" pitchFamily="34" charset="-128"/>
                <a:cs typeface="Times New Roman" panose="02020603050405020304" pitchFamily="18" charset="0"/>
              </a:rPr>
              <a:t> For each method in methods:</a:t>
            </a:r>
            <a:endParaRPr lang="en-US" sz="1900" dirty="0">
              <a:effectLst/>
              <a:latin typeface="Helvetica" panose="020B0604020202020204" pitchFamily="34" charset="0"/>
              <a:ea typeface="Yu Gothic Medium" panose="020B0500000000000000" pitchFamily="34" charset="-128"/>
              <a:cs typeface="Times New Roman" panose="02020603050405020304" pitchFamily="18" charset="0"/>
            </a:endParaRPr>
          </a:p>
          <a:p>
            <a:pPr marL="0" marR="0">
              <a:lnSpc>
                <a:spcPct val="115000"/>
              </a:lnSpc>
              <a:spcBef>
                <a:spcPts val="0"/>
              </a:spcBef>
              <a:spcAft>
                <a:spcPts val="0"/>
              </a:spcAft>
            </a:pPr>
            <a:r>
              <a:rPr lang="en-US" sz="1900" dirty="0">
                <a:effectLst/>
                <a:latin typeface="Times New Roman" panose="02020603050405020304" pitchFamily="18" charset="0"/>
                <a:ea typeface="Yu Gothic Medium" panose="020B0500000000000000" pitchFamily="34" charset="-128"/>
                <a:cs typeface="Times New Roman" panose="02020603050405020304" pitchFamily="18" charset="0"/>
              </a:rPr>
              <a:t> Load the saved data file for this method and problem</a:t>
            </a:r>
            <a:endParaRPr lang="en-US" sz="1900" dirty="0">
              <a:effectLst/>
              <a:latin typeface="Helvetica" panose="020B0604020202020204" pitchFamily="34" charset="0"/>
              <a:ea typeface="Yu Gothic Medium" panose="020B0500000000000000" pitchFamily="34" charset="-128"/>
              <a:cs typeface="Times New Roman" panose="02020603050405020304" pitchFamily="18" charset="0"/>
            </a:endParaRPr>
          </a:p>
          <a:p>
            <a:pPr marL="0" marR="0">
              <a:lnSpc>
                <a:spcPct val="115000"/>
              </a:lnSpc>
              <a:spcBef>
                <a:spcPts val="0"/>
              </a:spcBef>
              <a:spcAft>
                <a:spcPts val="0"/>
              </a:spcAft>
            </a:pPr>
            <a:r>
              <a:rPr lang="en-US" sz="1900" dirty="0">
                <a:effectLst/>
                <a:latin typeface="Times New Roman" panose="02020603050405020304" pitchFamily="18" charset="0"/>
                <a:ea typeface="Yu Gothic Medium" panose="020B0500000000000000" pitchFamily="34" charset="-128"/>
                <a:cs typeface="Times New Roman" panose="02020603050405020304" pitchFamily="18" charset="0"/>
              </a:rPr>
              <a:t> Extract iterates (x), true root, and time</a:t>
            </a:r>
            <a:endParaRPr lang="en-US" sz="1900" dirty="0">
              <a:effectLst/>
              <a:latin typeface="Helvetica" panose="020B0604020202020204" pitchFamily="34" charset="0"/>
              <a:ea typeface="Yu Gothic Medium" panose="020B0500000000000000" pitchFamily="34" charset="-128"/>
              <a:cs typeface="Times New Roman" panose="02020603050405020304" pitchFamily="18" charset="0"/>
            </a:endParaRPr>
          </a:p>
          <a:p>
            <a:pPr marL="0" marR="0">
              <a:lnSpc>
                <a:spcPct val="115000"/>
              </a:lnSpc>
              <a:spcBef>
                <a:spcPts val="0"/>
              </a:spcBef>
              <a:spcAft>
                <a:spcPts val="0"/>
              </a:spcAft>
            </a:pPr>
            <a:r>
              <a:rPr lang="en-US" sz="1900" dirty="0">
                <a:effectLst/>
                <a:latin typeface="Times New Roman" panose="02020603050405020304" pitchFamily="18" charset="0"/>
                <a:ea typeface="Yu Gothic Medium" panose="020B0500000000000000" pitchFamily="34" charset="-128"/>
                <a:cs typeface="Times New Roman" panose="02020603050405020304" pitchFamily="18" charset="0"/>
              </a:rPr>
              <a:t> Compute error at each iteration = |x - true root|</a:t>
            </a:r>
            <a:endParaRPr lang="en-US" sz="1900" dirty="0">
              <a:effectLst/>
              <a:latin typeface="Helvetica" panose="020B0604020202020204" pitchFamily="34" charset="0"/>
              <a:ea typeface="Yu Gothic Medium" panose="020B0500000000000000" pitchFamily="34" charset="-128"/>
              <a:cs typeface="Times New Roman" panose="02020603050405020304" pitchFamily="18" charset="0"/>
            </a:endParaRPr>
          </a:p>
          <a:p>
            <a:pPr marL="0" marR="0">
              <a:lnSpc>
                <a:spcPct val="115000"/>
              </a:lnSpc>
              <a:spcBef>
                <a:spcPts val="0"/>
              </a:spcBef>
              <a:spcAft>
                <a:spcPts val="0"/>
              </a:spcAft>
            </a:pPr>
            <a:r>
              <a:rPr lang="en-US" sz="1900" dirty="0">
                <a:effectLst/>
                <a:latin typeface="Times New Roman" panose="02020603050405020304" pitchFamily="18" charset="0"/>
                <a:ea typeface="Yu Gothic Medium" panose="020B0500000000000000" pitchFamily="34" charset="-128"/>
                <a:cs typeface="Times New Roman" panose="02020603050405020304" pitchFamily="18" charset="0"/>
              </a:rPr>
              <a:t> Plot error vs iteration</a:t>
            </a:r>
            <a:endParaRPr lang="en-US" sz="1900" dirty="0">
              <a:effectLst/>
              <a:latin typeface="Helvetica" panose="020B0604020202020204" pitchFamily="34" charset="0"/>
              <a:ea typeface="Yu Gothic Medium" panose="020B0500000000000000" pitchFamily="34" charset="-128"/>
              <a:cs typeface="Times New Roman" panose="02020603050405020304" pitchFamily="18" charset="0"/>
            </a:endParaRPr>
          </a:p>
          <a:p>
            <a:pPr marL="0" marR="0">
              <a:lnSpc>
                <a:spcPct val="115000"/>
              </a:lnSpc>
              <a:spcBef>
                <a:spcPts val="0"/>
              </a:spcBef>
              <a:spcAft>
                <a:spcPts val="0"/>
              </a:spcAft>
            </a:pPr>
            <a:r>
              <a:rPr lang="en-US" sz="1900" dirty="0">
                <a:effectLst/>
                <a:latin typeface="Times New Roman" panose="02020603050405020304" pitchFamily="18" charset="0"/>
                <a:ea typeface="Yu Gothic Medium" panose="020B0500000000000000" pitchFamily="34" charset="-128"/>
                <a:cs typeface="Times New Roman" panose="02020603050405020304" pitchFamily="18" charset="0"/>
              </a:rPr>
              <a:t> Store time in the times table</a:t>
            </a:r>
            <a:endParaRPr lang="en-US" sz="1900" dirty="0">
              <a:effectLst/>
              <a:latin typeface="Helvetica" panose="020B0604020202020204" pitchFamily="34" charset="0"/>
              <a:ea typeface="Yu Gothic Medium" panose="020B0500000000000000" pitchFamily="34" charset="-128"/>
              <a:cs typeface="Times New Roman" panose="02020603050405020304" pitchFamily="18" charset="0"/>
            </a:endParaRPr>
          </a:p>
          <a:p>
            <a:pPr marL="0" marR="0">
              <a:lnSpc>
                <a:spcPct val="115000"/>
              </a:lnSpc>
              <a:spcBef>
                <a:spcPts val="0"/>
              </a:spcBef>
              <a:spcAft>
                <a:spcPts val="0"/>
              </a:spcAft>
            </a:pPr>
            <a:r>
              <a:rPr lang="en-US" sz="1900" dirty="0">
                <a:effectLst/>
                <a:latin typeface="Times New Roman" panose="02020603050405020304" pitchFamily="18" charset="0"/>
                <a:ea typeface="Yu Gothic Medium" panose="020B0500000000000000" pitchFamily="34" charset="-128"/>
                <a:cs typeface="Times New Roman" panose="02020603050405020304" pitchFamily="18" charset="0"/>
              </a:rPr>
              <a:t> Show legend and set Y axis to log scale</a:t>
            </a:r>
            <a:endParaRPr lang="en-US" sz="1900" dirty="0">
              <a:effectLst/>
              <a:latin typeface="Helvetica" panose="020B0604020202020204" pitchFamily="34" charset="0"/>
              <a:ea typeface="Yu Gothic Medium" panose="020B0500000000000000" pitchFamily="34" charset="-128"/>
              <a:cs typeface="Times New Roman" panose="02020603050405020304" pitchFamily="18" charset="0"/>
            </a:endParaRPr>
          </a:p>
          <a:p>
            <a:pPr marL="0" marR="0">
              <a:lnSpc>
                <a:spcPct val="115000"/>
              </a:lnSpc>
              <a:spcBef>
                <a:spcPts val="0"/>
              </a:spcBef>
              <a:spcAft>
                <a:spcPts val="0"/>
              </a:spcAft>
            </a:pPr>
            <a:r>
              <a:rPr lang="en-US" sz="1900" dirty="0">
                <a:effectLst/>
                <a:latin typeface="Times New Roman" panose="02020603050405020304" pitchFamily="18" charset="0"/>
                <a:ea typeface="Yu Gothic Medium" panose="020B0500000000000000" pitchFamily="34" charset="-128"/>
                <a:cs typeface="Times New Roman" panose="02020603050405020304" pitchFamily="18" charset="0"/>
              </a:rPr>
              <a:t> Open new figure</a:t>
            </a:r>
            <a:endParaRPr lang="en-US" sz="1900" dirty="0">
              <a:effectLst/>
              <a:latin typeface="Helvetica" panose="020B0604020202020204" pitchFamily="34" charset="0"/>
              <a:ea typeface="Yu Gothic Medium" panose="020B0500000000000000" pitchFamily="34" charset="-128"/>
              <a:cs typeface="Times New Roman" panose="02020603050405020304" pitchFamily="18" charset="0"/>
            </a:endParaRPr>
          </a:p>
          <a:p>
            <a:pPr marL="0" marR="0">
              <a:lnSpc>
                <a:spcPct val="115000"/>
              </a:lnSpc>
              <a:spcBef>
                <a:spcPts val="0"/>
              </a:spcBef>
              <a:spcAft>
                <a:spcPts val="0"/>
              </a:spcAft>
            </a:pPr>
            <a:r>
              <a:rPr lang="en-US" sz="1900" dirty="0">
                <a:effectLst/>
                <a:latin typeface="Times New Roman" panose="02020603050405020304" pitchFamily="18" charset="0"/>
                <a:ea typeface="Yu Gothic Medium" panose="020B0500000000000000" pitchFamily="34" charset="-128"/>
                <a:cs typeface="Times New Roman" panose="02020603050405020304" pitchFamily="18" charset="0"/>
              </a:rPr>
              <a:t>Make bar chart of computation times for all methods and both problems</a:t>
            </a:r>
            <a:endParaRPr lang="en-US" sz="1900" dirty="0">
              <a:effectLst/>
              <a:latin typeface="Helvetica" panose="020B0604020202020204" pitchFamily="34" charset="0"/>
              <a:ea typeface="Yu Gothic Medium" panose="020B0500000000000000" pitchFamily="34" charset="-128"/>
              <a:cs typeface="Times New Roman" panose="02020603050405020304" pitchFamily="18" charset="0"/>
            </a:endParaRPr>
          </a:p>
          <a:p>
            <a:pPr marL="0" marR="0">
              <a:lnSpc>
                <a:spcPct val="115000"/>
              </a:lnSpc>
              <a:spcBef>
                <a:spcPts val="0"/>
              </a:spcBef>
              <a:spcAft>
                <a:spcPts val="0"/>
              </a:spcAft>
            </a:pPr>
            <a:r>
              <a:rPr lang="en-US" sz="1900" dirty="0">
                <a:effectLst/>
                <a:latin typeface="Times New Roman" panose="02020603050405020304" pitchFamily="18" charset="0"/>
                <a:ea typeface="Yu Gothic Medium" panose="020B0500000000000000" pitchFamily="34" charset="-128"/>
                <a:cs typeface="Times New Roman" panose="02020603050405020304" pitchFamily="18" charset="0"/>
              </a:rPr>
              <a:t>Label axes and add title</a:t>
            </a:r>
            <a:endParaRPr lang="en-US" sz="1900" dirty="0">
              <a:effectLst/>
              <a:latin typeface="Helvetica" panose="020B0604020202020204" pitchFamily="34" charset="0"/>
              <a:ea typeface="Yu Gothic Medium" panose="020B0500000000000000" pitchFamily="34" charset="-128"/>
              <a:cs typeface="Times New Roman" panose="02020603050405020304" pitchFamily="18" charset="0"/>
            </a:endParaRPr>
          </a:p>
          <a:p>
            <a:endParaRPr lang="en-US" dirty="0"/>
          </a:p>
        </p:txBody>
      </p:sp>
    </p:spTree>
    <p:extLst>
      <p:ext uri="{BB962C8B-B14F-4D97-AF65-F5344CB8AC3E}">
        <p14:creationId xmlns:p14="http://schemas.microsoft.com/office/powerpoint/2010/main" val="394149508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77C02-B7F2-44FF-2D46-3E40E6B18EE2}"/>
              </a:ext>
            </a:extLst>
          </p:cNvPr>
          <p:cNvSpPr>
            <a:spLocks noGrp="1"/>
          </p:cNvSpPr>
          <p:nvPr>
            <p:ph type="title"/>
          </p:nvPr>
        </p:nvSpPr>
        <p:spPr/>
        <p:txBody>
          <a:bodyPr/>
          <a:lstStyle/>
          <a:p>
            <a:r>
              <a:rPr lang="en-US" dirty="0"/>
              <a:t>PLOTTING CODE</a:t>
            </a:r>
            <a:endParaRPr lang="en-UG" dirty="0"/>
          </a:p>
        </p:txBody>
      </p:sp>
      <p:sp>
        <p:nvSpPr>
          <p:cNvPr id="4" name="Content Placeholder 3">
            <a:extLst>
              <a:ext uri="{FF2B5EF4-FFF2-40B4-BE49-F238E27FC236}">
                <a16:creationId xmlns:a16="http://schemas.microsoft.com/office/drawing/2014/main" id="{31C18D37-26CF-1D40-4FAA-0B055EF6E570}"/>
              </a:ext>
            </a:extLst>
          </p:cNvPr>
          <p:cNvSpPr>
            <a:spLocks noGrp="1"/>
          </p:cNvSpPr>
          <p:nvPr>
            <p:ph sz="half" idx="1"/>
          </p:nvPr>
        </p:nvSpPr>
        <p:spPr>
          <a:xfrm>
            <a:off x="1298448" y="2560320"/>
            <a:ext cx="4718304" cy="3637280"/>
          </a:xfrm>
        </p:spPr>
        <p:txBody>
          <a:bodyPr>
            <a:normAutofit fontScale="25000" lnSpcReduction="20000"/>
          </a:bodyPr>
          <a:lstStyle/>
          <a:p>
            <a:r>
              <a:rPr lang="en-US" sz="4400" dirty="0"/>
              <a:t>% plotting script </a:t>
            </a:r>
          </a:p>
          <a:p>
            <a:r>
              <a:rPr lang="en-US" sz="4400" dirty="0"/>
              <a:t>methods = {'Newton-Raphson','Secant','Bisection','Fixed_point_iteration'};</a:t>
            </a:r>
          </a:p>
          <a:p>
            <a:r>
              <a:rPr lang="en-US" sz="4400" dirty="0"/>
              <a:t>problems = {'','_2'};  </a:t>
            </a:r>
          </a:p>
          <a:p>
            <a:r>
              <a:rPr lang="en-US" sz="4400" dirty="0"/>
              <a:t>times = zeros(length(methods), length(problems));</a:t>
            </a:r>
          </a:p>
          <a:p>
            <a:r>
              <a:rPr lang="en-US" sz="4400" dirty="0"/>
              <a:t>for p = 1:2</a:t>
            </a:r>
          </a:p>
          <a:p>
            <a:r>
              <a:rPr lang="en-US" sz="4400" dirty="0"/>
              <a:t>    figure; hold on;</a:t>
            </a:r>
          </a:p>
          <a:p>
            <a:r>
              <a:rPr lang="en-US" sz="4400" dirty="0"/>
              <a:t>    title(['Error vs Iterations for Example ', num2str(p)]);</a:t>
            </a:r>
          </a:p>
          <a:p>
            <a:r>
              <a:rPr lang="en-US" sz="4400" dirty="0"/>
              <a:t>    xlabel('Iteration'); ylabel('Error');</a:t>
            </a:r>
          </a:p>
          <a:p>
            <a:r>
              <a:rPr lang="en-US" sz="4400" dirty="0"/>
              <a:t>    for m = 1:4</a:t>
            </a:r>
          </a:p>
          <a:p>
            <a:r>
              <a:rPr lang="en-US" sz="4400" dirty="0"/>
              <a:t>        filename = [methods{m}, problems{p}, '.mat'];                </a:t>
            </a:r>
          </a:p>
          <a:p>
            <a:r>
              <a:rPr lang="en-US" sz="4400" dirty="0"/>
              <a:t>        load(filename, 'x', 'timetaken', 'xref');        </a:t>
            </a:r>
          </a:p>
          <a:p>
            <a:r>
              <a:rPr lang="en-US" sz="4400" dirty="0"/>
              <a:t>        err = abs(x - xref);               </a:t>
            </a:r>
          </a:p>
          <a:p>
            <a:r>
              <a:rPr lang="en-US" sz="4400" dirty="0"/>
              <a:t>        plot(0:length(err)-1, err, 'DisplayName', methods{m});             </a:t>
            </a:r>
          </a:p>
          <a:p>
            <a:r>
              <a:rPr lang="en-US" sz="4400" dirty="0"/>
              <a:t>        times(m,p) = timetaken;</a:t>
            </a:r>
          </a:p>
          <a:p>
            <a:r>
              <a:rPr lang="en-US" sz="4400" dirty="0"/>
              <a:t>    end</a:t>
            </a:r>
          </a:p>
          <a:p>
            <a:r>
              <a:rPr lang="en-US" dirty="0"/>
              <a:t> </a:t>
            </a:r>
          </a:p>
        </p:txBody>
      </p:sp>
      <p:sp>
        <p:nvSpPr>
          <p:cNvPr id="5" name="Content Placeholder 4">
            <a:extLst>
              <a:ext uri="{FF2B5EF4-FFF2-40B4-BE49-F238E27FC236}">
                <a16:creationId xmlns:a16="http://schemas.microsoft.com/office/drawing/2014/main" id="{4E5AA093-5AE7-8208-04AA-5FDFB37A6A1F}"/>
              </a:ext>
            </a:extLst>
          </p:cNvPr>
          <p:cNvSpPr>
            <a:spLocks noGrp="1"/>
          </p:cNvSpPr>
          <p:nvPr>
            <p:ph sz="half" idx="2"/>
          </p:nvPr>
        </p:nvSpPr>
        <p:spPr>
          <a:xfrm>
            <a:off x="6175250" y="2768600"/>
            <a:ext cx="4718304" cy="3265424"/>
          </a:xfrm>
        </p:spPr>
        <p:txBody>
          <a:bodyPr>
            <a:normAutofit fontScale="25000" lnSpcReduction="20000"/>
          </a:bodyPr>
          <a:lstStyle/>
          <a:p>
            <a:r>
              <a:rPr lang="en-US" sz="4800" dirty="0"/>
              <a:t>legend show;</a:t>
            </a:r>
          </a:p>
          <a:p>
            <a:r>
              <a:rPr lang="en-US" sz="4800" dirty="0"/>
              <a:t>    set(gca,'</a:t>
            </a:r>
            <a:r>
              <a:rPr lang="en-US" sz="4800" dirty="0" err="1"/>
              <a:t>YScale</a:t>
            </a:r>
            <a:r>
              <a:rPr lang="en-US" sz="4800" dirty="0"/>
              <a:t>','log'); % log scale for clarity</a:t>
            </a:r>
          </a:p>
          <a:p>
            <a:r>
              <a:rPr lang="en-US" sz="4800" dirty="0"/>
              <a:t>end</a:t>
            </a:r>
          </a:p>
          <a:p>
            <a:r>
              <a:rPr lang="en-US" sz="4800" dirty="0"/>
              <a:t>figure;</a:t>
            </a:r>
          </a:p>
          <a:p>
            <a:r>
              <a:rPr lang="en-US" sz="4800" dirty="0"/>
              <a:t>bar(times);</a:t>
            </a:r>
          </a:p>
          <a:p>
            <a:r>
              <a:rPr lang="en-US" sz="4800" dirty="0"/>
              <a:t>set(gca,'</a:t>
            </a:r>
            <a:r>
              <a:rPr lang="en-US" sz="4800" dirty="0" err="1"/>
              <a:t>XTickLabel</a:t>
            </a:r>
            <a:r>
              <a:rPr lang="en-US" sz="4800" dirty="0"/>
              <a:t>',methods);</a:t>
            </a:r>
          </a:p>
          <a:p>
            <a:r>
              <a:rPr lang="en-US" sz="4800" dirty="0"/>
              <a:t>xlabel('Methods'); ylabel'Time (s)');</a:t>
            </a:r>
          </a:p>
          <a:p>
            <a:r>
              <a:rPr lang="en-US" sz="4800" dirty="0"/>
              <a:t>legend('Example 1','Exampl (e 2');</a:t>
            </a:r>
          </a:p>
          <a:p>
            <a:r>
              <a:rPr lang="en-US" sz="4800" dirty="0"/>
              <a:t>title('Computation Times');</a:t>
            </a:r>
          </a:p>
        </p:txBody>
      </p:sp>
    </p:spTree>
    <p:extLst>
      <p:ext uri="{BB962C8B-B14F-4D97-AF65-F5344CB8AC3E}">
        <p14:creationId xmlns:p14="http://schemas.microsoft.com/office/powerpoint/2010/main" val="6616534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B9AA-388A-7E40-4A1F-BEB8F43EED78}"/>
              </a:ext>
            </a:extLst>
          </p:cNvPr>
          <p:cNvSpPr>
            <a:spLocks noGrp="1"/>
          </p:cNvSpPr>
          <p:nvPr>
            <p:ph type="title"/>
          </p:nvPr>
        </p:nvSpPr>
        <p:spPr/>
        <p:txBody>
          <a:bodyPr/>
          <a:lstStyle/>
          <a:p>
            <a:r>
              <a:rPr lang="en-US" dirty="0"/>
              <a:t>MEMBERS OF GROUP 15</a:t>
            </a:r>
            <a:endParaRPr lang="en-UG" dirty="0"/>
          </a:p>
        </p:txBody>
      </p:sp>
      <p:graphicFrame>
        <p:nvGraphicFramePr>
          <p:cNvPr id="8" name="Content Placeholder 7">
            <a:extLst>
              <a:ext uri="{FF2B5EF4-FFF2-40B4-BE49-F238E27FC236}">
                <a16:creationId xmlns:a16="http://schemas.microsoft.com/office/drawing/2014/main" id="{DFC4FCAF-C34D-CEAC-10DB-59411D22536F}"/>
              </a:ext>
            </a:extLst>
          </p:cNvPr>
          <p:cNvGraphicFramePr>
            <a:graphicFrameLocks noGrp="1"/>
          </p:cNvGraphicFramePr>
          <p:nvPr>
            <p:ph idx="1"/>
            <p:extLst>
              <p:ext uri="{D42A27DB-BD31-4B8C-83A1-F6EECF244321}">
                <p14:modId xmlns:p14="http://schemas.microsoft.com/office/powerpoint/2010/main" val="2338964424"/>
              </p:ext>
            </p:extLst>
          </p:nvPr>
        </p:nvGraphicFramePr>
        <p:xfrm>
          <a:off x="1140177" y="2491669"/>
          <a:ext cx="9009240" cy="3610476"/>
        </p:xfrm>
        <a:graphic>
          <a:graphicData uri="http://schemas.openxmlformats.org/drawingml/2006/table">
            <a:tbl>
              <a:tblPr firstRow="1" bandRow="1">
                <a:tableStyleId>{5C22544A-7EE6-4342-B048-85BDC9FD1C3A}</a:tableStyleId>
              </a:tblPr>
              <a:tblGrid>
                <a:gridCol w="3003080">
                  <a:extLst>
                    <a:ext uri="{9D8B030D-6E8A-4147-A177-3AD203B41FA5}">
                      <a16:colId xmlns:a16="http://schemas.microsoft.com/office/drawing/2014/main" val="3163852590"/>
                    </a:ext>
                  </a:extLst>
                </a:gridCol>
                <a:gridCol w="3003080">
                  <a:extLst>
                    <a:ext uri="{9D8B030D-6E8A-4147-A177-3AD203B41FA5}">
                      <a16:colId xmlns:a16="http://schemas.microsoft.com/office/drawing/2014/main" val="2058197466"/>
                    </a:ext>
                  </a:extLst>
                </a:gridCol>
                <a:gridCol w="3003080">
                  <a:extLst>
                    <a:ext uri="{9D8B030D-6E8A-4147-A177-3AD203B41FA5}">
                      <a16:colId xmlns:a16="http://schemas.microsoft.com/office/drawing/2014/main" val="3668850697"/>
                    </a:ext>
                  </a:extLst>
                </a:gridCol>
              </a:tblGrid>
              <a:tr h="406276">
                <a:tc>
                  <a:txBody>
                    <a:bodyPr/>
                    <a:lstStyle/>
                    <a:p>
                      <a:r>
                        <a:rPr lang="en-US" sz="1000" dirty="0"/>
                        <a:t>NAME</a:t>
                      </a:r>
                      <a:endParaRPr lang="en-UG" sz="1000" dirty="0"/>
                    </a:p>
                  </a:txBody>
                  <a:tcPr/>
                </a:tc>
                <a:tc>
                  <a:txBody>
                    <a:bodyPr/>
                    <a:lstStyle/>
                    <a:p>
                      <a:r>
                        <a:rPr lang="en-US" sz="1000" dirty="0"/>
                        <a:t>REGISTRATION NUMBER</a:t>
                      </a:r>
                      <a:endParaRPr lang="en-UG" sz="1000" dirty="0"/>
                    </a:p>
                  </a:txBody>
                  <a:tcPr/>
                </a:tc>
                <a:tc>
                  <a:txBody>
                    <a:bodyPr/>
                    <a:lstStyle/>
                    <a:p>
                      <a:r>
                        <a:rPr lang="en-US" sz="1000" dirty="0"/>
                        <a:t>COURSE</a:t>
                      </a:r>
                      <a:endParaRPr lang="en-UG" sz="1000" dirty="0"/>
                    </a:p>
                  </a:txBody>
                  <a:tcPr/>
                </a:tc>
                <a:extLst>
                  <a:ext uri="{0D108BD9-81ED-4DB2-BD59-A6C34878D82A}">
                    <a16:rowId xmlns:a16="http://schemas.microsoft.com/office/drawing/2014/main" val="3640843098"/>
                  </a:ext>
                </a:extLst>
              </a:tr>
              <a:tr h="320420">
                <a:tc>
                  <a:txBody>
                    <a:bodyPr/>
                    <a:lstStyle/>
                    <a:p>
                      <a:r>
                        <a:rPr lang="en-US" sz="1000" dirty="0"/>
                        <a:t>Lugunga Timothy</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BU/UG/2024/2679</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AMI</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848113"/>
                  </a:ext>
                </a:extLst>
              </a:tr>
              <a:tr h="320420">
                <a:tc>
                  <a:txBody>
                    <a:bodyPr/>
                    <a:lstStyle/>
                    <a:p>
                      <a:r>
                        <a:rPr lang="en-US" sz="1000" dirty="0"/>
                        <a:t>Bahemuka Godwins</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BU/UG/2024/2583</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APE</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218133"/>
                  </a:ext>
                </a:extLst>
              </a:tr>
              <a:tr h="320420">
                <a:tc>
                  <a:txBody>
                    <a:bodyPr/>
                    <a:lstStyle/>
                    <a:p>
                      <a:r>
                        <a:rPr lang="en-US" sz="1000" dirty="0"/>
                        <a:t>Katusiime Joel</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BU/UP/2024/1031</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WAR</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1832579"/>
                  </a:ext>
                </a:extLst>
              </a:tr>
              <a:tr h="320420">
                <a:tc>
                  <a:txBody>
                    <a:bodyPr/>
                    <a:lstStyle/>
                    <a:p>
                      <a:r>
                        <a:rPr lang="en-US" sz="1000" dirty="0"/>
                        <a:t>Nabukwasi Shakira</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BU/UP/2023/0862</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WAR</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3617247"/>
                  </a:ext>
                </a:extLst>
              </a:tr>
              <a:tr h="320420">
                <a:tc>
                  <a:txBody>
                    <a:bodyPr/>
                    <a:lstStyle/>
                    <a:p>
                      <a:r>
                        <a:rPr lang="en-US" sz="1000" dirty="0"/>
                        <a:t>Naziwa Patricia</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BU/UP/2024/0993</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PTI</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1613981"/>
                  </a:ext>
                </a:extLst>
              </a:tr>
              <a:tr h="320420">
                <a:tc>
                  <a:txBody>
                    <a:bodyPr/>
                    <a:lstStyle/>
                    <a:p>
                      <a:r>
                        <a:rPr lang="en-US" sz="1000" dirty="0"/>
                        <a:t>Sidenya Kevin</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BU/UP/2O24/3839</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WAR</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9410747"/>
                  </a:ext>
                </a:extLst>
              </a:tr>
              <a:tr h="320420">
                <a:tc>
                  <a:txBody>
                    <a:bodyPr/>
                    <a:lstStyle/>
                    <a:p>
                      <a:r>
                        <a:rPr lang="en-US" sz="1000" dirty="0"/>
                        <a:t>Odong Eric Perry</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BU/UP/2024/1059</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WAR</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8525615"/>
                  </a:ext>
                </a:extLst>
              </a:tr>
              <a:tr h="320420">
                <a:tc>
                  <a:txBody>
                    <a:bodyPr/>
                    <a:lstStyle/>
                    <a:p>
                      <a:r>
                        <a:rPr lang="en-US" sz="1000" dirty="0"/>
                        <a:t>Nandijja Laila</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BU/UP/2024/3833</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WAR</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0915633"/>
                  </a:ext>
                </a:extLst>
              </a:tr>
              <a:tr h="320420">
                <a:tc>
                  <a:txBody>
                    <a:bodyPr/>
                    <a:lstStyle/>
                    <a:p>
                      <a:r>
                        <a:rPr lang="en-US" sz="1000" dirty="0"/>
                        <a:t>Namata Lilian Kizza</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BU/UP/2024/0984</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MEB</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6074471"/>
                  </a:ext>
                </a:extLst>
              </a:tr>
              <a:tr h="320420">
                <a:tc>
                  <a:txBody>
                    <a:bodyPr/>
                    <a:lstStyle/>
                    <a:p>
                      <a:r>
                        <a:rPr lang="en-US" sz="1000" dirty="0"/>
                        <a:t>Buluma Daniel</a:t>
                      </a:r>
                      <a:endParaRPr lang="en-UG" sz="1000" dirty="0"/>
                    </a:p>
                  </a:txBody>
                  <a:tcPr/>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BU/UP/2024/4323</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AMI</a:t>
                      </a:r>
                      <a:endParaRPr lang="en-UG"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6542797"/>
                  </a:ext>
                </a:extLst>
              </a:tr>
            </a:tbl>
          </a:graphicData>
        </a:graphic>
      </p:graphicFrame>
    </p:spTree>
    <p:extLst>
      <p:ext uri="{BB962C8B-B14F-4D97-AF65-F5344CB8AC3E}">
        <p14:creationId xmlns:p14="http://schemas.microsoft.com/office/powerpoint/2010/main" val="57487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6CF3C-D7E5-3E00-D948-A1B3F66B6994}"/>
              </a:ext>
            </a:extLst>
          </p:cNvPr>
          <p:cNvSpPr>
            <a:spLocks noGrp="1"/>
          </p:cNvSpPr>
          <p:nvPr>
            <p:ph type="title"/>
          </p:nvPr>
        </p:nvSpPr>
        <p:spPr/>
        <p:txBody>
          <a:bodyPr>
            <a:normAutofit/>
          </a:bodyPr>
          <a:lstStyle/>
          <a:p>
            <a:r>
              <a:rPr lang="en-US" dirty="0"/>
              <a:t>GRAPH OF COMPUTATION TIME AGAINST NUMERICAL METHODS</a:t>
            </a:r>
          </a:p>
        </p:txBody>
      </p:sp>
      <p:sp>
        <p:nvSpPr>
          <p:cNvPr id="3" name="Content Placeholder 2">
            <a:extLst>
              <a:ext uri="{FF2B5EF4-FFF2-40B4-BE49-F238E27FC236}">
                <a16:creationId xmlns:a16="http://schemas.microsoft.com/office/drawing/2014/main" id="{48177403-E7CA-21E5-8490-B46EE9B2C0AA}"/>
              </a:ext>
            </a:extLst>
          </p:cNvPr>
          <p:cNvSpPr>
            <a:spLocks noGrp="1"/>
          </p:cNvSpPr>
          <p:nvPr>
            <p:ph sz="half" idx="1"/>
          </p:nvPr>
        </p:nvSpPr>
        <p:spPr/>
        <p:txBody>
          <a:bodyPr>
            <a:normAutofit/>
          </a:bodyPr>
          <a:lstStyle/>
          <a:p>
            <a:r>
              <a:rPr lang="en-US" sz="1600" dirty="0"/>
              <a:t>For each method and problem:</a:t>
            </a:r>
          </a:p>
          <a:p>
            <a:pPr marL="0" indent="0">
              <a:buNone/>
            </a:pPr>
            <a:r>
              <a:rPr lang="en-US" sz="1600" dirty="0"/>
              <a:t>    plot error vs iteration curve</a:t>
            </a:r>
          </a:p>
          <a:p>
            <a:pPr marL="0" indent="0">
              <a:buNone/>
            </a:pPr>
            <a:r>
              <a:rPr lang="en-US" sz="1600" dirty="0"/>
              <a:t>     use log scale for error axis</a:t>
            </a:r>
          </a:p>
          <a:p>
            <a:r>
              <a:rPr lang="en-US" sz="1600" dirty="0"/>
              <a:t>After looping</a:t>
            </a:r>
          </a:p>
          <a:p>
            <a:pPr marL="0" indent="0">
              <a:buNone/>
            </a:pPr>
            <a:r>
              <a:rPr lang="en-US" sz="1600" dirty="0"/>
              <a:t>    create bar chart comparing       computation time with different numerical methods                                                                                                   </a:t>
            </a:r>
          </a:p>
        </p:txBody>
      </p:sp>
      <p:sp>
        <p:nvSpPr>
          <p:cNvPr id="9" name="Content Placeholder 8">
            <a:extLst>
              <a:ext uri="{FF2B5EF4-FFF2-40B4-BE49-F238E27FC236}">
                <a16:creationId xmlns:a16="http://schemas.microsoft.com/office/drawing/2014/main" id="{9FE686B2-79CE-258D-7D43-45082CC9D14A}"/>
              </a:ext>
            </a:extLst>
          </p:cNvPr>
          <p:cNvSpPr>
            <a:spLocks noGrp="1"/>
          </p:cNvSpPr>
          <p:nvPr>
            <p:ph sz="half" idx="2"/>
          </p:nvPr>
        </p:nvSpPr>
        <p:spPr>
          <a:xfrm>
            <a:off x="6181344" y="2560320"/>
            <a:ext cx="4718304" cy="3675380"/>
          </a:xfrm>
        </p:spPr>
        <p:txBody>
          <a:bodyPr/>
          <a:lstStyle/>
          <a:p>
            <a:pPr marL="0" indent="0" algn="ctr">
              <a:buNone/>
            </a:pPr>
            <a:r>
              <a:rPr lang="en-US" sz="1200" b="1" dirty="0"/>
              <a:t>GRAPH OF TIME AGAINST METHODS</a:t>
            </a:r>
          </a:p>
          <a:p>
            <a:pPr marL="0" indent="0">
              <a:buNone/>
            </a:pPr>
            <a:endParaRPr lang="en-US" dirty="0"/>
          </a:p>
        </p:txBody>
      </p:sp>
      <p:pic>
        <p:nvPicPr>
          <p:cNvPr id="13" name="Picture 12">
            <a:extLst>
              <a:ext uri="{FF2B5EF4-FFF2-40B4-BE49-F238E27FC236}">
                <a16:creationId xmlns:a16="http://schemas.microsoft.com/office/drawing/2014/main" id="{2A07CE49-6C7D-C0DE-7B3C-811DE40BA5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16549" y="2780139"/>
            <a:ext cx="5231499" cy="3845743"/>
          </a:xfrm>
          <a:prstGeom prst="rect">
            <a:avLst/>
          </a:prstGeom>
          <a:noFill/>
          <a:ln>
            <a:noFill/>
          </a:ln>
        </p:spPr>
      </p:pic>
    </p:spTree>
    <p:extLst>
      <p:ext uri="{BB962C8B-B14F-4D97-AF65-F5344CB8AC3E}">
        <p14:creationId xmlns:p14="http://schemas.microsoft.com/office/powerpoint/2010/main" val="3488263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169F-877C-C53D-ABCE-E86C1F74D080}"/>
              </a:ext>
            </a:extLst>
          </p:cNvPr>
          <p:cNvSpPr>
            <a:spLocks noGrp="1"/>
          </p:cNvSpPr>
          <p:nvPr>
            <p:ph type="title"/>
          </p:nvPr>
        </p:nvSpPr>
        <p:spPr/>
        <p:txBody>
          <a:bodyPr/>
          <a:lstStyle/>
          <a:p>
            <a:r>
              <a:rPr lang="en-US" dirty="0"/>
              <a:t>PART B</a:t>
            </a:r>
          </a:p>
        </p:txBody>
      </p:sp>
      <p:sp>
        <p:nvSpPr>
          <p:cNvPr id="3" name="Content Placeholder 2">
            <a:extLst>
              <a:ext uri="{FF2B5EF4-FFF2-40B4-BE49-F238E27FC236}">
                <a16:creationId xmlns:a16="http://schemas.microsoft.com/office/drawing/2014/main" id="{9B523606-1B59-5228-2FAC-F80D770FB2D2}"/>
              </a:ext>
            </a:extLst>
          </p:cNvPr>
          <p:cNvSpPr>
            <a:spLocks noGrp="1"/>
          </p:cNvSpPr>
          <p:nvPr>
            <p:ph idx="1"/>
          </p:nvPr>
        </p:nvSpPr>
        <p:spPr/>
        <p:txBody>
          <a:bodyPr>
            <a:normAutofit/>
          </a:bodyPr>
          <a:lstStyle/>
          <a:p>
            <a:r>
              <a:rPr lang="en-US" dirty="0"/>
              <a:t>We applied different differential equations namely ; Euler and range Kutta method.</a:t>
            </a:r>
          </a:p>
          <a:p>
            <a:r>
              <a:rPr lang="en-US" dirty="0"/>
              <a:t>We formulated two real world problems which we solved using these methods. </a:t>
            </a:r>
          </a:p>
          <a:p>
            <a:r>
              <a:rPr lang="en-US" dirty="0"/>
              <a:t>The real world problems are ; </a:t>
            </a:r>
          </a:p>
          <a:p>
            <a:pPr marL="0" indent="0">
              <a:buNone/>
            </a:pPr>
            <a:r>
              <a:rPr lang="en-US" dirty="0"/>
              <a:t>                                  -Finding the motion of a falling object with air resistance</a:t>
            </a:r>
          </a:p>
          <a:p>
            <a:pPr marL="0" indent="0">
              <a:buNone/>
            </a:pPr>
            <a:r>
              <a:rPr lang="en-US" dirty="0"/>
              <a:t>                                  -Cooling a hot metal rod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19007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7A39-B8C2-D512-EC66-CAAE0768283D}"/>
              </a:ext>
            </a:extLst>
          </p:cNvPr>
          <p:cNvSpPr>
            <a:spLocks noGrp="1"/>
          </p:cNvSpPr>
          <p:nvPr>
            <p:ph type="title"/>
          </p:nvPr>
        </p:nvSpPr>
        <p:spPr/>
        <p:txBody>
          <a:bodyPr/>
          <a:lstStyle/>
          <a:p>
            <a:r>
              <a:rPr lang="en-US" dirty="0"/>
              <a:t>RANGE KUTTA METHOD</a:t>
            </a:r>
          </a:p>
        </p:txBody>
      </p:sp>
      <p:sp>
        <p:nvSpPr>
          <p:cNvPr id="3" name="Content Placeholder 2">
            <a:extLst>
              <a:ext uri="{FF2B5EF4-FFF2-40B4-BE49-F238E27FC236}">
                <a16:creationId xmlns:a16="http://schemas.microsoft.com/office/drawing/2014/main" id="{BBEEBFA4-271B-C1AE-F183-2BB31D0FD55D}"/>
              </a:ext>
            </a:extLst>
          </p:cNvPr>
          <p:cNvSpPr>
            <a:spLocks noGrp="1"/>
          </p:cNvSpPr>
          <p:nvPr>
            <p:ph sz="half" idx="1"/>
          </p:nvPr>
        </p:nvSpPr>
        <p:spPr>
          <a:xfrm>
            <a:off x="1298448" y="2560320"/>
            <a:ext cx="4718304" cy="3742006"/>
          </a:xfrm>
        </p:spPr>
        <p:txBody>
          <a:bodyPr>
            <a:normAutofit fontScale="25000" lnSpcReduction="20000"/>
          </a:bodyPr>
          <a:lstStyle/>
          <a:p>
            <a:pPr marL="0" indent="0" algn="ctr">
              <a:spcAft>
                <a:spcPts val="300"/>
              </a:spcAft>
              <a:buNone/>
            </a:pPr>
            <a:r>
              <a:rPr lang="en-US" sz="4800" b="1" dirty="0"/>
              <a:t>REAL WORLD  PROBLEM ONE</a:t>
            </a:r>
          </a:p>
          <a:p>
            <a:pPr>
              <a:spcAft>
                <a:spcPts val="300"/>
              </a:spcAft>
            </a:pPr>
            <a:r>
              <a:rPr lang="en-US" sz="4400" dirty="0">
                <a:latin typeface="Courier New" panose="02070309020205020404" pitchFamily="49" charset="0"/>
              </a:rPr>
              <a:t>% Runge-Kutta Method of order 2</a:t>
            </a:r>
          </a:p>
          <a:p>
            <a:pPr>
              <a:spcAft>
                <a:spcPts val="300"/>
              </a:spcAft>
            </a:pPr>
            <a:r>
              <a:rPr lang="en-US" sz="4400" dirty="0">
                <a:latin typeface="Courier New" panose="02070309020205020404" pitchFamily="49" charset="0"/>
              </a:rPr>
              <a:t>% general formula for Runge-</a:t>
            </a:r>
            <a:r>
              <a:rPr lang="en-US" sz="4400" dirty="0" err="1">
                <a:latin typeface="Courier New" panose="02070309020205020404" pitchFamily="49" charset="0"/>
              </a:rPr>
              <a:t>Kutta</a:t>
            </a:r>
            <a:r>
              <a:rPr lang="en-US" sz="4400" dirty="0">
                <a:latin typeface="Courier New" panose="02070309020205020404" pitchFamily="49" charset="0"/>
              </a:rPr>
              <a:t> Method of order 2</a:t>
            </a:r>
          </a:p>
          <a:p>
            <a:pPr>
              <a:spcAft>
                <a:spcPts val="300"/>
              </a:spcAft>
            </a:pPr>
            <a:r>
              <a:rPr lang="pt-BR" sz="4400" dirty="0">
                <a:latin typeface="Courier New" panose="02070309020205020404" pitchFamily="49" charset="0"/>
              </a:rPr>
              <a:t>%k1 = h*f(tn,yn);</a:t>
            </a:r>
          </a:p>
          <a:p>
            <a:pPr>
              <a:spcAft>
                <a:spcPts val="300"/>
              </a:spcAft>
            </a:pPr>
            <a:r>
              <a:rPr lang="pt-BR" sz="4400" dirty="0">
                <a:latin typeface="Courier New" panose="02070309020205020404" pitchFamily="49" charset="0"/>
              </a:rPr>
              <a:t>%k2 = h*f(t(n+1),y(n)+k1);</a:t>
            </a:r>
          </a:p>
          <a:p>
            <a:pPr>
              <a:spcAft>
                <a:spcPts val="300"/>
              </a:spcAft>
            </a:pPr>
            <a:r>
              <a:rPr lang="es-ES" sz="4400" dirty="0">
                <a:latin typeface="Courier New" panose="02070309020205020404" pitchFamily="49" charset="0"/>
              </a:rPr>
              <a:t>%y(n+1) = y(n) + (1/2)*(k1 + k2);</a:t>
            </a:r>
          </a:p>
          <a:p>
            <a:pPr>
              <a:spcAft>
                <a:spcPts val="300"/>
              </a:spcAft>
            </a:pPr>
            <a:r>
              <a:rPr lang="en-US" sz="4400" dirty="0">
                <a:latin typeface="Courier New" panose="02070309020205020404" pitchFamily="49" charset="0"/>
              </a:rPr>
              <a:t>% example one: motion of a falling object with air resistance satisfying</a:t>
            </a:r>
          </a:p>
          <a:p>
            <a:pPr>
              <a:spcAft>
                <a:spcPts val="300"/>
              </a:spcAft>
            </a:pPr>
            <a:r>
              <a:rPr lang="en-US" sz="4400" dirty="0">
                <a:latin typeface="Courier New" panose="02070309020205020404" pitchFamily="49" charset="0"/>
              </a:rPr>
              <a:t>% the equation dv/dt = 9.8 - 0.2*v, v(0) = 0</a:t>
            </a:r>
          </a:p>
          <a:p>
            <a:pPr>
              <a:spcAft>
                <a:spcPts val="300"/>
              </a:spcAft>
            </a:pPr>
            <a:r>
              <a:rPr lang="en-US" sz="4400" dirty="0">
                <a:latin typeface="Courier New" panose="02070309020205020404" pitchFamily="49" charset="0"/>
              </a:rPr>
              <a:t>f = @(t,v)9.8-0.2*v;</a:t>
            </a:r>
          </a:p>
          <a:p>
            <a:pPr>
              <a:spcAft>
                <a:spcPts val="300"/>
              </a:spcAft>
            </a:pPr>
            <a:r>
              <a:rPr lang="en-US" sz="4400" dirty="0">
                <a:latin typeface="Courier New" panose="02070309020205020404" pitchFamily="49" charset="0"/>
              </a:rPr>
              <a:t>t0 = 0;</a:t>
            </a:r>
          </a:p>
          <a:p>
            <a:pPr>
              <a:spcAft>
                <a:spcPts val="300"/>
              </a:spcAft>
            </a:pPr>
            <a:r>
              <a:rPr lang="en-US" sz="4400" dirty="0">
                <a:latin typeface="Courier New" panose="02070309020205020404" pitchFamily="49" charset="0"/>
              </a:rPr>
              <a:t>v0 = 0 ;</a:t>
            </a:r>
          </a:p>
          <a:p>
            <a:pPr>
              <a:spcAft>
                <a:spcPts val="300"/>
              </a:spcAft>
            </a:pPr>
            <a:r>
              <a:rPr lang="en-US" sz="4400" dirty="0">
                <a:latin typeface="Courier New" panose="02070309020205020404" pitchFamily="49" charset="0"/>
              </a:rPr>
              <a:t>h = 2 ;</a:t>
            </a:r>
          </a:p>
          <a:p>
            <a:pPr>
              <a:spcAft>
                <a:spcPts val="300"/>
              </a:spcAft>
            </a:pPr>
            <a:r>
              <a:rPr lang="en-US" sz="4400" dirty="0">
                <a:latin typeface="Courier New" panose="02070309020205020404" pitchFamily="49" charset="0"/>
              </a:rPr>
              <a:t>tn = 50 ;</a:t>
            </a:r>
          </a:p>
          <a:p>
            <a:pPr>
              <a:spcAft>
                <a:spcPts val="300"/>
              </a:spcAft>
            </a:pPr>
            <a:r>
              <a:rPr lang="en-US" sz="4400" dirty="0">
                <a:latin typeface="Courier New" panose="02070309020205020404" pitchFamily="49" charset="0"/>
              </a:rPr>
              <a:t>n = (tn - t0)/h;</a:t>
            </a:r>
          </a:p>
          <a:p>
            <a:pPr>
              <a:spcAft>
                <a:spcPts val="300"/>
              </a:spcAft>
            </a:pPr>
            <a:r>
              <a:rPr lang="en-US" sz="4400" dirty="0">
                <a:latin typeface="Courier New" panose="02070309020205020404" pitchFamily="49" charset="0"/>
              </a:rPr>
              <a:t>t(1) = t0; v(1) = v0;</a:t>
            </a:r>
          </a:p>
          <a:p>
            <a:pPr>
              <a:spcAft>
                <a:spcPts val="300"/>
              </a:spcAft>
            </a:pPr>
            <a:r>
              <a:rPr lang="en-US" sz="4400" dirty="0">
                <a:latin typeface="Courier New" panose="02070309020205020404" pitchFamily="49" charset="0"/>
              </a:rPr>
              <a:t>for i = 1:n</a:t>
            </a:r>
          </a:p>
          <a:p>
            <a:pPr>
              <a:spcAft>
                <a:spcPts val="300"/>
              </a:spcAft>
            </a:pPr>
            <a:r>
              <a:rPr lang="en-US" sz="4400" dirty="0">
                <a:latin typeface="Courier New" panose="02070309020205020404" pitchFamily="49" charset="0"/>
              </a:rPr>
              <a:t>    t(i+1) = t0 + i*h;</a:t>
            </a:r>
          </a:p>
          <a:p>
            <a:pPr marL="0" indent="0">
              <a:buNone/>
            </a:pPr>
            <a:r>
              <a:rPr lang="en-US" dirty="0"/>
              <a:t> </a:t>
            </a:r>
          </a:p>
        </p:txBody>
      </p:sp>
      <p:sp>
        <p:nvSpPr>
          <p:cNvPr id="4" name="Content Placeholder 3">
            <a:extLst>
              <a:ext uri="{FF2B5EF4-FFF2-40B4-BE49-F238E27FC236}">
                <a16:creationId xmlns:a16="http://schemas.microsoft.com/office/drawing/2014/main" id="{EBE2CC77-6DB5-E31F-2D4C-26BD936D6873}"/>
              </a:ext>
            </a:extLst>
          </p:cNvPr>
          <p:cNvSpPr>
            <a:spLocks noGrp="1"/>
          </p:cNvSpPr>
          <p:nvPr>
            <p:ph sz="half" idx="2"/>
          </p:nvPr>
        </p:nvSpPr>
        <p:spPr>
          <a:xfrm>
            <a:off x="6181344" y="2560320"/>
            <a:ext cx="4718304" cy="3624580"/>
          </a:xfrm>
        </p:spPr>
        <p:txBody>
          <a:bodyPr>
            <a:noAutofit/>
          </a:bodyPr>
          <a:lstStyle/>
          <a:p>
            <a:pPr>
              <a:spcAft>
                <a:spcPts val="300"/>
              </a:spcAft>
            </a:pPr>
            <a:endParaRPr lang="en-US" sz="1100" dirty="0">
              <a:latin typeface="Courier New" panose="02070309020205020404" pitchFamily="49" charset="0"/>
            </a:endParaRPr>
          </a:p>
          <a:p>
            <a:pPr>
              <a:spcAft>
                <a:spcPts val="300"/>
              </a:spcAft>
            </a:pPr>
            <a:r>
              <a:rPr lang="en-US" sz="1100" dirty="0">
                <a:latin typeface="Courier New" panose="02070309020205020404" pitchFamily="49" charset="0"/>
              </a:rPr>
              <a:t> t(i+1) = t0 + i*h;</a:t>
            </a:r>
          </a:p>
          <a:p>
            <a:pPr>
              <a:spcAft>
                <a:spcPts val="300"/>
              </a:spcAft>
            </a:pPr>
            <a:r>
              <a:rPr lang="en-US" sz="1100" dirty="0">
                <a:latin typeface="Courier New" panose="02070309020205020404" pitchFamily="49" charset="0"/>
              </a:rPr>
              <a:t>    k1 = h*f(t(i),v(i));</a:t>
            </a:r>
          </a:p>
          <a:p>
            <a:pPr>
              <a:spcAft>
                <a:spcPts val="300"/>
              </a:spcAft>
            </a:pPr>
            <a:r>
              <a:rPr lang="nn-NO" sz="1100" dirty="0">
                <a:latin typeface="Courier New" panose="02070309020205020404" pitchFamily="49" charset="0"/>
              </a:rPr>
              <a:t>    k2 = h*f(t(i+1),v(i)+k1);</a:t>
            </a:r>
          </a:p>
          <a:p>
            <a:pPr>
              <a:spcAft>
                <a:spcPts val="300"/>
              </a:spcAft>
            </a:pPr>
            <a:r>
              <a:rPr lang="nn-NO" sz="1100" dirty="0">
                <a:latin typeface="Courier New" panose="02070309020205020404" pitchFamily="49" charset="0"/>
              </a:rPr>
              <a:t>    v(i+1) = v(i) + (1/2)*(k1 + k2);</a:t>
            </a:r>
          </a:p>
          <a:p>
            <a:pPr>
              <a:spcAft>
                <a:spcPts val="300"/>
              </a:spcAft>
            </a:pPr>
            <a:r>
              <a:rPr lang="en-US" sz="1100" dirty="0">
                <a:latin typeface="Courier New" panose="02070309020205020404" pitchFamily="49" charset="0"/>
              </a:rPr>
              <a:t>    fprintf('v(%.2f) = %.4f\n', t(i+1),v(i+1))</a:t>
            </a:r>
          </a:p>
          <a:p>
            <a:pPr>
              <a:spcAft>
                <a:spcPts val="300"/>
              </a:spcAft>
            </a:pPr>
            <a:r>
              <a:rPr lang="en-US" sz="1100" dirty="0">
                <a:latin typeface="Courier New" panose="02070309020205020404" pitchFamily="49" charset="0"/>
              </a:rPr>
              <a:t>end</a:t>
            </a:r>
          </a:p>
          <a:p>
            <a:pPr>
              <a:spcAft>
                <a:spcPts val="300"/>
              </a:spcAft>
            </a:pPr>
            <a:r>
              <a:rPr lang="en-US" sz="1100" dirty="0">
                <a:latin typeface="Courier New" panose="02070309020205020404" pitchFamily="49" charset="0"/>
              </a:rPr>
              <a:t>timetaken = toc;</a:t>
            </a:r>
          </a:p>
          <a:p>
            <a:pPr>
              <a:spcAft>
                <a:spcPts val="300"/>
              </a:spcAft>
            </a:pPr>
            <a:r>
              <a:rPr lang="en-US" sz="1100" dirty="0">
                <a:latin typeface="Courier New" panose="02070309020205020404" pitchFamily="49" charset="0"/>
              </a:rPr>
              <a:t>disp(timetaken)</a:t>
            </a:r>
          </a:p>
          <a:p>
            <a:pPr>
              <a:spcAft>
                <a:spcPts val="300"/>
              </a:spcAft>
            </a:pPr>
            <a:r>
              <a:rPr lang="en-US" sz="1100" dirty="0">
                <a:latin typeface="Courier New" panose="02070309020205020404" pitchFamily="49" charset="0"/>
              </a:rPr>
              <a:t>figure;</a:t>
            </a:r>
          </a:p>
          <a:p>
            <a:pPr>
              <a:spcAft>
                <a:spcPts val="300"/>
              </a:spcAft>
            </a:pPr>
            <a:r>
              <a:rPr lang="en-US" sz="1100" dirty="0">
                <a:latin typeface="Courier New" panose="02070309020205020404" pitchFamily="49" charset="0"/>
              </a:rPr>
              <a:t>hold on</a:t>
            </a:r>
          </a:p>
          <a:p>
            <a:pPr>
              <a:spcAft>
                <a:spcPts val="300"/>
              </a:spcAft>
            </a:pPr>
            <a:r>
              <a:rPr lang="en-US" sz="1100" dirty="0">
                <a:latin typeface="Courier New" panose="02070309020205020404" pitchFamily="49" charset="0"/>
              </a:rPr>
              <a:t>plot(t, v);</a:t>
            </a:r>
          </a:p>
          <a:p>
            <a:pPr>
              <a:spcAft>
                <a:spcPts val="300"/>
              </a:spcAft>
            </a:pPr>
            <a:r>
              <a:rPr lang="en-US" sz="1100" dirty="0">
                <a:latin typeface="Courier New" panose="02070309020205020404" pitchFamily="49" charset="0"/>
              </a:rPr>
              <a:t>xlabel('Time (s)');</a:t>
            </a:r>
          </a:p>
          <a:p>
            <a:pPr>
              <a:spcAft>
                <a:spcPts val="300"/>
              </a:spcAft>
            </a:pPr>
            <a:r>
              <a:rPr lang="en-US" sz="1100" dirty="0">
                <a:latin typeface="Courier New" panose="02070309020205020404" pitchFamily="49" charset="0"/>
              </a:rPr>
              <a:t>ylabel('Velocity (m/s)');</a:t>
            </a:r>
          </a:p>
          <a:p>
            <a:pPr>
              <a:spcAft>
                <a:spcPts val="300"/>
              </a:spcAft>
            </a:pPr>
            <a:r>
              <a:rPr lang="en-US" sz="1100" dirty="0">
                <a:latin typeface="Courier New" panose="02070309020205020404" pitchFamily="49" charset="0"/>
              </a:rPr>
              <a:t>title('Velocity of the Ball Over Time');</a:t>
            </a:r>
          </a:p>
          <a:p>
            <a:pPr>
              <a:spcAft>
                <a:spcPts val="300"/>
              </a:spcAft>
            </a:pPr>
            <a:r>
              <a:rPr lang="en-US" sz="1100" dirty="0">
                <a:latin typeface="Courier New" panose="02070309020205020404" pitchFamily="49" charset="0"/>
              </a:rPr>
              <a:t>grid on;</a:t>
            </a:r>
            <a:endParaRPr lang="en-US" sz="1100" dirty="0"/>
          </a:p>
        </p:txBody>
      </p:sp>
    </p:spTree>
    <p:extLst>
      <p:ext uri="{BB962C8B-B14F-4D97-AF65-F5344CB8AC3E}">
        <p14:creationId xmlns:p14="http://schemas.microsoft.com/office/powerpoint/2010/main" val="1418180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6AF2CA-938D-A909-0183-106710E824F3}"/>
              </a:ext>
            </a:extLst>
          </p:cNvPr>
          <p:cNvSpPr>
            <a:spLocks noGrp="1"/>
          </p:cNvSpPr>
          <p:nvPr>
            <p:ph type="title"/>
          </p:nvPr>
        </p:nvSpPr>
        <p:spPr/>
        <p:txBody>
          <a:bodyPr>
            <a:normAutofit/>
          </a:bodyPr>
          <a:lstStyle/>
          <a:p>
            <a:r>
              <a:rPr lang="en-US" dirty="0"/>
              <a:t>CONT.</a:t>
            </a:r>
          </a:p>
        </p:txBody>
      </p:sp>
      <p:sp>
        <p:nvSpPr>
          <p:cNvPr id="3" name="Content Placeholder 2">
            <a:extLst>
              <a:ext uri="{FF2B5EF4-FFF2-40B4-BE49-F238E27FC236}">
                <a16:creationId xmlns:a16="http://schemas.microsoft.com/office/drawing/2014/main" id="{181920BA-A00C-2FCD-F8B1-14D3664BB2E5}"/>
              </a:ext>
            </a:extLst>
          </p:cNvPr>
          <p:cNvSpPr>
            <a:spLocks noGrp="1"/>
          </p:cNvSpPr>
          <p:nvPr>
            <p:ph idx="1"/>
          </p:nvPr>
        </p:nvSpPr>
        <p:spPr>
          <a:xfrm>
            <a:off x="1295401" y="2285999"/>
            <a:ext cx="9601196" cy="3589869"/>
          </a:xfrm>
        </p:spPr>
        <p:txBody>
          <a:bodyPr/>
          <a:lstStyle/>
          <a:p>
            <a:pPr marL="0" indent="0" algn="ctr">
              <a:buNone/>
            </a:pPr>
            <a:endParaRPr lang="en-US" sz="1400" dirty="0"/>
          </a:p>
          <a:p>
            <a:pPr marL="0" indent="0" algn="ctr">
              <a:buNone/>
            </a:pPr>
            <a:r>
              <a:rPr lang="en-US" sz="1400" b="1" dirty="0"/>
              <a:t>A GRAPH OF VELOCITY AGAINST TIME</a:t>
            </a:r>
          </a:p>
          <a:p>
            <a:pPr marL="0" indent="0" algn="ctr">
              <a:buNone/>
            </a:pPr>
            <a:endParaRPr lang="en-US" dirty="0"/>
          </a:p>
        </p:txBody>
      </p:sp>
      <p:pic>
        <p:nvPicPr>
          <p:cNvPr id="10" name="Picture 9">
            <a:extLst>
              <a:ext uri="{FF2B5EF4-FFF2-40B4-BE49-F238E27FC236}">
                <a16:creationId xmlns:a16="http://schemas.microsoft.com/office/drawing/2014/main" id="{4AAD4856-DE0C-A706-588F-A1FC2DE5C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899" y="2857499"/>
            <a:ext cx="9220200" cy="3429001"/>
          </a:xfrm>
          <a:prstGeom prst="rect">
            <a:avLst/>
          </a:prstGeom>
        </p:spPr>
      </p:pic>
    </p:spTree>
    <p:extLst>
      <p:ext uri="{BB962C8B-B14F-4D97-AF65-F5344CB8AC3E}">
        <p14:creationId xmlns:p14="http://schemas.microsoft.com/office/powerpoint/2010/main" val="2881033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EC72C4-6C70-58CD-059F-13F7F51FBB97}"/>
              </a:ext>
            </a:extLst>
          </p:cNvPr>
          <p:cNvSpPr>
            <a:spLocks noGrp="1"/>
          </p:cNvSpPr>
          <p:nvPr>
            <p:ph type="title"/>
          </p:nvPr>
        </p:nvSpPr>
        <p:spPr/>
        <p:txBody>
          <a:bodyPr/>
          <a:lstStyle/>
          <a:p>
            <a:r>
              <a:rPr lang="en-US" dirty="0"/>
              <a:t>CONT.</a:t>
            </a:r>
          </a:p>
        </p:txBody>
      </p:sp>
      <p:sp>
        <p:nvSpPr>
          <p:cNvPr id="6" name="Content Placeholder 5">
            <a:extLst>
              <a:ext uri="{FF2B5EF4-FFF2-40B4-BE49-F238E27FC236}">
                <a16:creationId xmlns:a16="http://schemas.microsoft.com/office/drawing/2014/main" id="{CF85312E-6582-686A-3BD2-B24F032788A9}"/>
              </a:ext>
            </a:extLst>
          </p:cNvPr>
          <p:cNvSpPr>
            <a:spLocks noGrp="1"/>
          </p:cNvSpPr>
          <p:nvPr>
            <p:ph sz="half" idx="1"/>
          </p:nvPr>
        </p:nvSpPr>
        <p:spPr>
          <a:xfrm>
            <a:off x="436098" y="1280160"/>
            <a:ext cx="4881489" cy="5577840"/>
          </a:xfrm>
        </p:spPr>
        <p:txBody>
          <a:bodyPr>
            <a:normAutofit fontScale="25000" lnSpcReduction="20000"/>
          </a:bodyPr>
          <a:lstStyle/>
          <a:p>
            <a:pPr marL="0" indent="0" algn="ctr">
              <a:spcAft>
                <a:spcPts val="300"/>
              </a:spcAft>
              <a:buNone/>
            </a:pPr>
            <a:r>
              <a:rPr lang="en-US" sz="4800" b="1" dirty="0">
                <a:latin typeface="Courier New" panose="02070309020205020404" pitchFamily="49" charset="0"/>
              </a:rPr>
              <a:t>REAL WORLD PROBLEM TWO</a:t>
            </a:r>
          </a:p>
          <a:p>
            <a:pPr>
              <a:spcAft>
                <a:spcPts val="300"/>
              </a:spcAft>
            </a:pPr>
            <a:r>
              <a:rPr lang="en-US" sz="4400" dirty="0">
                <a:latin typeface="Courier New" panose="02070309020205020404" pitchFamily="49" charset="0"/>
              </a:rPr>
              <a:t>%% % Runge-</a:t>
            </a:r>
            <a:r>
              <a:rPr lang="en-US" sz="4400" dirty="0" err="1">
                <a:latin typeface="Courier New" panose="02070309020205020404" pitchFamily="49" charset="0"/>
              </a:rPr>
              <a:t>Kutta</a:t>
            </a:r>
            <a:r>
              <a:rPr lang="en-US" sz="4400" dirty="0">
                <a:latin typeface="Courier New" panose="02070309020205020404" pitchFamily="49" charset="0"/>
              </a:rPr>
              <a:t> Method of order 2</a:t>
            </a:r>
          </a:p>
          <a:p>
            <a:pPr>
              <a:spcAft>
                <a:spcPts val="300"/>
              </a:spcAft>
            </a:pPr>
            <a:r>
              <a:rPr lang="en-US" sz="4400" dirty="0">
                <a:latin typeface="Courier New" panose="02070309020205020404" pitchFamily="49" charset="0"/>
              </a:rPr>
              <a:t>% general formula for Runge-</a:t>
            </a:r>
            <a:r>
              <a:rPr lang="en-US" sz="4400" dirty="0" err="1">
                <a:latin typeface="Courier New" panose="02070309020205020404" pitchFamily="49" charset="0"/>
              </a:rPr>
              <a:t>Kutta</a:t>
            </a:r>
            <a:r>
              <a:rPr lang="en-US" sz="4400" dirty="0">
                <a:latin typeface="Courier New" panose="02070309020205020404" pitchFamily="49" charset="0"/>
              </a:rPr>
              <a:t> Method of order 2</a:t>
            </a:r>
          </a:p>
          <a:p>
            <a:pPr>
              <a:spcAft>
                <a:spcPts val="300"/>
              </a:spcAft>
            </a:pPr>
            <a:r>
              <a:rPr lang="pt-BR" sz="4400" dirty="0">
                <a:latin typeface="Courier New" panose="02070309020205020404" pitchFamily="49" charset="0"/>
              </a:rPr>
              <a:t>%k1 = h*f(tn,yn);</a:t>
            </a:r>
          </a:p>
          <a:p>
            <a:pPr>
              <a:spcAft>
                <a:spcPts val="300"/>
              </a:spcAft>
            </a:pPr>
            <a:r>
              <a:rPr lang="pt-BR" sz="4400" dirty="0">
                <a:latin typeface="Courier New" panose="02070309020205020404" pitchFamily="49" charset="0"/>
              </a:rPr>
              <a:t>%k2 = h*f(t(n+1),y(n)+k1);</a:t>
            </a:r>
          </a:p>
          <a:p>
            <a:pPr>
              <a:spcAft>
                <a:spcPts val="300"/>
              </a:spcAft>
            </a:pPr>
            <a:r>
              <a:rPr lang="es-ES" sz="4400" dirty="0">
                <a:latin typeface="Courier New" panose="02070309020205020404" pitchFamily="49" charset="0"/>
              </a:rPr>
              <a:t>%y(n+1) = y(n) + (1/2)*(k1 + k2);</a:t>
            </a:r>
          </a:p>
          <a:p>
            <a:pPr>
              <a:spcAft>
                <a:spcPts val="300"/>
              </a:spcAft>
            </a:pPr>
            <a:r>
              <a:rPr lang="en-US" sz="4400" dirty="0">
                <a:latin typeface="Courier New" panose="02070309020205020404" pitchFamily="49" charset="0"/>
              </a:rPr>
              <a:t>% Example two: cooling of a hot metal rod, following the equation dT/dt =</a:t>
            </a:r>
          </a:p>
          <a:p>
            <a:pPr>
              <a:spcAft>
                <a:spcPts val="300"/>
              </a:spcAft>
            </a:pPr>
            <a:r>
              <a:rPr lang="en-US" sz="4400" dirty="0">
                <a:latin typeface="Courier New" panose="02070309020205020404" pitchFamily="49" charset="0"/>
              </a:rPr>
              <a:t>% -0.07(T-25)</a:t>
            </a:r>
          </a:p>
          <a:p>
            <a:pPr>
              <a:spcAft>
                <a:spcPts val="300"/>
              </a:spcAft>
            </a:pPr>
            <a:r>
              <a:rPr lang="en-US" sz="4400" dirty="0">
                <a:latin typeface="Courier New" panose="02070309020205020404" pitchFamily="49" charset="0"/>
              </a:rPr>
              <a:t>f = @(t,T) -0.07*(T-25);</a:t>
            </a:r>
          </a:p>
          <a:p>
            <a:pPr>
              <a:spcAft>
                <a:spcPts val="300"/>
              </a:spcAft>
            </a:pPr>
            <a:r>
              <a:rPr lang="en-US" sz="4400" dirty="0">
                <a:latin typeface="Courier New" panose="02070309020205020404" pitchFamily="49" charset="0"/>
              </a:rPr>
              <a:t>t0 = 0;</a:t>
            </a:r>
          </a:p>
          <a:p>
            <a:pPr>
              <a:spcAft>
                <a:spcPts val="300"/>
              </a:spcAft>
            </a:pPr>
            <a:r>
              <a:rPr lang="en-US" sz="4400" dirty="0">
                <a:latin typeface="Courier New" panose="02070309020205020404" pitchFamily="49" charset="0"/>
              </a:rPr>
              <a:t>T0 = 200 ;</a:t>
            </a:r>
          </a:p>
          <a:p>
            <a:pPr>
              <a:spcAft>
                <a:spcPts val="300"/>
              </a:spcAft>
            </a:pPr>
            <a:r>
              <a:rPr lang="en-US" sz="4400" dirty="0">
                <a:latin typeface="Courier New" panose="02070309020205020404" pitchFamily="49" charset="0"/>
              </a:rPr>
              <a:t>h = 10 ;</a:t>
            </a:r>
          </a:p>
          <a:p>
            <a:pPr>
              <a:spcAft>
                <a:spcPts val="300"/>
              </a:spcAft>
            </a:pPr>
            <a:r>
              <a:rPr lang="en-US" sz="4400" dirty="0">
                <a:latin typeface="Courier New" panose="02070309020205020404" pitchFamily="49" charset="0"/>
              </a:rPr>
              <a:t>tn = 150 ;</a:t>
            </a:r>
          </a:p>
          <a:p>
            <a:pPr>
              <a:spcAft>
                <a:spcPts val="300"/>
              </a:spcAft>
            </a:pPr>
            <a:r>
              <a:rPr lang="en-US" sz="4400" dirty="0">
                <a:latin typeface="Courier New" panose="02070309020205020404" pitchFamily="49" charset="0"/>
              </a:rPr>
              <a:t>n = (tn - t0)/h;</a:t>
            </a:r>
          </a:p>
          <a:p>
            <a:pPr>
              <a:spcAft>
                <a:spcPts val="300"/>
              </a:spcAft>
            </a:pPr>
            <a:r>
              <a:rPr lang="en-US" sz="4400" dirty="0">
                <a:latin typeface="Courier New" panose="02070309020205020404" pitchFamily="49" charset="0"/>
              </a:rPr>
              <a:t>t(1) = t0; T(1) = T0;</a:t>
            </a:r>
          </a:p>
          <a:p>
            <a:pPr>
              <a:spcAft>
                <a:spcPts val="300"/>
              </a:spcAft>
            </a:pPr>
            <a:r>
              <a:rPr lang="en-US" sz="4400" dirty="0">
                <a:latin typeface="Courier New" panose="02070309020205020404" pitchFamily="49" charset="0"/>
              </a:rPr>
              <a:t>for i = 1:n</a:t>
            </a:r>
          </a:p>
          <a:p>
            <a:pPr marL="0" indent="0">
              <a:buNone/>
            </a:pPr>
            <a:endParaRPr lang="en-US" b="1" dirty="0"/>
          </a:p>
        </p:txBody>
      </p:sp>
      <p:sp>
        <p:nvSpPr>
          <p:cNvPr id="7" name="Content Placeholder 6">
            <a:extLst>
              <a:ext uri="{FF2B5EF4-FFF2-40B4-BE49-F238E27FC236}">
                <a16:creationId xmlns:a16="http://schemas.microsoft.com/office/drawing/2014/main" id="{41E0C39B-1D9A-7FD2-3392-6E4177048EFF}"/>
              </a:ext>
            </a:extLst>
          </p:cNvPr>
          <p:cNvSpPr>
            <a:spLocks noGrp="1"/>
          </p:cNvSpPr>
          <p:nvPr>
            <p:ph sz="half" idx="2"/>
          </p:nvPr>
        </p:nvSpPr>
        <p:spPr>
          <a:xfrm>
            <a:off x="5558823" y="908564"/>
            <a:ext cx="4184034" cy="5339836"/>
          </a:xfrm>
        </p:spPr>
        <p:txBody>
          <a:bodyPr>
            <a:noAutofit/>
          </a:bodyPr>
          <a:lstStyle/>
          <a:p>
            <a:pPr>
              <a:spcAft>
                <a:spcPts val="300"/>
              </a:spcAft>
            </a:pPr>
            <a:endParaRPr lang="en-US" sz="1100" dirty="0">
              <a:latin typeface="Courier New" panose="02070309020205020404" pitchFamily="49" charset="0"/>
            </a:endParaRPr>
          </a:p>
          <a:p>
            <a:pPr>
              <a:spcAft>
                <a:spcPts val="300"/>
              </a:spcAft>
            </a:pPr>
            <a:endParaRPr lang="en-US" sz="1100" dirty="0">
              <a:latin typeface="Courier New" panose="02070309020205020404" pitchFamily="49" charset="0"/>
            </a:endParaRPr>
          </a:p>
          <a:p>
            <a:pPr>
              <a:spcAft>
                <a:spcPts val="300"/>
              </a:spcAft>
            </a:pPr>
            <a:r>
              <a:rPr lang="en-US" sz="1100" dirty="0">
                <a:latin typeface="Courier New" panose="02070309020205020404" pitchFamily="49" charset="0"/>
              </a:rPr>
              <a:t> t(i+1) = t0 + i*h;</a:t>
            </a:r>
          </a:p>
          <a:p>
            <a:pPr>
              <a:spcAft>
                <a:spcPts val="300"/>
              </a:spcAft>
            </a:pPr>
            <a:r>
              <a:rPr lang="en-US" sz="1100" dirty="0">
                <a:latin typeface="Courier New" panose="02070309020205020404" pitchFamily="49" charset="0"/>
              </a:rPr>
              <a:t>    k1 = h*f(t(i),T(i));</a:t>
            </a:r>
          </a:p>
          <a:p>
            <a:pPr>
              <a:spcAft>
                <a:spcPts val="300"/>
              </a:spcAft>
            </a:pPr>
            <a:r>
              <a:rPr lang="en-US" sz="1100" dirty="0">
                <a:latin typeface="Courier New" panose="02070309020205020404" pitchFamily="49" charset="0"/>
              </a:rPr>
              <a:t>    k2 = h*f(t(i+1),T(i)+k1);</a:t>
            </a:r>
          </a:p>
          <a:p>
            <a:pPr>
              <a:spcAft>
                <a:spcPts val="300"/>
              </a:spcAft>
            </a:pPr>
            <a:r>
              <a:rPr lang="en-US" sz="1100" dirty="0">
                <a:latin typeface="Courier New" panose="02070309020205020404" pitchFamily="49" charset="0"/>
              </a:rPr>
              <a:t>    T(i+1) = T(i) + (1/2)*(k1 + k2);</a:t>
            </a:r>
          </a:p>
          <a:p>
            <a:pPr>
              <a:spcAft>
                <a:spcPts val="300"/>
              </a:spcAft>
            </a:pPr>
            <a:r>
              <a:rPr lang="en-US" sz="1100" dirty="0">
                <a:latin typeface="Courier New" panose="02070309020205020404" pitchFamily="49" charset="0"/>
              </a:rPr>
              <a:t>    fprintf('T(%.2f) = %.4f\n', t(i+1),T(i+1))</a:t>
            </a:r>
          </a:p>
          <a:p>
            <a:pPr>
              <a:spcAft>
                <a:spcPts val="300"/>
              </a:spcAft>
            </a:pPr>
            <a:r>
              <a:rPr lang="en-US" sz="1100" dirty="0">
                <a:latin typeface="Courier New" panose="02070309020205020404" pitchFamily="49" charset="0"/>
              </a:rPr>
              <a:t>end</a:t>
            </a:r>
          </a:p>
          <a:p>
            <a:pPr>
              <a:spcAft>
                <a:spcPts val="300"/>
              </a:spcAft>
            </a:pPr>
            <a:r>
              <a:rPr lang="en-US" sz="1100" dirty="0">
                <a:latin typeface="Courier New" panose="02070309020205020404" pitchFamily="49" charset="0"/>
              </a:rPr>
              <a:t>timetaken1 = toc;</a:t>
            </a:r>
          </a:p>
          <a:p>
            <a:pPr>
              <a:spcAft>
                <a:spcPts val="300"/>
              </a:spcAft>
            </a:pPr>
            <a:r>
              <a:rPr lang="en-US" sz="1100" dirty="0">
                <a:latin typeface="Courier New" panose="02070309020205020404" pitchFamily="49" charset="0"/>
              </a:rPr>
              <a:t>disp(timetaken1)</a:t>
            </a:r>
          </a:p>
          <a:p>
            <a:pPr>
              <a:spcAft>
                <a:spcPts val="300"/>
              </a:spcAft>
            </a:pPr>
            <a:r>
              <a:rPr lang="en-US" sz="1100" dirty="0">
                <a:latin typeface="Courier New" panose="02070309020205020404" pitchFamily="49" charset="0"/>
              </a:rPr>
              <a:t>figure;</a:t>
            </a:r>
          </a:p>
          <a:p>
            <a:pPr>
              <a:spcAft>
                <a:spcPts val="300"/>
              </a:spcAft>
            </a:pPr>
            <a:r>
              <a:rPr lang="en-US" sz="1100" dirty="0">
                <a:latin typeface="Courier New" panose="02070309020205020404" pitchFamily="49" charset="0"/>
              </a:rPr>
              <a:t>plot(t, T);</a:t>
            </a:r>
          </a:p>
          <a:p>
            <a:pPr>
              <a:spcAft>
                <a:spcPts val="300"/>
              </a:spcAft>
            </a:pPr>
            <a:r>
              <a:rPr lang="en-US" sz="1100" dirty="0">
                <a:latin typeface="Courier New" panose="02070309020205020404" pitchFamily="49" charset="0"/>
              </a:rPr>
              <a:t>xlabel('Time (s)');</a:t>
            </a:r>
          </a:p>
          <a:p>
            <a:pPr>
              <a:spcAft>
                <a:spcPts val="300"/>
              </a:spcAft>
            </a:pPr>
            <a:r>
              <a:rPr lang="en-US" sz="1100" dirty="0">
                <a:latin typeface="Courier New" panose="02070309020205020404" pitchFamily="49" charset="0"/>
              </a:rPr>
              <a:t>ylabel('Temperature (0C)');</a:t>
            </a:r>
          </a:p>
          <a:p>
            <a:pPr>
              <a:spcAft>
                <a:spcPts val="300"/>
              </a:spcAft>
            </a:pPr>
            <a:r>
              <a:rPr lang="en-US" sz="1100" dirty="0">
                <a:latin typeface="Courier New" panose="02070309020205020404" pitchFamily="49" charset="0"/>
              </a:rPr>
              <a:t>title('cooling of a hot metal rod');</a:t>
            </a:r>
          </a:p>
          <a:p>
            <a:pPr>
              <a:spcAft>
                <a:spcPts val="300"/>
              </a:spcAft>
            </a:pPr>
            <a:r>
              <a:rPr lang="en-US" sz="1100" dirty="0">
                <a:latin typeface="Courier New" panose="02070309020205020404" pitchFamily="49" charset="0"/>
              </a:rPr>
              <a:t>grid on;</a:t>
            </a:r>
            <a:endParaRPr lang="en-US" sz="1100" dirty="0"/>
          </a:p>
        </p:txBody>
      </p:sp>
    </p:spTree>
    <p:extLst>
      <p:ext uri="{BB962C8B-B14F-4D97-AF65-F5344CB8AC3E}">
        <p14:creationId xmlns:p14="http://schemas.microsoft.com/office/powerpoint/2010/main" val="2032326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05364-6E82-B9C3-D1A8-6B3B3860C277}"/>
              </a:ext>
            </a:extLst>
          </p:cNvPr>
          <p:cNvSpPr>
            <a:spLocks noGrp="1"/>
          </p:cNvSpPr>
          <p:nvPr>
            <p:ph type="title"/>
          </p:nvPr>
        </p:nvSpPr>
        <p:spPr/>
        <p:txBody>
          <a:bodyPr/>
          <a:lstStyle/>
          <a:p>
            <a:r>
              <a:rPr lang="en-US" dirty="0"/>
              <a:t>CONT.</a:t>
            </a:r>
          </a:p>
        </p:txBody>
      </p:sp>
      <p:sp>
        <p:nvSpPr>
          <p:cNvPr id="5" name="Content Placeholder 4">
            <a:extLst>
              <a:ext uri="{FF2B5EF4-FFF2-40B4-BE49-F238E27FC236}">
                <a16:creationId xmlns:a16="http://schemas.microsoft.com/office/drawing/2014/main" id="{03C31269-7910-6426-95A2-C033116660B9}"/>
              </a:ext>
            </a:extLst>
          </p:cNvPr>
          <p:cNvSpPr>
            <a:spLocks noGrp="1"/>
          </p:cNvSpPr>
          <p:nvPr>
            <p:ph idx="1"/>
          </p:nvPr>
        </p:nvSpPr>
        <p:spPr/>
        <p:txBody>
          <a:bodyPr>
            <a:normAutofit/>
          </a:bodyPr>
          <a:lstStyle/>
          <a:p>
            <a:pPr marL="0" indent="0" algn="ctr">
              <a:buNone/>
            </a:pPr>
            <a:r>
              <a:rPr lang="en-US" sz="1600" b="1" dirty="0"/>
              <a:t>A GRAPH OF TEMPERATURE AGAINST TIME</a:t>
            </a:r>
          </a:p>
          <a:p>
            <a:pPr marL="0" indent="0" algn="ctr">
              <a:buNone/>
            </a:pPr>
            <a:endParaRPr lang="en-US" sz="1600" b="1" dirty="0"/>
          </a:p>
          <a:p>
            <a:pPr marL="0" indent="0" algn="ctr">
              <a:buNone/>
            </a:pPr>
            <a:endParaRPr lang="en-US" sz="1600" b="1" dirty="0"/>
          </a:p>
        </p:txBody>
      </p:sp>
      <p:pic>
        <p:nvPicPr>
          <p:cNvPr id="6" name="Picture 5">
            <a:extLst>
              <a:ext uri="{FF2B5EF4-FFF2-40B4-BE49-F238E27FC236}">
                <a16:creationId xmlns:a16="http://schemas.microsoft.com/office/drawing/2014/main" id="{5566CC04-7235-2C1D-D914-FF38EB0A5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500" y="2933700"/>
            <a:ext cx="9601196" cy="3318936"/>
          </a:xfrm>
          <a:prstGeom prst="rect">
            <a:avLst/>
          </a:prstGeom>
        </p:spPr>
      </p:pic>
    </p:spTree>
    <p:extLst>
      <p:ext uri="{BB962C8B-B14F-4D97-AF65-F5344CB8AC3E}">
        <p14:creationId xmlns:p14="http://schemas.microsoft.com/office/powerpoint/2010/main" val="1524012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06E81-CDE3-DDC0-E908-F5585B5ED313}"/>
              </a:ext>
            </a:extLst>
          </p:cNvPr>
          <p:cNvSpPr>
            <a:spLocks noGrp="1"/>
          </p:cNvSpPr>
          <p:nvPr>
            <p:ph type="title"/>
          </p:nvPr>
        </p:nvSpPr>
        <p:spPr/>
        <p:txBody>
          <a:bodyPr/>
          <a:lstStyle/>
          <a:p>
            <a:r>
              <a:rPr lang="en-US" dirty="0"/>
              <a:t>EULER METHOD</a:t>
            </a:r>
          </a:p>
        </p:txBody>
      </p:sp>
      <p:sp>
        <p:nvSpPr>
          <p:cNvPr id="4" name="Content Placeholder 3">
            <a:extLst>
              <a:ext uri="{FF2B5EF4-FFF2-40B4-BE49-F238E27FC236}">
                <a16:creationId xmlns:a16="http://schemas.microsoft.com/office/drawing/2014/main" id="{65C936C5-F5CD-6F96-2A17-477769B5E8AA}"/>
              </a:ext>
            </a:extLst>
          </p:cNvPr>
          <p:cNvSpPr>
            <a:spLocks noGrp="1"/>
          </p:cNvSpPr>
          <p:nvPr>
            <p:ph sz="half" idx="1"/>
          </p:nvPr>
        </p:nvSpPr>
        <p:spPr>
          <a:xfrm>
            <a:off x="1298448" y="2425700"/>
            <a:ext cx="4718304" cy="3759200"/>
          </a:xfrm>
        </p:spPr>
        <p:txBody>
          <a:bodyPr>
            <a:normAutofit fontScale="25000" lnSpcReduction="20000"/>
          </a:bodyPr>
          <a:lstStyle/>
          <a:p>
            <a:pPr marL="0" indent="0" algn="ctr">
              <a:spcBef>
                <a:spcPts val="100"/>
              </a:spcBef>
              <a:spcAft>
                <a:spcPts val="100"/>
              </a:spcAft>
              <a:buNone/>
            </a:pPr>
            <a:r>
              <a:rPr lang="en-US" sz="4800" b="1" dirty="0">
                <a:latin typeface="Courier New" panose="02070309020205020404" pitchFamily="49" charset="0"/>
              </a:rPr>
              <a:t>REAL WORLD PROBLEM ONE</a:t>
            </a:r>
          </a:p>
          <a:p>
            <a:pPr>
              <a:spcBef>
                <a:spcPts val="100"/>
              </a:spcBef>
              <a:spcAft>
                <a:spcPts val="100"/>
              </a:spcAft>
            </a:pPr>
            <a:r>
              <a:rPr lang="en-US" sz="4400" dirty="0">
                <a:latin typeface="Courier New" panose="02070309020205020404" pitchFamily="49" charset="0"/>
              </a:rPr>
              <a:t>% Parameters</a:t>
            </a:r>
          </a:p>
          <a:p>
            <a:pPr>
              <a:spcBef>
                <a:spcPts val="100"/>
              </a:spcBef>
              <a:spcAft>
                <a:spcPts val="100"/>
              </a:spcAft>
            </a:pPr>
            <a:r>
              <a:rPr lang="en-US" sz="4400" dirty="0">
                <a:latin typeface="Courier New" panose="02070309020205020404" pitchFamily="49" charset="0"/>
              </a:rPr>
              <a:t>m = 1;              % mass of the ball (kg)</a:t>
            </a:r>
          </a:p>
          <a:p>
            <a:pPr>
              <a:spcBef>
                <a:spcPts val="100"/>
              </a:spcBef>
              <a:spcAft>
                <a:spcPts val="100"/>
              </a:spcAft>
            </a:pPr>
            <a:r>
              <a:rPr lang="en-US" sz="4400" dirty="0">
                <a:latin typeface="Courier New" panose="02070309020205020404" pitchFamily="49" charset="0"/>
              </a:rPr>
              <a:t>g =9.8;           % gravitational acceleration (m/s^2)</a:t>
            </a:r>
          </a:p>
          <a:p>
            <a:pPr>
              <a:spcBef>
                <a:spcPts val="100"/>
              </a:spcBef>
              <a:spcAft>
                <a:spcPts val="100"/>
              </a:spcAft>
            </a:pPr>
            <a:r>
              <a:rPr lang="en-US" sz="4400" dirty="0">
                <a:latin typeface="Courier New" panose="02070309020205020404" pitchFamily="49" charset="0"/>
              </a:rPr>
              <a:t>k = 0.2;           % drag coefficient</a:t>
            </a:r>
          </a:p>
          <a:p>
            <a:pPr>
              <a:spcBef>
                <a:spcPts val="100"/>
              </a:spcBef>
              <a:spcAft>
                <a:spcPts val="100"/>
              </a:spcAft>
            </a:pPr>
            <a:r>
              <a:rPr lang="en-US" sz="4400" dirty="0">
                <a:latin typeface="Courier New" panose="02070309020205020404" pitchFamily="49" charset="0"/>
              </a:rPr>
              <a:t>dt = 0.1;          % time step (s)</a:t>
            </a:r>
          </a:p>
          <a:p>
            <a:pPr>
              <a:spcBef>
                <a:spcPts val="100"/>
              </a:spcBef>
              <a:spcAft>
                <a:spcPts val="100"/>
              </a:spcAft>
            </a:pPr>
            <a:r>
              <a:rPr lang="en-US" sz="4400" dirty="0">
                <a:latin typeface="Courier New" panose="02070309020205020404" pitchFamily="49" charset="0"/>
              </a:rPr>
              <a:t>t_end = 10;        % total time (s)</a:t>
            </a:r>
          </a:p>
          <a:p>
            <a:pPr>
              <a:spcBef>
                <a:spcPts val="100"/>
              </a:spcBef>
              <a:spcAft>
                <a:spcPts val="100"/>
              </a:spcAft>
            </a:pPr>
            <a:endParaRPr lang="en-US" sz="4400" dirty="0">
              <a:latin typeface="Courier New" panose="02070309020205020404" pitchFamily="49" charset="0"/>
            </a:endParaRPr>
          </a:p>
          <a:p>
            <a:pPr>
              <a:spcBef>
                <a:spcPts val="100"/>
              </a:spcBef>
              <a:spcAft>
                <a:spcPts val="100"/>
              </a:spcAft>
            </a:pPr>
            <a:r>
              <a:rPr lang="en-US" sz="4400" dirty="0">
                <a:latin typeface="Courier New" panose="02070309020205020404" pitchFamily="49" charset="0"/>
              </a:rPr>
              <a:t>% Initialization</a:t>
            </a:r>
          </a:p>
          <a:p>
            <a:pPr>
              <a:spcBef>
                <a:spcPts val="100"/>
              </a:spcBef>
              <a:spcAft>
                <a:spcPts val="100"/>
              </a:spcAft>
            </a:pPr>
            <a:r>
              <a:rPr lang="en-US" sz="4400" dirty="0">
                <a:latin typeface="Courier New" panose="02070309020205020404" pitchFamily="49" charset="0"/>
              </a:rPr>
              <a:t>t = 0:dt:t_end;    % time vector</a:t>
            </a:r>
          </a:p>
          <a:p>
            <a:pPr>
              <a:spcBef>
                <a:spcPts val="100"/>
              </a:spcBef>
              <a:spcAft>
                <a:spcPts val="100"/>
              </a:spcAft>
            </a:pPr>
            <a:r>
              <a:rPr lang="en-US" sz="4400" dirty="0">
                <a:latin typeface="Courier New" panose="02070309020205020404" pitchFamily="49" charset="0"/>
              </a:rPr>
              <a:t>v = zeros(size(t)); % velocity vector</a:t>
            </a:r>
          </a:p>
          <a:p>
            <a:pPr>
              <a:spcBef>
                <a:spcPts val="100"/>
              </a:spcBef>
              <a:spcAft>
                <a:spcPts val="100"/>
              </a:spcAft>
            </a:pPr>
            <a:r>
              <a:rPr lang="en-US" sz="4400" dirty="0">
                <a:latin typeface="Courier New" panose="02070309020205020404" pitchFamily="49" charset="0"/>
              </a:rPr>
              <a:t>v(1) = 0;          % initial velocity</a:t>
            </a:r>
          </a:p>
          <a:p>
            <a:pPr>
              <a:spcBef>
                <a:spcPts val="100"/>
              </a:spcBef>
              <a:spcAft>
                <a:spcPts val="100"/>
              </a:spcAft>
            </a:pPr>
            <a:endParaRPr lang="en-US" sz="4400" dirty="0">
              <a:latin typeface="Courier New" panose="02070309020205020404" pitchFamily="49" charset="0"/>
            </a:endParaRPr>
          </a:p>
          <a:p>
            <a:pPr>
              <a:spcBef>
                <a:spcPts val="100"/>
              </a:spcBef>
              <a:spcAft>
                <a:spcPts val="100"/>
              </a:spcAft>
            </a:pPr>
            <a:r>
              <a:rPr lang="en-US" sz="4400" dirty="0">
                <a:latin typeface="Courier New" panose="02070309020205020404" pitchFamily="49" charset="0"/>
              </a:rPr>
              <a:t>% Start timing</a:t>
            </a:r>
          </a:p>
          <a:p>
            <a:pPr>
              <a:spcBef>
                <a:spcPts val="100"/>
              </a:spcBef>
              <a:spcAft>
                <a:spcPts val="100"/>
              </a:spcAft>
            </a:pPr>
            <a:r>
              <a:rPr lang="en-US" sz="4400" dirty="0">
                <a:latin typeface="Courier New" panose="02070309020205020404" pitchFamily="49" charset="0"/>
              </a:rPr>
              <a:t>tic% Number of steps</a:t>
            </a:r>
          </a:p>
          <a:p>
            <a:pPr>
              <a:spcBef>
                <a:spcPts val="100"/>
              </a:spcBef>
              <a:spcAft>
                <a:spcPts val="100"/>
              </a:spcAft>
            </a:pPr>
            <a:r>
              <a:rPr lang="en-US" sz="4400" dirty="0">
                <a:latin typeface="Courier New" panose="02070309020205020404" pitchFamily="49" charset="0"/>
              </a:rPr>
              <a:t>num_steps = length(t) - 1;</a:t>
            </a:r>
          </a:p>
          <a:p>
            <a:pPr>
              <a:spcBef>
                <a:spcPts val="100"/>
              </a:spcBef>
              <a:spcAft>
                <a:spcPts val="100"/>
              </a:spcAft>
            </a:pPr>
            <a:endParaRPr lang="en-US" sz="4400" dirty="0">
              <a:latin typeface="Courier New" panose="02070309020205020404" pitchFamily="49" charset="0"/>
            </a:endParaRPr>
          </a:p>
          <a:p>
            <a:pPr>
              <a:spcBef>
                <a:spcPts val="100"/>
              </a:spcBef>
              <a:spcAft>
                <a:spcPts val="100"/>
              </a:spcAft>
            </a:pPr>
            <a:r>
              <a:rPr lang="en-US" sz="4400" dirty="0">
                <a:latin typeface="Courier New" panose="02070309020205020404" pitchFamily="49" charset="0"/>
              </a:rPr>
              <a:t>% Euler method</a:t>
            </a:r>
          </a:p>
          <a:p>
            <a:pPr>
              <a:spcBef>
                <a:spcPts val="100"/>
              </a:spcBef>
              <a:spcAft>
                <a:spcPts val="100"/>
              </a:spcAft>
            </a:pPr>
            <a:r>
              <a:rPr lang="en-US" sz="4400" dirty="0">
                <a:latin typeface="Courier New" panose="02070309020205020404" pitchFamily="49" charset="0"/>
              </a:rPr>
              <a:t>for i = 1:num_steps</a:t>
            </a:r>
          </a:p>
          <a:p>
            <a:pPr>
              <a:spcBef>
                <a:spcPts val="100"/>
              </a:spcBef>
              <a:spcAft>
                <a:spcPts val="100"/>
              </a:spcAft>
            </a:pPr>
            <a:r>
              <a:rPr lang="en-US" sz="4400" dirty="0">
                <a:latin typeface="Courier New" panose="02070309020205020404" pitchFamily="49" charset="0"/>
              </a:rPr>
              <a:t>    dvdt = g - k*v(i); % compute the derivative</a:t>
            </a:r>
          </a:p>
          <a:p>
            <a:pPr>
              <a:spcBef>
                <a:spcPts val="100"/>
              </a:spcBef>
              <a:spcAft>
                <a:spcPts val="100"/>
              </a:spcAft>
            </a:pPr>
            <a:r>
              <a:rPr lang="en-US" sz="4400" dirty="0">
                <a:latin typeface="Courier New" panose="02070309020205020404" pitchFamily="49" charset="0"/>
              </a:rPr>
              <a:t>    v(i+1) = v(i) + dvdt * dt; % update velocity</a:t>
            </a:r>
          </a:p>
          <a:p>
            <a:pPr>
              <a:spcBef>
                <a:spcPts val="100"/>
              </a:spcBef>
              <a:spcAft>
                <a:spcPts val="100"/>
              </a:spcAft>
            </a:pPr>
            <a:r>
              <a:rPr lang="en-US" sz="4400" dirty="0">
                <a:latin typeface="Courier New" panose="02070309020205020404" pitchFamily="49" charset="0"/>
              </a:rPr>
              <a:t>end</a:t>
            </a:r>
          </a:p>
          <a:p>
            <a:endParaRPr lang="en-US" sz="1800" dirty="0">
              <a:latin typeface="Courier New" panose="02070309020205020404" pitchFamily="49" charset="0"/>
            </a:endParaRPr>
          </a:p>
          <a:p>
            <a:endParaRPr lang="en-US" dirty="0"/>
          </a:p>
        </p:txBody>
      </p:sp>
      <p:sp>
        <p:nvSpPr>
          <p:cNvPr id="5" name="Content Placeholder 4">
            <a:extLst>
              <a:ext uri="{FF2B5EF4-FFF2-40B4-BE49-F238E27FC236}">
                <a16:creationId xmlns:a16="http://schemas.microsoft.com/office/drawing/2014/main" id="{7DCDF509-DBCE-578C-65DE-41E783CE92C1}"/>
              </a:ext>
            </a:extLst>
          </p:cNvPr>
          <p:cNvSpPr>
            <a:spLocks noGrp="1"/>
          </p:cNvSpPr>
          <p:nvPr>
            <p:ph sz="half" idx="2"/>
          </p:nvPr>
        </p:nvSpPr>
        <p:spPr>
          <a:xfrm>
            <a:off x="6181344" y="2425700"/>
            <a:ext cx="4718304" cy="3759200"/>
          </a:xfrm>
        </p:spPr>
        <p:txBody>
          <a:bodyPr>
            <a:noAutofit/>
          </a:bodyPr>
          <a:lstStyle/>
          <a:p>
            <a:pPr>
              <a:spcBef>
                <a:spcPts val="20"/>
              </a:spcBef>
              <a:spcAft>
                <a:spcPts val="20"/>
              </a:spcAft>
            </a:pPr>
            <a:r>
              <a:rPr lang="en-US" sz="1100" dirty="0">
                <a:latin typeface="Courier New" panose="02070309020205020404" pitchFamily="49" charset="0"/>
              </a:rPr>
              <a:t>% Stop timing</a:t>
            </a:r>
          </a:p>
          <a:p>
            <a:pPr>
              <a:spcBef>
                <a:spcPts val="20"/>
              </a:spcBef>
              <a:spcAft>
                <a:spcPts val="20"/>
              </a:spcAft>
            </a:pPr>
            <a:r>
              <a:rPr lang="en-US" sz="1100" dirty="0">
                <a:latin typeface="Courier New" panose="02070309020205020404" pitchFamily="49" charset="0"/>
              </a:rPr>
              <a:t>computation_time = toc;</a:t>
            </a:r>
          </a:p>
          <a:p>
            <a:pPr>
              <a:spcBef>
                <a:spcPts val="20"/>
              </a:spcBef>
              <a:spcAft>
                <a:spcPts val="20"/>
              </a:spcAft>
            </a:pPr>
            <a:endParaRPr lang="en-US" sz="1100" dirty="0">
              <a:latin typeface="Courier New" panose="02070309020205020404" pitchFamily="49" charset="0"/>
            </a:endParaRPr>
          </a:p>
          <a:p>
            <a:pPr>
              <a:spcBef>
                <a:spcPts val="20"/>
              </a:spcBef>
              <a:spcAft>
                <a:spcPts val="20"/>
              </a:spcAft>
            </a:pPr>
            <a:r>
              <a:rPr lang="en-US" sz="1100" dirty="0">
                <a:latin typeface="Courier New" panose="02070309020205020404" pitchFamily="49" charset="0"/>
              </a:rPr>
              <a:t>% Display computation time and number of steps</a:t>
            </a:r>
          </a:p>
          <a:p>
            <a:pPr>
              <a:spcBef>
                <a:spcPts val="20"/>
              </a:spcBef>
              <a:spcAft>
                <a:spcPts val="20"/>
              </a:spcAft>
            </a:pPr>
            <a:r>
              <a:rPr lang="en-US" sz="1100" dirty="0">
                <a:latin typeface="Courier New" panose="02070309020205020404" pitchFamily="49" charset="0"/>
              </a:rPr>
              <a:t>fprintf('Computation time: %.4f seconds\n', computation_time);</a:t>
            </a:r>
          </a:p>
          <a:p>
            <a:pPr>
              <a:spcBef>
                <a:spcPts val="20"/>
              </a:spcBef>
              <a:spcAft>
                <a:spcPts val="20"/>
              </a:spcAft>
            </a:pPr>
            <a:r>
              <a:rPr lang="en-US" sz="1100" dirty="0">
                <a:latin typeface="Courier New" panose="02070309020205020404" pitchFamily="49" charset="0"/>
              </a:rPr>
              <a:t>fprintf('Number of steps: %d\n', num_steps);</a:t>
            </a:r>
          </a:p>
          <a:p>
            <a:pPr>
              <a:spcBef>
                <a:spcPts val="20"/>
              </a:spcBef>
              <a:spcAft>
                <a:spcPts val="20"/>
              </a:spcAft>
            </a:pPr>
            <a:endParaRPr lang="en-US" sz="1100" dirty="0">
              <a:latin typeface="Courier New" panose="02070309020205020404" pitchFamily="49" charset="0"/>
            </a:endParaRPr>
          </a:p>
          <a:p>
            <a:pPr>
              <a:spcBef>
                <a:spcPts val="20"/>
              </a:spcBef>
              <a:spcAft>
                <a:spcPts val="20"/>
              </a:spcAft>
            </a:pPr>
            <a:r>
              <a:rPr lang="en-US" sz="1100" dirty="0">
                <a:latin typeface="Courier New" panose="02070309020205020404" pitchFamily="49" charset="0"/>
              </a:rPr>
              <a:t>% Close extra figures if more than 10 are open</a:t>
            </a:r>
          </a:p>
          <a:p>
            <a:pPr>
              <a:spcBef>
                <a:spcPts val="20"/>
              </a:spcBef>
              <a:spcAft>
                <a:spcPts val="20"/>
              </a:spcAft>
            </a:pPr>
            <a:r>
              <a:rPr lang="en-US" sz="1100" dirty="0">
                <a:latin typeface="Courier New" panose="02070309020205020404" pitchFamily="49" charset="0"/>
              </a:rPr>
              <a:t>figHandles = findobj('Type', 'figure');</a:t>
            </a:r>
          </a:p>
          <a:p>
            <a:pPr>
              <a:spcBef>
                <a:spcPts val="20"/>
              </a:spcBef>
              <a:spcAft>
                <a:spcPts val="20"/>
              </a:spcAft>
            </a:pPr>
            <a:r>
              <a:rPr lang="en-US" sz="1100" dirty="0">
                <a:latin typeface="Courier New" panose="02070309020205020404" pitchFamily="49" charset="0"/>
              </a:rPr>
              <a:t>if length(figHandles) &gt; 10</a:t>
            </a:r>
          </a:p>
          <a:p>
            <a:pPr>
              <a:spcBef>
                <a:spcPts val="20"/>
              </a:spcBef>
              <a:spcAft>
                <a:spcPts val="20"/>
              </a:spcAft>
            </a:pPr>
            <a:r>
              <a:rPr lang="en-US" sz="1100" dirty="0">
                <a:latin typeface="Courier New" panose="02070309020205020404" pitchFamily="49" charset="0"/>
              </a:rPr>
              <a:t>    close(figHandles(1:end-10)); % Close the extra figures</a:t>
            </a:r>
          </a:p>
          <a:p>
            <a:pPr>
              <a:spcBef>
                <a:spcPts val="20"/>
              </a:spcBef>
              <a:spcAft>
                <a:spcPts val="20"/>
              </a:spcAft>
            </a:pPr>
            <a:r>
              <a:rPr lang="en-US" sz="1100" dirty="0">
                <a:latin typeface="Courier New" panose="02070309020205020404" pitchFamily="49" charset="0"/>
              </a:rPr>
              <a:t>end</a:t>
            </a:r>
          </a:p>
          <a:p>
            <a:pPr>
              <a:spcBef>
                <a:spcPts val="20"/>
              </a:spcBef>
              <a:spcAft>
                <a:spcPts val="20"/>
              </a:spcAft>
            </a:pPr>
            <a:endParaRPr lang="en-US" sz="1100" dirty="0">
              <a:latin typeface="Courier New" panose="02070309020205020404" pitchFamily="49" charset="0"/>
            </a:endParaRPr>
          </a:p>
          <a:p>
            <a:pPr>
              <a:spcBef>
                <a:spcPts val="20"/>
              </a:spcBef>
              <a:spcAft>
                <a:spcPts val="20"/>
              </a:spcAft>
            </a:pPr>
            <a:r>
              <a:rPr lang="en-US" sz="1100" dirty="0">
                <a:latin typeface="Courier New" panose="02070309020205020404" pitchFamily="49" charset="0"/>
              </a:rPr>
              <a:t>% Plotting the results</a:t>
            </a:r>
          </a:p>
          <a:p>
            <a:pPr>
              <a:spcBef>
                <a:spcPts val="20"/>
              </a:spcBef>
              <a:spcAft>
                <a:spcPts val="20"/>
              </a:spcAft>
            </a:pPr>
            <a:r>
              <a:rPr lang="en-US" sz="1100" dirty="0">
                <a:latin typeface="Courier New" panose="02070309020205020404" pitchFamily="49" charset="0"/>
              </a:rPr>
              <a:t>figure;</a:t>
            </a:r>
          </a:p>
          <a:p>
            <a:pPr>
              <a:spcBef>
                <a:spcPts val="20"/>
              </a:spcBef>
              <a:spcAft>
                <a:spcPts val="20"/>
              </a:spcAft>
            </a:pPr>
            <a:r>
              <a:rPr lang="en-US" sz="1100" dirty="0">
                <a:latin typeface="Courier New" panose="02070309020205020404" pitchFamily="49" charset="0"/>
              </a:rPr>
              <a:t>plot(t, v);</a:t>
            </a:r>
          </a:p>
          <a:p>
            <a:pPr>
              <a:spcBef>
                <a:spcPts val="20"/>
              </a:spcBef>
              <a:spcAft>
                <a:spcPts val="20"/>
              </a:spcAft>
            </a:pPr>
            <a:r>
              <a:rPr lang="en-US" sz="1100" dirty="0">
                <a:latin typeface="Courier New" panose="02070309020205020404" pitchFamily="49" charset="0"/>
              </a:rPr>
              <a:t>('Time (s)');</a:t>
            </a:r>
          </a:p>
          <a:p>
            <a:pPr>
              <a:spcBef>
                <a:spcPts val="20"/>
              </a:spcBef>
              <a:spcAft>
                <a:spcPts val="20"/>
              </a:spcAft>
            </a:pPr>
            <a:r>
              <a:rPr lang="en-US" sz="1100" dirty="0">
                <a:latin typeface="Courier New" panose="02070309020205020404" pitchFamily="49" charset="0"/>
              </a:rPr>
              <a:t>ylabel('Velocity (m/s)');</a:t>
            </a:r>
          </a:p>
          <a:p>
            <a:pPr>
              <a:spcBef>
                <a:spcPts val="20"/>
              </a:spcBef>
              <a:spcAft>
                <a:spcPts val="20"/>
              </a:spcAft>
            </a:pPr>
            <a:r>
              <a:rPr lang="en-US" sz="1100" dirty="0">
                <a:latin typeface="Courier New" panose="02070309020205020404" pitchFamily="49" charset="0"/>
              </a:rPr>
              <a:t>title('Velocity of the Ball Over Time');</a:t>
            </a:r>
          </a:p>
          <a:p>
            <a:pPr>
              <a:spcBef>
                <a:spcPts val="20"/>
              </a:spcBef>
              <a:spcAft>
                <a:spcPts val="20"/>
              </a:spcAft>
            </a:pPr>
            <a:r>
              <a:rPr lang="en-US" sz="1100" dirty="0">
                <a:latin typeface="Courier New" panose="02070309020205020404" pitchFamily="49" charset="0"/>
              </a:rPr>
              <a:t>grid on;</a:t>
            </a:r>
            <a:endParaRPr lang="en-US" sz="1100" dirty="0"/>
          </a:p>
        </p:txBody>
      </p:sp>
    </p:spTree>
    <p:extLst>
      <p:ext uri="{BB962C8B-B14F-4D97-AF65-F5344CB8AC3E}">
        <p14:creationId xmlns:p14="http://schemas.microsoft.com/office/powerpoint/2010/main" val="781473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3502-C629-6FF1-0410-E89D83A63B1A}"/>
              </a:ext>
            </a:extLst>
          </p:cNvPr>
          <p:cNvSpPr>
            <a:spLocks noGrp="1"/>
          </p:cNvSpPr>
          <p:nvPr>
            <p:ph type="title"/>
          </p:nvPr>
        </p:nvSpPr>
        <p:spPr/>
        <p:txBody>
          <a:bodyPr/>
          <a:lstStyle/>
          <a:p>
            <a:r>
              <a:rPr lang="en-US" dirty="0"/>
              <a:t>CONT.</a:t>
            </a:r>
          </a:p>
        </p:txBody>
      </p:sp>
      <p:sp>
        <p:nvSpPr>
          <p:cNvPr id="5" name="Content Placeholder 4">
            <a:extLst>
              <a:ext uri="{FF2B5EF4-FFF2-40B4-BE49-F238E27FC236}">
                <a16:creationId xmlns:a16="http://schemas.microsoft.com/office/drawing/2014/main" id="{F30377B3-ECF9-F8BE-F52E-56EA54600EAE}"/>
              </a:ext>
            </a:extLst>
          </p:cNvPr>
          <p:cNvSpPr>
            <a:spLocks noGrp="1"/>
          </p:cNvSpPr>
          <p:nvPr>
            <p:ph idx="1"/>
          </p:nvPr>
        </p:nvSpPr>
        <p:spPr/>
        <p:txBody>
          <a:bodyPr>
            <a:normAutofit/>
          </a:bodyPr>
          <a:lstStyle/>
          <a:p>
            <a:pPr marL="0" indent="0" algn="ctr">
              <a:buNone/>
            </a:pPr>
            <a:r>
              <a:rPr lang="en-US" sz="1600" b="1" dirty="0"/>
              <a:t>A GRAPH OF VELOCITY AGAINST TIME</a:t>
            </a:r>
          </a:p>
          <a:p>
            <a:pPr marL="0" indent="0" algn="ctr">
              <a:buNone/>
            </a:pPr>
            <a:endParaRPr lang="en-US" sz="1600" b="1" dirty="0"/>
          </a:p>
        </p:txBody>
      </p:sp>
      <p:pic>
        <p:nvPicPr>
          <p:cNvPr id="7" name="Picture 6">
            <a:extLst>
              <a:ext uri="{FF2B5EF4-FFF2-40B4-BE49-F238E27FC236}">
                <a16:creationId xmlns:a16="http://schemas.microsoft.com/office/drawing/2014/main" id="{8E60AA8F-2FB2-968B-4CD7-F449F13F8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550" y="2997200"/>
            <a:ext cx="7962900" cy="3460750"/>
          </a:xfrm>
          <a:prstGeom prst="rect">
            <a:avLst/>
          </a:prstGeom>
        </p:spPr>
      </p:pic>
    </p:spTree>
    <p:extLst>
      <p:ext uri="{BB962C8B-B14F-4D97-AF65-F5344CB8AC3E}">
        <p14:creationId xmlns:p14="http://schemas.microsoft.com/office/powerpoint/2010/main" val="1113761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7968-84FD-C086-1FC3-D0E0514944D4}"/>
              </a:ext>
            </a:extLst>
          </p:cNvPr>
          <p:cNvSpPr>
            <a:spLocks noGrp="1"/>
          </p:cNvSpPr>
          <p:nvPr>
            <p:ph type="title"/>
          </p:nvPr>
        </p:nvSpPr>
        <p:spPr/>
        <p:txBody>
          <a:bodyPr/>
          <a:lstStyle/>
          <a:p>
            <a:r>
              <a:rPr lang="en-US" dirty="0"/>
              <a:t>CONT.</a:t>
            </a:r>
          </a:p>
        </p:txBody>
      </p:sp>
      <p:sp>
        <p:nvSpPr>
          <p:cNvPr id="4" name="Content Placeholder 3">
            <a:extLst>
              <a:ext uri="{FF2B5EF4-FFF2-40B4-BE49-F238E27FC236}">
                <a16:creationId xmlns:a16="http://schemas.microsoft.com/office/drawing/2014/main" id="{C43EACC5-7B20-3D88-7EDA-0E5BB9F71F27}"/>
              </a:ext>
            </a:extLst>
          </p:cNvPr>
          <p:cNvSpPr>
            <a:spLocks noGrp="1"/>
          </p:cNvSpPr>
          <p:nvPr>
            <p:ph sz="half" idx="1"/>
          </p:nvPr>
        </p:nvSpPr>
        <p:spPr/>
        <p:txBody>
          <a:bodyPr>
            <a:normAutofit fontScale="25000" lnSpcReduction="20000"/>
          </a:bodyPr>
          <a:lstStyle/>
          <a:p>
            <a:pPr marL="0" indent="0" algn="ctr">
              <a:spcBef>
                <a:spcPts val="100"/>
              </a:spcBef>
              <a:spcAft>
                <a:spcPts val="100"/>
              </a:spcAft>
              <a:buNone/>
            </a:pPr>
            <a:r>
              <a:rPr lang="en-US" sz="4800" b="1" dirty="0"/>
              <a:t>REAL WORLD PROBLEM TWO</a:t>
            </a:r>
          </a:p>
          <a:p>
            <a:pPr>
              <a:spcBef>
                <a:spcPts val="100"/>
              </a:spcBef>
              <a:spcAft>
                <a:spcPts val="100"/>
              </a:spcAft>
            </a:pPr>
            <a:r>
              <a:rPr lang="en-US" sz="4400" dirty="0">
                <a:latin typeface="Courier New" panose="02070309020205020404" pitchFamily="49" charset="0"/>
              </a:rPr>
              <a:t>% Parameters</a:t>
            </a:r>
          </a:p>
          <a:p>
            <a:pPr>
              <a:spcBef>
                <a:spcPts val="100"/>
              </a:spcBef>
              <a:spcAft>
                <a:spcPts val="100"/>
              </a:spcAft>
            </a:pPr>
            <a:r>
              <a:rPr lang="en-US" sz="4400" dirty="0">
                <a:latin typeface="Courier New" panose="02070309020205020404" pitchFamily="49" charset="0"/>
              </a:rPr>
              <a:t>T_initial = 200; % Initial temperature of the rod</a:t>
            </a:r>
          </a:p>
          <a:p>
            <a:pPr>
              <a:spcBef>
                <a:spcPts val="100"/>
              </a:spcBef>
              <a:spcAft>
                <a:spcPts val="100"/>
              </a:spcAft>
            </a:pPr>
            <a:r>
              <a:rPr lang="fr-FR" sz="4400" dirty="0">
                <a:latin typeface="Courier New" panose="02070309020205020404" pitchFamily="49" charset="0"/>
              </a:rPr>
              <a:t>T_env = 25;      % Environment temperature</a:t>
            </a:r>
          </a:p>
          <a:p>
            <a:pPr>
              <a:spcBef>
                <a:spcPts val="100"/>
              </a:spcBef>
              <a:spcAft>
                <a:spcPts val="100"/>
              </a:spcAft>
            </a:pPr>
            <a:r>
              <a:rPr lang="en-US" sz="4400" dirty="0">
                <a:latin typeface="Courier New" panose="02070309020205020404" pitchFamily="49" charset="0"/>
              </a:rPr>
              <a:t>k = 0.07;        % Cooling constant</a:t>
            </a:r>
          </a:p>
          <a:p>
            <a:pPr>
              <a:spcBef>
                <a:spcPts val="100"/>
              </a:spcBef>
              <a:spcAft>
                <a:spcPts val="100"/>
              </a:spcAft>
            </a:pPr>
            <a:r>
              <a:rPr lang="en-US" sz="4400" dirty="0">
                <a:latin typeface="Courier New" panose="02070309020205020404" pitchFamily="49" charset="0"/>
              </a:rPr>
              <a:t>dt = 0.1;        % Time step</a:t>
            </a:r>
          </a:p>
          <a:p>
            <a:pPr>
              <a:spcBef>
                <a:spcPts val="100"/>
              </a:spcBef>
              <a:spcAft>
                <a:spcPts val="100"/>
              </a:spcAft>
            </a:pPr>
            <a:r>
              <a:rPr lang="en-US" sz="4400" dirty="0">
                <a:latin typeface="Courier New" panose="02070309020205020404" pitchFamily="49" charset="0"/>
              </a:rPr>
              <a:t>t_final = 60;    % Total time for simulation</a:t>
            </a:r>
          </a:p>
          <a:p>
            <a:pPr>
              <a:spcBef>
                <a:spcPts val="100"/>
              </a:spcBef>
              <a:spcAft>
                <a:spcPts val="100"/>
              </a:spcAft>
            </a:pPr>
            <a:r>
              <a:rPr lang="en-US" sz="4400" dirty="0">
                <a:latin typeface="Courier New" panose="02070309020205020404" pitchFamily="49" charset="0"/>
              </a:rPr>
              <a:t>N = t_final / dt; % Number of time steps</a:t>
            </a:r>
          </a:p>
          <a:p>
            <a:pPr>
              <a:spcBef>
                <a:spcPts val="100"/>
              </a:spcBef>
              <a:spcAft>
                <a:spcPts val="100"/>
              </a:spcAft>
            </a:pPr>
            <a:endParaRPr lang="en-US" sz="4400" dirty="0">
              <a:latin typeface="Courier New" panose="02070309020205020404" pitchFamily="49" charset="0"/>
            </a:endParaRPr>
          </a:p>
          <a:p>
            <a:pPr>
              <a:spcBef>
                <a:spcPts val="100"/>
              </a:spcBef>
              <a:spcAft>
                <a:spcPts val="100"/>
              </a:spcAft>
            </a:pPr>
            <a:r>
              <a:rPr lang="en-US" sz="4400" dirty="0">
                <a:latin typeface="Courier New" panose="02070309020205020404" pitchFamily="49" charset="0"/>
              </a:rPr>
              <a:t>% Preallocate arrays for time and temperature</a:t>
            </a:r>
          </a:p>
          <a:p>
            <a:pPr>
              <a:spcBef>
                <a:spcPts val="100"/>
              </a:spcBef>
              <a:spcAft>
                <a:spcPts val="100"/>
              </a:spcAft>
            </a:pPr>
            <a:r>
              <a:rPr lang="en-US" sz="4400" dirty="0">
                <a:latin typeface="Courier New" panose="02070309020205020404" pitchFamily="49" charset="0"/>
              </a:rPr>
              <a:t>time = zeros(1, N);</a:t>
            </a:r>
          </a:p>
          <a:p>
            <a:pPr>
              <a:spcBef>
                <a:spcPts val="100"/>
              </a:spcBef>
              <a:spcAft>
                <a:spcPts val="100"/>
              </a:spcAft>
            </a:pPr>
            <a:r>
              <a:rPr lang="en-US" sz="4400" dirty="0">
                <a:latin typeface="Courier New" panose="02070309020205020404" pitchFamily="49" charset="0"/>
              </a:rPr>
              <a:t>temperature = zeros(1, N);</a:t>
            </a:r>
          </a:p>
          <a:p>
            <a:pPr>
              <a:spcBef>
                <a:spcPts val="100"/>
              </a:spcBef>
              <a:spcAft>
                <a:spcPts val="100"/>
              </a:spcAft>
            </a:pPr>
            <a:endParaRPr lang="en-US" sz="4400" dirty="0">
              <a:latin typeface="Courier New" panose="02070309020205020404" pitchFamily="49" charset="0"/>
            </a:endParaRPr>
          </a:p>
          <a:p>
            <a:pPr>
              <a:spcBef>
                <a:spcPts val="100"/>
              </a:spcBef>
              <a:spcAft>
                <a:spcPts val="100"/>
              </a:spcAft>
            </a:pPr>
            <a:r>
              <a:rPr lang="en-US" sz="4400" dirty="0">
                <a:latin typeface="Courier New" panose="02070309020205020404" pitchFamily="49" charset="0"/>
              </a:rPr>
              <a:t>% Initial conditions</a:t>
            </a:r>
          </a:p>
          <a:p>
            <a:pPr>
              <a:spcBef>
                <a:spcPts val="100"/>
              </a:spcBef>
              <a:spcAft>
                <a:spcPts val="100"/>
              </a:spcAft>
            </a:pPr>
            <a:r>
              <a:rPr lang="en-US" sz="4400" dirty="0">
                <a:latin typeface="Courier New" panose="02070309020205020404" pitchFamily="49" charset="0"/>
              </a:rPr>
              <a:t>temperature(1) = T_initial;</a:t>
            </a:r>
          </a:p>
          <a:p>
            <a:pPr>
              <a:spcBef>
                <a:spcPts val="100"/>
              </a:spcBef>
              <a:spcAft>
                <a:spcPts val="100"/>
              </a:spcAft>
            </a:pPr>
            <a:r>
              <a:rPr lang="en-US" sz="4400" dirty="0">
                <a:latin typeface="Courier New" panose="02070309020205020404" pitchFamily="49" charset="0"/>
              </a:rPr>
              <a:t>time(1) = 0;</a:t>
            </a:r>
          </a:p>
          <a:p>
            <a:pPr>
              <a:spcBef>
                <a:spcPts val="100"/>
              </a:spcBef>
              <a:spcAft>
                <a:spcPts val="100"/>
              </a:spcAft>
            </a:pPr>
            <a:endParaRPr lang="en-US" sz="4400" dirty="0">
              <a:latin typeface="Courier New" panose="02070309020205020404" pitchFamily="49" charset="0"/>
            </a:endParaRPr>
          </a:p>
          <a:p>
            <a:pPr>
              <a:spcBef>
                <a:spcPts val="100"/>
              </a:spcBef>
              <a:spcAft>
                <a:spcPts val="100"/>
              </a:spcAft>
            </a:pPr>
            <a:r>
              <a:rPr lang="en-US" sz="4400" dirty="0">
                <a:latin typeface="Courier New" panose="02070309020205020404" pitchFamily="49" charset="0"/>
              </a:rPr>
              <a:t>% Start computation time</a:t>
            </a:r>
          </a:p>
          <a:p>
            <a:pPr>
              <a:spcBef>
                <a:spcPts val="100"/>
              </a:spcBef>
              <a:spcAft>
                <a:spcPts val="100"/>
              </a:spcAft>
            </a:pPr>
            <a:r>
              <a:rPr lang="en-US" sz="4400" dirty="0">
                <a:latin typeface="Courier New" panose="02070309020205020404" pitchFamily="49" charset="0"/>
              </a:rPr>
              <a:t>tic</a:t>
            </a:r>
            <a:r>
              <a:rPr lang="en-US" sz="1800" dirty="0">
                <a:latin typeface="Courier New" panose="02070309020205020404" pitchFamily="49" charset="0"/>
              </a:rPr>
              <a:t>;</a:t>
            </a:r>
          </a:p>
          <a:p>
            <a:endParaRPr lang="en-US" dirty="0"/>
          </a:p>
        </p:txBody>
      </p:sp>
      <p:sp>
        <p:nvSpPr>
          <p:cNvPr id="5" name="Content Placeholder 4">
            <a:extLst>
              <a:ext uri="{FF2B5EF4-FFF2-40B4-BE49-F238E27FC236}">
                <a16:creationId xmlns:a16="http://schemas.microsoft.com/office/drawing/2014/main" id="{5CE0BCC2-AA9A-7CC4-DE30-F2F19980D01C}"/>
              </a:ext>
            </a:extLst>
          </p:cNvPr>
          <p:cNvSpPr>
            <a:spLocks noGrp="1"/>
          </p:cNvSpPr>
          <p:nvPr>
            <p:ph sz="half" idx="2"/>
          </p:nvPr>
        </p:nvSpPr>
        <p:spPr>
          <a:xfrm>
            <a:off x="6181344" y="2285999"/>
            <a:ext cx="4718304" cy="3987801"/>
          </a:xfrm>
        </p:spPr>
        <p:txBody>
          <a:bodyPr>
            <a:normAutofit fontScale="25000" lnSpcReduction="20000"/>
          </a:bodyPr>
          <a:lstStyle/>
          <a:p>
            <a:endParaRPr lang="en-US" sz="4400" dirty="0">
              <a:latin typeface="Courier New" panose="02070309020205020404" pitchFamily="49" charset="0"/>
            </a:endParaRPr>
          </a:p>
          <a:p>
            <a:pPr>
              <a:spcBef>
                <a:spcPts val="100"/>
              </a:spcBef>
              <a:spcAft>
                <a:spcPts val="100"/>
              </a:spcAft>
            </a:pPr>
            <a:r>
              <a:rPr lang="en-US" sz="4400" dirty="0">
                <a:latin typeface="Courier New" panose="02070309020205020404" pitchFamily="49" charset="0"/>
              </a:rPr>
              <a:t>% Euler method for solving the differential equation</a:t>
            </a:r>
          </a:p>
          <a:p>
            <a:pPr>
              <a:spcBef>
                <a:spcPts val="100"/>
              </a:spcBef>
              <a:spcAft>
                <a:spcPts val="100"/>
              </a:spcAft>
            </a:pPr>
            <a:r>
              <a:rPr lang="en-US" sz="4400" dirty="0">
                <a:latin typeface="Courier New" panose="02070309020205020404" pitchFamily="49" charset="0"/>
              </a:rPr>
              <a:t>for n = 1:N-1</a:t>
            </a:r>
          </a:p>
          <a:p>
            <a:pPr>
              <a:spcBef>
                <a:spcPts val="100"/>
              </a:spcBef>
              <a:spcAft>
                <a:spcPts val="100"/>
              </a:spcAft>
            </a:pPr>
            <a:r>
              <a:rPr lang="en-US" sz="4400" dirty="0">
                <a:latin typeface="Courier New" panose="02070309020205020404" pitchFamily="49" charset="0"/>
              </a:rPr>
              <a:t>    dT = -k * (temperature(n) - T_env); % Calculate the change in temperature</a:t>
            </a:r>
          </a:p>
          <a:p>
            <a:pPr>
              <a:spcBef>
                <a:spcPts val="100"/>
              </a:spcBef>
              <a:spcAft>
                <a:spcPts val="100"/>
              </a:spcAft>
            </a:pPr>
            <a:r>
              <a:rPr lang="en-US" sz="4400" dirty="0">
                <a:latin typeface="Courier New" panose="02070309020205020404" pitchFamily="49" charset="0"/>
              </a:rPr>
              <a:t>    temperature(n+1) = temperature(n) + dT * dt; % Update temperature</a:t>
            </a:r>
          </a:p>
          <a:p>
            <a:pPr>
              <a:spcBef>
                <a:spcPts val="100"/>
              </a:spcBef>
              <a:spcAft>
                <a:spcPts val="100"/>
              </a:spcAft>
            </a:pPr>
            <a:r>
              <a:rPr lang="en-US" sz="4400" dirty="0">
                <a:latin typeface="Courier New" panose="02070309020205020404" pitchFamily="49" charset="0"/>
              </a:rPr>
              <a:t>    time(n+1) = time(n) + dt; % Update time</a:t>
            </a:r>
          </a:p>
          <a:p>
            <a:pPr>
              <a:spcBef>
                <a:spcPts val="100"/>
              </a:spcBef>
              <a:spcAft>
                <a:spcPts val="100"/>
              </a:spcAft>
            </a:pPr>
            <a:r>
              <a:rPr lang="en-US" sz="4400" dirty="0">
                <a:latin typeface="Courier New" panose="02070309020205020404" pitchFamily="49" charset="0"/>
              </a:rPr>
              <a:t>end</a:t>
            </a:r>
          </a:p>
          <a:p>
            <a:pPr>
              <a:spcBef>
                <a:spcPts val="100"/>
              </a:spcBef>
              <a:spcAft>
                <a:spcPts val="100"/>
              </a:spcAft>
            </a:pPr>
            <a:endParaRPr lang="en-US" sz="4400" dirty="0">
              <a:latin typeface="Courier New" panose="02070309020205020404" pitchFamily="49" charset="0"/>
            </a:endParaRPr>
          </a:p>
          <a:p>
            <a:pPr>
              <a:spcBef>
                <a:spcPts val="100"/>
              </a:spcBef>
              <a:spcAft>
                <a:spcPts val="100"/>
              </a:spcAft>
            </a:pPr>
            <a:r>
              <a:rPr lang="en-US" sz="4400" dirty="0">
                <a:latin typeface="Courier New" panose="02070309020205020404" pitchFamily="49" charset="0"/>
              </a:rPr>
              <a:t>% End computation time</a:t>
            </a:r>
          </a:p>
          <a:p>
            <a:pPr>
              <a:spcBef>
                <a:spcPts val="100"/>
              </a:spcBef>
              <a:spcAft>
                <a:spcPts val="100"/>
              </a:spcAft>
            </a:pPr>
            <a:r>
              <a:rPr lang="en-US" sz="4400" dirty="0">
                <a:latin typeface="Courier New" panose="02070309020205020404" pitchFamily="49" charset="0"/>
              </a:rPr>
              <a:t>elapsed_time = toc;</a:t>
            </a:r>
          </a:p>
          <a:p>
            <a:pPr>
              <a:spcBef>
                <a:spcPts val="100"/>
              </a:spcBef>
              <a:spcAft>
                <a:spcPts val="100"/>
              </a:spcAft>
            </a:pPr>
            <a:endParaRPr lang="en-US" sz="4400" dirty="0">
              <a:latin typeface="Courier New" panose="02070309020205020404" pitchFamily="49" charset="0"/>
            </a:endParaRPr>
          </a:p>
          <a:p>
            <a:pPr>
              <a:spcBef>
                <a:spcPts val="100"/>
              </a:spcBef>
              <a:spcAft>
                <a:spcPts val="100"/>
              </a:spcAft>
            </a:pPr>
            <a:r>
              <a:rPr lang="en-US" sz="4400" dirty="0">
                <a:latin typeface="Courier New" panose="02070309020205020404" pitchFamily="49" charset="0"/>
              </a:rPr>
              <a:t>% Plotting the results</a:t>
            </a:r>
          </a:p>
          <a:p>
            <a:pPr>
              <a:spcBef>
                <a:spcPts val="100"/>
              </a:spcBef>
              <a:spcAft>
                <a:spcPts val="100"/>
              </a:spcAft>
            </a:pPr>
            <a:r>
              <a:rPr lang="en-US" sz="4400" dirty="0">
                <a:latin typeface="Courier New" panose="02070309020205020404" pitchFamily="49" charset="0"/>
              </a:rPr>
              <a:t>figure;</a:t>
            </a:r>
          </a:p>
          <a:p>
            <a:pPr>
              <a:spcBef>
                <a:spcPts val="100"/>
              </a:spcBef>
              <a:spcAft>
                <a:spcPts val="100"/>
              </a:spcAft>
            </a:pPr>
            <a:r>
              <a:rPr lang="en-US" sz="4400" dirty="0">
                <a:latin typeface="Courier New" panose="02070309020205020404" pitchFamily="49" charset="0"/>
              </a:rPr>
              <a:t>plot(time, temperature, '</a:t>
            </a:r>
            <a:r>
              <a:rPr lang="en-US" sz="4400" dirty="0" err="1">
                <a:latin typeface="Courier New" panose="02070309020205020404" pitchFamily="49" charset="0"/>
              </a:rPr>
              <a:t>LineWidth</a:t>
            </a:r>
            <a:r>
              <a:rPr lang="en-US" sz="4400" dirty="0">
                <a:latin typeface="Courier New" panose="02070309020205020404" pitchFamily="49" charset="0"/>
              </a:rPr>
              <a:t>', 2);</a:t>
            </a:r>
          </a:p>
          <a:p>
            <a:pPr>
              <a:spcBef>
                <a:spcPts val="100"/>
              </a:spcBef>
              <a:spcAft>
                <a:spcPts val="100"/>
              </a:spcAft>
            </a:pPr>
            <a:r>
              <a:rPr lang="en-US" sz="4400" dirty="0">
                <a:latin typeface="Courier New" panose="02070309020205020404" pitchFamily="49" charset="0"/>
              </a:rPr>
              <a:t>xlabel('Time (seconds)');</a:t>
            </a:r>
          </a:p>
          <a:p>
            <a:pPr>
              <a:spcBef>
                <a:spcPts val="100"/>
              </a:spcBef>
              <a:spcAft>
                <a:spcPts val="100"/>
              </a:spcAft>
            </a:pPr>
            <a:r>
              <a:rPr lang="en-US" sz="4400" dirty="0">
                <a:latin typeface="Courier New" panose="02070309020205020404" pitchFamily="49" charset="0"/>
              </a:rPr>
              <a:t>ylabel('Temperature (Â°C)');</a:t>
            </a:r>
          </a:p>
          <a:p>
            <a:pPr>
              <a:spcBef>
                <a:spcPts val="100"/>
              </a:spcBef>
              <a:spcAft>
                <a:spcPts val="100"/>
              </a:spcAft>
            </a:pPr>
            <a:r>
              <a:rPr lang="en-US" sz="4400" dirty="0">
                <a:latin typeface="Courier New" panose="02070309020205020404" pitchFamily="49" charset="0"/>
              </a:rPr>
              <a:t>title('Cooling of the Rod Over Time');</a:t>
            </a:r>
          </a:p>
          <a:p>
            <a:pPr>
              <a:spcBef>
                <a:spcPts val="100"/>
              </a:spcBef>
              <a:spcAft>
                <a:spcPts val="100"/>
              </a:spcAft>
            </a:pPr>
            <a:r>
              <a:rPr lang="en-US" sz="4400" dirty="0">
                <a:latin typeface="Courier New" panose="02070309020205020404" pitchFamily="49" charset="0"/>
              </a:rPr>
              <a:t>grid on;</a:t>
            </a:r>
          </a:p>
          <a:p>
            <a:pPr>
              <a:spcBef>
                <a:spcPts val="100"/>
              </a:spcBef>
              <a:spcAft>
                <a:spcPts val="100"/>
              </a:spcAft>
            </a:pPr>
            <a:endParaRPr lang="en-US" sz="4400" dirty="0">
              <a:latin typeface="Courier New" panose="02070309020205020404" pitchFamily="49" charset="0"/>
            </a:endParaRPr>
          </a:p>
          <a:p>
            <a:pPr>
              <a:spcBef>
                <a:spcPts val="100"/>
              </a:spcBef>
              <a:spcAft>
                <a:spcPts val="100"/>
              </a:spcAft>
            </a:pPr>
            <a:r>
              <a:rPr lang="en-US" sz="4400" dirty="0">
                <a:latin typeface="Courier New" panose="02070309020205020404" pitchFamily="49" charset="0"/>
              </a:rPr>
              <a:t>% Display computation time</a:t>
            </a:r>
          </a:p>
          <a:p>
            <a:pPr>
              <a:spcBef>
                <a:spcPts val="100"/>
              </a:spcBef>
              <a:spcAft>
                <a:spcPts val="100"/>
              </a:spcAft>
            </a:pPr>
            <a:r>
              <a:rPr lang="en-US" sz="4400" dirty="0">
                <a:latin typeface="Courier New" panose="02070309020205020404" pitchFamily="49" charset="0"/>
              </a:rPr>
              <a:t>fprintf('Computation time: %.4f seconds\n', elapsed_time);</a:t>
            </a:r>
          </a:p>
          <a:p>
            <a:endParaRPr lang="en-US" dirty="0"/>
          </a:p>
        </p:txBody>
      </p:sp>
    </p:spTree>
    <p:extLst>
      <p:ext uri="{BB962C8B-B14F-4D97-AF65-F5344CB8AC3E}">
        <p14:creationId xmlns:p14="http://schemas.microsoft.com/office/powerpoint/2010/main" val="3060228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2F3C-EEEA-B2A4-3233-8F057BC9B8E9}"/>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E302115F-18FF-5917-98D3-C52A7425A1C9}"/>
              </a:ext>
            </a:extLst>
          </p:cNvPr>
          <p:cNvSpPr>
            <a:spLocks noGrp="1"/>
          </p:cNvSpPr>
          <p:nvPr>
            <p:ph idx="1"/>
          </p:nvPr>
        </p:nvSpPr>
        <p:spPr>
          <a:xfrm>
            <a:off x="1295401" y="2463800"/>
            <a:ext cx="9601196" cy="3412068"/>
          </a:xfrm>
        </p:spPr>
        <p:txBody>
          <a:bodyPr>
            <a:normAutofit/>
          </a:bodyPr>
          <a:lstStyle/>
          <a:p>
            <a:pPr marL="0" indent="0" algn="ctr">
              <a:buNone/>
            </a:pPr>
            <a:r>
              <a:rPr lang="en-US" sz="1800" b="1" dirty="0"/>
              <a:t>A GRAPH OF TEMPERATURE AGAINST TIME</a:t>
            </a:r>
          </a:p>
          <a:p>
            <a:pPr marL="0" indent="0" algn="ctr">
              <a:buNone/>
            </a:pPr>
            <a:endParaRPr lang="en-US" sz="1800" dirty="0"/>
          </a:p>
        </p:txBody>
      </p:sp>
      <p:pic>
        <p:nvPicPr>
          <p:cNvPr id="5" name="Picture 4">
            <a:extLst>
              <a:ext uri="{FF2B5EF4-FFF2-40B4-BE49-F238E27FC236}">
                <a16:creationId xmlns:a16="http://schemas.microsoft.com/office/drawing/2014/main" id="{21ED6A6B-151B-EE76-3AEB-B2C1BC0AC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0" y="2832100"/>
            <a:ext cx="9144000" cy="3559174"/>
          </a:xfrm>
          <a:prstGeom prst="rect">
            <a:avLst/>
          </a:prstGeom>
        </p:spPr>
      </p:pic>
    </p:spTree>
    <p:extLst>
      <p:ext uri="{BB962C8B-B14F-4D97-AF65-F5344CB8AC3E}">
        <p14:creationId xmlns:p14="http://schemas.microsoft.com/office/powerpoint/2010/main" val="316943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CBB7-771A-90C4-5205-1B6F79ABAE95}"/>
              </a:ext>
            </a:extLst>
          </p:cNvPr>
          <p:cNvSpPr>
            <a:spLocks noGrp="1"/>
          </p:cNvSpPr>
          <p:nvPr>
            <p:ph type="title"/>
          </p:nvPr>
        </p:nvSpPr>
        <p:spPr/>
        <p:txBody>
          <a:bodyPr/>
          <a:lstStyle/>
          <a:p>
            <a:r>
              <a:rPr lang="en-US" dirty="0"/>
              <a:t>INTRODUCTION TO MATLAB</a:t>
            </a:r>
            <a:endParaRPr lang="en-UG" dirty="0"/>
          </a:p>
        </p:txBody>
      </p:sp>
      <p:sp>
        <p:nvSpPr>
          <p:cNvPr id="3" name="Content Placeholder 2">
            <a:extLst>
              <a:ext uri="{FF2B5EF4-FFF2-40B4-BE49-F238E27FC236}">
                <a16:creationId xmlns:a16="http://schemas.microsoft.com/office/drawing/2014/main" id="{74859D88-8118-DC68-028F-9E5FD7AE7624}"/>
              </a:ext>
            </a:extLst>
          </p:cNvPr>
          <p:cNvSpPr>
            <a:spLocks noGrp="1"/>
          </p:cNvSpPr>
          <p:nvPr>
            <p:ph idx="1"/>
          </p:nvPr>
        </p:nvSpPr>
        <p:spPr>
          <a:xfrm>
            <a:off x="677334" y="2160589"/>
            <a:ext cx="8596668" cy="4352753"/>
          </a:xfrm>
        </p:spPr>
        <p:txBody>
          <a:bodyPr>
            <a:noAutofit/>
          </a:bodyPr>
          <a:lstStyle/>
          <a:p>
            <a:r>
              <a:rPr lang="en-US" dirty="0">
                <a:latin typeface="Times New Roman" panose="02020603050405020304" pitchFamily="18" charset="0"/>
                <a:cs typeface="Times New Roman" panose="02020603050405020304" pitchFamily="18" charset="0"/>
              </a:rPr>
              <a:t>MATLAB, which stands for matrix laboratory, is a high-performance programming language and environment designed primarily for technical computing </a:t>
            </a:r>
            <a:endParaRPr lang="en-U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first version of MATLAB was created in Fortran in the late 1970s as a simple interactive matrix calculator. This early iteration was built on top of two significant mathematical libraries: LINPACK and EISPACK, which were developed for numerical linear algebra and eigenvalue problems, respectively. </a:t>
            </a:r>
            <a:endParaRPr lang="en-U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MATLAB was officially launched as a commercial product in 1984 by MathWorks, a company founded by Moler along with Jack Little and Steve Bangert. The software was reimplemented in C, with the addition of user-defined functions, toolboxes, and graphical interfaces.</a:t>
            </a:r>
            <a:endParaRPr lang="en-U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Recent versions of MATLAB have introduced features like the </a:t>
            </a:r>
            <a:r>
              <a:rPr lang="en-US" i="1" dirty="0">
                <a:latin typeface="Times New Roman" panose="02020603050405020304" pitchFamily="18" charset="0"/>
                <a:cs typeface="Times New Roman" panose="02020603050405020304" pitchFamily="18" charset="0"/>
              </a:rPr>
              <a:t>Live Editor</a:t>
            </a:r>
            <a:r>
              <a:rPr lang="en-US" dirty="0">
                <a:latin typeface="Times New Roman" panose="02020603050405020304" pitchFamily="18" charset="0"/>
                <a:cs typeface="Times New Roman" panose="02020603050405020304" pitchFamily="18" charset="0"/>
              </a:rPr>
              <a:t>, which allows users to create interactive documents that combine code, output, and formatted text. This evolution reflects MATLAB's ongoing adaptation to meet the needs of its diverse user base across academ </a:t>
            </a:r>
          </a:p>
          <a:p>
            <a:pPr marL="0" indent="0">
              <a:buNone/>
            </a:pPr>
            <a:endParaRPr lang="en-UG" sz="1600" dirty="0"/>
          </a:p>
        </p:txBody>
      </p:sp>
    </p:spTree>
    <p:extLst>
      <p:ext uri="{BB962C8B-B14F-4D97-AF65-F5344CB8AC3E}">
        <p14:creationId xmlns:p14="http://schemas.microsoft.com/office/powerpoint/2010/main" val="209282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3198-26B8-9D77-5188-BEE23A08F3D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E50E4C2-22F8-949F-3231-0EFD8087A9B2}"/>
              </a:ext>
            </a:extLst>
          </p:cNvPr>
          <p:cNvSpPr>
            <a:spLocks noGrp="1"/>
          </p:cNvSpPr>
          <p:nvPr>
            <p:ph idx="1"/>
          </p:nvPr>
        </p:nvSpPr>
        <p:spPr/>
        <p:txBody>
          <a:bodyPr>
            <a:normAutofit/>
          </a:bodyPr>
          <a:lstStyle/>
          <a:p>
            <a:r>
              <a:rPr lang="en-US" dirty="0"/>
              <a:t>We managed to utilize the knowledge of algorithms development , control structures and concepts from modules 1 to 4 to explore numerical methods for finding solutions to functions and solving differential equations for real world problems. This showed the importance of choosing the right method considering accuracy, stability and computation time.</a:t>
            </a:r>
          </a:p>
        </p:txBody>
      </p:sp>
    </p:spTree>
    <p:extLst>
      <p:ext uri="{BB962C8B-B14F-4D97-AF65-F5344CB8AC3E}">
        <p14:creationId xmlns:p14="http://schemas.microsoft.com/office/powerpoint/2010/main" val="1278609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54A94-703F-72C0-72A4-9543004ADEAC}"/>
              </a:ext>
            </a:extLst>
          </p:cNvPr>
          <p:cNvSpPr>
            <a:spLocks noGrp="1"/>
          </p:cNvSpPr>
          <p:nvPr>
            <p:ph type="title"/>
          </p:nvPr>
        </p:nvSpPr>
        <p:spPr/>
        <p:txBody>
          <a:bodyPr/>
          <a:lstStyle/>
          <a:p>
            <a:r>
              <a:rPr lang="en-US" dirty="0"/>
              <a:t>PART A </a:t>
            </a:r>
            <a:endParaRPr lang="en-UG" dirty="0"/>
          </a:p>
        </p:txBody>
      </p:sp>
      <p:sp>
        <p:nvSpPr>
          <p:cNvPr id="3" name="Content Placeholder 2">
            <a:extLst>
              <a:ext uri="{FF2B5EF4-FFF2-40B4-BE49-F238E27FC236}">
                <a16:creationId xmlns:a16="http://schemas.microsoft.com/office/drawing/2014/main" id="{84724873-96E5-53D8-05E3-E4B523C381AB}"/>
              </a:ext>
            </a:extLst>
          </p:cNvPr>
          <p:cNvSpPr>
            <a:spLocks noGrp="1"/>
          </p:cNvSpPr>
          <p:nvPr>
            <p:ph idx="1"/>
          </p:nvPr>
        </p:nvSpPr>
        <p:spPr/>
        <p:txBody>
          <a:bodyPr>
            <a:normAutofit/>
          </a:bodyPr>
          <a:lstStyle/>
          <a:p>
            <a:r>
              <a:rPr lang="en-US" sz="2000" dirty="0">
                <a:solidFill>
                  <a:schemeClr val="tx1"/>
                </a:solidFill>
                <a:latin typeface="Times New Roman" panose="02020603050405020304" pitchFamily="18" charset="0"/>
                <a:ea typeface="Times New Roman" panose="02020603050405020304" pitchFamily="18" charset="0"/>
              </a:rPr>
              <a:t>We discussed the various numerical methods and we were able to formulate a flowchart which guided us on how to do different numerical methods utilizing the knowledge of algorithm development and control structures.</a:t>
            </a:r>
          </a:p>
          <a:p>
            <a:pPr marL="432435" indent="-342900">
              <a:lnSpc>
                <a:spcPct val="106000"/>
              </a:lnSpc>
              <a:spcBef>
                <a:spcPts val="0"/>
              </a:spcBef>
              <a:spcAft>
                <a:spcPts val="20"/>
              </a:spcAft>
            </a:pPr>
            <a:r>
              <a:rPr lang="en-US" sz="2000" dirty="0">
                <a:solidFill>
                  <a:schemeClr val="tx1"/>
                </a:solidFill>
                <a:latin typeface="Times New Roman" panose="02020603050405020304" pitchFamily="18" charset="0"/>
                <a:ea typeface="Times New Roman" panose="02020603050405020304" pitchFamily="18" charset="0"/>
              </a:rPr>
              <a:t>The methods we used include ;Newton Raphson Method, secant method, bisector method and fixed point iteration method.</a:t>
            </a:r>
          </a:p>
          <a:p>
            <a:pPr marL="432435" indent="-342900">
              <a:lnSpc>
                <a:spcPct val="106000"/>
              </a:lnSpc>
              <a:spcBef>
                <a:spcPts val="0"/>
              </a:spcBef>
              <a:spcAft>
                <a:spcPts val="20"/>
              </a:spcAft>
            </a:pPr>
            <a:r>
              <a:rPr lang="en-US" sz="2000" dirty="0">
                <a:solidFill>
                  <a:schemeClr val="tx1"/>
                </a:solidFill>
                <a:latin typeface="Times New Roman" panose="02020603050405020304" pitchFamily="18" charset="0"/>
                <a:ea typeface="Times New Roman" panose="02020603050405020304" pitchFamily="18" charset="0"/>
              </a:rPr>
              <a:t>We came up with two equation problems to solve using each of the numerical methods. These are; 1. f(x) = x^3-x-2</a:t>
            </a:r>
          </a:p>
          <a:p>
            <a:pPr marL="89535" indent="0">
              <a:lnSpc>
                <a:spcPct val="106000"/>
              </a:lnSpc>
              <a:spcBef>
                <a:spcPts val="0"/>
              </a:spcBef>
              <a:spcAft>
                <a:spcPts val="20"/>
              </a:spcAft>
              <a:buNone/>
            </a:pPr>
            <a:r>
              <a:rPr lang="en-US" sz="2000" dirty="0">
                <a:solidFill>
                  <a:schemeClr val="tx1"/>
                </a:solidFill>
                <a:latin typeface="Times New Roman" panose="02020603050405020304" pitchFamily="18" charset="0"/>
                <a:ea typeface="Times New Roman" panose="02020603050405020304" pitchFamily="18" charset="0"/>
              </a:rPr>
              <a:t>                       2.  f(x) = x^3+x-1</a:t>
            </a:r>
          </a:p>
        </p:txBody>
      </p:sp>
    </p:spTree>
    <p:extLst>
      <p:ext uri="{BB962C8B-B14F-4D97-AF65-F5344CB8AC3E}">
        <p14:creationId xmlns:p14="http://schemas.microsoft.com/office/powerpoint/2010/main" val="92205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0D83B-8A4B-BFE0-1474-355DE271956F}"/>
              </a:ext>
            </a:extLst>
          </p:cNvPr>
          <p:cNvSpPr>
            <a:spLocks noGrp="1"/>
          </p:cNvSpPr>
          <p:nvPr>
            <p:ph type="title"/>
          </p:nvPr>
        </p:nvSpPr>
        <p:spPr/>
        <p:txBody>
          <a:bodyPr/>
          <a:lstStyle/>
          <a:p>
            <a:r>
              <a:rPr lang="en-US" dirty="0"/>
              <a:t>FLOW CHART</a:t>
            </a:r>
          </a:p>
        </p:txBody>
      </p:sp>
      <p:pic>
        <p:nvPicPr>
          <p:cNvPr id="4" name="Content Placeholder 3">
            <a:extLst>
              <a:ext uri="{FF2B5EF4-FFF2-40B4-BE49-F238E27FC236}">
                <a16:creationId xmlns:a16="http://schemas.microsoft.com/office/drawing/2014/main" id="{B2FF4C84-875F-F1D1-C4DC-AD752D4FA534}"/>
              </a:ext>
            </a:extLst>
          </p:cNvPr>
          <p:cNvPicPr>
            <a:picLocks noGrp="1" noChangeAspect="1"/>
          </p:cNvPicPr>
          <p:nvPr>
            <p:ph idx="1"/>
          </p:nvPr>
        </p:nvPicPr>
        <p:blipFill>
          <a:blip r:embed="rId2"/>
          <a:stretch>
            <a:fillRect/>
          </a:stretch>
        </p:blipFill>
        <p:spPr>
          <a:xfrm>
            <a:off x="1786597" y="1308295"/>
            <a:ext cx="5630177" cy="5373859"/>
          </a:xfrm>
          <a:prstGeom prst="rect">
            <a:avLst/>
          </a:prstGeom>
        </p:spPr>
      </p:pic>
    </p:spTree>
    <p:extLst>
      <p:ext uri="{BB962C8B-B14F-4D97-AF65-F5344CB8AC3E}">
        <p14:creationId xmlns:p14="http://schemas.microsoft.com/office/powerpoint/2010/main" val="1664168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9421-28EC-178E-4EB4-1E038C357DAC}"/>
              </a:ext>
            </a:extLst>
          </p:cNvPr>
          <p:cNvSpPr>
            <a:spLocks noGrp="1"/>
          </p:cNvSpPr>
          <p:nvPr>
            <p:ph type="title"/>
          </p:nvPr>
        </p:nvSpPr>
        <p:spPr/>
        <p:txBody>
          <a:bodyPr/>
          <a:lstStyle/>
          <a:p>
            <a:r>
              <a:rPr kumimoji="0" lang="en-US" sz="4400" b="0" i="0" u="none" strike="noStrike" kern="1200" cap="none" spc="0" normalizeH="0" baseline="0" noProof="0" dirty="0">
                <a:ln w="3175" cmpd="sng">
                  <a:noFill/>
                </a:ln>
                <a:solidFill>
                  <a:schemeClr val="tx1"/>
                </a:solidFill>
                <a:effectLst/>
                <a:uLnTx/>
                <a:uFillTx/>
                <a:latin typeface="Garamond" panose="02020404030301010803"/>
                <a:ea typeface="+mj-ea"/>
                <a:cs typeface="+mj-cs"/>
              </a:rPr>
              <a:t>NEWTON RAPHSON METHOD</a:t>
            </a:r>
            <a:endParaRPr lang="en-US" dirty="0">
              <a:solidFill>
                <a:schemeClr val="tx1"/>
              </a:solidFill>
            </a:endParaRPr>
          </a:p>
        </p:txBody>
      </p:sp>
      <p:sp>
        <p:nvSpPr>
          <p:cNvPr id="5" name="Content Placeholder 2">
            <a:extLst>
              <a:ext uri="{FF2B5EF4-FFF2-40B4-BE49-F238E27FC236}">
                <a16:creationId xmlns:a16="http://schemas.microsoft.com/office/drawing/2014/main" id="{DED6C60D-DC11-8525-A461-32BFA230A8BA}"/>
              </a:ext>
            </a:extLst>
          </p:cNvPr>
          <p:cNvSpPr>
            <a:spLocks noGrp="1"/>
          </p:cNvSpPr>
          <p:nvPr>
            <p:ph sz="half" idx="1"/>
          </p:nvPr>
        </p:nvSpPr>
        <p:spPr>
          <a:xfrm>
            <a:off x="1298574" y="2560638"/>
            <a:ext cx="4797425" cy="3797959"/>
          </a:xfrm>
        </p:spPr>
        <p:txBody>
          <a:bodyPr>
            <a:noAutofit/>
          </a:bodyPr>
          <a:lstStyle/>
          <a:p>
            <a:pPr marL="0" indent="0" algn="ctr">
              <a:buNone/>
            </a:pPr>
            <a:r>
              <a:rPr lang="en-US" sz="1500" b="1" dirty="0"/>
              <a:t>PROCEDURE</a:t>
            </a:r>
          </a:p>
          <a:p>
            <a:r>
              <a:rPr lang="en-US" sz="1500" dirty="0"/>
              <a:t>Start timer</a:t>
            </a:r>
          </a:p>
          <a:p>
            <a:r>
              <a:rPr lang="en-US" sz="1500" dirty="0"/>
              <a:t>Set initial guess X0</a:t>
            </a:r>
          </a:p>
          <a:p>
            <a:r>
              <a:rPr lang="en-US" sz="1500" dirty="0"/>
              <a:t>Define function f(x)</a:t>
            </a:r>
          </a:p>
          <a:p>
            <a:r>
              <a:rPr lang="en-US" sz="1500" dirty="0"/>
              <a:t>Define derivative df(x)</a:t>
            </a:r>
          </a:p>
          <a:p>
            <a:r>
              <a:rPr lang="en-US" sz="1500" dirty="0"/>
              <a:t>Set tolerance err = 0.0005</a:t>
            </a:r>
          </a:p>
          <a:p>
            <a:r>
              <a:rPr lang="en-US" sz="1500" dirty="0"/>
              <a:t>Compute first Newton – Raphson update:</a:t>
            </a:r>
          </a:p>
          <a:p>
            <a:pPr marL="0" indent="0">
              <a:buNone/>
            </a:pPr>
            <a:r>
              <a:rPr lang="en-US" sz="1500" dirty="0"/>
              <a:t>          X = x0 – f(x0)/df(x0) </a:t>
            </a:r>
          </a:p>
          <a:p>
            <a:r>
              <a:rPr lang="en-US" sz="1500" dirty="0"/>
              <a:t>Compute error = |x – x0|</a:t>
            </a:r>
          </a:p>
          <a:p>
            <a:pPr marL="0" indent="0">
              <a:buNone/>
            </a:pPr>
            <a:endParaRPr lang="en-US" sz="1500" dirty="0"/>
          </a:p>
          <a:p>
            <a:endParaRPr lang="en-US" sz="1500" dirty="0"/>
          </a:p>
          <a:p>
            <a:endParaRPr lang="en-US" sz="1500" dirty="0"/>
          </a:p>
          <a:p>
            <a:endParaRPr lang="en-US" sz="1500" dirty="0"/>
          </a:p>
          <a:p>
            <a:endParaRPr lang="en-US" sz="1500" dirty="0"/>
          </a:p>
          <a:p>
            <a:endParaRPr lang="en-US" sz="1500" dirty="0"/>
          </a:p>
        </p:txBody>
      </p:sp>
      <p:sp>
        <p:nvSpPr>
          <p:cNvPr id="4" name="Content Placeholder 3">
            <a:extLst>
              <a:ext uri="{FF2B5EF4-FFF2-40B4-BE49-F238E27FC236}">
                <a16:creationId xmlns:a16="http://schemas.microsoft.com/office/drawing/2014/main" id="{3FC66131-C1A5-F0E5-F337-791432846129}"/>
              </a:ext>
            </a:extLst>
          </p:cNvPr>
          <p:cNvSpPr>
            <a:spLocks noGrp="1"/>
          </p:cNvSpPr>
          <p:nvPr>
            <p:ph sz="half" idx="2"/>
          </p:nvPr>
        </p:nvSpPr>
        <p:spPr>
          <a:xfrm>
            <a:off x="6181344" y="2560320"/>
            <a:ext cx="4718304" cy="3657600"/>
          </a:xfrm>
        </p:spPr>
        <p:txBody>
          <a:bodyPr>
            <a:normAutofit fontScale="85000" lnSpcReduction="20000"/>
          </a:bodyPr>
          <a:lstStyle/>
          <a:p>
            <a:endParaRPr lang="en-US" sz="1500" dirty="0"/>
          </a:p>
          <a:p>
            <a:endParaRPr lang="en-US" sz="1500" dirty="0"/>
          </a:p>
          <a:p>
            <a:r>
              <a:rPr lang="en-US" sz="1500" dirty="0"/>
              <a:t>While error&gt;tolerance</a:t>
            </a:r>
          </a:p>
          <a:p>
            <a:r>
              <a:rPr lang="en-US" sz="1500" dirty="0"/>
              <a:t>Update x0 = x</a:t>
            </a:r>
          </a:p>
          <a:p>
            <a:r>
              <a:rPr lang="en-US" sz="1500" dirty="0"/>
              <a:t>Compute next newton – Raphson update:</a:t>
            </a:r>
          </a:p>
          <a:p>
            <a:pPr marL="0" indent="0">
              <a:buNone/>
            </a:pPr>
            <a:r>
              <a:rPr lang="en-US" sz="1500" dirty="0"/>
              <a:t>       X = x0 – f(x0)/df(x0)</a:t>
            </a:r>
          </a:p>
          <a:p>
            <a:r>
              <a:rPr lang="en-US" sz="1500" dirty="0"/>
              <a:t>Compute error = |x – x0|</a:t>
            </a:r>
          </a:p>
          <a:p>
            <a:r>
              <a:rPr lang="en-US" sz="1500" dirty="0"/>
              <a:t>End loop</a:t>
            </a:r>
          </a:p>
          <a:p>
            <a:r>
              <a:rPr lang="en-US" sz="1500" dirty="0"/>
              <a:t>Record final root value x</a:t>
            </a:r>
          </a:p>
          <a:p>
            <a:r>
              <a:rPr lang="en-US" sz="1500" dirty="0"/>
              <a:t>Stop timer and record time taken</a:t>
            </a:r>
          </a:p>
          <a:p>
            <a:r>
              <a:rPr lang="en-US" sz="1500" dirty="0"/>
              <a:t>Compute high – precision reference root xref using fzero</a:t>
            </a:r>
          </a:p>
          <a:p>
            <a:r>
              <a:rPr lang="en-US" sz="1500" dirty="0"/>
              <a:t>Save variables(x, time taken, xref) into file “Newton- Raphson . Mat”.</a:t>
            </a:r>
          </a:p>
          <a:p>
            <a:endParaRPr lang="en-US" sz="1500" dirty="0"/>
          </a:p>
        </p:txBody>
      </p:sp>
    </p:spTree>
    <p:extLst>
      <p:ext uri="{BB962C8B-B14F-4D97-AF65-F5344CB8AC3E}">
        <p14:creationId xmlns:p14="http://schemas.microsoft.com/office/powerpoint/2010/main" val="2751160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arn(inVertic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arn(inVertical)">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barn(inVertical)">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barn(inVertical)">
                                      <p:cBhvr>
                                        <p:cTn id="42" dur="500"/>
                                        <p:tgtEl>
                                          <p:spTgt spid="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barn(inVertical)">
                                      <p:cBhvr>
                                        <p:cTn id="47"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7FCA0-DC5F-2178-E488-2EF7F2CC8F56}"/>
              </a:ext>
            </a:extLst>
          </p:cNvPr>
          <p:cNvSpPr>
            <a:spLocks noGrp="1"/>
          </p:cNvSpPr>
          <p:nvPr>
            <p:ph type="title"/>
          </p:nvPr>
        </p:nvSpPr>
        <p:spPr/>
        <p:txBody>
          <a:bodyPr/>
          <a:lstStyle/>
          <a:p>
            <a:r>
              <a:rPr lang="en-US" dirty="0"/>
              <a:t>CONT.</a:t>
            </a:r>
            <a:endParaRPr lang="en-UG" dirty="0"/>
          </a:p>
        </p:txBody>
      </p:sp>
      <p:sp>
        <p:nvSpPr>
          <p:cNvPr id="3" name="Content Placeholder 2">
            <a:extLst>
              <a:ext uri="{FF2B5EF4-FFF2-40B4-BE49-F238E27FC236}">
                <a16:creationId xmlns:a16="http://schemas.microsoft.com/office/drawing/2014/main" id="{DE9B2590-BBEC-CC21-5EF0-196A5FBA4EE3}"/>
              </a:ext>
            </a:extLst>
          </p:cNvPr>
          <p:cNvSpPr>
            <a:spLocks noGrp="1"/>
          </p:cNvSpPr>
          <p:nvPr>
            <p:ph sz="half" idx="1"/>
          </p:nvPr>
        </p:nvSpPr>
        <p:spPr>
          <a:xfrm>
            <a:off x="1298448" y="2560320"/>
            <a:ext cx="4718304" cy="3624580"/>
          </a:xfrm>
        </p:spPr>
        <p:txBody>
          <a:bodyPr>
            <a:normAutofit fontScale="25000" lnSpcReduction="20000"/>
          </a:bodyPr>
          <a:lstStyle/>
          <a:p>
            <a:pPr marL="0" indent="0" algn="ctr">
              <a:buNone/>
            </a:pPr>
            <a:r>
              <a:rPr lang="en-US" sz="4800" b="1" dirty="0">
                <a:latin typeface="Times New Roman" panose="02020603050405020304" pitchFamily="18" charset="0"/>
                <a:cs typeface="Times New Roman" panose="02020603050405020304" pitchFamily="18" charset="0"/>
              </a:rPr>
              <a:t>EXAMPLE ONE </a:t>
            </a:r>
          </a:p>
          <a:p>
            <a:pPr marL="0" indent="0">
              <a:buNone/>
            </a:pPr>
            <a:r>
              <a:rPr lang="en-US" sz="4800" dirty="0">
                <a:latin typeface="Times New Roman" panose="02020603050405020304" pitchFamily="18" charset="0"/>
                <a:cs typeface="Times New Roman" panose="02020603050405020304" pitchFamily="18" charset="0"/>
              </a:rPr>
              <a:t>tic;</a:t>
            </a:r>
          </a:p>
          <a:p>
            <a:pPr marL="0" indent="0">
              <a:buNone/>
            </a:pPr>
            <a:r>
              <a:rPr lang="en-US" sz="4800" dirty="0">
                <a:latin typeface="Times New Roman" panose="02020603050405020304" pitchFamily="18" charset="0"/>
                <a:cs typeface="Times New Roman" panose="02020603050405020304" pitchFamily="18" charset="0"/>
              </a:rPr>
              <a:t>x0 = 2;</a:t>
            </a:r>
          </a:p>
          <a:p>
            <a:pPr marL="0" indent="0">
              <a:buNone/>
            </a:pPr>
            <a:r>
              <a:rPr lang="en-US" sz="4800" dirty="0">
                <a:latin typeface="Times New Roman" panose="02020603050405020304" pitchFamily="18" charset="0"/>
                <a:cs typeface="Times New Roman" panose="02020603050405020304" pitchFamily="18" charset="0"/>
              </a:rPr>
              <a:t>f = @(x0) x0^3 - x0 - 2; </a:t>
            </a:r>
          </a:p>
          <a:p>
            <a:pPr marL="0" indent="0">
              <a:buNone/>
            </a:pPr>
            <a:r>
              <a:rPr lang="en-US" sz="4800" dirty="0">
                <a:latin typeface="Times New Roman" panose="02020603050405020304" pitchFamily="18" charset="0"/>
                <a:cs typeface="Times New Roman" panose="02020603050405020304" pitchFamily="18" charset="0"/>
              </a:rPr>
              <a:t>df = @(x0) (3*x0^2)-1;</a:t>
            </a:r>
          </a:p>
          <a:p>
            <a:pPr marL="0" indent="0">
              <a:buNone/>
            </a:pPr>
            <a:r>
              <a:rPr lang="en-US" sz="4800" dirty="0">
                <a:latin typeface="Times New Roman" panose="02020603050405020304" pitchFamily="18" charset="0"/>
                <a:cs typeface="Times New Roman" panose="02020603050405020304" pitchFamily="18" charset="0"/>
              </a:rPr>
              <a:t>err = 0.0005;</a:t>
            </a:r>
          </a:p>
          <a:p>
            <a:pPr marL="0" indent="0">
              <a:buNone/>
            </a:pPr>
            <a:r>
              <a:rPr lang="en-US" sz="4800" dirty="0">
                <a:latin typeface="Times New Roman" panose="02020603050405020304" pitchFamily="18" charset="0"/>
                <a:cs typeface="Times New Roman" panose="02020603050405020304" pitchFamily="18" charset="0"/>
              </a:rPr>
              <a:t>x = x0-(f(x0)/df(x0))</a:t>
            </a:r>
          </a:p>
          <a:p>
            <a:pPr marL="0" indent="0">
              <a:buNone/>
            </a:pPr>
            <a:r>
              <a:rPr lang="en-US" sz="4800" dirty="0">
                <a:latin typeface="Times New Roman" panose="02020603050405020304" pitchFamily="18" charset="0"/>
                <a:cs typeface="Times New Roman" panose="02020603050405020304" pitchFamily="18" charset="0"/>
              </a:rPr>
              <a:t>x = 1.6364</a:t>
            </a:r>
          </a:p>
          <a:p>
            <a:pPr marL="0" indent="0">
              <a:buNone/>
            </a:pPr>
            <a:r>
              <a:rPr lang="en-US" sz="4800" dirty="0">
                <a:latin typeface="Times New Roman" panose="02020603050405020304" pitchFamily="18" charset="0"/>
                <a:cs typeface="Times New Roman" panose="02020603050405020304" pitchFamily="18" charset="0"/>
              </a:rPr>
              <a:t>calc_err = abs(x-x0);</a:t>
            </a:r>
          </a:p>
          <a:p>
            <a:pPr marL="0" indent="0">
              <a:buNone/>
            </a:pPr>
            <a:r>
              <a:rPr lang="en-US" sz="4800" dirty="0">
                <a:latin typeface="Times New Roman" panose="02020603050405020304" pitchFamily="18" charset="0"/>
                <a:cs typeface="Times New Roman" panose="02020603050405020304" pitchFamily="18" charset="0"/>
              </a:rPr>
              <a:t>while calc_err&gt;err</a:t>
            </a:r>
          </a:p>
          <a:p>
            <a:pPr marL="0" indent="0">
              <a:buNone/>
            </a:pPr>
            <a:r>
              <a:rPr lang="en-US" sz="4800" dirty="0">
                <a:latin typeface="Times New Roman" panose="02020603050405020304" pitchFamily="18" charset="0"/>
                <a:cs typeface="Times New Roman" panose="02020603050405020304" pitchFamily="18" charset="0"/>
              </a:rPr>
              <a:t>    x0 = x;</a:t>
            </a:r>
          </a:p>
          <a:p>
            <a:pPr marL="0" indent="0">
              <a:buNone/>
            </a:pPr>
            <a:r>
              <a:rPr lang="en-US" sz="4800" dirty="0">
                <a:latin typeface="Times New Roman" panose="02020603050405020304" pitchFamily="18" charset="0"/>
                <a:cs typeface="Times New Roman" panose="02020603050405020304" pitchFamily="18" charset="0"/>
              </a:rPr>
              <a:t>    x = x0-(f(x0)/df(x0))</a:t>
            </a:r>
          </a:p>
          <a:p>
            <a:pPr marL="0" indent="0">
              <a:buNone/>
            </a:pPr>
            <a:r>
              <a:rPr lang="en-US" sz="4800" dirty="0">
                <a:latin typeface="Times New Roman" panose="02020603050405020304" pitchFamily="18" charset="0"/>
                <a:cs typeface="Times New Roman" panose="02020603050405020304" pitchFamily="18" charset="0"/>
              </a:rPr>
              <a:t>calc_err = abs(x-x0);</a:t>
            </a:r>
          </a:p>
          <a:p>
            <a:pPr marL="0" indent="0">
              <a:buNone/>
            </a:pPr>
            <a:r>
              <a:rPr lang="en-US" sz="4800" dirty="0">
                <a:latin typeface="Times New Roman" panose="02020603050405020304" pitchFamily="18" charset="0"/>
                <a:cs typeface="Times New Roman" panose="02020603050405020304" pitchFamily="18" charset="0"/>
              </a:rPr>
              <a:t>end</a:t>
            </a:r>
          </a:p>
          <a:p>
            <a:pPr marL="0" indent="0">
              <a:buNone/>
            </a:pPr>
            <a:endParaRPr lang="en-US" sz="1400" dirty="0">
              <a:latin typeface="Arial Black" panose="020B0A04020102020204" pitchFamily="34" charset="0"/>
            </a:endParaRPr>
          </a:p>
          <a:p>
            <a:pPr marL="0" indent="0" algn="ctr">
              <a:buNone/>
            </a:pPr>
            <a:endParaRPr lang="en-US" sz="1400" dirty="0">
              <a:latin typeface="Arial Black" panose="020B0A04020102020204" pitchFamily="34" charset="0"/>
            </a:endParaRPr>
          </a:p>
          <a:p>
            <a:pPr marL="0" indent="0" algn="ctr">
              <a:buNone/>
            </a:pPr>
            <a:endParaRPr lang="en-UG" sz="1400" dirty="0">
              <a:latin typeface="Arial Black" panose="020B0A04020102020204" pitchFamily="34" charset="0"/>
            </a:endParaRPr>
          </a:p>
        </p:txBody>
      </p:sp>
      <p:sp>
        <p:nvSpPr>
          <p:cNvPr id="4" name="Content Placeholder 3">
            <a:extLst>
              <a:ext uri="{FF2B5EF4-FFF2-40B4-BE49-F238E27FC236}">
                <a16:creationId xmlns:a16="http://schemas.microsoft.com/office/drawing/2014/main" id="{0FA726BC-E7F1-3F2F-F00A-F4FBB390991E}"/>
              </a:ext>
            </a:extLst>
          </p:cNvPr>
          <p:cNvSpPr>
            <a:spLocks noGrp="1"/>
          </p:cNvSpPr>
          <p:nvPr>
            <p:ph sz="half" idx="2"/>
          </p:nvPr>
        </p:nvSpPr>
        <p:spPr>
          <a:xfrm>
            <a:off x="6175248" y="2560320"/>
            <a:ext cx="4718304" cy="3310128"/>
          </a:xfrm>
        </p:spPr>
        <p:txBody>
          <a:bodyPr>
            <a:normAutofit fontScale="25000" lnSpcReduction="20000"/>
          </a:bodyPr>
          <a:lstStyle/>
          <a:p>
            <a:pPr marL="0" indent="0">
              <a:buNone/>
            </a:pPr>
            <a:endParaRPr lang="en-US" sz="4800" dirty="0">
              <a:latin typeface="Times New Roman" panose="02020603050405020304" pitchFamily="18" charset="0"/>
              <a:cs typeface="Times New Roman" panose="02020603050405020304" pitchFamily="18" charset="0"/>
            </a:endParaRPr>
          </a:p>
          <a:p>
            <a:pPr marL="0" indent="0">
              <a:buNone/>
            </a:pPr>
            <a:r>
              <a:rPr lang="en-US" sz="4800" dirty="0">
                <a:latin typeface="Times New Roman" panose="02020603050405020304" pitchFamily="18" charset="0"/>
                <a:cs typeface="Times New Roman" panose="02020603050405020304" pitchFamily="18" charset="0"/>
              </a:rPr>
              <a:t>x = 1.5304</a:t>
            </a:r>
          </a:p>
          <a:p>
            <a:pPr marL="0" indent="0">
              <a:buNone/>
            </a:pPr>
            <a:r>
              <a:rPr lang="en-US" sz="4800" dirty="0">
                <a:latin typeface="Times New Roman" panose="02020603050405020304" pitchFamily="18" charset="0"/>
                <a:cs typeface="Times New Roman" panose="02020603050405020304" pitchFamily="18" charset="0"/>
              </a:rPr>
              <a:t>x = 1.5214</a:t>
            </a:r>
          </a:p>
          <a:p>
            <a:pPr marL="0" indent="0">
              <a:buNone/>
            </a:pPr>
            <a:r>
              <a:rPr lang="en-US" sz="4800" dirty="0">
                <a:latin typeface="Times New Roman" panose="02020603050405020304" pitchFamily="18" charset="0"/>
                <a:cs typeface="Times New Roman" panose="02020603050405020304" pitchFamily="18" charset="0"/>
              </a:rPr>
              <a:t>x = 1.5214</a:t>
            </a:r>
          </a:p>
          <a:p>
            <a:pPr marL="0" indent="0">
              <a:buNone/>
            </a:pPr>
            <a:r>
              <a:rPr lang="en-US" sz="4800" dirty="0">
                <a:latin typeface="Times New Roman" panose="02020603050405020304" pitchFamily="18" charset="0"/>
                <a:cs typeface="Times New Roman" panose="02020603050405020304" pitchFamily="18" charset="0"/>
              </a:rPr>
              <a:t>timetaken = toc</a:t>
            </a:r>
          </a:p>
          <a:p>
            <a:pPr marL="0" indent="0">
              <a:buNone/>
            </a:pPr>
            <a:r>
              <a:rPr lang="en-US" sz="4800" dirty="0">
                <a:latin typeface="Times New Roman" panose="02020603050405020304" pitchFamily="18" charset="0"/>
                <a:cs typeface="Times New Roman" panose="02020603050405020304" pitchFamily="18" charset="0"/>
              </a:rPr>
              <a:t>timetaken = 0.1385</a:t>
            </a:r>
          </a:p>
          <a:p>
            <a:pPr marL="0" indent="0">
              <a:buNone/>
            </a:pPr>
            <a:r>
              <a:rPr lang="en-US" sz="4800" dirty="0">
                <a:latin typeface="Times New Roman" panose="02020603050405020304" pitchFamily="18" charset="0"/>
                <a:cs typeface="Times New Roman" panose="02020603050405020304" pitchFamily="18" charset="0"/>
              </a:rPr>
              <a:t>xref = fzero(@(x0) x0^3 - x0 - 2,1.6);</a:t>
            </a:r>
          </a:p>
          <a:p>
            <a:pPr marL="0" indent="0">
              <a:buNone/>
            </a:pPr>
            <a:r>
              <a:rPr lang="en-US" sz="4800" dirty="0">
                <a:latin typeface="Times New Roman" panose="02020603050405020304" pitchFamily="18" charset="0"/>
                <a:cs typeface="Times New Roman" panose="02020603050405020304" pitchFamily="18" charset="0"/>
              </a:rPr>
              <a:t>save("Newton-Raphson.mat","x","timetaken","xref");</a:t>
            </a:r>
          </a:p>
          <a:p>
            <a:endParaRPr lang="en-US" dirty="0"/>
          </a:p>
        </p:txBody>
      </p:sp>
    </p:spTree>
    <p:extLst>
      <p:ext uri="{BB962C8B-B14F-4D97-AF65-F5344CB8AC3E}">
        <p14:creationId xmlns:p14="http://schemas.microsoft.com/office/powerpoint/2010/main" val="386986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7150-653A-1541-BBDE-C359CD14B6FF}"/>
              </a:ext>
            </a:extLst>
          </p:cNvPr>
          <p:cNvSpPr>
            <a:spLocks noGrp="1"/>
          </p:cNvSpPr>
          <p:nvPr>
            <p:ph type="title"/>
          </p:nvPr>
        </p:nvSpPr>
        <p:spPr/>
        <p:txBody>
          <a:bodyPr/>
          <a:lstStyle/>
          <a:p>
            <a:r>
              <a:rPr lang="en-US" dirty="0"/>
              <a:t>CONT.</a:t>
            </a:r>
            <a:endParaRPr lang="en-UG" dirty="0"/>
          </a:p>
        </p:txBody>
      </p:sp>
      <p:sp>
        <p:nvSpPr>
          <p:cNvPr id="3" name="Content Placeholder 2">
            <a:extLst>
              <a:ext uri="{FF2B5EF4-FFF2-40B4-BE49-F238E27FC236}">
                <a16:creationId xmlns:a16="http://schemas.microsoft.com/office/drawing/2014/main" id="{7A947496-FC5E-CDFC-4D0E-DB8997572C99}"/>
              </a:ext>
            </a:extLst>
          </p:cNvPr>
          <p:cNvSpPr>
            <a:spLocks noGrp="1"/>
          </p:cNvSpPr>
          <p:nvPr>
            <p:ph sz="half" idx="1"/>
          </p:nvPr>
        </p:nvSpPr>
        <p:spPr>
          <a:xfrm>
            <a:off x="1298448" y="2560320"/>
            <a:ext cx="4718304" cy="3472180"/>
          </a:xfrm>
        </p:spPr>
        <p:txBody>
          <a:bodyPr>
            <a:noAutofit/>
          </a:bodyPr>
          <a:lstStyle/>
          <a:p>
            <a:pPr marL="0" indent="0" algn="ctr">
              <a:lnSpc>
                <a:spcPct val="70000"/>
              </a:lnSpc>
              <a:buNone/>
            </a:pPr>
            <a:r>
              <a:rPr lang="en-US" sz="1300" b="1" dirty="0">
                <a:latin typeface="Times New Roman" panose="02020603050405020304" pitchFamily="18" charset="0"/>
                <a:cs typeface="Times New Roman" panose="02020603050405020304" pitchFamily="18" charset="0"/>
              </a:rPr>
              <a:t>EXAMPLE TWO</a:t>
            </a:r>
          </a:p>
          <a:p>
            <a:pPr marL="0" indent="0">
              <a:lnSpc>
                <a:spcPct val="70000"/>
              </a:lnSpc>
              <a:buNone/>
            </a:pPr>
            <a:r>
              <a:rPr lang="en-US" sz="1300" dirty="0">
                <a:latin typeface="Times New Roman" panose="02020603050405020304" pitchFamily="18" charset="0"/>
                <a:cs typeface="Times New Roman" panose="02020603050405020304" pitchFamily="18" charset="0"/>
              </a:rPr>
              <a:t>tic;</a:t>
            </a:r>
          </a:p>
          <a:p>
            <a:pPr marL="0" indent="0">
              <a:lnSpc>
                <a:spcPct val="70000"/>
              </a:lnSpc>
              <a:buNone/>
            </a:pPr>
            <a:r>
              <a:rPr lang="en-US" sz="1300" dirty="0">
                <a:latin typeface="Times New Roman" panose="02020603050405020304" pitchFamily="18" charset="0"/>
                <a:cs typeface="Times New Roman" panose="02020603050405020304" pitchFamily="18" charset="0"/>
              </a:rPr>
              <a:t>x0 = 0;</a:t>
            </a:r>
          </a:p>
          <a:p>
            <a:pPr marL="0" indent="0">
              <a:lnSpc>
                <a:spcPct val="70000"/>
              </a:lnSpc>
              <a:buNone/>
            </a:pPr>
            <a:r>
              <a:rPr lang="en-US" sz="1300" dirty="0">
                <a:latin typeface="Times New Roman" panose="02020603050405020304" pitchFamily="18" charset="0"/>
                <a:cs typeface="Times New Roman" panose="02020603050405020304" pitchFamily="18" charset="0"/>
              </a:rPr>
              <a:t>f = @(x0) x0^3 + x0 - 1; </a:t>
            </a:r>
          </a:p>
          <a:p>
            <a:pPr marL="0" indent="0">
              <a:lnSpc>
                <a:spcPct val="70000"/>
              </a:lnSpc>
              <a:buNone/>
            </a:pPr>
            <a:r>
              <a:rPr lang="en-US" sz="1300" dirty="0">
                <a:latin typeface="Times New Roman" panose="02020603050405020304" pitchFamily="18" charset="0"/>
                <a:cs typeface="Times New Roman" panose="02020603050405020304" pitchFamily="18" charset="0"/>
              </a:rPr>
              <a:t>df = @(x0) (3*x0^2)+1;</a:t>
            </a:r>
          </a:p>
          <a:p>
            <a:pPr marL="0" indent="0">
              <a:lnSpc>
                <a:spcPct val="70000"/>
              </a:lnSpc>
              <a:buNone/>
            </a:pPr>
            <a:r>
              <a:rPr lang="en-US" sz="1300" dirty="0">
                <a:latin typeface="Times New Roman" panose="02020603050405020304" pitchFamily="18" charset="0"/>
                <a:cs typeface="Times New Roman" panose="02020603050405020304" pitchFamily="18" charset="0"/>
              </a:rPr>
              <a:t>err = 0.0005;</a:t>
            </a:r>
          </a:p>
          <a:p>
            <a:pPr marL="0" indent="0">
              <a:lnSpc>
                <a:spcPct val="70000"/>
              </a:lnSpc>
              <a:buNone/>
            </a:pPr>
            <a:r>
              <a:rPr lang="en-US" sz="1300" dirty="0">
                <a:latin typeface="Times New Roman" panose="02020603050405020304" pitchFamily="18" charset="0"/>
                <a:cs typeface="Times New Roman" panose="02020603050405020304" pitchFamily="18" charset="0"/>
              </a:rPr>
              <a:t>x = x0-(f(x0)/df(x0))</a:t>
            </a:r>
          </a:p>
          <a:p>
            <a:pPr marL="0" indent="0">
              <a:lnSpc>
                <a:spcPct val="70000"/>
              </a:lnSpc>
              <a:buNone/>
            </a:pPr>
            <a:r>
              <a:rPr lang="en-US" sz="1300" dirty="0">
                <a:latin typeface="Times New Roman" panose="02020603050405020304" pitchFamily="18" charset="0"/>
                <a:cs typeface="Times New Roman" panose="02020603050405020304" pitchFamily="18" charset="0"/>
              </a:rPr>
              <a:t>x = 1</a:t>
            </a:r>
          </a:p>
          <a:p>
            <a:pPr marL="0" indent="0">
              <a:lnSpc>
                <a:spcPct val="70000"/>
              </a:lnSpc>
              <a:buNone/>
            </a:pPr>
            <a:r>
              <a:rPr lang="en-US" sz="1300" dirty="0">
                <a:latin typeface="Times New Roman" panose="02020603050405020304" pitchFamily="18" charset="0"/>
                <a:cs typeface="Times New Roman" panose="02020603050405020304" pitchFamily="18" charset="0"/>
              </a:rPr>
              <a:t>calc_err = abs(x-x0);</a:t>
            </a:r>
          </a:p>
          <a:p>
            <a:pPr marL="0" indent="0">
              <a:lnSpc>
                <a:spcPct val="70000"/>
              </a:lnSpc>
              <a:buNone/>
            </a:pPr>
            <a:r>
              <a:rPr lang="en-US" sz="1300" dirty="0">
                <a:latin typeface="Times New Roman" panose="02020603050405020304" pitchFamily="18" charset="0"/>
                <a:cs typeface="Times New Roman" panose="02020603050405020304" pitchFamily="18" charset="0"/>
              </a:rPr>
              <a:t>while calc_err&gt;err</a:t>
            </a:r>
          </a:p>
          <a:p>
            <a:pPr marL="0" indent="0">
              <a:lnSpc>
                <a:spcPct val="70000"/>
              </a:lnSpc>
              <a:buNone/>
            </a:pPr>
            <a:r>
              <a:rPr lang="en-US" sz="1300" dirty="0">
                <a:latin typeface="Times New Roman" panose="02020603050405020304" pitchFamily="18" charset="0"/>
                <a:cs typeface="Times New Roman" panose="02020603050405020304" pitchFamily="18" charset="0"/>
              </a:rPr>
              <a:t>    x0 = x;</a:t>
            </a:r>
          </a:p>
          <a:p>
            <a:pPr marL="0" indent="0">
              <a:lnSpc>
                <a:spcPct val="70000"/>
              </a:lnSpc>
              <a:buNone/>
            </a:pPr>
            <a:r>
              <a:rPr lang="en-US" sz="1300" dirty="0">
                <a:latin typeface="Times New Roman" panose="02020603050405020304" pitchFamily="18" charset="0"/>
                <a:cs typeface="Times New Roman" panose="02020603050405020304" pitchFamily="18" charset="0"/>
              </a:rPr>
              <a:t>    x = x0-(f(x0)/df(x0))</a:t>
            </a:r>
          </a:p>
          <a:p>
            <a:pPr marL="0" indent="0">
              <a:lnSpc>
                <a:spcPct val="70000"/>
              </a:lnSpc>
              <a:buNone/>
            </a:pPr>
            <a:r>
              <a:rPr lang="en-US" sz="1300" dirty="0">
                <a:latin typeface="Times New Roman" panose="02020603050405020304" pitchFamily="18" charset="0"/>
                <a:cs typeface="Times New Roman" panose="02020603050405020304" pitchFamily="18" charset="0"/>
              </a:rPr>
              <a:t>calc_err = abs(x0-x);</a:t>
            </a:r>
          </a:p>
          <a:p>
            <a:pPr marL="0" indent="0">
              <a:lnSpc>
                <a:spcPct val="70000"/>
              </a:lnSpc>
              <a:buNone/>
            </a:pPr>
            <a:r>
              <a:rPr lang="en-US" sz="1200" dirty="0">
                <a:latin typeface="Times New Roman" panose="02020603050405020304" pitchFamily="18" charset="0"/>
                <a:cs typeface="Times New Roman" panose="02020603050405020304" pitchFamily="18" charset="0"/>
              </a:rPr>
              <a:t>end</a:t>
            </a:r>
          </a:p>
        </p:txBody>
      </p:sp>
      <p:sp>
        <p:nvSpPr>
          <p:cNvPr id="5" name="Content Placeholder 4">
            <a:extLst>
              <a:ext uri="{FF2B5EF4-FFF2-40B4-BE49-F238E27FC236}">
                <a16:creationId xmlns:a16="http://schemas.microsoft.com/office/drawing/2014/main" id="{44DF921C-48FE-AE11-E1A3-77EEA92BFACF}"/>
              </a:ext>
            </a:extLst>
          </p:cNvPr>
          <p:cNvSpPr>
            <a:spLocks noGrp="1"/>
          </p:cNvSpPr>
          <p:nvPr>
            <p:ph sz="half" idx="2"/>
          </p:nvPr>
        </p:nvSpPr>
        <p:spPr/>
        <p:txBody>
          <a:bodyPr>
            <a:normAutofit/>
          </a:bodyPr>
          <a:lstStyle/>
          <a:p>
            <a:pPr marL="0" indent="0">
              <a:lnSpc>
                <a:spcPct val="70000"/>
              </a:lnSpc>
              <a:buNone/>
            </a:pPr>
            <a:endParaRPr lang="en-US" sz="1300" dirty="0">
              <a:latin typeface="Times New Roman" panose="02020603050405020304" pitchFamily="18" charset="0"/>
              <a:cs typeface="Times New Roman" panose="02020603050405020304" pitchFamily="18" charset="0"/>
            </a:endParaRPr>
          </a:p>
          <a:p>
            <a:pPr marL="0" indent="0">
              <a:lnSpc>
                <a:spcPct val="70000"/>
              </a:lnSpc>
              <a:buNone/>
            </a:pPr>
            <a:endParaRPr lang="en-US" sz="1300" dirty="0">
              <a:latin typeface="Times New Roman" panose="02020603050405020304" pitchFamily="18" charset="0"/>
              <a:cs typeface="Times New Roman" panose="02020603050405020304" pitchFamily="18" charset="0"/>
            </a:endParaRPr>
          </a:p>
          <a:p>
            <a:pPr marL="0" indent="0">
              <a:lnSpc>
                <a:spcPct val="70000"/>
              </a:lnSpc>
              <a:buNone/>
            </a:pPr>
            <a:endParaRPr lang="en-US" sz="1300" dirty="0">
              <a:latin typeface="Times New Roman" panose="02020603050405020304" pitchFamily="18" charset="0"/>
              <a:cs typeface="Times New Roman" panose="02020603050405020304" pitchFamily="18" charset="0"/>
            </a:endParaRPr>
          </a:p>
          <a:p>
            <a:pPr marL="0" indent="0">
              <a:lnSpc>
                <a:spcPct val="70000"/>
              </a:lnSpc>
              <a:buNone/>
            </a:pPr>
            <a:r>
              <a:rPr lang="en-US" sz="1300" dirty="0">
                <a:latin typeface="Times New Roman" panose="02020603050405020304" pitchFamily="18" charset="0"/>
                <a:cs typeface="Times New Roman" panose="02020603050405020304" pitchFamily="18" charset="0"/>
              </a:rPr>
              <a:t>x = 0.7500</a:t>
            </a:r>
          </a:p>
          <a:p>
            <a:pPr marL="0" indent="0">
              <a:lnSpc>
                <a:spcPct val="70000"/>
              </a:lnSpc>
              <a:buNone/>
            </a:pPr>
            <a:r>
              <a:rPr lang="en-US" sz="1300" dirty="0">
                <a:latin typeface="Times New Roman" panose="02020603050405020304" pitchFamily="18" charset="0"/>
                <a:cs typeface="Times New Roman" panose="02020603050405020304" pitchFamily="18" charset="0"/>
              </a:rPr>
              <a:t>x = 0.6860</a:t>
            </a:r>
          </a:p>
          <a:p>
            <a:pPr marL="0" indent="0">
              <a:lnSpc>
                <a:spcPct val="70000"/>
              </a:lnSpc>
              <a:buNone/>
            </a:pPr>
            <a:r>
              <a:rPr lang="en-US" sz="1300" dirty="0">
                <a:latin typeface="Times New Roman" panose="02020603050405020304" pitchFamily="18" charset="0"/>
                <a:cs typeface="Times New Roman" panose="02020603050405020304" pitchFamily="18" charset="0"/>
              </a:rPr>
              <a:t>x = 0.6823</a:t>
            </a:r>
          </a:p>
          <a:p>
            <a:pPr marL="0" indent="0">
              <a:lnSpc>
                <a:spcPct val="70000"/>
              </a:lnSpc>
              <a:buNone/>
            </a:pPr>
            <a:r>
              <a:rPr lang="en-US" sz="1300" dirty="0">
                <a:latin typeface="Times New Roman" panose="02020603050405020304" pitchFamily="18" charset="0"/>
                <a:cs typeface="Times New Roman" panose="02020603050405020304" pitchFamily="18" charset="0"/>
              </a:rPr>
              <a:t>x = 0.6823</a:t>
            </a:r>
          </a:p>
          <a:p>
            <a:pPr marL="0" indent="0">
              <a:lnSpc>
                <a:spcPct val="70000"/>
              </a:lnSpc>
              <a:buNone/>
            </a:pPr>
            <a:r>
              <a:rPr lang="en-US" sz="1300" dirty="0">
                <a:latin typeface="Times New Roman" panose="02020603050405020304" pitchFamily="18" charset="0"/>
                <a:cs typeface="Times New Roman" panose="02020603050405020304" pitchFamily="18" charset="0"/>
              </a:rPr>
              <a:t>timetaken = toc</a:t>
            </a:r>
          </a:p>
          <a:p>
            <a:pPr marL="0" indent="0">
              <a:lnSpc>
                <a:spcPct val="70000"/>
              </a:lnSpc>
              <a:buNone/>
            </a:pPr>
            <a:r>
              <a:rPr lang="en-US" sz="1300" dirty="0">
                <a:latin typeface="Times New Roman" panose="02020603050405020304" pitchFamily="18" charset="0"/>
                <a:cs typeface="Times New Roman" panose="02020603050405020304" pitchFamily="18" charset="0"/>
              </a:rPr>
              <a:t>timetaken = 0.0540</a:t>
            </a:r>
          </a:p>
          <a:p>
            <a:pPr marL="0" indent="0">
              <a:lnSpc>
                <a:spcPct val="70000"/>
              </a:lnSpc>
              <a:buNone/>
            </a:pPr>
            <a:r>
              <a:rPr lang="en-US" sz="1300" dirty="0">
                <a:latin typeface="Times New Roman" panose="02020603050405020304" pitchFamily="18" charset="0"/>
                <a:cs typeface="Times New Roman" panose="02020603050405020304" pitchFamily="18" charset="0"/>
              </a:rPr>
              <a:t>xref = fzero(@(x0) x0^3 + x0 - 1,1);</a:t>
            </a:r>
          </a:p>
          <a:p>
            <a:pPr marL="0" indent="0">
              <a:lnSpc>
                <a:spcPct val="70000"/>
              </a:lnSpc>
              <a:buNone/>
            </a:pPr>
            <a:r>
              <a:rPr lang="en-US" sz="1300" dirty="0">
                <a:latin typeface="Times New Roman" panose="02020603050405020304" pitchFamily="18" charset="0"/>
                <a:cs typeface="Times New Roman" panose="02020603050405020304" pitchFamily="18" charset="0"/>
              </a:rPr>
              <a:t>save("Newton-Raphson_2.mat","x","timetaken","xref");</a:t>
            </a:r>
            <a:endParaRPr lang="en-UG" sz="1300" dirty="0">
              <a:latin typeface="Times New Roman" panose="02020603050405020304" pitchFamily="18" charset="0"/>
              <a:cs typeface="Times New Roman" panose="02020603050405020304" pitchFamily="18" charset="0"/>
            </a:endParaRPr>
          </a:p>
          <a:p>
            <a:endParaRPr lang="en-US" sz="1300" dirty="0"/>
          </a:p>
        </p:txBody>
      </p:sp>
    </p:spTree>
    <p:extLst>
      <p:ext uri="{BB962C8B-B14F-4D97-AF65-F5344CB8AC3E}">
        <p14:creationId xmlns:p14="http://schemas.microsoft.com/office/powerpoint/2010/main" val="22029284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2EE74-D75C-F17A-E945-60D45FFB97E3}"/>
              </a:ext>
            </a:extLst>
          </p:cNvPr>
          <p:cNvSpPr>
            <a:spLocks noGrp="1"/>
          </p:cNvSpPr>
          <p:nvPr>
            <p:ph type="title"/>
          </p:nvPr>
        </p:nvSpPr>
        <p:spPr/>
        <p:txBody>
          <a:bodyPr/>
          <a:lstStyle/>
          <a:p>
            <a:r>
              <a:rPr lang="en-US" dirty="0"/>
              <a:t>SECANT METHOD</a:t>
            </a:r>
            <a:endParaRPr lang="en-UG" dirty="0"/>
          </a:p>
        </p:txBody>
      </p:sp>
      <p:sp>
        <p:nvSpPr>
          <p:cNvPr id="8" name="Content Placeholder 7">
            <a:extLst>
              <a:ext uri="{FF2B5EF4-FFF2-40B4-BE49-F238E27FC236}">
                <a16:creationId xmlns:a16="http://schemas.microsoft.com/office/drawing/2014/main" id="{D55DCBA0-E9D2-F3BB-CC9A-0CAE149A1C73}"/>
              </a:ext>
            </a:extLst>
          </p:cNvPr>
          <p:cNvSpPr>
            <a:spLocks noGrp="1"/>
          </p:cNvSpPr>
          <p:nvPr>
            <p:ph sz="half" idx="1"/>
          </p:nvPr>
        </p:nvSpPr>
        <p:spPr>
          <a:xfrm>
            <a:off x="1298448" y="2560319"/>
            <a:ext cx="4718304" cy="3685735"/>
          </a:xfrm>
        </p:spPr>
        <p:txBody>
          <a:bodyPr>
            <a:normAutofit fontScale="62500" lnSpcReduction="20000"/>
          </a:bodyPr>
          <a:lstStyle/>
          <a:p>
            <a:pPr marL="0" indent="0">
              <a:buNone/>
            </a:pPr>
            <a:r>
              <a:rPr lang="en-US" sz="2200" b="1" dirty="0"/>
              <a:t>PROCEDURE</a:t>
            </a:r>
          </a:p>
          <a:p>
            <a:r>
              <a:rPr lang="en-US" sz="1700" dirty="0"/>
              <a:t>Start timer</a:t>
            </a:r>
          </a:p>
          <a:p>
            <a:r>
              <a:rPr lang="en-US" sz="1700" dirty="0"/>
              <a:t>Set initial guesses                                                                    x0=1                                                                                x1=2</a:t>
            </a:r>
          </a:p>
          <a:p>
            <a:r>
              <a:rPr lang="en-US" sz="1700" dirty="0"/>
              <a:t>Define function f(x)</a:t>
            </a:r>
          </a:p>
          <a:p>
            <a:r>
              <a:rPr lang="en-US" sz="1700" dirty="0"/>
              <a:t>Compute slope(approx. derivative)between(x0,f(x)) and (x1,f(x1)):</a:t>
            </a:r>
          </a:p>
          <a:p>
            <a:r>
              <a:rPr lang="en-US" sz="1700" dirty="0"/>
              <a:t>Compute first update                                                                    x=x1-f(x)/df</a:t>
            </a:r>
          </a:p>
          <a:p>
            <a:r>
              <a:rPr lang="en-US" sz="1700" dirty="0"/>
              <a:t>Compute error =|x-x1|</a:t>
            </a:r>
          </a:p>
          <a:p>
            <a:r>
              <a:rPr lang="en-US" sz="1700" dirty="0"/>
              <a:t>While error &gt;tolerance (0.0005):Update  x1=x</a:t>
            </a:r>
          </a:p>
          <a:p>
            <a:pPr marL="0" indent="0">
              <a:buNone/>
            </a:pPr>
            <a:r>
              <a:rPr lang="en-US" sz="1700" dirty="0"/>
              <a:t>        Update  x1=x</a:t>
            </a:r>
          </a:p>
          <a:p>
            <a:r>
              <a:rPr lang="en-US" sz="1700" dirty="0"/>
              <a:t>Recompute slope df=(f(x1)-f(x0))/(x1 –x0)</a:t>
            </a:r>
          </a:p>
          <a:p>
            <a:r>
              <a:rPr lang="en-US" sz="1700" dirty="0"/>
              <a:t>Compute next update:</a:t>
            </a:r>
          </a:p>
          <a:p>
            <a:pPr marL="0" indent="0">
              <a:buNone/>
            </a:pPr>
            <a:r>
              <a:rPr lang="en-US" sz="1700" dirty="0"/>
              <a:t>          x=x1-f(x)/df</a:t>
            </a:r>
          </a:p>
          <a:p>
            <a:endParaRPr lang="en-US" sz="1500" dirty="0"/>
          </a:p>
        </p:txBody>
      </p:sp>
      <p:sp>
        <p:nvSpPr>
          <p:cNvPr id="6" name="Content Placeholder 5">
            <a:extLst>
              <a:ext uri="{FF2B5EF4-FFF2-40B4-BE49-F238E27FC236}">
                <a16:creationId xmlns:a16="http://schemas.microsoft.com/office/drawing/2014/main" id="{BCDF16B7-40EE-27A1-EEA4-7CB1FCED1887}"/>
              </a:ext>
            </a:extLst>
          </p:cNvPr>
          <p:cNvSpPr>
            <a:spLocks noGrp="1"/>
          </p:cNvSpPr>
          <p:nvPr>
            <p:ph sz="half" idx="2"/>
          </p:nvPr>
        </p:nvSpPr>
        <p:spPr>
          <a:xfrm>
            <a:off x="6181344" y="2560320"/>
            <a:ext cx="4718304" cy="3685734"/>
          </a:xfrm>
        </p:spPr>
        <p:txBody>
          <a:bodyPr>
            <a:normAutofit fontScale="62500" lnSpcReduction="20000"/>
          </a:bodyPr>
          <a:lstStyle/>
          <a:p>
            <a:endParaRPr lang="en-US" sz="1700" dirty="0"/>
          </a:p>
          <a:p>
            <a:r>
              <a:rPr lang="en-US" sz="1700" dirty="0"/>
              <a:t>Update error = |x-x1|</a:t>
            </a:r>
          </a:p>
          <a:p>
            <a:r>
              <a:rPr lang="en-US" sz="1700" dirty="0"/>
              <a:t>End loop</a:t>
            </a:r>
          </a:p>
          <a:p>
            <a:r>
              <a:rPr lang="en-US" sz="1700" dirty="0"/>
              <a:t>Record final root value x</a:t>
            </a:r>
          </a:p>
          <a:p>
            <a:r>
              <a:rPr lang="en-US" sz="1700" dirty="0"/>
              <a:t>Stop timer and record time taken</a:t>
            </a:r>
          </a:p>
          <a:p>
            <a:r>
              <a:rPr lang="en-US" sz="1700" dirty="0"/>
              <a:t>Compute high precision reference root xref using fzero</a:t>
            </a:r>
          </a:p>
          <a:p>
            <a:r>
              <a:rPr lang="en-US" sz="1700" dirty="0"/>
              <a:t>Save variables(x,timetaken,xref) into file “secant method”</a:t>
            </a:r>
          </a:p>
          <a:p>
            <a:endParaRPr lang="en-US" sz="1700" dirty="0"/>
          </a:p>
          <a:p>
            <a:endParaRPr lang="en-US" sz="1700" dirty="0"/>
          </a:p>
        </p:txBody>
      </p:sp>
    </p:spTree>
    <p:extLst>
      <p:ext uri="{BB962C8B-B14F-4D97-AF65-F5344CB8AC3E}">
        <p14:creationId xmlns:p14="http://schemas.microsoft.com/office/powerpoint/2010/main" val="300633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775</TotalTime>
  <Words>3703</Words>
  <Application>Microsoft Office PowerPoint</Application>
  <PresentationFormat>Widescreen</PresentationFormat>
  <Paragraphs>597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Arial Black</vt:lpstr>
      <vt:lpstr>Calibri</vt:lpstr>
      <vt:lpstr>Courier New</vt:lpstr>
      <vt:lpstr>Garamond</vt:lpstr>
      <vt:lpstr>Helvetica</vt:lpstr>
      <vt:lpstr>Times New Roman</vt:lpstr>
      <vt:lpstr>Trebuchet MS</vt:lpstr>
      <vt:lpstr>Wingdings 3</vt:lpstr>
      <vt:lpstr>Facet</vt:lpstr>
      <vt:lpstr>MATLAB ASSIGNMENT</vt:lpstr>
      <vt:lpstr>MEMBERS OF GROUP 15</vt:lpstr>
      <vt:lpstr>INTRODUCTION TO MATLAB</vt:lpstr>
      <vt:lpstr>PART A </vt:lpstr>
      <vt:lpstr>FLOW CHART</vt:lpstr>
      <vt:lpstr>NEWTON RAPHSON METHOD</vt:lpstr>
      <vt:lpstr>CONT.</vt:lpstr>
      <vt:lpstr>CONT.</vt:lpstr>
      <vt:lpstr>SECANT METHOD</vt:lpstr>
      <vt:lpstr>CONT.</vt:lpstr>
      <vt:lpstr>CONT.</vt:lpstr>
      <vt:lpstr>BISECTOR METHOD</vt:lpstr>
      <vt:lpstr>CONT.</vt:lpstr>
      <vt:lpstr>CONT.</vt:lpstr>
      <vt:lpstr>FIXED POINT ITERATION METHOD</vt:lpstr>
      <vt:lpstr>CONT.</vt:lpstr>
      <vt:lpstr>CONT.</vt:lpstr>
      <vt:lpstr>GROUPING DATA FOR PLOTTING</vt:lpstr>
      <vt:lpstr>PLOTTING CODE</vt:lpstr>
      <vt:lpstr>GRAPH OF COMPUTATION TIME AGAINST NUMERICAL METHODS</vt:lpstr>
      <vt:lpstr>PART B</vt:lpstr>
      <vt:lpstr>RANGE KUTTA METHOD</vt:lpstr>
      <vt:lpstr>CONT.</vt:lpstr>
      <vt:lpstr>CONT.</vt:lpstr>
      <vt:lpstr>CONT.</vt:lpstr>
      <vt:lpstr>EULER METHOD</vt:lpstr>
      <vt:lpstr>CONT.</vt:lpstr>
      <vt:lpstr>CONT.</vt:lpstr>
      <vt:lpstr>CONT.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ASSIGNMENT</dc:title>
  <dc:creator>sidenyak@gmail.com</dc:creator>
  <cp:lastModifiedBy>shakira nabukwasi</cp:lastModifiedBy>
  <cp:revision>23</cp:revision>
  <dcterms:created xsi:type="dcterms:W3CDTF">2025-09-09T18:30:05Z</dcterms:created>
  <dcterms:modified xsi:type="dcterms:W3CDTF">2025-09-30T13:56:42Z</dcterms:modified>
</cp:coreProperties>
</file>