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82" r:id="rId10"/>
    <p:sldId id="283" r:id="rId11"/>
    <p:sldId id="284" r:id="rId12"/>
    <p:sldId id="263" r:id="rId13"/>
    <p:sldId id="285" r:id="rId14"/>
    <p:sldId id="266" r:id="rId15"/>
    <p:sldId id="286" r:id="rId16"/>
    <p:sldId id="287" r:id="rId17"/>
    <p:sldId id="279" r:id="rId18"/>
    <p:sldId id="280"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a:xfrm>
            <a:off x="2692397" y="5037663"/>
            <a:ext cx="5214635" cy="279400"/>
          </a:xfrm>
        </p:spPr>
        <p:txBody>
          <a:bodyPr/>
          <a:lstStyle/>
          <a:p>
            <a:endParaRPr lang="en-UG" dirty="0"/>
          </a:p>
        </p:txBody>
      </p:sp>
      <p:sp>
        <p:nvSpPr>
          <p:cNvPr id="6" name="Slide Number Placeholder 5"/>
          <p:cNvSpPr>
            <a:spLocks noGrp="1"/>
          </p:cNvSpPr>
          <p:nvPr>
            <p:ph type="sldNum" sz="quarter" idx="12"/>
          </p:nvPr>
        </p:nvSpPr>
        <p:spPr>
          <a:xfrm>
            <a:off x="8956900" y="5037663"/>
            <a:ext cx="551167" cy="279400"/>
          </a:xfrm>
        </p:spPr>
        <p:txBody>
          <a:bodyPr/>
          <a:lstStyle/>
          <a:p>
            <a:fld id="{B14D1F6C-92F9-40DD-970C-12E8E221DC95}" type="slidenum">
              <a:rPr lang="en-UG" smtClean="0"/>
              <a:t>‹#›</a:t>
            </a:fld>
            <a:endParaRPr lang="en-UG"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87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14842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74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66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550762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523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847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24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31641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38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17377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8" name="Footer Placeholder 7"/>
          <p:cNvSpPr>
            <a:spLocks noGrp="1"/>
          </p:cNvSpPr>
          <p:nvPr>
            <p:ph type="ftr" sz="quarter" idx="11"/>
          </p:nvPr>
        </p:nvSpPr>
        <p:spPr/>
        <p:txBody>
          <a:bodyPr/>
          <a:lstStyle/>
          <a:p>
            <a:endParaRPr lang="en-UG" dirty="0"/>
          </a:p>
        </p:txBody>
      </p:sp>
      <p:sp>
        <p:nvSpPr>
          <p:cNvPr id="9" name="Slide Number Placeholder 8"/>
          <p:cNvSpPr>
            <a:spLocks noGrp="1"/>
          </p:cNvSpPr>
          <p:nvPr>
            <p:ph type="sldNum" sz="quarter" idx="12"/>
          </p:nvPr>
        </p:nvSpPr>
        <p:spPr/>
        <p:txBody>
          <a:bodyPr/>
          <a:lstStyle/>
          <a:p>
            <a:fld id="{B14D1F6C-92F9-40DD-970C-12E8E221DC95}" type="slidenum">
              <a:rPr lang="en-UG" smtClean="0"/>
              <a:t>‹#›</a:t>
            </a:fld>
            <a:endParaRPr lang="en-UG"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429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4" name="Footer Placeholder 3"/>
          <p:cNvSpPr>
            <a:spLocks noGrp="1"/>
          </p:cNvSpPr>
          <p:nvPr>
            <p:ph type="ftr" sz="quarter" idx="11"/>
          </p:nvPr>
        </p:nvSpPr>
        <p:spPr/>
        <p:txBody>
          <a:bodyPr/>
          <a:lstStyle/>
          <a:p>
            <a:endParaRPr lang="en-UG" dirty="0"/>
          </a:p>
        </p:txBody>
      </p:sp>
      <p:sp>
        <p:nvSpPr>
          <p:cNvPr id="5" name="Slide Number Placeholder 4"/>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21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3" name="Footer Placeholder 2"/>
          <p:cNvSpPr>
            <a:spLocks noGrp="1"/>
          </p:cNvSpPr>
          <p:nvPr>
            <p:ph type="ftr" sz="quarter" idx="11"/>
          </p:nvPr>
        </p:nvSpPr>
        <p:spPr/>
        <p:txBody>
          <a:bodyPr/>
          <a:lstStyle/>
          <a:p>
            <a:endParaRPr lang="en-UG" dirty="0"/>
          </a:p>
        </p:txBody>
      </p:sp>
      <p:sp>
        <p:nvSpPr>
          <p:cNvPr id="4" name="Slide Number Placeholder 3"/>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47897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4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23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76739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035DA8-7389-492B-8586-63D3F496E9F3}" type="datetimeFigureOut">
              <a:rPr lang="en-UG" smtClean="0"/>
              <a:t>23 Sep 2025</a:t>
            </a:fld>
            <a:endParaRPr lang="en-UG"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G"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4D1F6C-92F9-40DD-970C-12E8E221DC95}" type="slidenum">
              <a:rPr lang="en-UG" smtClean="0"/>
              <a:t>‹#›</a:t>
            </a:fld>
            <a:endParaRPr lang="en-UG" dirty="0"/>
          </a:p>
        </p:txBody>
      </p:sp>
    </p:spTree>
    <p:extLst>
      <p:ext uri="{BB962C8B-B14F-4D97-AF65-F5344CB8AC3E}">
        <p14:creationId xmlns:p14="http://schemas.microsoft.com/office/powerpoint/2010/main" val="345541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1EA-DCF0-B7FC-72E4-ADB92D300DA4}"/>
              </a:ext>
            </a:extLst>
          </p:cNvPr>
          <p:cNvSpPr>
            <a:spLocks noGrp="1"/>
          </p:cNvSpPr>
          <p:nvPr>
            <p:ph type="ctrTitle"/>
          </p:nvPr>
        </p:nvSpPr>
        <p:spPr/>
        <p:txBody>
          <a:bodyPr/>
          <a:lstStyle/>
          <a:p>
            <a:r>
              <a:rPr lang="en-US" dirty="0"/>
              <a:t>MATLAB ASSIGNMENT</a:t>
            </a:r>
            <a:endParaRPr lang="en-UG" dirty="0"/>
          </a:p>
        </p:txBody>
      </p:sp>
      <p:sp>
        <p:nvSpPr>
          <p:cNvPr id="3" name="Subtitle 2">
            <a:extLst>
              <a:ext uri="{FF2B5EF4-FFF2-40B4-BE49-F238E27FC236}">
                <a16:creationId xmlns:a16="http://schemas.microsoft.com/office/drawing/2014/main" id="{ACD7C6C8-6746-D4F5-A97C-1107C43350CD}"/>
              </a:ext>
            </a:extLst>
          </p:cNvPr>
          <p:cNvSpPr>
            <a:spLocks noGrp="1"/>
          </p:cNvSpPr>
          <p:nvPr>
            <p:ph type="subTitle" idx="1"/>
          </p:nvPr>
        </p:nvSpPr>
        <p:spPr/>
        <p:txBody>
          <a:bodyPr/>
          <a:lstStyle/>
          <a:p>
            <a:r>
              <a:rPr lang="en-US" dirty="0"/>
              <a:t>PREPARED BY GROUP 15</a:t>
            </a:r>
            <a:endParaRPr lang="en-UG" dirty="0"/>
          </a:p>
        </p:txBody>
      </p:sp>
    </p:spTree>
    <p:extLst>
      <p:ext uri="{BB962C8B-B14F-4D97-AF65-F5344CB8AC3E}">
        <p14:creationId xmlns:p14="http://schemas.microsoft.com/office/powerpoint/2010/main" val="233635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FBE0-E058-2176-B89C-67259BB9B572}"/>
              </a:ext>
            </a:extLst>
          </p:cNvPr>
          <p:cNvSpPr>
            <a:spLocks noGrp="1"/>
          </p:cNvSpPr>
          <p:nvPr>
            <p:ph type="title"/>
          </p:nvPr>
        </p:nvSpPr>
        <p:spPr/>
        <p:txBody>
          <a:bodyPr/>
          <a:lstStyle/>
          <a:p>
            <a:r>
              <a:rPr lang="en-US" dirty="0"/>
              <a:t>SCATTER PLOT</a:t>
            </a:r>
            <a:endParaRPr lang="en-UG" dirty="0"/>
          </a:p>
        </p:txBody>
      </p:sp>
      <p:sp>
        <p:nvSpPr>
          <p:cNvPr id="3" name="Content Placeholder 2">
            <a:extLst>
              <a:ext uri="{FF2B5EF4-FFF2-40B4-BE49-F238E27FC236}">
                <a16:creationId xmlns:a16="http://schemas.microsoft.com/office/drawing/2014/main" id="{1495FC8F-DB66-923C-4034-435DC91F020C}"/>
              </a:ext>
            </a:extLst>
          </p:cNvPr>
          <p:cNvSpPr>
            <a:spLocks noGrp="1"/>
          </p:cNvSpPr>
          <p:nvPr>
            <p:ph sz="half" idx="1"/>
          </p:nvPr>
        </p:nvSpPr>
        <p:spPr/>
        <p:txBody>
          <a:bodyPr>
            <a:normAutofit fontScale="70000" lnSpcReduction="20000"/>
          </a:bodyPr>
          <a:lstStyle/>
          <a:p>
            <a:pPr>
              <a:lnSpc>
                <a:spcPct val="70000"/>
              </a:lnSpc>
            </a:pPr>
            <a:r>
              <a:rPr lang="en-US" b="1" dirty="0"/>
              <a:t>  Scatter plot between first two numeric variables </a:t>
            </a:r>
          </a:p>
          <a:p>
            <a:pPr>
              <a:lnSpc>
                <a:spcPct val="70000"/>
              </a:lnSpc>
            </a:pPr>
            <a:r>
              <a:rPr lang="en-US" dirty="0"/>
              <a:t>    if </a:t>
            </a:r>
            <a:r>
              <a:rPr lang="en-US" dirty="0" err="1"/>
              <a:t>numel</a:t>
            </a:r>
            <a:r>
              <a:rPr lang="en-US" dirty="0"/>
              <a:t>(</a:t>
            </a:r>
            <a:r>
              <a:rPr lang="en-US" dirty="0" err="1"/>
              <a:t>numVars</a:t>
            </a:r>
            <a:r>
              <a:rPr lang="en-US" dirty="0"/>
              <a:t>) &gt;= 2</a:t>
            </a:r>
          </a:p>
          <a:p>
            <a:pPr>
              <a:lnSpc>
                <a:spcPct val="70000"/>
              </a:lnSpc>
            </a:pPr>
            <a:r>
              <a:rPr lang="en-US" dirty="0"/>
              <a:t>        figure;</a:t>
            </a:r>
          </a:p>
          <a:p>
            <a:pPr>
              <a:lnSpc>
                <a:spcPct val="70000"/>
              </a:lnSpc>
            </a:pPr>
            <a:r>
              <a:rPr lang="en-US" dirty="0"/>
              <a:t>        scatter(</a:t>
            </a:r>
            <a:r>
              <a:rPr lang="en-US" dirty="0" err="1"/>
              <a:t>tbl</a:t>
            </a:r>
            <a:r>
              <a:rPr lang="en-US" dirty="0"/>
              <a:t>.(</a:t>
            </a:r>
            <a:r>
              <a:rPr lang="en-US" dirty="0" err="1"/>
              <a:t>numVars</a:t>
            </a:r>
            <a:r>
              <a:rPr lang="en-US" dirty="0"/>
              <a:t>{1}), </a:t>
            </a:r>
            <a:r>
              <a:rPr lang="en-US" dirty="0" err="1"/>
              <a:t>tbl</a:t>
            </a:r>
            <a:r>
              <a:rPr lang="en-US" dirty="0"/>
              <a:t>.(</a:t>
            </a:r>
            <a:r>
              <a:rPr lang="en-US" dirty="0" err="1"/>
              <a:t>numVars</a:t>
            </a:r>
            <a:r>
              <a:rPr lang="en-US" dirty="0"/>
              <a:t>{2}), 'filled');</a:t>
            </a:r>
          </a:p>
          <a:p>
            <a:pPr>
              <a:lnSpc>
                <a:spcPct val="70000"/>
              </a:lnSpc>
            </a:pPr>
            <a:r>
              <a:rPr lang="en-US" dirty="0"/>
              <a:t>        title(['Year ' num2str(yr) ' - Scatter: ' </a:t>
            </a:r>
            <a:r>
              <a:rPr lang="en-US" dirty="0" err="1"/>
              <a:t>numVars</a:t>
            </a:r>
            <a:r>
              <a:rPr lang="en-US" dirty="0"/>
              <a:t>{1} ' vs ' </a:t>
            </a:r>
            <a:r>
              <a:rPr lang="en-US" dirty="0" err="1"/>
              <a:t>numVars</a:t>
            </a:r>
            <a:r>
              <a:rPr lang="en-US" dirty="0"/>
              <a:t>{2}]);</a:t>
            </a:r>
          </a:p>
          <a:p>
            <a:pPr>
              <a:lnSpc>
                <a:spcPct val="70000"/>
              </a:lnSpc>
            </a:pPr>
            <a:r>
              <a:rPr lang="en-US" dirty="0"/>
              <a:t>        </a:t>
            </a:r>
            <a:r>
              <a:rPr lang="en-US" dirty="0" err="1"/>
              <a:t>xlabel</a:t>
            </a:r>
            <a:r>
              <a:rPr lang="en-US" dirty="0"/>
              <a:t>(</a:t>
            </a:r>
            <a:r>
              <a:rPr lang="en-US" dirty="0" err="1"/>
              <a:t>numVars</a:t>
            </a:r>
            <a:r>
              <a:rPr lang="en-US" dirty="0"/>
              <a:t>{1});</a:t>
            </a:r>
          </a:p>
          <a:p>
            <a:pPr>
              <a:lnSpc>
                <a:spcPct val="70000"/>
              </a:lnSpc>
            </a:pPr>
            <a:r>
              <a:rPr lang="en-US" dirty="0"/>
              <a:t>        </a:t>
            </a:r>
            <a:r>
              <a:rPr lang="en-US" dirty="0" err="1"/>
              <a:t>ylabel</a:t>
            </a:r>
            <a:r>
              <a:rPr lang="en-US" dirty="0"/>
              <a:t>(</a:t>
            </a:r>
            <a:r>
              <a:rPr lang="en-US" dirty="0" err="1"/>
              <a:t>numVars</a:t>
            </a:r>
            <a:r>
              <a:rPr lang="en-US" dirty="0"/>
              <a:t>{2});</a:t>
            </a:r>
          </a:p>
          <a:p>
            <a:pPr>
              <a:lnSpc>
                <a:spcPct val="70000"/>
              </a:lnSpc>
            </a:pPr>
            <a:r>
              <a:rPr lang="en-US" dirty="0"/>
              <a:t>        grid on;</a:t>
            </a:r>
          </a:p>
          <a:p>
            <a:pPr>
              <a:lnSpc>
                <a:spcPct val="70000"/>
              </a:lnSpc>
            </a:pPr>
            <a:r>
              <a:rPr lang="en-US" dirty="0"/>
              <a:t>        </a:t>
            </a:r>
            <a:r>
              <a:rPr lang="en-US" dirty="0" err="1"/>
              <a:t>saveas</a:t>
            </a:r>
            <a:r>
              <a:rPr lang="en-US" dirty="0"/>
              <a:t>(</a:t>
            </a:r>
            <a:r>
              <a:rPr lang="en-US" dirty="0" err="1"/>
              <a:t>gcf</a:t>
            </a:r>
            <a:r>
              <a:rPr lang="en-US" dirty="0"/>
              <a:t>, ['scatter_' num2str(yr) '.</a:t>
            </a:r>
            <a:r>
              <a:rPr lang="en-US" dirty="0" err="1"/>
              <a:t>png</a:t>
            </a:r>
            <a:r>
              <a:rPr lang="en-US" dirty="0"/>
              <a:t>']);</a:t>
            </a:r>
          </a:p>
          <a:p>
            <a:pPr>
              <a:lnSpc>
                <a:spcPct val="70000"/>
              </a:lnSpc>
            </a:pPr>
            <a:r>
              <a:rPr lang="en-US" dirty="0"/>
              <a:t>        close;</a:t>
            </a:r>
            <a:endParaRPr lang="en-UG" dirty="0"/>
          </a:p>
        </p:txBody>
      </p:sp>
      <p:pic>
        <p:nvPicPr>
          <p:cNvPr id="8" name="Content Placeholder 7">
            <a:extLst>
              <a:ext uri="{FF2B5EF4-FFF2-40B4-BE49-F238E27FC236}">
                <a16:creationId xmlns:a16="http://schemas.microsoft.com/office/drawing/2014/main" id="{9E2E1256-2F85-86E3-6C11-C830AC0E70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3284" y="2560638"/>
            <a:ext cx="4414931" cy="3309937"/>
          </a:xfrm>
          <a:prstGeom prst="rect">
            <a:avLst/>
          </a:prstGeom>
          <a:noFill/>
          <a:ln>
            <a:noFill/>
          </a:ln>
        </p:spPr>
      </p:pic>
    </p:spTree>
    <p:extLst>
      <p:ext uri="{BB962C8B-B14F-4D97-AF65-F5344CB8AC3E}">
        <p14:creationId xmlns:p14="http://schemas.microsoft.com/office/powerpoint/2010/main" val="1329696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A31F-CE29-53A4-5D67-E8CD4BCC4DE5}"/>
              </a:ext>
            </a:extLst>
          </p:cNvPr>
          <p:cNvSpPr>
            <a:spLocks noGrp="1"/>
          </p:cNvSpPr>
          <p:nvPr>
            <p:ph type="title"/>
          </p:nvPr>
        </p:nvSpPr>
        <p:spPr/>
        <p:txBody>
          <a:bodyPr/>
          <a:lstStyle/>
          <a:p>
            <a:r>
              <a:rPr lang="en-US" dirty="0"/>
              <a:t>HISTOGRAM</a:t>
            </a:r>
            <a:endParaRPr lang="en-UG" dirty="0"/>
          </a:p>
        </p:txBody>
      </p:sp>
      <p:sp>
        <p:nvSpPr>
          <p:cNvPr id="3" name="Content Placeholder 2">
            <a:extLst>
              <a:ext uri="{FF2B5EF4-FFF2-40B4-BE49-F238E27FC236}">
                <a16:creationId xmlns:a16="http://schemas.microsoft.com/office/drawing/2014/main" id="{0174FEF3-10FE-D208-34A3-8C9E8D9C0911}"/>
              </a:ext>
            </a:extLst>
          </p:cNvPr>
          <p:cNvSpPr>
            <a:spLocks noGrp="1"/>
          </p:cNvSpPr>
          <p:nvPr>
            <p:ph sz="half" idx="1"/>
          </p:nvPr>
        </p:nvSpPr>
        <p:spPr/>
        <p:txBody>
          <a:bodyPr>
            <a:normAutofit fontScale="62500" lnSpcReduction="20000"/>
          </a:bodyPr>
          <a:lstStyle/>
          <a:p>
            <a:r>
              <a:rPr lang="en-US" b="1" dirty="0"/>
              <a:t>  Histogram of first numeric variable </a:t>
            </a:r>
          </a:p>
          <a:p>
            <a:pPr marL="0" indent="0">
              <a:lnSpc>
                <a:spcPct val="70000"/>
              </a:lnSpc>
              <a:buNone/>
            </a:pPr>
            <a:r>
              <a:rPr lang="en-US" dirty="0"/>
              <a:t>    if ~</a:t>
            </a:r>
            <a:r>
              <a:rPr lang="en-US" dirty="0" err="1"/>
              <a:t>isempty</a:t>
            </a:r>
            <a:r>
              <a:rPr lang="en-US" dirty="0"/>
              <a:t>(</a:t>
            </a:r>
            <a:r>
              <a:rPr lang="en-US" dirty="0" err="1"/>
              <a:t>numVars</a:t>
            </a:r>
            <a:r>
              <a:rPr lang="en-US" dirty="0"/>
              <a:t>)</a:t>
            </a:r>
          </a:p>
          <a:p>
            <a:pPr marL="0" indent="0">
              <a:lnSpc>
                <a:spcPct val="70000"/>
              </a:lnSpc>
              <a:buNone/>
            </a:pPr>
            <a:r>
              <a:rPr lang="en-US" dirty="0"/>
              <a:t>  figure;</a:t>
            </a:r>
          </a:p>
          <a:p>
            <a:pPr marL="0" indent="0">
              <a:lnSpc>
                <a:spcPct val="70000"/>
              </a:lnSpc>
              <a:buNone/>
            </a:pPr>
            <a:r>
              <a:rPr lang="en-US" dirty="0"/>
              <a:t>        histogram(</a:t>
            </a:r>
            <a:r>
              <a:rPr lang="en-US" dirty="0" err="1"/>
              <a:t>tbl</a:t>
            </a:r>
            <a:r>
              <a:rPr lang="en-US" dirty="0"/>
              <a:t>.(</a:t>
            </a:r>
            <a:r>
              <a:rPr lang="en-US" dirty="0" err="1"/>
              <a:t>numVars</a:t>
            </a:r>
            <a:r>
              <a:rPr lang="en-US" dirty="0"/>
              <a:t>{1}));</a:t>
            </a:r>
          </a:p>
          <a:p>
            <a:pPr marL="0" indent="0">
              <a:lnSpc>
                <a:spcPct val="70000"/>
              </a:lnSpc>
              <a:buNone/>
            </a:pPr>
            <a:r>
              <a:rPr lang="en-US" dirty="0"/>
              <a:t>        title(['Year ' num2str(yr) ' - Histogram of ' </a:t>
            </a:r>
            <a:r>
              <a:rPr lang="en-US" dirty="0" err="1"/>
              <a:t>numVars</a:t>
            </a:r>
            <a:r>
              <a:rPr lang="en-US" dirty="0"/>
              <a:t>{1}]);                         </a:t>
            </a:r>
          </a:p>
          <a:p>
            <a:pPr marL="0" indent="0">
              <a:lnSpc>
                <a:spcPct val="70000"/>
              </a:lnSpc>
              <a:buNone/>
            </a:pPr>
            <a:r>
              <a:rPr lang="en-US" dirty="0"/>
              <a:t>        </a:t>
            </a:r>
            <a:r>
              <a:rPr lang="en-US" dirty="0" err="1"/>
              <a:t>xlabel</a:t>
            </a:r>
            <a:r>
              <a:rPr lang="en-US" dirty="0"/>
              <a:t>(</a:t>
            </a:r>
            <a:r>
              <a:rPr lang="en-US" dirty="0" err="1"/>
              <a:t>numVars</a:t>
            </a:r>
            <a:r>
              <a:rPr lang="en-US" dirty="0"/>
              <a:t>{1});</a:t>
            </a:r>
          </a:p>
          <a:p>
            <a:pPr marL="0" indent="0">
              <a:lnSpc>
                <a:spcPct val="70000"/>
              </a:lnSpc>
              <a:buNone/>
            </a:pPr>
            <a:r>
              <a:rPr lang="en-US" dirty="0"/>
              <a:t>        </a:t>
            </a:r>
            <a:r>
              <a:rPr lang="en-US" dirty="0" err="1"/>
              <a:t>ylabel</a:t>
            </a:r>
            <a:r>
              <a:rPr lang="en-US" dirty="0"/>
              <a:t>('Frequency');</a:t>
            </a:r>
          </a:p>
          <a:p>
            <a:pPr marL="0" indent="0">
              <a:lnSpc>
                <a:spcPct val="70000"/>
              </a:lnSpc>
              <a:buNone/>
            </a:pPr>
            <a:r>
              <a:rPr lang="en-US" dirty="0"/>
              <a:t>        grid on;</a:t>
            </a:r>
          </a:p>
          <a:p>
            <a:pPr marL="0" indent="0">
              <a:lnSpc>
                <a:spcPct val="70000"/>
              </a:lnSpc>
              <a:buNone/>
            </a:pPr>
            <a:r>
              <a:rPr lang="en-US" dirty="0"/>
              <a:t>        </a:t>
            </a:r>
            <a:r>
              <a:rPr lang="en-US" dirty="0" err="1"/>
              <a:t>saveas</a:t>
            </a:r>
            <a:r>
              <a:rPr lang="en-US" dirty="0"/>
              <a:t>(</a:t>
            </a:r>
            <a:r>
              <a:rPr lang="en-US" dirty="0" err="1"/>
              <a:t>gcf</a:t>
            </a:r>
            <a:r>
              <a:rPr lang="en-US" dirty="0"/>
              <a:t>, ['hist_' num2str(yr) '.</a:t>
            </a:r>
            <a:r>
              <a:rPr lang="en-US" dirty="0" err="1"/>
              <a:t>png</a:t>
            </a:r>
            <a:r>
              <a:rPr lang="en-US" dirty="0"/>
              <a:t>']);</a:t>
            </a:r>
          </a:p>
          <a:p>
            <a:pPr marL="0" indent="0">
              <a:lnSpc>
                <a:spcPct val="70000"/>
              </a:lnSpc>
              <a:buNone/>
            </a:pPr>
            <a:r>
              <a:rPr lang="en-US" dirty="0"/>
              <a:t>        close;</a:t>
            </a:r>
          </a:p>
          <a:p>
            <a:pPr marL="0" indent="0">
              <a:lnSpc>
                <a:spcPct val="70000"/>
              </a:lnSpc>
              <a:buNone/>
            </a:pPr>
            <a:r>
              <a:rPr lang="en-US" dirty="0"/>
              <a:t>    end</a:t>
            </a:r>
          </a:p>
          <a:p>
            <a:pPr marL="0" indent="0">
              <a:lnSpc>
                <a:spcPct val="70000"/>
              </a:lnSpc>
              <a:buNone/>
            </a:pPr>
            <a:r>
              <a:rPr lang="en-US" dirty="0"/>
              <a:t>end</a:t>
            </a:r>
          </a:p>
          <a:p>
            <a:pPr marL="0" indent="0">
              <a:lnSpc>
                <a:spcPct val="70000"/>
              </a:lnSpc>
              <a:buNone/>
            </a:pPr>
            <a:r>
              <a:rPr lang="en-US" dirty="0" err="1"/>
              <a:t>disp</a:t>
            </a:r>
            <a:r>
              <a:rPr lang="en-US" dirty="0"/>
              <a:t>('</a:t>
            </a:r>
            <a:r>
              <a:rPr lang="en-UG" dirty="0"/>
              <a:t>✅ </a:t>
            </a:r>
            <a:r>
              <a:rPr lang="en-US" dirty="0"/>
              <a:t>Plots created and saved as images');</a:t>
            </a:r>
          </a:p>
          <a:p>
            <a:endParaRPr lang="en-UG" dirty="0"/>
          </a:p>
        </p:txBody>
      </p:sp>
      <p:pic>
        <p:nvPicPr>
          <p:cNvPr id="5" name="Content Placeholder 4">
            <a:extLst>
              <a:ext uri="{FF2B5EF4-FFF2-40B4-BE49-F238E27FC236}">
                <a16:creationId xmlns:a16="http://schemas.microsoft.com/office/drawing/2014/main" id="{D6A15D8C-9CE5-7247-395E-63B830A1A9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4573" y="2560320"/>
            <a:ext cx="4414931" cy="3309937"/>
          </a:xfrm>
        </p:spPr>
      </p:pic>
    </p:spTree>
    <p:extLst>
      <p:ext uri="{BB962C8B-B14F-4D97-AF65-F5344CB8AC3E}">
        <p14:creationId xmlns:p14="http://schemas.microsoft.com/office/powerpoint/2010/main" val="37223264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93E8-AD57-7AD7-307A-C8B0D91A07D2}"/>
              </a:ext>
            </a:extLst>
          </p:cNvPr>
          <p:cNvSpPr>
            <a:spLocks noGrp="1"/>
          </p:cNvSpPr>
          <p:nvPr>
            <p:ph type="title"/>
          </p:nvPr>
        </p:nvSpPr>
        <p:spPr/>
        <p:txBody>
          <a:bodyPr/>
          <a:lstStyle/>
          <a:p>
            <a:r>
              <a:rPr lang="en-US" dirty="0"/>
              <a:t>NUMBER TWO</a:t>
            </a:r>
            <a:endParaRPr lang="en-UG" dirty="0"/>
          </a:p>
        </p:txBody>
      </p:sp>
      <p:sp>
        <p:nvSpPr>
          <p:cNvPr id="3" name="Content Placeholder 2">
            <a:extLst>
              <a:ext uri="{FF2B5EF4-FFF2-40B4-BE49-F238E27FC236}">
                <a16:creationId xmlns:a16="http://schemas.microsoft.com/office/drawing/2014/main" id="{3D550C42-0004-01AB-D459-F3F31D7118F2}"/>
              </a:ext>
            </a:extLst>
          </p:cNvPr>
          <p:cNvSpPr>
            <a:spLocks noGrp="1"/>
          </p:cNvSpPr>
          <p:nvPr>
            <p:ph idx="1"/>
          </p:nvPr>
        </p:nvSpPr>
        <p:spPr/>
        <p:txBody>
          <a:bodyPr/>
          <a:lstStyle/>
          <a:p>
            <a:pPr marL="90170" marR="0" indent="-6350">
              <a:lnSpc>
                <a:spcPct val="107000"/>
              </a:lnSpc>
              <a:spcBef>
                <a:spcPts val="0"/>
              </a:spcBef>
              <a:spcAft>
                <a:spcPts val="0"/>
              </a:spcAft>
            </a:pPr>
            <a:r>
              <a:rPr lang="en-US" b="1" dirty="0">
                <a:solidFill>
                  <a:srgbClr val="000000"/>
                </a:solidFill>
                <a:latin typeface="Times New Roman" panose="02020603050405020304" pitchFamily="18" charset="0"/>
                <a:ea typeface="Times New Roman" panose="02020603050405020304" pitchFamily="18" charset="0"/>
              </a:rPr>
              <a:t>Procedure</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Launch MATLAB</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Open a new script to open editor</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Obtain each member’s personal information</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Generate a MATLAB code that can store each member’s attributes i.e. Name, Course, Age, District, Interests, Background, Facial representation.</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Run the achieved code in MATLAB.</a:t>
            </a:r>
          </a:p>
          <a:p>
            <a:endParaRPr lang="en-UG" dirty="0"/>
          </a:p>
        </p:txBody>
      </p:sp>
    </p:spTree>
    <p:extLst>
      <p:ext uri="{BB962C8B-B14F-4D97-AF65-F5344CB8AC3E}">
        <p14:creationId xmlns:p14="http://schemas.microsoft.com/office/powerpoint/2010/main" val="319347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1C84-CCBB-03F2-7BDC-FD6F5304EFB4}"/>
              </a:ext>
            </a:extLst>
          </p:cNvPr>
          <p:cNvSpPr>
            <a:spLocks noGrp="1"/>
          </p:cNvSpPr>
          <p:nvPr>
            <p:ph type="title"/>
          </p:nvPr>
        </p:nvSpPr>
        <p:spPr/>
        <p:txBody>
          <a:bodyPr/>
          <a:lstStyle/>
          <a:p>
            <a:r>
              <a:rPr lang="en-US" dirty="0"/>
              <a:t>MEMBER ONE AND TWO</a:t>
            </a:r>
            <a:endParaRPr lang="en-UG" dirty="0"/>
          </a:p>
        </p:txBody>
      </p:sp>
      <p:sp>
        <p:nvSpPr>
          <p:cNvPr id="3" name="Content Placeholder 2">
            <a:extLst>
              <a:ext uri="{FF2B5EF4-FFF2-40B4-BE49-F238E27FC236}">
                <a16:creationId xmlns:a16="http://schemas.microsoft.com/office/drawing/2014/main" id="{F9986D7D-A102-D57D-DA8C-B34D178AD6EE}"/>
              </a:ext>
            </a:extLst>
          </p:cNvPr>
          <p:cNvSpPr>
            <a:spLocks noGrp="1"/>
          </p:cNvSpPr>
          <p:nvPr>
            <p:ph sz="half" idx="1"/>
          </p:nvPr>
        </p:nvSpPr>
        <p:spPr/>
        <p:txBody>
          <a:bodyPr>
            <a:noAutofit/>
          </a:bodyPr>
          <a:lstStyle/>
          <a:p>
            <a:r>
              <a:rPr lang="en-US" sz="1000" b="1" dirty="0"/>
              <a:t>Define the struct</a:t>
            </a:r>
          </a:p>
          <a:p>
            <a:pPr marL="0" indent="0">
              <a:buNone/>
            </a:pPr>
            <a:r>
              <a:rPr lang="en-US" sz="1000" dirty="0"/>
              <a:t>members = struct('Name',{},'Age',{},'</a:t>
            </a:r>
            <a:r>
              <a:rPr lang="en-US" sz="1000" dirty="0" err="1"/>
              <a:t>Homedistrict</a:t>
            </a:r>
            <a:r>
              <a:rPr lang="en-US" sz="1000" dirty="0"/>
              <a:t>',{},'Course',{},'Tribe',{},'Village',{},'Interest',{}, '</a:t>
            </a:r>
            <a:r>
              <a:rPr lang="en-US" sz="1000" dirty="0" err="1"/>
              <a:t>FacialRecognition</a:t>
            </a:r>
            <a:r>
              <a:rPr lang="en-US" sz="1000" dirty="0"/>
              <a:t>',{});</a:t>
            </a:r>
          </a:p>
          <a:p>
            <a:pPr marL="0" indent="0">
              <a:buNone/>
            </a:pPr>
            <a:r>
              <a:rPr lang="en-US" sz="1000" dirty="0" err="1"/>
              <a:t>disp</a:t>
            </a:r>
            <a:r>
              <a:rPr lang="en-US" sz="1000" dirty="0"/>
              <a:t>('Step 1: Empty structure "</a:t>
            </a:r>
            <a:r>
              <a:rPr lang="en-US" sz="1000" dirty="0" err="1"/>
              <a:t>groupMembers</a:t>
            </a:r>
            <a:r>
              <a:rPr lang="en-US" sz="1000" dirty="0"/>
              <a:t>" created.');</a:t>
            </a:r>
          </a:p>
          <a:p>
            <a:r>
              <a:rPr lang="en-US" sz="1000" dirty="0"/>
              <a:t> </a:t>
            </a:r>
            <a:r>
              <a:rPr lang="en-US" sz="1000" b="1" dirty="0"/>
              <a:t>Member 1</a:t>
            </a:r>
          </a:p>
          <a:p>
            <a:r>
              <a:rPr lang="en-US" sz="1000" dirty="0" err="1"/>
              <a:t>groupMembers</a:t>
            </a:r>
            <a:r>
              <a:rPr lang="en-US" sz="1000" dirty="0"/>
              <a:t>(1).name = ' </a:t>
            </a:r>
            <a:r>
              <a:rPr lang="en-US" sz="1000" dirty="0" err="1"/>
              <a:t>Lugunga</a:t>
            </a:r>
            <a:r>
              <a:rPr lang="en-US" sz="1000" dirty="0"/>
              <a:t> Timothy';</a:t>
            </a:r>
          </a:p>
          <a:p>
            <a:r>
              <a:rPr lang="en-US" sz="1000" dirty="0" err="1"/>
              <a:t>groupMembers</a:t>
            </a:r>
            <a:r>
              <a:rPr lang="en-US" sz="1000" dirty="0"/>
              <a:t>(1).age = 21;</a:t>
            </a:r>
          </a:p>
          <a:p>
            <a:r>
              <a:rPr lang="en-US" sz="1000" dirty="0" err="1"/>
              <a:t>groupMembers</a:t>
            </a:r>
            <a:r>
              <a:rPr lang="en-US" sz="1000" dirty="0"/>
              <a:t>(1).</a:t>
            </a:r>
            <a:r>
              <a:rPr lang="en-US" sz="1000" dirty="0" err="1"/>
              <a:t>homeDistrict</a:t>
            </a:r>
            <a:r>
              <a:rPr lang="en-US" sz="1000" dirty="0"/>
              <a:t> = 'Eastern District';</a:t>
            </a:r>
          </a:p>
          <a:p>
            <a:r>
              <a:rPr lang="en-US" sz="1000" dirty="0" err="1"/>
              <a:t>groupMembers</a:t>
            </a:r>
            <a:r>
              <a:rPr lang="en-US" sz="1000" dirty="0"/>
              <a:t>(1).village = '</a:t>
            </a:r>
            <a:r>
              <a:rPr lang="en-US" sz="1000" dirty="0" err="1"/>
              <a:t>Namutumba</a:t>
            </a:r>
            <a:r>
              <a:rPr lang="en-US" sz="1000" dirty="0"/>
              <a:t>';</a:t>
            </a:r>
          </a:p>
          <a:p>
            <a:r>
              <a:rPr lang="en-US" sz="1000" dirty="0" err="1"/>
              <a:t>groupMembers</a:t>
            </a:r>
            <a:r>
              <a:rPr lang="en-US" sz="1000" dirty="0"/>
              <a:t>(1).religion = 'Christianity';</a:t>
            </a:r>
          </a:p>
          <a:p>
            <a:r>
              <a:rPr lang="en-US" sz="1000" dirty="0" err="1"/>
              <a:t>groupMembers</a:t>
            </a:r>
            <a:r>
              <a:rPr lang="en-US" sz="1000" dirty="0"/>
              <a:t>(1).course = 'AMI';</a:t>
            </a:r>
          </a:p>
          <a:p>
            <a:r>
              <a:rPr lang="en-US" sz="1000" dirty="0" err="1"/>
              <a:t>groupMembers</a:t>
            </a:r>
            <a:r>
              <a:rPr lang="en-US" sz="1000" dirty="0"/>
              <a:t>(1).tribe = '</a:t>
            </a:r>
            <a:r>
              <a:rPr lang="en-US" sz="1000" dirty="0" err="1"/>
              <a:t>musoga</a:t>
            </a:r>
            <a:r>
              <a:rPr lang="en-US" sz="1000" dirty="0"/>
              <a:t>';</a:t>
            </a:r>
          </a:p>
          <a:p>
            <a:r>
              <a:rPr lang="en-US" sz="1000" dirty="0" err="1"/>
              <a:t>groupMembers</a:t>
            </a:r>
            <a:r>
              <a:rPr lang="en-US" sz="1000" dirty="0"/>
              <a:t>(1).interests = {'Programming , football'};</a:t>
            </a:r>
          </a:p>
          <a:p>
            <a:r>
              <a:rPr lang="en-US" sz="1000" dirty="0" err="1"/>
              <a:t>groupMembers</a:t>
            </a:r>
            <a:r>
              <a:rPr lang="en-US" sz="1000" dirty="0"/>
              <a:t>(1).</a:t>
            </a:r>
            <a:r>
              <a:rPr lang="en-US" sz="1000" dirty="0" err="1"/>
              <a:t>facialRepresentation</a:t>
            </a:r>
            <a:r>
              <a:rPr lang="en-US" sz="1000" dirty="0"/>
              <a:t> = 'Has no beard';</a:t>
            </a:r>
            <a:endParaRPr lang="en-UG" sz="1000" dirty="0"/>
          </a:p>
        </p:txBody>
      </p:sp>
      <p:sp>
        <p:nvSpPr>
          <p:cNvPr id="4" name="Content Placeholder 3">
            <a:extLst>
              <a:ext uri="{FF2B5EF4-FFF2-40B4-BE49-F238E27FC236}">
                <a16:creationId xmlns:a16="http://schemas.microsoft.com/office/drawing/2014/main" id="{959436BB-1A6E-95BD-AD62-9B8BB5956CF3}"/>
              </a:ext>
            </a:extLst>
          </p:cNvPr>
          <p:cNvSpPr>
            <a:spLocks noGrp="1"/>
          </p:cNvSpPr>
          <p:nvPr>
            <p:ph sz="half" idx="2"/>
          </p:nvPr>
        </p:nvSpPr>
        <p:spPr/>
        <p:txBody>
          <a:bodyPr>
            <a:normAutofit fontScale="40000" lnSpcReduction="20000"/>
          </a:bodyPr>
          <a:lstStyle/>
          <a:p>
            <a:pPr marL="0" indent="0">
              <a:buNone/>
            </a:pPr>
            <a:r>
              <a:rPr lang="en-US" sz="3600" b="1" dirty="0"/>
              <a:t> Member 2</a:t>
            </a:r>
          </a:p>
          <a:p>
            <a:pPr marL="0" indent="0">
              <a:buNone/>
            </a:pPr>
            <a:r>
              <a:rPr lang="en-US" dirty="0" err="1"/>
              <a:t>groupMembers</a:t>
            </a:r>
            <a:r>
              <a:rPr lang="en-US" dirty="0"/>
              <a:t>(2).name = 'NAMATA LILLIAN KIZZA';</a:t>
            </a:r>
          </a:p>
          <a:p>
            <a:pPr marL="0" indent="0">
              <a:buNone/>
            </a:pPr>
            <a:r>
              <a:rPr lang="en-US" dirty="0" err="1"/>
              <a:t>groupMembers</a:t>
            </a:r>
            <a:r>
              <a:rPr lang="en-US" dirty="0"/>
              <a:t>(2).age = 23;</a:t>
            </a:r>
          </a:p>
          <a:p>
            <a:pPr marL="0" indent="0">
              <a:buNone/>
            </a:pPr>
            <a:r>
              <a:rPr lang="en-US" dirty="0" err="1"/>
              <a:t>groupMembers</a:t>
            </a:r>
            <a:r>
              <a:rPr lang="en-US" dirty="0"/>
              <a:t>(2).</a:t>
            </a:r>
            <a:r>
              <a:rPr lang="en-US" dirty="0" err="1"/>
              <a:t>homeDistrict</a:t>
            </a:r>
            <a:r>
              <a:rPr lang="en-US" dirty="0"/>
              <a:t> = 'central District';</a:t>
            </a:r>
          </a:p>
          <a:p>
            <a:pPr marL="0" indent="0">
              <a:buNone/>
            </a:pPr>
            <a:r>
              <a:rPr lang="en-US" dirty="0" err="1"/>
              <a:t>groupMembers</a:t>
            </a:r>
            <a:r>
              <a:rPr lang="en-US" dirty="0"/>
              <a:t>(2).village = 'Pinecrest';</a:t>
            </a:r>
          </a:p>
          <a:p>
            <a:pPr marL="0" indent="0">
              <a:buNone/>
            </a:pPr>
            <a:r>
              <a:rPr lang="en-US" dirty="0" err="1"/>
              <a:t>groupMembers</a:t>
            </a:r>
            <a:r>
              <a:rPr lang="en-US" dirty="0"/>
              <a:t>(2).religion = 'Christianity';</a:t>
            </a:r>
          </a:p>
          <a:p>
            <a:pPr marL="0" indent="0">
              <a:buNone/>
            </a:pPr>
            <a:r>
              <a:rPr lang="en-US" dirty="0" err="1"/>
              <a:t>groupMembers</a:t>
            </a:r>
            <a:r>
              <a:rPr lang="en-US" dirty="0"/>
              <a:t>(2).course = 'MEB';</a:t>
            </a:r>
          </a:p>
          <a:p>
            <a:pPr marL="0" indent="0">
              <a:buNone/>
            </a:pPr>
            <a:r>
              <a:rPr lang="en-US" dirty="0" err="1"/>
              <a:t>groupMembers</a:t>
            </a:r>
            <a:r>
              <a:rPr lang="en-US" dirty="0"/>
              <a:t>(2).tribe = '</a:t>
            </a:r>
            <a:r>
              <a:rPr lang="en-US" dirty="0" err="1"/>
              <a:t>muntoro</a:t>
            </a:r>
            <a:r>
              <a:rPr lang="en-US" dirty="0"/>
              <a:t>';</a:t>
            </a:r>
          </a:p>
          <a:p>
            <a:pPr marL="0" indent="0">
              <a:buNone/>
            </a:pPr>
            <a:r>
              <a:rPr lang="en-US" dirty="0" err="1"/>
              <a:t>groupMembers</a:t>
            </a:r>
            <a:r>
              <a:rPr lang="en-US" dirty="0"/>
              <a:t>(2).interests = { 'Robotics'};</a:t>
            </a:r>
          </a:p>
          <a:p>
            <a:pPr marL="0" indent="0">
              <a:buNone/>
            </a:pPr>
            <a:r>
              <a:rPr lang="en-US" dirty="0" err="1"/>
              <a:t>groupMembers</a:t>
            </a:r>
            <a:r>
              <a:rPr lang="en-US" dirty="0"/>
              <a:t>(2).</a:t>
            </a:r>
            <a:r>
              <a:rPr lang="en-US" dirty="0" err="1"/>
              <a:t>facialRepresentation</a:t>
            </a:r>
            <a:r>
              <a:rPr lang="en-US" dirty="0"/>
              <a:t> = 'Wears glasses';</a:t>
            </a:r>
          </a:p>
          <a:p>
            <a:pPr marL="0" indent="0">
              <a:buNone/>
            </a:pPr>
            <a:r>
              <a:rPr lang="en-US" sz="3600" b="1" dirty="0"/>
              <a:t>The above format is then repeated for members(3 to 10) along with their corresponding personal attributes.</a:t>
            </a:r>
          </a:p>
          <a:p>
            <a:endParaRPr lang="en-UG" dirty="0"/>
          </a:p>
        </p:txBody>
      </p:sp>
    </p:spTree>
    <p:extLst>
      <p:ext uri="{BB962C8B-B14F-4D97-AF65-F5344CB8AC3E}">
        <p14:creationId xmlns:p14="http://schemas.microsoft.com/office/powerpoint/2010/main" val="3233494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B54-CD61-2FD1-7A0D-D532F813FCC8}"/>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AF32A26B-CB96-6B46-0234-8622E355FF34}"/>
              </a:ext>
            </a:extLst>
          </p:cNvPr>
          <p:cNvSpPr>
            <a:spLocks noGrp="1"/>
          </p:cNvSpPr>
          <p:nvPr>
            <p:ph idx="1"/>
          </p:nvPr>
        </p:nvSpPr>
        <p:spPr/>
        <p:txBody>
          <a:bodyPr>
            <a:normAutofit fontScale="70000" lnSpcReduction="20000"/>
          </a:bodyPr>
          <a:lstStyle/>
          <a:p>
            <a:r>
              <a:rPr lang="en-US" b="1" dirty="0"/>
              <a:t>Save members into a .mat file for later use</a:t>
            </a:r>
            <a:endParaRPr lang="en-US" dirty="0"/>
          </a:p>
          <a:p>
            <a:r>
              <a:rPr lang="en-US" dirty="0" err="1"/>
              <a:t>fileName</a:t>
            </a:r>
            <a:r>
              <a:rPr lang="en-US" dirty="0"/>
              <a:t> = '</a:t>
            </a:r>
            <a:r>
              <a:rPr lang="en-US" dirty="0" err="1"/>
              <a:t>groupData.mat</a:t>
            </a:r>
            <a:r>
              <a:rPr lang="en-US" dirty="0"/>
              <a:t>';</a:t>
            </a:r>
          </a:p>
          <a:p>
            <a:r>
              <a:rPr lang="en-US" dirty="0"/>
              <a:t>save(</a:t>
            </a:r>
            <a:r>
              <a:rPr lang="en-US" dirty="0" err="1"/>
              <a:t>fileName</a:t>
            </a:r>
            <a:r>
              <a:rPr lang="en-US" dirty="0"/>
              <a:t>, '</a:t>
            </a:r>
            <a:r>
              <a:rPr lang="en-US" dirty="0" err="1"/>
              <a:t>groupMembers</a:t>
            </a:r>
            <a:r>
              <a:rPr lang="en-US" dirty="0"/>
              <a:t>');</a:t>
            </a:r>
          </a:p>
          <a:p>
            <a:endParaRPr lang="en-US" dirty="0"/>
          </a:p>
          <a:p>
            <a:r>
              <a:rPr lang="en-US" dirty="0" err="1"/>
              <a:t>disp</a:t>
            </a:r>
            <a:r>
              <a:rPr lang="en-US" dirty="0"/>
              <a:t>([' The variable "</a:t>
            </a:r>
            <a:r>
              <a:rPr lang="en-US" dirty="0" err="1"/>
              <a:t>groupMembers</a:t>
            </a:r>
            <a:r>
              <a:rPr lang="en-US" dirty="0"/>
              <a:t>" has been successfully saved to the file "' </a:t>
            </a:r>
            <a:r>
              <a:rPr lang="en-US" dirty="0" err="1"/>
              <a:t>fileName</a:t>
            </a:r>
            <a:r>
              <a:rPr lang="en-US" dirty="0"/>
              <a:t> '".']);</a:t>
            </a:r>
          </a:p>
          <a:p>
            <a:r>
              <a:rPr lang="en-US" dirty="0" err="1"/>
              <a:t>disp</a:t>
            </a:r>
            <a:r>
              <a:rPr lang="en-US" dirty="0"/>
              <a:t>('You can load it back anytime using the command: load("</a:t>
            </a:r>
            <a:r>
              <a:rPr lang="en-US" dirty="0" err="1"/>
              <a:t>groupData.mat</a:t>
            </a:r>
            <a:r>
              <a:rPr lang="en-US" dirty="0"/>
              <a:t>")');</a:t>
            </a:r>
          </a:p>
          <a:p>
            <a:r>
              <a:rPr lang="en-US" dirty="0"/>
              <a:t>%  Creating a Detailed and Expanded Database for Statistical Analysis</a:t>
            </a:r>
          </a:p>
          <a:p>
            <a:r>
              <a:rPr lang="en-US" dirty="0" err="1"/>
              <a:t>clc</a:t>
            </a:r>
            <a:r>
              <a:rPr lang="en-US" dirty="0"/>
              <a:t>;</a:t>
            </a:r>
          </a:p>
          <a:p>
            <a:r>
              <a:rPr lang="en-US" dirty="0"/>
              <a:t>clear;</a:t>
            </a:r>
          </a:p>
          <a:p>
            <a:endParaRPr lang="en-US" b="1" dirty="0"/>
          </a:p>
        </p:txBody>
      </p:sp>
    </p:spTree>
    <p:extLst>
      <p:ext uri="{BB962C8B-B14F-4D97-AF65-F5344CB8AC3E}">
        <p14:creationId xmlns:p14="http://schemas.microsoft.com/office/powerpoint/2010/main" val="344207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08C8-6D32-3383-637E-3B4DB79C339E}"/>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65A78D0E-9B2F-1DFB-599E-8DD389A9FD6E}"/>
              </a:ext>
            </a:extLst>
          </p:cNvPr>
          <p:cNvSpPr>
            <a:spLocks noGrp="1"/>
          </p:cNvSpPr>
          <p:nvPr>
            <p:ph sz="half" idx="1"/>
          </p:nvPr>
        </p:nvSpPr>
        <p:spPr/>
        <p:txBody>
          <a:bodyPr>
            <a:normAutofit fontScale="47500" lnSpcReduction="20000"/>
          </a:bodyPr>
          <a:lstStyle/>
          <a:p>
            <a:r>
              <a:rPr lang="en-US" b="1" dirty="0"/>
              <a:t>Define possible attributes for random generation </a:t>
            </a:r>
          </a:p>
          <a:p>
            <a:r>
              <a:rPr lang="en-US" dirty="0"/>
              <a:t>names = ["</a:t>
            </a:r>
            <a:r>
              <a:rPr lang="en-US" dirty="0" err="1"/>
              <a:t>Lugunga</a:t>
            </a:r>
            <a:r>
              <a:rPr lang="en-US" dirty="0"/>
              <a:t> Timothy", "NAMATA LILLIAN KIZZA","NANDIJJA LAILA", "KATUSIIME JOEL", "BULUMA DANIEL", "ODONG ERICK PERRY", "BAHEMUKA GODWINS", "NAZIWA PATRICIA", "SIDENYA KEVIN", "NABUKWASI SHAKIRA"];</a:t>
            </a:r>
          </a:p>
          <a:p>
            <a:r>
              <a:rPr lang="en-US" dirty="0"/>
              <a:t>districts = ["Central District", "Northern District", "Western District", "Southern District", "Eastern District"];</a:t>
            </a:r>
          </a:p>
          <a:p>
            <a:r>
              <a:rPr lang="en-US" dirty="0"/>
              <a:t>religions = ["Christianity", "Buddhism", "Islam", "None", "</a:t>
            </a:r>
            <a:r>
              <a:rPr lang="en-US" dirty="0" err="1"/>
              <a:t>Judaism","PENTACOSTAL</a:t>
            </a:r>
            <a:r>
              <a:rPr lang="en-US" dirty="0"/>
              <a:t>"];</a:t>
            </a:r>
          </a:p>
          <a:p>
            <a:r>
              <a:rPr lang="en-US" dirty="0"/>
              <a:t>courses = ["AMI","MEB","PTI","WAR","APE"];</a:t>
            </a:r>
          </a:p>
          <a:p>
            <a:r>
              <a:rPr lang="en-US" dirty="0"/>
              <a:t>tribes = ["Musoga", "</a:t>
            </a:r>
            <a:r>
              <a:rPr lang="en-US" dirty="0" err="1"/>
              <a:t>mutoro</a:t>
            </a:r>
            <a:r>
              <a:rPr lang="en-US" dirty="0"/>
              <a:t>", "</a:t>
            </a:r>
            <a:r>
              <a:rPr lang="en-US" dirty="0" err="1"/>
              <a:t>mugisu</a:t>
            </a:r>
            <a:r>
              <a:rPr lang="en-US" dirty="0"/>
              <a:t>","</a:t>
            </a:r>
            <a:r>
              <a:rPr lang="en-US" dirty="0" err="1"/>
              <a:t>langi</a:t>
            </a:r>
            <a:r>
              <a:rPr lang="en-US" dirty="0"/>
              <a:t>","</a:t>
            </a:r>
            <a:r>
              <a:rPr lang="en-US" dirty="0" err="1"/>
              <a:t>acholi</a:t>
            </a:r>
            <a:r>
              <a:rPr lang="en-US" dirty="0"/>
              <a:t>","</a:t>
            </a:r>
            <a:r>
              <a:rPr lang="en-US" dirty="0" err="1"/>
              <a:t>munyankole</a:t>
            </a:r>
            <a:r>
              <a:rPr lang="en-US" dirty="0"/>
              <a:t>", "</a:t>
            </a:r>
            <a:r>
              <a:rPr lang="en-US" dirty="0" err="1"/>
              <a:t>mukiga</a:t>
            </a:r>
            <a:r>
              <a:rPr lang="en-US" dirty="0"/>
              <a:t>"];</a:t>
            </a:r>
          </a:p>
          <a:p>
            <a:endParaRPr lang="en-US" dirty="0"/>
          </a:p>
          <a:p>
            <a:r>
              <a:rPr lang="en-US" b="1" dirty="0"/>
              <a:t> Creating the structure </a:t>
            </a:r>
          </a:p>
          <a:p>
            <a:r>
              <a:rPr lang="en-US" dirty="0" err="1"/>
              <a:t>groupMembers</a:t>
            </a:r>
            <a:r>
              <a:rPr lang="en-US" dirty="0"/>
              <a:t> = struct('name', {}, 'age', {}, '</a:t>
            </a:r>
            <a:r>
              <a:rPr lang="en-US" dirty="0" err="1"/>
              <a:t>homeDistrict</a:t>
            </a:r>
            <a:r>
              <a:rPr lang="en-US" dirty="0"/>
              <a:t>', {}, 'religion', {}, 'course', {}, 'tribe', {});</a:t>
            </a:r>
          </a:p>
          <a:p>
            <a:endParaRPr lang="en-UG" dirty="0"/>
          </a:p>
        </p:txBody>
      </p:sp>
      <p:sp>
        <p:nvSpPr>
          <p:cNvPr id="4" name="Content Placeholder 3">
            <a:extLst>
              <a:ext uri="{FF2B5EF4-FFF2-40B4-BE49-F238E27FC236}">
                <a16:creationId xmlns:a16="http://schemas.microsoft.com/office/drawing/2014/main" id="{8FDEE874-31C5-0C76-E13F-639BC63A406D}"/>
              </a:ext>
            </a:extLst>
          </p:cNvPr>
          <p:cNvSpPr>
            <a:spLocks noGrp="1"/>
          </p:cNvSpPr>
          <p:nvPr>
            <p:ph sz="half" idx="2"/>
          </p:nvPr>
        </p:nvSpPr>
        <p:spPr/>
        <p:txBody>
          <a:bodyPr>
            <a:normAutofit fontScale="47500" lnSpcReduction="20000"/>
          </a:bodyPr>
          <a:lstStyle/>
          <a:p>
            <a:pPr>
              <a:lnSpc>
                <a:spcPct val="50000"/>
              </a:lnSpc>
            </a:pPr>
            <a:r>
              <a:rPr lang="en-US" b="1" dirty="0"/>
              <a:t>  Generating 10 members with random data</a:t>
            </a:r>
            <a:r>
              <a:rPr lang="en-US" dirty="0"/>
              <a:t> </a:t>
            </a:r>
          </a:p>
          <a:p>
            <a:pPr>
              <a:lnSpc>
                <a:spcPct val="50000"/>
              </a:lnSpc>
            </a:pPr>
            <a:r>
              <a:rPr lang="en-US" dirty="0" err="1"/>
              <a:t>numMembers</a:t>
            </a:r>
            <a:r>
              <a:rPr lang="en-US" dirty="0"/>
              <a:t> = 10;</a:t>
            </a:r>
          </a:p>
          <a:p>
            <a:pPr>
              <a:lnSpc>
                <a:spcPct val="50000"/>
              </a:lnSpc>
            </a:pPr>
            <a:r>
              <a:rPr lang="en-US" dirty="0"/>
              <a:t>for </a:t>
            </a:r>
            <a:r>
              <a:rPr lang="en-US" dirty="0" err="1"/>
              <a:t>i</a:t>
            </a:r>
            <a:r>
              <a:rPr lang="en-US" dirty="0"/>
              <a:t> = 1:numMembers</a:t>
            </a:r>
          </a:p>
          <a:p>
            <a:pPr>
              <a:lnSpc>
                <a:spcPct val="50000"/>
              </a:lnSpc>
            </a:pPr>
            <a:r>
              <a:rPr lang="en-US" dirty="0"/>
              <a:t>    </a:t>
            </a:r>
            <a:r>
              <a:rPr lang="en-US" dirty="0" err="1"/>
              <a:t>groupMembers</a:t>
            </a:r>
            <a:r>
              <a:rPr lang="en-US" dirty="0"/>
              <a:t>(</a:t>
            </a:r>
            <a:r>
              <a:rPr lang="en-US" dirty="0" err="1"/>
              <a:t>i</a:t>
            </a:r>
            <a:r>
              <a:rPr lang="en-US" dirty="0"/>
              <a:t>).name = names(</a:t>
            </a:r>
            <a:r>
              <a:rPr lang="en-US" dirty="0" err="1"/>
              <a:t>randi</a:t>
            </a:r>
            <a:r>
              <a:rPr lang="en-US" dirty="0"/>
              <a:t>(length(names)));</a:t>
            </a:r>
          </a:p>
          <a:p>
            <a:pPr>
              <a:lnSpc>
                <a:spcPct val="50000"/>
              </a:lnSpc>
            </a:pPr>
            <a:r>
              <a:rPr lang="en-US" dirty="0"/>
              <a:t>    </a:t>
            </a:r>
            <a:r>
              <a:rPr lang="en-US" dirty="0" err="1"/>
              <a:t>groupMembers</a:t>
            </a:r>
            <a:r>
              <a:rPr lang="en-US" dirty="0"/>
              <a:t>(</a:t>
            </a:r>
            <a:r>
              <a:rPr lang="en-US" dirty="0" err="1"/>
              <a:t>i</a:t>
            </a:r>
            <a:r>
              <a:rPr lang="en-US" dirty="0"/>
              <a:t>).age = </a:t>
            </a:r>
            <a:r>
              <a:rPr lang="en-US" dirty="0" err="1"/>
              <a:t>randi</a:t>
            </a:r>
            <a:r>
              <a:rPr lang="en-US" dirty="0"/>
              <a:t>([18, 32]); </a:t>
            </a:r>
          </a:p>
          <a:p>
            <a:pPr>
              <a:lnSpc>
                <a:spcPct val="50000"/>
              </a:lnSpc>
            </a:pPr>
            <a:r>
              <a:rPr lang="en-US" dirty="0"/>
              <a:t>    </a:t>
            </a:r>
            <a:r>
              <a:rPr lang="en-US" dirty="0" err="1"/>
              <a:t>groupMembers</a:t>
            </a:r>
            <a:r>
              <a:rPr lang="en-US" dirty="0"/>
              <a:t>(</a:t>
            </a:r>
            <a:r>
              <a:rPr lang="en-US" dirty="0" err="1"/>
              <a:t>i</a:t>
            </a:r>
            <a:r>
              <a:rPr lang="en-US" dirty="0"/>
              <a:t>).</a:t>
            </a:r>
            <a:r>
              <a:rPr lang="en-US" dirty="0" err="1"/>
              <a:t>homeDistrict</a:t>
            </a:r>
            <a:r>
              <a:rPr lang="en-US" dirty="0"/>
              <a:t> = districts(</a:t>
            </a:r>
            <a:r>
              <a:rPr lang="en-US" dirty="0" err="1"/>
              <a:t>randi</a:t>
            </a:r>
            <a:r>
              <a:rPr lang="en-US" dirty="0"/>
              <a:t>(length(districts)));</a:t>
            </a:r>
          </a:p>
          <a:p>
            <a:pPr>
              <a:lnSpc>
                <a:spcPct val="50000"/>
              </a:lnSpc>
            </a:pPr>
            <a:r>
              <a:rPr lang="en-US" dirty="0"/>
              <a:t>    </a:t>
            </a:r>
            <a:r>
              <a:rPr lang="en-US" dirty="0" err="1"/>
              <a:t>groupMembers</a:t>
            </a:r>
            <a:r>
              <a:rPr lang="en-US" dirty="0"/>
              <a:t>(</a:t>
            </a:r>
            <a:r>
              <a:rPr lang="en-US" dirty="0" err="1"/>
              <a:t>i</a:t>
            </a:r>
            <a:r>
              <a:rPr lang="en-US" dirty="0"/>
              <a:t>).religion = religions(</a:t>
            </a:r>
            <a:r>
              <a:rPr lang="en-US" dirty="0" err="1"/>
              <a:t>randi</a:t>
            </a:r>
            <a:r>
              <a:rPr lang="en-US" dirty="0"/>
              <a:t>(length(religions)));</a:t>
            </a:r>
          </a:p>
          <a:p>
            <a:pPr>
              <a:lnSpc>
                <a:spcPct val="50000"/>
              </a:lnSpc>
            </a:pPr>
            <a:r>
              <a:rPr lang="en-US" dirty="0"/>
              <a:t>    </a:t>
            </a:r>
            <a:r>
              <a:rPr lang="en-US" dirty="0" err="1"/>
              <a:t>groupMembers</a:t>
            </a:r>
            <a:r>
              <a:rPr lang="en-US" dirty="0"/>
              <a:t>(</a:t>
            </a:r>
            <a:r>
              <a:rPr lang="en-US" dirty="0" err="1"/>
              <a:t>i</a:t>
            </a:r>
            <a:r>
              <a:rPr lang="en-US" dirty="0"/>
              <a:t>).course = courses(</a:t>
            </a:r>
            <a:r>
              <a:rPr lang="en-US" dirty="0" err="1"/>
              <a:t>randi</a:t>
            </a:r>
            <a:r>
              <a:rPr lang="en-US" dirty="0"/>
              <a:t>(length(courses)));</a:t>
            </a:r>
          </a:p>
          <a:p>
            <a:pPr>
              <a:lnSpc>
                <a:spcPct val="50000"/>
              </a:lnSpc>
            </a:pPr>
            <a:r>
              <a:rPr lang="en-US" dirty="0"/>
              <a:t>    </a:t>
            </a:r>
            <a:r>
              <a:rPr lang="en-US" dirty="0" err="1"/>
              <a:t>groupMembers</a:t>
            </a:r>
            <a:r>
              <a:rPr lang="en-US" dirty="0"/>
              <a:t>(</a:t>
            </a:r>
            <a:r>
              <a:rPr lang="en-US" dirty="0" err="1"/>
              <a:t>i</a:t>
            </a:r>
            <a:r>
              <a:rPr lang="en-US" dirty="0"/>
              <a:t>).tribe = tribes(</a:t>
            </a:r>
            <a:r>
              <a:rPr lang="en-US" dirty="0" err="1"/>
              <a:t>randi</a:t>
            </a:r>
            <a:r>
              <a:rPr lang="en-US" dirty="0"/>
              <a:t>(length(tribes)));</a:t>
            </a:r>
          </a:p>
          <a:p>
            <a:pPr>
              <a:lnSpc>
                <a:spcPct val="50000"/>
              </a:lnSpc>
            </a:pPr>
            <a:r>
              <a:rPr lang="en-US" dirty="0"/>
              <a:t>end</a:t>
            </a:r>
          </a:p>
          <a:p>
            <a:pPr>
              <a:lnSpc>
                <a:spcPct val="50000"/>
              </a:lnSpc>
            </a:pPr>
            <a:r>
              <a:rPr lang="en-US" b="1" dirty="0"/>
              <a:t>% saving the detailed dataset</a:t>
            </a:r>
          </a:p>
          <a:p>
            <a:pPr>
              <a:lnSpc>
                <a:spcPct val="50000"/>
              </a:lnSpc>
            </a:pPr>
            <a:r>
              <a:rPr lang="en-US" dirty="0"/>
              <a:t>save('</a:t>
            </a:r>
            <a:r>
              <a:rPr lang="en-US" dirty="0" err="1"/>
              <a:t>groupData.mat</a:t>
            </a:r>
            <a:r>
              <a:rPr lang="en-US" dirty="0"/>
              <a:t>', '</a:t>
            </a:r>
            <a:r>
              <a:rPr lang="en-US" dirty="0" err="1"/>
              <a:t>groupMembers</a:t>
            </a:r>
            <a:r>
              <a:rPr lang="en-US" dirty="0"/>
              <a:t>');</a:t>
            </a:r>
          </a:p>
          <a:p>
            <a:pPr>
              <a:lnSpc>
                <a:spcPct val="50000"/>
              </a:lnSpc>
            </a:pPr>
            <a:endParaRPr lang="en-US" dirty="0"/>
          </a:p>
          <a:p>
            <a:pPr>
              <a:lnSpc>
                <a:spcPct val="50000"/>
              </a:lnSpc>
            </a:pPr>
            <a:r>
              <a:rPr lang="en-US" dirty="0" err="1"/>
              <a:t>disp</a:t>
            </a:r>
            <a:r>
              <a:rPr lang="en-US" dirty="0"/>
              <a:t>(['A detailed database with ', num2str(</a:t>
            </a:r>
            <a:r>
              <a:rPr lang="en-US" dirty="0" err="1"/>
              <a:t>numMembers</a:t>
            </a:r>
            <a:r>
              <a:rPr lang="en-US" dirty="0"/>
              <a:t>), ' members has been</a:t>
            </a:r>
          </a:p>
          <a:p>
            <a:pPr>
              <a:lnSpc>
                <a:spcPct val="50000"/>
              </a:lnSpc>
            </a:pPr>
            <a:r>
              <a:rPr lang="en-US" dirty="0"/>
              <a:t> created and saved as "</a:t>
            </a:r>
            <a:r>
              <a:rPr lang="en-US" dirty="0" err="1"/>
              <a:t>groupData.mat</a:t>
            </a:r>
            <a:r>
              <a:rPr lang="en-US" dirty="0"/>
              <a:t>".']);</a:t>
            </a:r>
          </a:p>
          <a:p>
            <a:pPr>
              <a:lnSpc>
                <a:spcPct val="50000"/>
              </a:lnSpc>
            </a:pPr>
            <a:r>
              <a:rPr lang="en-US" dirty="0" err="1"/>
              <a:t>disp</a:t>
            </a:r>
            <a:r>
              <a:rPr lang="en-US" dirty="0"/>
              <a:t>('Ready for statistical analysis.');</a:t>
            </a:r>
          </a:p>
          <a:p>
            <a:pPr>
              <a:lnSpc>
                <a:spcPct val="50000"/>
              </a:lnSpc>
            </a:pPr>
            <a:r>
              <a:rPr lang="en-US" dirty="0"/>
              <a:t>% Analyze and Visualize Statistical Characteristics </a:t>
            </a:r>
          </a:p>
          <a:p>
            <a:pPr>
              <a:lnSpc>
                <a:spcPct val="50000"/>
              </a:lnSpc>
            </a:pPr>
            <a:r>
              <a:rPr lang="en-US" dirty="0" err="1"/>
              <a:t>clc</a:t>
            </a:r>
            <a:r>
              <a:rPr lang="en-US" dirty="0"/>
              <a:t>;</a:t>
            </a:r>
          </a:p>
          <a:p>
            <a:pPr>
              <a:lnSpc>
                <a:spcPct val="50000"/>
              </a:lnSpc>
            </a:pPr>
            <a:r>
              <a:rPr lang="en-US" dirty="0"/>
              <a:t>clear;</a:t>
            </a:r>
          </a:p>
          <a:p>
            <a:pPr>
              <a:lnSpc>
                <a:spcPct val="50000"/>
              </a:lnSpc>
            </a:pPr>
            <a:r>
              <a:rPr lang="en-US" dirty="0"/>
              <a:t>close all;</a:t>
            </a:r>
            <a:endParaRPr lang="en-UG" dirty="0"/>
          </a:p>
        </p:txBody>
      </p:sp>
    </p:spTree>
    <p:extLst>
      <p:ext uri="{BB962C8B-B14F-4D97-AF65-F5344CB8AC3E}">
        <p14:creationId xmlns:p14="http://schemas.microsoft.com/office/powerpoint/2010/main" val="381982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fade">
                                      <p:cBhvr>
                                        <p:cTn id="77" dur="500"/>
                                        <p:tgtEl>
                                          <p:spTgt spid="4">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8" end="8"/>
                                            </p:txEl>
                                          </p:spTgt>
                                        </p:tgtEl>
                                        <p:attrNameLst>
                                          <p:attrName>style.visibility</p:attrName>
                                        </p:attrNameLst>
                                      </p:cBhvr>
                                      <p:to>
                                        <p:strVal val="visible"/>
                                      </p:to>
                                    </p:set>
                                    <p:animEffect transition="in" filter="fade">
                                      <p:cBhvr>
                                        <p:cTn id="92" dur="500"/>
                                        <p:tgtEl>
                                          <p:spTgt spid="4">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9" end="9"/>
                                            </p:txEl>
                                          </p:spTgt>
                                        </p:tgtEl>
                                        <p:attrNameLst>
                                          <p:attrName>style.visibility</p:attrName>
                                        </p:attrNameLst>
                                      </p:cBhvr>
                                      <p:to>
                                        <p:strVal val="visible"/>
                                      </p:to>
                                    </p:set>
                                    <p:animEffect transition="in" filter="fade">
                                      <p:cBhvr>
                                        <p:cTn id="97" dur="500"/>
                                        <p:tgtEl>
                                          <p:spTgt spid="4">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0" end="10"/>
                                            </p:txEl>
                                          </p:spTgt>
                                        </p:tgtEl>
                                        <p:attrNameLst>
                                          <p:attrName>style.visibility</p:attrName>
                                        </p:attrNameLst>
                                      </p:cBhvr>
                                      <p:to>
                                        <p:strVal val="visible"/>
                                      </p:to>
                                    </p:set>
                                    <p:animEffect transition="in" filter="fade">
                                      <p:cBhvr>
                                        <p:cTn id="102" dur="500"/>
                                        <p:tgtEl>
                                          <p:spTgt spid="4">
                                            <p:txEl>
                                              <p:pRg st="10" end="1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11" end="11"/>
                                            </p:txEl>
                                          </p:spTgt>
                                        </p:tgtEl>
                                        <p:attrNameLst>
                                          <p:attrName>style.visibility</p:attrName>
                                        </p:attrNameLst>
                                      </p:cBhvr>
                                      <p:to>
                                        <p:strVal val="visible"/>
                                      </p:to>
                                    </p:set>
                                    <p:animEffect transition="in" filter="fade">
                                      <p:cBhvr>
                                        <p:cTn id="107" dur="500"/>
                                        <p:tgtEl>
                                          <p:spTgt spid="4">
                                            <p:txEl>
                                              <p:pRg st="11" end="1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3" end="13"/>
                                            </p:txEl>
                                          </p:spTgt>
                                        </p:tgtEl>
                                        <p:attrNameLst>
                                          <p:attrName>style.visibility</p:attrName>
                                        </p:attrNameLst>
                                      </p:cBhvr>
                                      <p:to>
                                        <p:strVal val="visible"/>
                                      </p:to>
                                    </p:set>
                                    <p:animEffect transition="in" filter="fade">
                                      <p:cBhvr>
                                        <p:cTn id="112" dur="500"/>
                                        <p:tgtEl>
                                          <p:spTgt spid="4">
                                            <p:txEl>
                                              <p:pRg st="13" end="1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14" end="14"/>
                                            </p:txEl>
                                          </p:spTgt>
                                        </p:tgtEl>
                                        <p:attrNameLst>
                                          <p:attrName>style.visibility</p:attrName>
                                        </p:attrNameLst>
                                      </p:cBhvr>
                                      <p:to>
                                        <p:strVal val="visible"/>
                                      </p:to>
                                    </p:set>
                                    <p:animEffect transition="in" filter="fade">
                                      <p:cBhvr>
                                        <p:cTn id="117" dur="500"/>
                                        <p:tgtEl>
                                          <p:spTgt spid="4">
                                            <p:txEl>
                                              <p:pRg st="14" end="1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5" end="15"/>
                                            </p:txEl>
                                          </p:spTgt>
                                        </p:tgtEl>
                                        <p:attrNameLst>
                                          <p:attrName>style.visibility</p:attrName>
                                        </p:attrNameLst>
                                      </p:cBhvr>
                                      <p:to>
                                        <p:strVal val="visible"/>
                                      </p:to>
                                    </p:set>
                                    <p:animEffect transition="in" filter="fade">
                                      <p:cBhvr>
                                        <p:cTn id="122" dur="500"/>
                                        <p:tgtEl>
                                          <p:spTgt spid="4">
                                            <p:txEl>
                                              <p:pRg st="15" end="1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16" end="16"/>
                                            </p:txEl>
                                          </p:spTgt>
                                        </p:tgtEl>
                                        <p:attrNameLst>
                                          <p:attrName>style.visibility</p:attrName>
                                        </p:attrNameLst>
                                      </p:cBhvr>
                                      <p:to>
                                        <p:strVal val="visible"/>
                                      </p:to>
                                    </p:set>
                                    <p:animEffect transition="in" filter="fade">
                                      <p:cBhvr>
                                        <p:cTn id="127" dur="500"/>
                                        <p:tgtEl>
                                          <p:spTgt spid="4">
                                            <p:txEl>
                                              <p:pRg st="16" end="1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17" end="17"/>
                                            </p:txEl>
                                          </p:spTgt>
                                        </p:tgtEl>
                                        <p:attrNameLst>
                                          <p:attrName>style.visibility</p:attrName>
                                        </p:attrNameLst>
                                      </p:cBhvr>
                                      <p:to>
                                        <p:strVal val="visible"/>
                                      </p:to>
                                    </p:set>
                                    <p:animEffect transition="in" filter="fade">
                                      <p:cBhvr>
                                        <p:cTn id="132" dur="500"/>
                                        <p:tgtEl>
                                          <p:spTgt spid="4">
                                            <p:txEl>
                                              <p:pRg st="17" end="1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18" end="18"/>
                                            </p:txEl>
                                          </p:spTgt>
                                        </p:tgtEl>
                                        <p:attrNameLst>
                                          <p:attrName>style.visibility</p:attrName>
                                        </p:attrNameLst>
                                      </p:cBhvr>
                                      <p:to>
                                        <p:strVal val="visible"/>
                                      </p:to>
                                    </p:set>
                                    <p:animEffect transition="in" filter="fade">
                                      <p:cBhvr>
                                        <p:cTn id="137" dur="500"/>
                                        <p:tgtEl>
                                          <p:spTgt spid="4">
                                            <p:txEl>
                                              <p:pRg st="18" end="1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19" end="19"/>
                                            </p:txEl>
                                          </p:spTgt>
                                        </p:tgtEl>
                                        <p:attrNameLst>
                                          <p:attrName>style.visibility</p:attrName>
                                        </p:attrNameLst>
                                      </p:cBhvr>
                                      <p:to>
                                        <p:strVal val="visible"/>
                                      </p:to>
                                    </p:set>
                                    <p:animEffect transition="in" filter="fade">
                                      <p:cBhvr>
                                        <p:cTn id="142"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BD70-8E25-EEA7-33EB-ACBAF4E7F14B}"/>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7A2FCB29-0609-F070-FD87-F3E3DCD27DAC}"/>
              </a:ext>
            </a:extLst>
          </p:cNvPr>
          <p:cNvSpPr>
            <a:spLocks noGrp="1"/>
          </p:cNvSpPr>
          <p:nvPr>
            <p:ph sz="half" idx="1"/>
          </p:nvPr>
        </p:nvSpPr>
        <p:spPr/>
        <p:txBody>
          <a:bodyPr>
            <a:normAutofit fontScale="40000" lnSpcReduction="20000"/>
          </a:bodyPr>
          <a:lstStyle/>
          <a:p>
            <a:pPr>
              <a:lnSpc>
                <a:spcPct val="50000"/>
              </a:lnSpc>
            </a:pPr>
            <a:r>
              <a:rPr lang="en-US" sz="3700" b="1" dirty="0"/>
              <a:t> Data Loading and Preparation </a:t>
            </a:r>
          </a:p>
          <a:p>
            <a:pPr>
              <a:lnSpc>
                <a:spcPct val="50000"/>
              </a:lnSpc>
            </a:pPr>
            <a:r>
              <a:rPr lang="en-US" sz="3700" dirty="0" err="1"/>
              <a:t>disp</a:t>
            </a:r>
            <a:r>
              <a:rPr lang="en-US" sz="3700" dirty="0"/>
              <a:t>('Loading and Preparing Data ');</a:t>
            </a:r>
          </a:p>
          <a:p>
            <a:pPr>
              <a:lnSpc>
                <a:spcPct val="50000"/>
              </a:lnSpc>
            </a:pPr>
            <a:r>
              <a:rPr lang="en-US" sz="3700" dirty="0"/>
              <a:t>if exist('</a:t>
            </a:r>
            <a:r>
              <a:rPr lang="en-US" sz="3700" dirty="0" err="1"/>
              <a:t>groupData.mat</a:t>
            </a:r>
            <a:r>
              <a:rPr lang="en-US" sz="3700" dirty="0"/>
              <a:t>', 'file')</a:t>
            </a:r>
          </a:p>
          <a:p>
            <a:pPr>
              <a:lnSpc>
                <a:spcPct val="50000"/>
              </a:lnSpc>
            </a:pPr>
            <a:r>
              <a:rPr lang="en-US" sz="3700" dirty="0"/>
              <a:t>    load('</a:t>
            </a:r>
            <a:r>
              <a:rPr lang="en-US" sz="3700" dirty="0" err="1"/>
              <a:t>groupData.mat</a:t>
            </a:r>
            <a:r>
              <a:rPr lang="en-US" sz="3700" dirty="0"/>
              <a:t>');</a:t>
            </a:r>
          </a:p>
          <a:p>
            <a:pPr>
              <a:lnSpc>
                <a:spcPct val="50000"/>
              </a:lnSpc>
            </a:pPr>
            <a:r>
              <a:rPr lang="en-US" sz="3700" dirty="0"/>
              <a:t>    </a:t>
            </a:r>
            <a:r>
              <a:rPr lang="en-US" sz="3700" dirty="0" err="1"/>
              <a:t>disp</a:t>
            </a:r>
            <a:r>
              <a:rPr lang="en-US" sz="3700" dirty="0"/>
              <a:t>(['Successfully loaded data for ‘</a:t>
            </a:r>
          </a:p>
          <a:p>
            <a:pPr>
              <a:lnSpc>
                <a:spcPct val="50000"/>
              </a:lnSpc>
            </a:pPr>
            <a:r>
              <a:rPr lang="en-US" sz="3700" dirty="0"/>
              <a:t>, num2str(length(</a:t>
            </a:r>
            <a:r>
              <a:rPr lang="en-US" sz="3700" dirty="0" err="1"/>
              <a:t>groupMembers</a:t>
            </a:r>
            <a:r>
              <a:rPr lang="en-US" sz="3700" dirty="0"/>
              <a:t>)), ' members.']);</a:t>
            </a:r>
          </a:p>
          <a:p>
            <a:pPr>
              <a:lnSpc>
                <a:spcPct val="50000"/>
              </a:lnSpc>
            </a:pPr>
            <a:r>
              <a:rPr lang="en-US" sz="3700" dirty="0"/>
              <a:t>else</a:t>
            </a:r>
          </a:p>
          <a:p>
            <a:pPr>
              <a:lnSpc>
                <a:spcPct val="50000"/>
              </a:lnSpc>
            </a:pPr>
            <a:r>
              <a:rPr lang="en-US" sz="3700" dirty="0"/>
              <a:t>    error('"</a:t>
            </a:r>
            <a:r>
              <a:rPr lang="en-US" sz="3700" dirty="0" err="1"/>
              <a:t>groupData.mat</a:t>
            </a:r>
            <a:r>
              <a:rPr lang="en-US" sz="3700" dirty="0"/>
              <a:t>" not found. Please run</a:t>
            </a:r>
          </a:p>
          <a:p>
            <a:pPr>
              <a:lnSpc>
                <a:spcPct val="50000"/>
              </a:lnSpc>
            </a:pPr>
            <a:r>
              <a:rPr lang="en-US" sz="3700" dirty="0"/>
              <a:t> "</a:t>
            </a:r>
            <a:r>
              <a:rPr lang="en-US" sz="3700" dirty="0" err="1"/>
              <a:t>create_detailed_database.m</a:t>
            </a:r>
            <a:r>
              <a:rPr lang="en-US" sz="3700" dirty="0"/>
              <a:t>" first.');</a:t>
            </a:r>
          </a:p>
          <a:p>
            <a:pPr>
              <a:lnSpc>
                <a:spcPct val="50000"/>
              </a:lnSpc>
            </a:pPr>
            <a:r>
              <a:rPr lang="en-US" sz="3700" dirty="0"/>
              <a:t>end</a:t>
            </a:r>
          </a:p>
          <a:p>
            <a:pPr>
              <a:lnSpc>
                <a:spcPct val="50000"/>
              </a:lnSpc>
            </a:pPr>
            <a:r>
              <a:rPr lang="en-US" sz="3700" dirty="0"/>
              <a:t>ages = [</a:t>
            </a:r>
            <a:r>
              <a:rPr lang="en-US" sz="3700" dirty="0" err="1"/>
              <a:t>groupMembers.age</a:t>
            </a:r>
            <a:r>
              <a:rPr lang="en-US" sz="3700" dirty="0"/>
              <a:t>];</a:t>
            </a:r>
          </a:p>
          <a:p>
            <a:pPr>
              <a:lnSpc>
                <a:spcPct val="50000"/>
              </a:lnSpc>
            </a:pPr>
            <a:r>
              <a:rPr lang="en-US" sz="3700" dirty="0"/>
              <a:t>districts = categorical([</a:t>
            </a:r>
            <a:r>
              <a:rPr lang="en-US" sz="3700" dirty="0" err="1"/>
              <a:t>groupMembers.homeDistrict</a:t>
            </a:r>
            <a:r>
              <a:rPr lang="en-US" sz="3700" dirty="0"/>
              <a:t>]);</a:t>
            </a:r>
          </a:p>
          <a:p>
            <a:pPr>
              <a:lnSpc>
                <a:spcPct val="50000"/>
              </a:lnSpc>
            </a:pPr>
            <a:r>
              <a:rPr lang="en-US" sz="3700" dirty="0"/>
              <a:t>religions = categorical([</a:t>
            </a:r>
            <a:r>
              <a:rPr lang="en-US" sz="3700" dirty="0" err="1"/>
              <a:t>groupMembers.religion</a:t>
            </a:r>
            <a:r>
              <a:rPr lang="en-US" sz="3700" dirty="0"/>
              <a:t>]);</a:t>
            </a:r>
          </a:p>
          <a:p>
            <a:pPr>
              <a:lnSpc>
                <a:spcPct val="50000"/>
              </a:lnSpc>
            </a:pPr>
            <a:r>
              <a:rPr lang="en-US" sz="3700" dirty="0"/>
              <a:t>courses = categorical([</a:t>
            </a:r>
            <a:r>
              <a:rPr lang="en-US" sz="3700" dirty="0" err="1"/>
              <a:t>groupMembers.course</a:t>
            </a:r>
            <a:r>
              <a:rPr lang="en-US" sz="3700" dirty="0"/>
              <a:t>]);</a:t>
            </a:r>
          </a:p>
          <a:p>
            <a:pPr>
              <a:lnSpc>
                <a:spcPct val="50000"/>
              </a:lnSpc>
            </a:pPr>
            <a:r>
              <a:rPr lang="en-US" sz="3700" dirty="0"/>
              <a:t>tribes = categorical([</a:t>
            </a:r>
            <a:r>
              <a:rPr lang="en-US" sz="3700" dirty="0" err="1"/>
              <a:t>groupMembers.tribe</a:t>
            </a:r>
            <a:r>
              <a:rPr lang="en-US" sz="3700" dirty="0"/>
              <a:t>]);</a:t>
            </a:r>
          </a:p>
          <a:p>
            <a:pPr>
              <a:lnSpc>
                <a:spcPct val="50000"/>
              </a:lnSpc>
            </a:pPr>
            <a:r>
              <a:rPr lang="en-US" sz="3700" dirty="0" err="1"/>
              <a:t>disp</a:t>
            </a:r>
            <a:r>
              <a:rPr lang="en-US" sz="3700" dirty="0"/>
              <a:t>('Data has been extracted into individual variables.');</a:t>
            </a:r>
          </a:p>
          <a:p>
            <a:endParaRPr lang="en-UG" dirty="0"/>
          </a:p>
        </p:txBody>
      </p:sp>
      <p:sp>
        <p:nvSpPr>
          <p:cNvPr id="4" name="Content Placeholder 3">
            <a:extLst>
              <a:ext uri="{FF2B5EF4-FFF2-40B4-BE49-F238E27FC236}">
                <a16:creationId xmlns:a16="http://schemas.microsoft.com/office/drawing/2014/main" id="{9E2F8A05-AF63-2EF0-9602-D51F76D3A9D0}"/>
              </a:ext>
            </a:extLst>
          </p:cNvPr>
          <p:cNvSpPr>
            <a:spLocks noGrp="1"/>
          </p:cNvSpPr>
          <p:nvPr>
            <p:ph sz="half" idx="2"/>
          </p:nvPr>
        </p:nvSpPr>
        <p:spPr/>
        <p:txBody>
          <a:bodyPr>
            <a:normAutofit fontScale="40000" lnSpcReduction="20000"/>
          </a:bodyPr>
          <a:lstStyle/>
          <a:p>
            <a:pPr>
              <a:lnSpc>
                <a:spcPct val="70000"/>
              </a:lnSpc>
            </a:pPr>
            <a:r>
              <a:rPr lang="en-US" sz="3000" b="1" dirty="0"/>
              <a:t>% </a:t>
            </a:r>
            <a:r>
              <a:rPr lang="en-US" sz="3000" b="1" dirty="0" err="1"/>
              <a:t>Analysing</a:t>
            </a:r>
            <a:r>
              <a:rPr lang="en-US" sz="3000" b="1" dirty="0"/>
              <a:t> Categorical Data </a:t>
            </a:r>
          </a:p>
          <a:p>
            <a:pPr>
              <a:lnSpc>
                <a:spcPct val="70000"/>
              </a:lnSpc>
            </a:pPr>
            <a:r>
              <a:rPr lang="en-US" sz="3000" dirty="0" err="1"/>
              <a:t>disp</a:t>
            </a:r>
            <a:r>
              <a:rPr lang="en-US" sz="3000" dirty="0"/>
              <a:t>(' Analysis of Categorical Data ‘);</a:t>
            </a:r>
          </a:p>
          <a:p>
            <a:pPr>
              <a:lnSpc>
                <a:spcPct val="70000"/>
              </a:lnSpc>
            </a:pPr>
            <a:endParaRPr lang="en-US" sz="3000" dirty="0"/>
          </a:p>
          <a:p>
            <a:pPr>
              <a:lnSpc>
                <a:spcPct val="70000"/>
              </a:lnSpc>
            </a:pPr>
            <a:endParaRPr lang="en-US" sz="3000" dirty="0"/>
          </a:p>
          <a:p>
            <a:pPr>
              <a:lnSpc>
                <a:spcPct val="70000"/>
              </a:lnSpc>
            </a:pPr>
            <a:endParaRPr lang="en-US" sz="3000" dirty="0"/>
          </a:p>
          <a:p>
            <a:pPr>
              <a:lnSpc>
                <a:spcPct val="70000"/>
              </a:lnSpc>
            </a:pPr>
            <a:r>
              <a:rPr lang="en-US" sz="3000" b="1" dirty="0"/>
              <a:t> Analysis 1: Home Districts</a:t>
            </a:r>
          </a:p>
          <a:p>
            <a:pPr>
              <a:lnSpc>
                <a:spcPct val="70000"/>
              </a:lnSpc>
            </a:pPr>
            <a:r>
              <a:rPr lang="en-US" sz="3000" dirty="0" err="1"/>
              <a:t>disp</a:t>
            </a:r>
            <a:r>
              <a:rPr lang="en-US" sz="3000" dirty="0"/>
              <a:t>('Home District Distribution ');</a:t>
            </a:r>
          </a:p>
          <a:p>
            <a:pPr>
              <a:lnSpc>
                <a:spcPct val="70000"/>
              </a:lnSpc>
            </a:pPr>
            <a:r>
              <a:rPr lang="en-US" sz="3000" dirty="0"/>
              <a:t>[</a:t>
            </a:r>
            <a:r>
              <a:rPr lang="en-US" sz="3000" dirty="0" err="1"/>
              <a:t>district_counts</a:t>
            </a:r>
            <a:r>
              <a:rPr lang="en-US" sz="3000" dirty="0"/>
              <a:t>, </a:t>
            </a:r>
            <a:r>
              <a:rPr lang="en-US" sz="3000" dirty="0" err="1"/>
              <a:t>district_names</a:t>
            </a:r>
            <a:r>
              <a:rPr lang="en-US" sz="3000" dirty="0"/>
              <a:t>] = </a:t>
            </a:r>
            <a:r>
              <a:rPr lang="en-US" sz="3000" dirty="0" err="1"/>
              <a:t>histcounts</a:t>
            </a:r>
            <a:r>
              <a:rPr lang="en-US" sz="3000" dirty="0"/>
              <a:t>(districts);</a:t>
            </a:r>
          </a:p>
          <a:p>
            <a:pPr>
              <a:lnSpc>
                <a:spcPct val="70000"/>
              </a:lnSpc>
            </a:pPr>
            <a:r>
              <a:rPr lang="en-US" sz="3000" dirty="0" err="1"/>
              <a:t>district_table</a:t>
            </a:r>
            <a:r>
              <a:rPr lang="en-US" sz="3000" dirty="0"/>
              <a:t> = table(</a:t>
            </a:r>
            <a:r>
              <a:rPr lang="en-US" sz="3000" dirty="0" err="1"/>
              <a:t>district_names</a:t>
            </a:r>
            <a:r>
              <a:rPr lang="en-US" sz="3000" dirty="0"/>
              <a:t>', </a:t>
            </a:r>
            <a:r>
              <a:rPr lang="en-US" sz="3000" dirty="0" err="1"/>
              <a:t>district_counts</a:t>
            </a:r>
            <a:r>
              <a:rPr lang="en-US" sz="3000" dirty="0"/>
              <a:t>’,</a:t>
            </a:r>
          </a:p>
          <a:p>
            <a:pPr>
              <a:lnSpc>
                <a:spcPct val="70000"/>
              </a:lnSpc>
            </a:pPr>
            <a:r>
              <a:rPr lang="en-US" sz="3000" dirty="0"/>
              <a:t> '</a:t>
            </a:r>
            <a:r>
              <a:rPr lang="en-US" sz="3000" dirty="0" err="1"/>
              <a:t>VariableNames</a:t>
            </a:r>
            <a:r>
              <a:rPr lang="en-US" sz="3000" dirty="0"/>
              <a:t>', {'District', 'Count'});</a:t>
            </a:r>
          </a:p>
          <a:p>
            <a:pPr>
              <a:lnSpc>
                <a:spcPct val="70000"/>
              </a:lnSpc>
            </a:pPr>
            <a:r>
              <a:rPr lang="en-US" sz="3000" dirty="0" err="1"/>
              <a:t>disp</a:t>
            </a:r>
            <a:r>
              <a:rPr lang="en-US" sz="3000" dirty="0"/>
              <a:t>(</a:t>
            </a:r>
            <a:r>
              <a:rPr lang="en-US" sz="3000" dirty="0" err="1"/>
              <a:t>district_table</a:t>
            </a:r>
            <a:r>
              <a:rPr lang="en-US" sz="3000" dirty="0"/>
              <a:t>);</a:t>
            </a:r>
          </a:p>
          <a:p>
            <a:endParaRPr lang="en-UG" dirty="0"/>
          </a:p>
        </p:txBody>
      </p:sp>
    </p:spTree>
    <p:extLst>
      <p:ext uri="{BB962C8B-B14F-4D97-AF65-F5344CB8AC3E}">
        <p14:creationId xmlns:p14="http://schemas.microsoft.com/office/powerpoint/2010/main" val="3049381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9" end="9"/>
                                            </p:txEl>
                                          </p:spTgt>
                                        </p:tgtEl>
                                        <p:attrNameLst>
                                          <p:attrName>style.visibility</p:attrName>
                                        </p:attrNameLst>
                                      </p:cBhvr>
                                      <p:to>
                                        <p:strVal val="visible"/>
                                      </p:to>
                                    </p:set>
                                    <p:animEffect transition="in" filter="fade">
                                      <p:cBhvr>
                                        <p:cTn id="9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2123-7195-2055-27CF-F5D6143C6F0E}"/>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5CE6C59E-EEE3-5531-40AC-81B45AFC3B4D}"/>
              </a:ext>
            </a:extLst>
          </p:cNvPr>
          <p:cNvSpPr>
            <a:spLocks noGrp="1"/>
          </p:cNvSpPr>
          <p:nvPr>
            <p:ph sz="half" idx="1"/>
          </p:nvPr>
        </p:nvSpPr>
        <p:spPr/>
        <p:txBody>
          <a:bodyPr>
            <a:normAutofit fontScale="25000" lnSpcReduction="20000"/>
          </a:bodyPr>
          <a:lstStyle/>
          <a:p>
            <a:pPr>
              <a:lnSpc>
                <a:spcPct val="70000"/>
              </a:lnSpc>
            </a:pPr>
            <a:endParaRPr lang="en-US" sz="4400" b="1" dirty="0"/>
          </a:p>
          <a:p>
            <a:pPr>
              <a:lnSpc>
                <a:spcPct val="70000"/>
              </a:lnSpc>
            </a:pPr>
            <a:r>
              <a:rPr lang="en-US" sz="4400" b="1" dirty="0"/>
              <a:t> Analysis 2: Course Enrollment</a:t>
            </a:r>
          </a:p>
          <a:p>
            <a:pPr>
              <a:lnSpc>
                <a:spcPct val="70000"/>
              </a:lnSpc>
            </a:pPr>
            <a:r>
              <a:rPr lang="en-US" sz="4400" dirty="0" err="1"/>
              <a:t>disp</a:t>
            </a:r>
            <a:r>
              <a:rPr lang="en-US" sz="4400" dirty="0"/>
              <a:t>(' Course Enrollment Distribution ');</a:t>
            </a:r>
          </a:p>
          <a:p>
            <a:pPr>
              <a:lnSpc>
                <a:spcPct val="70000"/>
              </a:lnSpc>
            </a:pPr>
            <a:r>
              <a:rPr lang="en-US" sz="4400" dirty="0"/>
              <a:t>[</a:t>
            </a:r>
            <a:r>
              <a:rPr lang="en-US" sz="4400" dirty="0" err="1"/>
              <a:t>course_counts</a:t>
            </a:r>
            <a:r>
              <a:rPr lang="en-US" sz="4400" dirty="0"/>
              <a:t>, </a:t>
            </a:r>
            <a:r>
              <a:rPr lang="en-US" sz="4400" dirty="0" err="1"/>
              <a:t>course_names</a:t>
            </a:r>
            <a:r>
              <a:rPr lang="en-US" sz="4400" dirty="0"/>
              <a:t>] = </a:t>
            </a:r>
            <a:r>
              <a:rPr lang="en-US" sz="4400" dirty="0" err="1"/>
              <a:t>histcounts</a:t>
            </a:r>
            <a:r>
              <a:rPr lang="en-US" sz="4400" dirty="0"/>
              <a:t>(courses);</a:t>
            </a:r>
          </a:p>
          <a:p>
            <a:pPr>
              <a:lnSpc>
                <a:spcPct val="70000"/>
              </a:lnSpc>
            </a:pPr>
            <a:r>
              <a:rPr lang="en-US" sz="4400" dirty="0" err="1"/>
              <a:t>course_table</a:t>
            </a:r>
            <a:r>
              <a:rPr lang="en-US" sz="4400" dirty="0"/>
              <a:t> = table(</a:t>
            </a:r>
            <a:r>
              <a:rPr lang="en-US" sz="4400" dirty="0" err="1"/>
              <a:t>course_names</a:t>
            </a:r>
            <a:r>
              <a:rPr lang="en-US" sz="4400" dirty="0"/>
              <a:t>', </a:t>
            </a:r>
            <a:r>
              <a:rPr lang="en-US" sz="4400" dirty="0" err="1"/>
              <a:t>course_counts</a:t>
            </a:r>
            <a:r>
              <a:rPr lang="en-US" sz="4400" dirty="0"/>
              <a:t>', '</a:t>
            </a:r>
            <a:r>
              <a:rPr lang="en-US" sz="4400" dirty="0" err="1"/>
              <a:t>VariableNames</a:t>
            </a:r>
            <a:r>
              <a:rPr lang="en-US" sz="4400" dirty="0"/>
              <a:t>’,</a:t>
            </a:r>
          </a:p>
          <a:p>
            <a:pPr>
              <a:lnSpc>
                <a:spcPct val="70000"/>
              </a:lnSpc>
            </a:pPr>
            <a:r>
              <a:rPr lang="en-US" sz="4400" dirty="0"/>
              <a:t> {'Course', 'Count'});</a:t>
            </a:r>
          </a:p>
          <a:p>
            <a:pPr>
              <a:lnSpc>
                <a:spcPct val="70000"/>
              </a:lnSpc>
            </a:pPr>
            <a:r>
              <a:rPr lang="en-US" sz="4400" dirty="0" err="1"/>
              <a:t>disp</a:t>
            </a:r>
            <a:r>
              <a:rPr lang="en-US" sz="4400" dirty="0"/>
              <a:t>(</a:t>
            </a:r>
            <a:r>
              <a:rPr lang="en-US" sz="4400" dirty="0" err="1"/>
              <a:t>course_table</a:t>
            </a:r>
            <a:r>
              <a:rPr lang="en-US" sz="4400" dirty="0"/>
              <a:t>);</a:t>
            </a:r>
          </a:p>
          <a:p>
            <a:r>
              <a:rPr lang="en-US" sz="4400" b="1" dirty="0"/>
              <a:t>% Analysis 3: Tribe Membership</a:t>
            </a:r>
          </a:p>
          <a:p>
            <a:r>
              <a:rPr lang="en-US" sz="4400" dirty="0" err="1"/>
              <a:t>disp</a:t>
            </a:r>
            <a:r>
              <a:rPr lang="en-US" sz="4400" dirty="0"/>
              <a:t>('Tribe Membership Distribution ');</a:t>
            </a:r>
          </a:p>
          <a:p>
            <a:r>
              <a:rPr lang="en-US" sz="4400" dirty="0"/>
              <a:t>[</a:t>
            </a:r>
            <a:r>
              <a:rPr lang="en-US" sz="4400" dirty="0" err="1"/>
              <a:t>tribe_counts</a:t>
            </a:r>
            <a:r>
              <a:rPr lang="en-US" sz="4400" dirty="0"/>
              <a:t>, </a:t>
            </a:r>
            <a:r>
              <a:rPr lang="en-US" sz="4400" dirty="0" err="1"/>
              <a:t>tribe_names</a:t>
            </a:r>
            <a:r>
              <a:rPr lang="en-US" sz="4400" dirty="0"/>
              <a:t>] = </a:t>
            </a:r>
            <a:r>
              <a:rPr lang="en-US" sz="4400" dirty="0" err="1"/>
              <a:t>histcounts</a:t>
            </a:r>
            <a:r>
              <a:rPr lang="en-US" sz="4400" dirty="0"/>
              <a:t>(tribes);</a:t>
            </a:r>
          </a:p>
          <a:p>
            <a:r>
              <a:rPr lang="en-US" sz="4400" dirty="0" err="1"/>
              <a:t>tribe_table</a:t>
            </a:r>
            <a:r>
              <a:rPr lang="en-US" sz="4400" dirty="0"/>
              <a:t> = table(</a:t>
            </a:r>
            <a:r>
              <a:rPr lang="en-US" sz="4400" dirty="0" err="1"/>
              <a:t>tribe_names</a:t>
            </a:r>
            <a:r>
              <a:rPr lang="en-US" sz="4400" dirty="0"/>
              <a:t>', </a:t>
            </a:r>
            <a:r>
              <a:rPr lang="en-US" sz="4400" dirty="0" err="1"/>
              <a:t>tribe_counts</a:t>
            </a:r>
            <a:r>
              <a:rPr lang="en-US" sz="4400" dirty="0"/>
              <a:t>', '</a:t>
            </a:r>
            <a:r>
              <a:rPr lang="en-US" sz="4400" dirty="0" err="1"/>
              <a:t>VariableNames</a:t>
            </a:r>
            <a:r>
              <a:rPr lang="en-US" sz="4400" dirty="0"/>
              <a:t>', {'Tribe', 'Count'});</a:t>
            </a:r>
          </a:p>
          <a:p>
            <a:r>
              <a:rPr lang="en-US" sz="4400" dirty="0" err="1"/>
              <a:t>disp</a:t>
            </a:r>
            <a:r>
              <a:rPr lang="en-US" sz="4400" dirty="0"/>
              <a:t>(</a:t>
            </a:r>
            <a:r>
              <a:rPr lang="en-US" sz="4400" dirty="0" err="1"/>
              <a:t>tribe_table</a:t>
            </a:r>
            <a:r>
              <a:rPr lang="en-US" sz="4400" dirty="0"/>
              <a:t>);</a:t>
            </a:r>
          </a:p>
          <a:p>
            <a:r>
              <a:rPr lang="en-US" sz="4400" dirty="0" err="1"/>
              <a:t>disp</a:t>
            </a:r>
            <a:r>
              <a:rPr lang="en-US" sz="4400" dirty="0"/>
              <a:t>(' ');</a:t>
            </a:r>
          </a:p>
          <a:p>
            <a:pPr>
              <a:lnSpc>
                <a:spcPct val="70000"/>
              </a:lnSpc>
            </a:pPr>
            <a:endParaRPr lang="en-US" sz="4400" dirty="0"/>
          </a:p>
          <a:p>
            <a:endParaRPr lang="en-UG" dirty="0"/>
          </a:p>
        </p:txBody>
      </p:sp>
      <p:sp>
        <p:nvSpPr>
          <p:cNvPr id="4" name="Content Placeholder 3">
            <a:extLst>
              <a:ext uri="{FF2B5EF4-FFF2-40B4-BE49-F238E27FC236}">
                <a16:creationId xmlns:a16="http://schemas.microsoft.com/office/drawing/2014/main" id="{50589A9A-1E62-0DE2-5B1B-A27AE14F0421}"/>
              </a:ext>
            </a:extLst>
          </p:cNvPr>
          <p:cNvSpPr>
            <a:spLocks noGrp="1"/>
          </p:cNvSpPr>
          <p:nvPr>
            <p:ph sz="half" idx="2"/>
          </p:nvPr>
        </p:nvSpPr>
        <p:spPr/>
        <p:txBody>
          <a:bodyPr>
            <a:noAutofit/>
          </a:bodyPr>
          <a:lstStyle/>
          <a:p>
            <a:r>
              <a:rPr lang="en-US" sz="1200" b="1" dirty="0"/>
              <a:t>  Visualize Categorical Data (CORRECTED SECTION) </a:t>
            </a:r>
          </a:p>
          <a:p>
            <a:r>
              <a:rPr lang="en-US" sz="1200" dirty="0" err="1"/>
              <a:t>disp</a:t>
            </a:r>
            <a:r>
              <a:rPr lang="en-US" sz="1200" dirty="0"/>
              <a:t>(' Generating bar and pie charts for categorical data.');</a:t>
            </a:r>
          </a:p>
          <a:p>
            <a:r>
              <a:rPr lang="en-US" sz="1200" dirty="0"/>
              <a:t>% Bar Chart for Course Enrollment</a:t>
            </a:r>
          </a:p>
          <a:p>
            <a:r>
              <a:rPr lang="en-US" sz="1200" dirty="0"/>
              <a:t>figure('Name', 'Categorical Data Analysis');</a:t>
            </a:r>
          </a:p>
          <a:p>
            <a:r>
              <a:rPr lang="en-US" sz="1200" dirty="0"/>
              <a:t>subplot(2, 1, 1);</a:t>
            </a:r>
          </a:p>
          <a:p>
            <a:r>
              <a:rPr lang="en-US" sz="1200" dirty="0"/>
              <a:t>bar(</a:t>
            </a:r>
            <a:r>
              <a:rPr lang="en-US" sz="1200" dirty="0" err="1"/>
              <a:t>course_names</a:t>
            </a:r>
            <a:r>
              <a:rPr lang="en-US" sz="1200" dirty="0"/>
              <a:t>, </a:t>
            </a:r>
            <a:r>
              <a:rPr lang="en-US" sz="1200" dirty="0" err="1"/>
              <a:t>course_counts</a:t>
            </a:r>
            <a:r>
              <a:rPr lang="en-US" sz="1200" dirty="0"/>
              <a:t>); </a:t>
            </a:r>
          </a:p>
          <a:p>
            <a:r>
              <a:rPr lang="en-US" sz="1200" dirty="0"/>
              <a:t>title('Number of Members per Academic Course');</a:t>
            </a:r>
          </a:p>
          <a:p>
            <a:r>
              <a:rPr lang="en-US" sz="1200" dirty="0" err="1"/>
              <a:t>xlabel</a:t>
            </a:r>
            <a:r>
              <a:rPr lang="en-US" sz="1200" dirty="0"/>
              <a:t>('Course');</a:t>
            </a:r>
          </a:p>
          <a:p>
            <a:r>
              <a:rPr lang="en-US" sz="1200" dirty="0" err="1"/>
              <a:t>ylabel</a:t>
            </a:r>
            <a:r>
              <a:rPr lang="en-US" sz="1200" dirty="0"/>
              <a:t>('Number of Members');</a:t>
            </a:r>
          </a:p>
          <a:p>
            <a:r>
              <a:rPr lang="en-US" sz="1200" dirty="0"/>
              <a:t>grid on;</a:t>
            </a:r>
            <a:endParaRPr lang="en-UG" sz="1200" dirty="0"/>
          </a:p>
        </p:txBody>
      </p:sp>
    </p:spTree>
    <p:extLst>
      <p:ext uri="{BB962C8B-B14F-4D97-AF65-F5344CB8AC3E}">
        <p14:creationId xmlns:p14="http://schemas.microsoft.com/office/powerpoint/2010/main" val="2914971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fade">
                                      <p:cBhvr>
                                        <p:cTn id="77" dur="500"/>
                                        <p:tgtEl>
                                          <p:spTgt spid="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3" end="3"/>
                                            </p:txEl>
                                          </p:spTgt>
                                        </p:tgtEl>
                                        <p:attrNameLst>
                                          <p:attrName>style.visibility</p:attrName>
                                        </p:attrNameLst>
                                      </p:cBhvr>
                                      <p:to>
                                        <p:strVal val="visible"/>
                                      </p:to>
                                    </p:set>
                                    <p:animEffect transition="in" filter="fade">
                                      <p:cBhvr>
                                        <p:cTn id="87" dur="500"/>
                                        <p:tgtEl>
                                          <p:spTgt spid="4">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4" end="4"/>
                                            </p:txEl>
                                          </p:spTgt>
                                        </p:tgtEl>
                                        <p:attrNameLst>
                                          <p:attrName>style.visibility</p:attrName>
                                        </p:attrNameLst>
                                      </p:cBhvr>
                                      <p:to>
                                        <p:strVal val="visible"/>
                                      </p:to>
                                    </p:set>
                                    <p:animEffect transition="in" filter="fade">
                                      <p:cBhvr>
                                        <p:cTn id="92" dur="500"/>
                                        <p:tgtEl>
                                          <p:spTgt spid="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fade">
                                      <p:cBhvr>
                                        <p:cTn id="97" dur="500"/>
                                        <p:tgtEl>
                                          <p:spTgt spid="4">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6" end="6"/>
                                            </p:txEl>
                                          </p:spTgt>
                                        </p:tgtEl>
                                        <p:attrNameLst>
                                          <p:attrName>style.visibility</p:attrName>
                                        </p:attrNameLst>
                                      </p:cBhvr>
                                      <p:to>
                                        <p:strVal val="visible"/>
                                      </p:to>
                                    </p:set>
                                    <p:animEffect transition="in" filter="fade">
                                      <p:cBhvr>
                                        <p:cTn id="102" dur="500"/>
                                        <p:tgtEl>
                                          <p:spTgt spid="4">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8" end="8"/>
                                            </p:txEl>
                                          </p:spTgt>
                                        </p:tgtEl>
                                        <p:attrNameLst>
                                          <p:attrName>style.visibility</p:attrName>
                                        </p:attrNameLst>
                                      </p:cBhvr>
                                      <p:to>
                                        <p:strVal val="visible"/>
                                      </p:to>
                                    </p:set>
                                    <p:animEffect transition="in" filter="fade">
                                      <p:cBhvr>
                                        <p:cTn id="112" dur="500"/>
                                        <p:tgtEl>
                                          <p:spTgt spid="4">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9" end="9"/>
                                            </p:txEl>
                                          </p:spTgt>
                                        </p:tgtEl>
                                        <p:attrNameLst>
                                          <p:attrName>style.visibility</p:attrName>
                                        </p:attrNameLst>
                                      </p:cBhvr>
                                      <p:to>
                                        <p:strVal val="visible"/>
                                      </p:to>
                                    </p:set>
                                    <p:animEffect transition="in" filter="fade">
                                      <p:cBhvr>
                                        <p:cTn id="1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4533-6A5E-461D-880F-103D687BC42E}"/>
              </a:ext>
            </a:extLst>
          </p:cNvPr>
          <p:cNvSpPr>
            <a:spLocks noGrp="1"/>
          </p:cNvSpPr>
          <p:nvPr>
            <p:ph type="title"/>
          </p:nvPr>
        </p:nvSpPr>
        <p:spPr/>
        <p:txBody>
          <a:bodyPr/>
          <a:lstStyle/>
          <a:p>
            <a:r>
              <a:rPr lang="en-US" dirty="0"/>
              <a:t>PIE CHART</a:t>
            </a:r>
            <a:endParaRPr lang="en-UG" dirty="0"/>
          </a:p>
        </p:txBody>
      </p:sp>
      <p:sp>
        <p:nvSpPr>
          <p:cNvPr id="3" name="Content Placeholder 2">
            <a:extLst>
              <a:ext uri="{FF2B5EF4-FFF2-40B4-BE49-F238E27FC236}">
                <a16:creationId xmlns:a16="http://schemas.microsoft.com/office/drawing/2014/main" id="{2FEB163E-AB2E-FAAC-1A2E-507026CD5A39}"/>
              </a:ext>
            </a:extLst>
          </p:cNvPr>
          <p:cNvSpPr>
            <a:spLocks noGrp="1"/>
          </p:cNvSpPr>
          <p:nvPr>
            <p:ph sz="half" idx="1"/>
          </p:nvPr>
        </p:nvSpPr>
        <p:spPr/>
        <p:txBody>
          <a:bodyPr>
            <a:normAutofit fontScale="92500" lnSpcReduction="10000"/>
          </a:bodyPr>
          <a:lstStyle/>
          <a:p>
            <a:r>
              <a:rPr lang="en-US" b="1" dirty="0"/>
              <a:t> Pie Chart for Tribe Distribution</a:t>
            </a:r>
          </a:p>
          <a:p>
            <a:r>
              <a:rPr lang="en-US" dirty="0"/>
              <a:t>subplot(2, 1, 2);</a:t>
            </a:r>
          </a:p>
          <a:p>
            <a:endParaRPr lang="en-US" dirty="0"/>
          </a:p>
          <a:p>
            <a:r>
              <a:rPr lang="en-US" dirty="0"/>
              <a:t>pie(tribes);</a:t>
            </a:r>
          </a:p>
          <a:p>
            <a:r>
              <a:rPr lang="en-US" dirty="0"/>
              <a:t>title('Proportional Distribution of Tribes');</a:t>
            </a:r>
          </a:p>
          <a:p>
            <a:r>
              <a:rPr lang="en-US" dirty="0"/>
              <a:t>legend(</a:t>
            </a:r>
            <a:r>
              <a:rPr lang="en-US" dirty="0" err="1"/>
              <a:t>tribe_names</a:t>
            </a:r>
            <a:r>
              <a:rPr lang="en-US" dirty="0"/>
              <a:t>, 'Location', '</a:t>
            </a:r>
            <a:r>
              <a:rPr lang="en-US" dirty="0" err="1"/>
              <a:t>eastoutside</a:t>
            </a:r>
            <a:r>
              <a:rPr lang="en-US" dirty="0"/>
              <a:t>');</a:t>
            </a:r>
          </a:p>
          <a:p>
            <a:endParaRPr lang="en-UG" dirty="0"/>
          </a:p>
        </p:txBody>
      </p:sp>
      <p:pic>
        <p:nvPicPr>
          <p:cNvPr id="2049" name="Picture 1">
            <a:extLst>
              <a:ext uri="{FF2B5EF4-FFF2-40B4-BE49-F238E27FC236}">
                <a16:creationId xmlns:a16="http://schemas.microsoft.com/office/drawing/2014/main" id="{0882A774-1144-BB90-5D2E-0A3591470F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9550" y="2729706"/>
            <a:ext cx="3962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49"/>
                                        </p:tgtEl>
                                        <p:attrNameLst>
                                          <p:attrName>style.visibility</p:attrName>
                                        </p:attrNameLst>
                                      </p:cBhvr>
                                      <p:to>
                                        <p:strVal val="visible"/>
                                      </p:to>
                                    </p:set>
                                    <p:animEffect transition="in" filter="fade">
                                      <p:cBhvr>
                                        <p:cTn id="3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E30C-3302-3BDB-291D-8998C3C3BE97}"/>
              </a:ext>
            </a:extLst>
          </p:cNvPr>
          <p:cNvSpPr>
            <a:spLocks noGrp="1"/>
          </p:cNvSpPr>
          <p:nvPr>
            <p:ph type="title"/>
          </p:nvPr>
        </p:nvSpPr>
        <p:spPr/>
        <p:txBody>
          <a:bodyPr/>
          <a:lstStyle/>
          <a:p>
            <a:r>
              <a:rPr lang="en-US" dirty="0"/>
              <a:t>FIGURE</a:t>
            </a:r>
            <a:endParaRPr lang="en-UG" dirty="0"/>
          </a:p>
        </p:txBody>
      </p:sp>
      <p:sp>
        <p:nvSpPr>
          <p:cNvPr id="3" name="Content Placeholder 2">
            <a:extLst>
              <a:ext uri="{FF2B5EF4-FFF2-40B4-BE49-F238E27FC236}">
                <a16:creationId xmlns:a16="http://schemas.microsoft.com/office/drawing/2014/main" id="{E4C0EF53-538C-D2D1-C2CA-037D27045DC2}"/>
              </a:ext>
            </a:extLst>
          </p:cNvPr>
          <p:cNvSpPr>
            <a:spLocks noGrp="1"/>
          </p:cNvSpPr>
          <p:nvPr>
            <p:ph sz="half" idx="1"/>
          </p:nvPr>
        </p:nvSpPr>
        <p:spPr/>
        <p:txBody>
          <a:bodyPr>
            <a:normAutofit fontScale="62500" lnSpcReduction="20000"/>
          </a:bodyPr>
          <a:lstStyle/>
          <a:p>
            <a:r>
              <a:rPr lang="en-US" b="1" dirty="0"/>
              <a:t>A separate figure for District distribution</a:t>
            </a:r>
          </a:p>
          <a:p>
            <a:r>
              <a:rPr lang="en-US" dirty="0"/>
              <a:t>figure('Name', 'Geographic Analysis');</a:t>
            </a:r>
          </a:p>
          <a:p>
            <a:r>
              <a:rPr lang="en-US" dirty="0" err="1"/>
              <a:t>barh</a:t>
            </a:r>
            <a:r>
              <a:rPr lang="en-US" dirty="0"/>
              <a:t>(</a:t>
            </a:r>
            <a:r>
              <a:rPr lang="en-US" dirty="0" err="1"/>
              <a:t>district_names</a:t>
            </a:r>
            <a:r>
              <a:rPr lang="en-US" dirty="0"/>
              <a:t>, </a:t>
            </a:r>
            <a:r>
              <a:rPr lang="en-US" dirty="0" err="1"/>
              <a:t>district_counts</a:t>
            </a:r>
            <a:r>
              <a:rPr lang="en-US" dirty="0"/>
              <a:t>); </a:t>
            </a:r>
          </a:p>
          <a:p>
            <a:r>
              <a:rPr lang="en-US" dirty="0"/>
              <a:t>title('Geographic Distribution of Members by Home District');</a:t>
            </a:r>
          </a:p>
          <a:p>
            <a:r>
              <a:rPr lang="en-US" dirty="0" err="1"/>
              <a:t>xlabel</a:t>
            </a:r>
            <a:r>
              <a:rPr lang="en-US" dirty="0"/>
              <a:t>('Number of Members');</a:t>
            </a:r>
          </a:p>
          <a:p>
            <a:r>
              <a:rPr lang="en-US" dirty="0" err="1"/>
              <a:t>ylabel</a:t>
            </a:r>
            <a:r>
              <a:rPr lang="en-US" dirty="0"/>
              <a:t>('District');</a:t>
            </a:r>
          </a:p>
          <a:p>
            <a:r>
              <a:rPr lang="en-US" dirty="0"/>
              <a:t>grid on;</a:t>
            </a:r>
          </a:p>
          <a:p>
            <a:endParaRPr lang="en-US" dirty="0"/>
          </a:p>
          <a:p>
            <a:r>
              <a:rPr lang="en-US" dirty="0" err="1"/>
              <a:t>disp</a:t>
            </a:r>
            <a:r>
              <a:rPr lang="en-US" dirty="0"/>
              <a:t>('All analyses and visualizations are complete.');</a:t>
            </a:r>
          </a:p>
          <a:p>
            <a:endParaRPr lang="en-UG" dirty="0"/>
          </a:p>
        </p:txBody>
      </p:sp>
      <p:pic>
        <p:nvPicPr>
          <p:cNvPr id="3073" name="Picture 1">
            <a:extLst>
              <a:ext uri="{FF2B5EF4-FFF2-40B4-BE49-F238E27FC236}">
                <a16:creationId xmlns:a16="http://schemas.microsoft.com/office/drawing/2014/main" id="{653EB54D-EB8D-8F80-195D-08ABEF9597A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9550" y="2729706"/>
            <a:ext cx="3962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95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73"/>
                                        </p:tgtEl>
                                        <p:attrNameLst>
                                          <p:attrName>style.visibility</p:attrName>
                                        </p:attrNameLst>
                                      </p:cBhvr>
                                      <p:to>
                                        <p:strVal val="visible"/>
                                      </p:to>
                                    </p:set>
                                    <p:animEffect transition="in" filter="fade">
                                      <p:cBhvr>
                                        <p:cTn id="52"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B9AA-388A-7E40-4A1F-BEB8F43EED78}"/>
              </a:ext>
            </a:extLst>
          </p:cNvPr>
          <p:cNvSpPr>
            <a:spLocks noGrp="1"/>
          </p:cNvSpPr>
          <p:nvPr>
            <p:ph type="title"/>
          </p:nvPr>
        </p:nvSpPr>
        <p:spPr/>
        <p:txBody>
          <a:bodyPr/>
          <a:lstStyle/>
          <a:p>
            <a:r>
              <a:rPr lang="en-US" dirty="0"/>
              <a:t>MEMBERS OF GROUP 15</a:t>
            </a:r>
            <a:endParaRPr lang="en-UG" dirty="0"/>
          </a:p>
        </p:txBody>
      </p:sp>
      <p:graphicFrame>
        <p:nvGraphicFramePr>
          <p:cNvPr id="8" name="Content Placeholder 7">
            <a:extLst>
              <a:ext uri="{FF2B5EF4-FFF2-40B4-BE49-F238E27FC236}">
                <a16:creationId xmlns:a16="http://schemas.microsoft.com/office/drawing/2014/main" id="{DFC4FCAF-C34D-CEAC-10DB-59411D22536F}"/>
              </a:ext>
            </a:extLst>
          </p:cNvPr>
          <p:cNvGraphicFramePr>
            <a:graphicFrameLocks noGrp="1"/>
          </p:cNvGraphicFramePr>
          <p:nvPr>
            <p:ph idx="1"/>
            <p:extLst>
              <p:ext uri="{D42A27DB-BD31-4B8C-83A1-F6EECF244321}">
                <p14:modId xmlns:p14="http://schemas.microsoft.com/office/powerpoint/2010/main" val="2158167332"/>
              </p:ext>
            </p:extLst>
          </p:nvPr>
        </p:nvGraphicFramePr>
        <p:xfrm>
          <a:off x="1140177" y="2491669"/>
          <a:ext cx="9009240" cy="2682240"/>
        </p:xfrm>
        <a:graphic>
          <a:graphicData uri="http://schemas.openxmlformats.org/drawingml/2006/table">
            <a:tbl>
              <a:tblPr firstRow="1" bandRow="1">
                <a:tableStyleId>{5C22544A-7EE6-4342-B048-85BDC9FD1C3A}</a:tableStyleId>
              </a:tblPr>
              <a:tblGrid>
                <a:gridCol w="3003080">
                  <a:extLst>
                    <a:ext uri="{9D8B030D-6E8A-4147-A177-3AD203B41FA5}">
                      <a16:colId xmlns:a16="http://schemas.microsoft.com/office/drawing/2014/main" val="3163852590"/>
                    </a:ext>
                  </a:extLst>
                </a:gridCol>
                <a:gridCol w="3003080">
                  <a:extLst>
                    <a:ext uri="{9D8B030D-6E8A-4147-A177-3AD203B41FA5}">
                      <a16:colId xmlns:a16="http://schemas.microsoft.com/office/drawing/2014/main" val="2058197466"/>
                    </a:ext>
                  </a:extLst>
                </a:gridCol>
                <a:gridCol w="3003080">
                  <a:extLst>
                    <a:ext uri="{9D8B030D-6E8A-4147-A177-3AD203B41FA5}">
                      <a16:colId xmlns:a16="http://schemas.microsoft.com/office/drawing/2014/main" val="3668850697"/>
                    </a:ext>
                  </a:extLst>
                </a:gridCol>
              </a:tblGrid>
              <a:tr h="239125">
                <a:tc>
                  <a:txBody>
                    <a:bodyPr/>
                    <a:lstStyle/>
                    <a:p>
                      <a:r>
                        <a:rPr lang="en-US" sz="1000" dirty="0"/>
                        <a:t>NAME</a:t>
                      </a:r>
                      <a:endParaRPr lang="en-UG" sz="1000" dirty="0"/>
                    </a:p>
                  </a:txBody>
                  <a:tcPr/>
                </a:tc>
                <a:tc>
                  <a:txBody>
                    <a:bodyPr/>
                    <a:lstStyle/>
                    <a:p>
                      <a:r>
                        <a:rPr lang="en-US" sz="1000" dirty="0"/>
                        <a:t>REGISTRATION NUMBER</a:t>
                      </a:r>
                      <a:endParaRPr lang="en-UG" sz="1000" dirty="0"/>
                    </a:p>
                  </a:txBody>
                  <a:tcPr/>
                </a:tc>
                <a:tc>
                  <a:txBody>
                    <a:bodyPr/>
                    <a:lstStyle/>
                    <a:p>
                      <a:r>
                        <a:rPr lang="en-US" sz="1000" dirty="0"/>
                        <a:t>COURSE</a:t>
                      </a:r>
                      <a:endParaRPr lang="en-UG" sz="1000" dirty="0"/>
                    </a:p>
                  </a:txBody>
                  <a:tcPr/>
                </a:tc>
                <a:extLst>
                  <a:ext uri="{0D108BD9-81ED-4DB2-BD59-A6C34878D82A}">
                    <a16:rowId xmlns:a16="http://schemas.microsoft.com/office/drawing/2014/main" val="3640843098"/>
                  </a:ext>
                </a:extLst>
              </a:tr>
              <a:tr h="239125">
                <a:tc>
                  <a:txBody>
                    <a:bodyPr/>
                    <a:lstStyle/>
                    <a:p>
                      <a:r>
                        <a:rPr lang="en-US" sz="1000" dirty="0"/>
                        <a:t>Lugunga Timothy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BU/UG/2024/2679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8113"/>
                  </a:ext>
                </a:extLst>
              </a:tr>
              <a:tr h="239125">
                <a:tc>
                  <a:txBody>
                    <a:bodyPr/>
                    <a:lstStyle/>
                    <a:p>
                      <a:r>
                        <a:rPr lang="en-US" sz="1000" dirty="0"/>
                        <a:t>Bahemuka Godwins</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BU/UG/2024/2583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APE</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18133"/>
                  </a:ext>
                </a:extLst>
              </a:tr>
              <a:tr h="239125">
                <a:tc>
                  <a:txBody>
                    <a:bodyPr/>
                    <a:lstStyle/>
                    <a:p>
                      <a:r>
                        <a:rPr lang="en-US" sz="1000" dirty="0"/>
                        <a:t>Katusiime Joel</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BU/UP/2024/1031</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1832579"/>
                  </a:ext>
                </a:extLst>
              </a:tr>
              <a:tr h="239125">
                <a:tc>
                  <a:txBody>
                    <a:bodyPr/>
                    <a:lstStyle/>
                    <a:p>
                      <a:r>
                        <a:rPr lang="en-US" sz="1000" dirty="0"/>
                        <a:t>Nabukwasi Shakira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BU/UP/2023/0862</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617247"/>
                  </a:ext>
                </a:extLst>
              </a:tr>
              <a:tr h="239125">
                <a:tc>
                  <a:txBody>
                    <a:bodyPr/>
                    <a:lstStyle/>
                    <a:p>
                      <a:r>
                        <a:rPr lang="en-US" sz="1000" dirty="0"/>
                        <a:t>Naziwa Patricia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BU/UP/2024/0993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PTI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613981"/>
                  </a:ext>
                </a:extLst>
              </a:tr>
              <a:tr h="239125">
                <a:tc>
                  <a:txBody>
                    <a:bodyPr/>
                    <a:lstStyle/>
                    <a:p>
                      <a:r>
                        <a:rPr lang="en-US" sz="1000" dirty="0"/>
                        <a:t>Sidenya Kevin</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BU/UP/2O24/3839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410747"/>
                  </a:ext>
                </a:extLst>
              </a:tr>
              <a:tr h="239125">
                <a:tc>
                  <a:txBody>
                    <a:bodyPr/>
                    <a:lstStyle/>
                    <a:p>
                      <a:r>
                        <a:rPr lang="en-US" sz="1000" dirty="0"/>
                        <a:t>Odong Eric Perry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BU/UP/2024/1059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525615"/>
                  </a:ext>
                </a:extLst>
              </a:tr>
              <a:tr h="239125">
                <a:tc>
                  <a:txBody>
                    <a:bodyPr/>
                    <a:lstStyle/>
                    <a:p>
                      <a:r>
                        <a:rPr lang="en-US" sz="1000" dirty="0"/>
                        <a:t>Nandijja Laila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BU/UP/2024/3833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915633"/>
                  </a:ext>
                </a:extLst>
              </a:tr>
              <a:tr h="239125">
                <a:tc>
                  <a:txBody>
                    <a:bodyPr/>
                    <a:lstStyle/>
                    <a:p>
                      <a:r>
                        <a:rPr lang="en-US" sz="1000" dirty="0"/>
                        <a:t>Namata Lilian Kizza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BU/UP/2024/0984</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MEB</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6074471"/>
                  </a:ext>
                </a:extLst>
              </a:tr>
              <a:tr h="239125">
                <a:tc>
                  <a:txBody>
                    <a:bodyPr/>
                    <a:lstStyle/>
                    <a:p>
                      <a:r>
                        <a:rPr lang="en-US" sz="1000" dirty="0" err="1"/>
                        <a:t>Buluma</a:t>
                      </a:r>
                      <a:r>
                        <a:rPr lang="en-US" sz="1000" dirty="0"/>
                        <a:t> Daniel</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BU/UP/2024/4323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542797"/>
                  </a:ext>
                </a:extLst>
              </a:tr>
            </a:tbl>
          </a:graphicData>
        </a:graphic>
      </p:graphicFrame>
    </p:spTree>
    <p:extLst>
      <p:ext uri="{BB962C8B-B14F-4D97-AF65-F5344CB8AC3E}">
        <p14:creationId xmlns:p14="http://schemas.microsoft.com/office/powerpoint/2010/main" val="5748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C02-B7F2-44FF-2D46-3E40E6B18EE2}"/>
              </a:ext>
            </a:extLst>
          </p:cNvPr>
          <p:cNvSpPr>
            <a:spLocks noGrp="1"/>
          </p:cNvSpPr>
          <p:nvPr>
            <p:ph type="title"/>
          </p:nvPr>
        </p:nvSpPr>
        <p:spPr/>
        <p:txBody>
          <a:bodyPr/>
          <a:lstStyle/>
          <a:p>
            <a:r>
              <a:rPr lang="en-US" dirty="0"/>
              <a:t>CONCLUSION</a:t>
            </a:r>
            <a:endParaRPr lang="en-UG" dirty="0"/>
          </a:p>
        </p:txBody>
      </p:sp>
      <p:sp>
        <p:nvSpPr>
          <p:cNvPr id="3" name="Content Placeholder 2">
            <a:extLst>
              <a:ext uri="{FF2B5EF4-FFF2-40B4-BE49-F238E27FC236}">
                <a16:creationId xmlns:a16="http://schemas.microsoft.com/office/drawing/2014/main" id="{955F2774-B023-38E3-8E04-592BF3FBB8DE}"/>
              </a:ext>
            </a:extLst>
          </p:cNvPr>
          <p:cNvSpPr>
            <a:spLocks noGrp="1"/>
          </p:cNvSpPr>
          <p:nvPr>
            <p:ph idx="1"/>
          </p:nvPr>
        </p:nvSpPr>
        <p:spPr/>
        <p:txBody>
          <a:bodyPr/>
          <a:lstStyle/>
          <a:p>
            <a:r>
              <a:rPr lang="en-US" dirty="0">
                <a:latin typeface="+mj-lt"/>
              </a:rPr>
              <a:t>Exposure to Kaggle.com proves to be fruitful as it holds a variety of datasets serving as a source of info to group students. The assignment has furthermore enabled students to</a:t>
            </a:r>
            <a:r>
              <a:rPr lang="en-US" dirty="0">
                <a:solidFill>
                  <a:srgbClr val="000000"/>
                </a:solidFill>
                <a:latin typeface="+mj-lt"/>
                <a:ea typeface="Times New Roman" panose="02020603050405020304" pitchFamily="18" charset="0"/>
              </a:rPr>
              <a:t> convert tables in to structural arrays, output variables into a single workbook and write code that stores multiple info into a single variable.</a:t>
            </a:r>
            <a:endParaRPr lang="en-UG" dirty="0">
              <a:latin typeface="+mj-lt"/>
            </a:endParaRPr>
          </a:p>
        </p:txBody>
      </p:sp>
    </p:spTree>
    <p:extLst>
      <p:ext uri="{BB962C8B-B14F-4D97-AF65-F5344CB8AC3E}">
        <p14:creationId xmlns:p14="http://schemas.microsoft.com/office/powerpoint/2010/main" val="66165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CBB7-771A-90C4-5205-1B6F79ABAE95}"/>
              </a:ext>
            </a:extLst>
          </p:cNvPr>
          <p:cNvSpPr>
            <a:spLocks noGrp="1"/>
          </p:cNvSpPr>
          <p:nvPr>
            <p:ph type="title"/>
          </p:nvPr>
        </p:nvSpPr>
        <p:spPr/>
        <p:txBody>
          <a:bodyPr/>
          <a:lstStyle/>
          <a:p>
            <a:r>
              <a:rPr lang="en-US" dirty="0"/>
              <a:t>INTRODUCTION TO MATLAB</a:t>
            </a:r>
            <a:endParaRPr lang="en-UG" dirty="0"/>
          </a:p>
        </p:txBody>
      </p:sp>
      <p:sp>
        <p:nvSpPr>
          <p:cNvPr id="3" name="Content Placeholder 2">
            <a:extLst>
              <a:ext uri="{FF2B5EF4-FFF2-40B4-BE49-F238E27FC236}">
                <a16:creationId xmlns:a16="http://schemas.microsoft.com/office/drawing/2014/main" id="{74859D88-8118-DC68-028F-9E5FD7AE7624}"/>
              </a:ext>
            </a:extLst>
          </p:cNvPr>
          <p:cNvSpPr>
            <a:spLocks noGrp="1"/>
          </p:cNvSpPr>
          <p:nvPr>
            <p:ph idx="1"/>
          </p:nvPr>
        </p:nvSpPr>
        <p:spPr/>
        <p:txBody>
          <a:bodyPr>
            <a:noAutofit/>
          </a:bodyPr>
          <a:lstStyle/>
          <a:p>
            <a:r>
              <a:rPr lang="en-US" sz="1700" dirty="0"/>
              <a:t>MATLAB, which stands for matrix laboratory, is a high-performance programming language and environment designed primarily for technical computing </a:t>
            </a:r>
            <a:endParaRPr lang="en-UG" sz="1700" dirty="0"/>
          </a:p>
          <a:p>
            <a:r>
              <a:rPr lang="en-US" sz="1700" dirty="0"/>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sz="1700" dirty="0"/>
          </a:p>
          <a:p>
            <a:r>
              <a:rPr lang="en-US" sz="1700" dirty="0"/>
              <a:t>MATLAB was officially launched as a commercial product in 1984 by MathWorks, a company founded by Moler along with Jack Little and Steve Bangert. The software was reimplemented in C, with the addition of user-defined functions, toolboxes, and graphical interfaces.</a:t>
            </a:r>
            <a:endParaRPr lang="en-UG" sz="1700" dirty="0"/>
          </a:p>
          <a:p>
            <a:r>
              <a:rPr lang="en-US" sz="1700" dirty="0"/>
              <a:t>Recent versions of MATLAB have introduced features like the </a:t>
            </a:r>
            <a:r>
              <a:rPr lang="en-US" sz="1700" i="1" dirty="0"/>
              <a:t>Live Editor</a:t>
            </a:r>
            <a:r>
              <a:rPr lang="en-US" sz="1700" dirty="0"/>
              <a:t>, which allows users to create interactive documents that combine code, output, and formatted text. This evolution reflects MATLAB's ongoing adaptation to meet the needs of its diverse user base across academia and industry. </a:t>
            </a:r>
          </a:p>
          <a:p>
            <a:pPr marL="0" indent="0">
              <a:buNone/>
            </a:pPr>
            <a:endParaRPr lang="en-UG" sz="1600" dirty="0"/>
          </a:p>
        </p:txBody>
      </p:sp>
    </p:spTree>
    <p:extLst>
      <p:ext uri="{BB962C8B-B14F-4D97-AF65-F5344CB8AC3E}">
        <p14:creationId xmlns:p14="http://schemas.microsoft.com/office/powerpoint/2010/main" val="20928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4A94-703F-72C0-72A4-9543004ADEAC}"/>
              </a:ext>
            </a:extLst>
          </p:cNvPr>
          <p:cNvSpPr>
            <a:spLocks noGrp="1"/>
          </p:cNvSpPr>
          <p:nvPr>
            <p:ph type="title"/>
          </p:nvPr>
        </p:nvSpPr>
        <p:spPr/>
        <p:txBody>
          <a:bodyPr/>
          <a:lstStyle/>
          <a:p>
            <a:r>
              <a:rPr lang="en-US" dirty="0"/>
              <a:t>NUMBER ONE</a:t>
            </a:r>
            <a:endParaRPr lang="en-UG" dirty="0"/>
          </a:p>
        </p:txBody>
      </p:sp>
      <p:sp>
        <p:nvSpPr>
          <p:cNvPr id="3" name="Content Placeholder 2">
            <a:extLst>
              <a:ext uri="{FF2B5EF4-FFF2-40B4-BE49-F238E27FC236}">
                <a16:creationId xmlns:a16="http://schemas.microsoft.com/office/drawing/2014/main" id="{84724873-96E5-53D8-05E3-E4B523C381AB}"/>
              </a:ext>
            </a:extLst>
          </p:cNvPr>
          <p:cNvSpPr>
            <a:spLocks noGrp="1"/>
          </p:cNvSpPr>
          <p:nvPr>
            <p:ph idx="1"/>
          </p:nvPr>
        </p:nvSpPr>
        <p:spPr/>
        <p:txBody>
          <a:bodyPr>
            <a:normAutofit lnSpcReduction="10000"/>
          </a:bodyPr>
          <a:lstStyle/>
          <a:p>
            <a:r>
              <a:rPr lang="en-US" sz="2000" dirty="0">
                <a:solidFill>
                  <a:srgbClr val="000000"/>
                </a:solidFill>
                <a:latin typeface="Times New Roman" panose="02020603050405020304" pitchFamily="18" charset="0"/>
                <a:ea typeface="Times New Roman" panose="02020603050405020304" pitchFamily="18" charset="0"/>
              </a:rPr>
              <a:t>We were able to import, retrieve a dataset from Kaggle.com, importing it to MATLAB, converting tables in to structural arrays, outputting variables in to a single workbook with each year on separate sheets having clear column headings and sheet names.</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Open Kaggle.com website from Google chrome.</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Sign in to Kaggle.com and download any desired excel dataset and zip it in to a desired folder, whereby we obtained “coffee sales” dataset</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Copy the file path into MATLAB.</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In home tab, click on new script to open the editor.</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Save the script as “GROUP 15”. And save it in the directory that is in your MATLAB path or current working directory.</a:t>
            </a:r>
            <a:endParaRPr lang="en-UG" sz="2000" dirty="0"/>
          </a:p>
        </p:txBody>
      </p:sp>
    </p:spTree>
    <p:extLst>
      <p:ext uri="{BB962C8B-B14F-4D97-AF65-F5344CB8AC3E}">
        <p14:creationId xmlns:p14="http://schemas.microsoft.com/office/powerpoint/2010/main" val="9220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7A1F-C70A-2A61-B947-0E50ABB67A27}"/>
              </a:ext>
            </a:extLst>
          </p:cNvPr>
          <p:cNvSpPr>
            <a:spLocks noGrp="1"/>
          </p:cNvSpPr>
          <p:nvPr>
            <p:ph type="title"/>
          </p:nvPr>
        </p:nvSpPr>
        <p:spPr/>
        <p:txBody>
          <a:bodyPr/>
          <a:lstStyle/>
          <a:p>
            <a:r>
              <a:rPr lang="en-US" dirty="0"/>
              <a:t>PROCEDURE FOR NUMBER ONE</a:t>
            </a:r>
            <a:endParaRPr lang="en-UG" dirty="0"/>
          </a:p>
        </p:txBody>
      </p:sp>
      <p:sp>
        <p:nvSpPr>
          <p:cNvPr id="3" name="Content Placeholder 2">
            <a:extLst>
              <a:ext uri="{FF2B5EF4-FFF2-40B4-BE49-F238E27FC236}">
                <a16:creationId xmlns:a16="http://schemas.microsoft.com/office/drawing/2014/main" id="{5157E3D7-161B-4088-3C23-AA3A003FA467}"/>
              </a:ext>
            </a:extLst>
          </p:cNvPr>
          <p:cNvSpPr>
            <a:spLocks noGrp="1"/>
          </p:cNvSpPr>
          <p:nvPr>
            <p:ph idx="1"/>
          </p:nvPr>
        </p:nvSpPr>
        <p:spPr/>
        <p:txBody>
          <a:bodyPr>
            <a:normAutofit fontScale="25000" lnSpcReduction="20000"/>
          </a:bodyPr>
          <a:lstStyle/>
          <a:p>
            <a:r>
              <a:rPr lang="en-US" sz="6400" b="1" dirty="0"/>
              <a:t> Load Dataset</a:t>
            </a:r>
          </a:p>
          <a:p>
            <a:pPr marL="0" indent="0">
              <a:buNone/>
            </a:pPr>
            <a:r>
              <a:rPr lang="en-US" sz="6400" dirty="0"/>
              <a:t>filePath = 'C:\Users\LUGUNGA TIMOTHY\Desktop\semester 1\coffee sales.xlsx';</a:t>
            </a:r>
          </a:p>
          <a:p>
            <a:pPr marL="0" indent="0">
              <a:buNone/>
            </a:pPr>
            <a:r>
              <a:rPr lang="en-US" sz="6400" dirty="0"/>
              <a:t>grouph = readtable(filePath);</a:t>
            </a:r>
          </a:p>
          <a:p>
            <a:pPr marL="0" indent="0">
              <a:buNone/>
            </a:pPr>
            <a:r>
              <a:rPr lang="en-US" sz="6400" dirty="0"/>
              <a:t>Ensure a year column exists</a:t>
            </a:r>
          </a:p>
          <a:p>
            <a:pPr marL="0" indent="0">
              <a:buNone/>
            </a:pPr>
            <a:r>
              <a:rPr lang="en-US" sz="6400" dirty="0"/>
              <a:t>if ~ismember('Year', grouph.Properties.VariableNames)</a:t>
            </a:r>
          </a:p>
          <a:p>
            <a:pPr marL="0" indent="0">
              <a:buNone/>
            </a:pPr>
            <a:r>
              <a:rPr lang="en-US" sz="6400" dirty="0"/>
              <a:t>    if ismember('Date', grouph.Properties.VariableNames)</a:t>
            </a:r>
          </a:p>
          <a:p>
            <a:pPr marL="0" indent="0">
              <a:buNone/>
            </a:pPr>
            <a:r>
              <a:rPr lang="en-US" sz="6400" dirty="0"/>
              <a:t>        grouph.Date = datetime(grouph.Date);</a:t>
            </a:r>
          </a:p>
          <a:p>
            <a:pPr marL="0" indent="0">
              <a:buNone/>
            </a:pPr>
            <a:r>
              <a:rPr lang="en-US" sz="6400" dirty="0"/>
              <a:t>        grouph.Year = year(grouph.Date);</a:t>
            </a:r>
          </a:p>
          <a:p>
            <a:pPr marL="0" indent="0">
              <a:buNone/>
            </a:pPr>
            <a:r>
              <a:rPr lang="en-US" sz="6400" dirty="0"/>
              <a:t>    else</a:t>
            </a:r>
          </a:p>
          <a:p>
            <a:pPr marL="0" indent="0">
              <a:buNone/>
            </a:pPr>
            <a:r>
              <a:rPr lang="en-US" sz="6400" dirty="0"/>
              <a:t>        error('Dataset must contain a Year or Date column.');</a:t>
            </a:r>
          </a:p>
          <a:p>
            <a:pPr marL="0" indent="0">
              <a:buNone/>
            </a:pPr>
            <a:r>
              <a:rPr lang="en-US" sz="6400" dirty="0"/>
              <a:t>    end</a:t>
            </a:r>
          </a:p>
          <a:p>
            <a:pPr marL="0" indent="0">
              <a:buNone/>
            </a:pPr>
            <a:r>
              <a:rPr lang="en-US" sz="6400" dirty="0"/>
              <a:t>end</a:t>
            </a:r>
          </a:p>
          <a:p>
            <a:pPr marL="0" indent="0">
              <a:buNone/>
            </a:pPr>
            <a:endParaRPr lang="en-US" dirty="0"/>
          </a:p>
          <a:p>
            <a:pPr marL="0" indent="0">
              <a:buNone/>
            </a:pPr>
            <a:endParaRPr lang="en-US" dirty="0"/>
          </a:p>
          <a:p>
            <a:pPr marL="0" indent="0">
              <a:buNone/>
            </a:pPr>
            <a:endParaRPr lang="en-US" dirty="0"/>
          </a:p>
          <a:p>
            <a:pPr marL="0" indent="0">
              <a:buNone/>
            </a:pPr>
            <a:endParaRPr lang="en-UG" dirty="0"/>
          </a:p>
        </p:txBody>
      </p:sp>
    </p:spTree>
    <p:extLst>
      <p:ext uri="{BB962C8B-B14F-4D97-AF65-F5344CB8AC3E}">
        <p14:creationId xmlns:p14="http://schemas.microsoft.com/office/powerpoint/2010/main" val="265337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0018-FADC-0397-1271-063A433B2FC0}"/>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DFD4F60B-7634-E400-09DC-5A63538ADAFF}"/>
              </a:ext>
            </a:extLst>
          </p:cNvPr>
          <p:cNvSpPr>
            <a:spLocks noGrp="1"/>
          </p:cNvSpPr>
          <p:nvPr>
            <p:ph idx="1"/>
          </p:nvPr>
        </p:nvSpPr>
        <p:spPr/>
        <p:txBody>
          <a:bodyPr>
            <a:noAutofit/>
          </a:bodyPr>
          <a:lstStyle/>
          <a:p>
            <a:r>
              <a:rPr lang="en-US" sz="1500" b="1" dirty="0"/>
              <a:t>split dataset into tables</a:t>
            </a:r>
          </a:p>
          <a:p>
            <a:pPr marL="0" indent="0">
              <a:buNone/>
            </a:pPr>
            <a:r>
              <a:rPr lang="en-US" sz="1500" dirty="0"/>
              <a:t>years = unique(grouph.Year);</a:t>
            </a:r>
          </a:p>
          <a:p>
            <a:pPr marL="0" indent="0">
              <a:buNone/>
            </a:pPr>
            <a:r>
              <a:rPr lang="en-US" sz="1500" dirty="0"/>
              <a:t>years = sort(years);</a:t>
            </a:r>
          </a:p>
          <a:p>
            <a:pPr marL="0" indent="0">
              <a:buNone/>
            </a:pPr>
            <a:r>
              <a:rPr lang="en-US" sz="1500" dirty="0"/>
              <a:t>yearlyTables = struct();</a:t>
            </a:r>
          </a:p>
          <a:p>
            <a:pPr marL="0" indent="0">
              <a:buNone/>
            </a:pPr>
            <a:r>
              <a:rPr lang="en-US" sz="1500" dirty="0"/>
              <a:t>yearlyStructArrays = struct();</a:t>
            </a:r>
          </a:p>
          <a:p>
            <a:pPr marL="0" indent="0">
              <a:buNone/>
            </a:pPr>
            <a:r>
              <a:rPr lang="en-US" sz="1500" dirty="0"/>
              <a:t>for i = 1:length(years)</a:t>
            </a:r>
          </a:p>
          <a:p>
            <a:pPr marL="0" indent="0">
              <a:buNone/>
            </a:pPr>
            <a:r>
              <a:rPr lang="en-US" sz="1500" dirty="0"/>
              <a:t>    yr = years(i);</a:t>
            </a:r>
          </a:p>
          <a:p>
            <a:pPr marL="0" indent="0">
              <a:buNone/>
            </a:pPr>
            <a:r>
              <a:rPr lang="en-US" sz="1500" dirty="0"/>
              <a:t>    tbl = grouph(grouph.Year == yr, :);</a:t>
            </a:r>
          </a:p>
          <a:p>
            <a:pPr marL="0" indent="0">
              <a:buNone/>
            </a:pPr>
            <a:r>
              <a:rPr lang="en-US" sz="1500" dirty="0"/>
              <a:t>    yearlyTables.(sprintf('Y%d', yr)) = tbl;</a:t>
            </a:r>
          </a:p>
          <a:p>
            <a:pPr marL="0" indent="0">
              <a:buNone/>
            </a:pPr>
            <a:r>
              <a:rPr lang="en-US" sz="1500" dirty="0"/>
              <a:t>    yearlyTables.(sprintf('Y%d', yr)) = table2struct(tbl);</a:t>
            </a:r>
          </a:p>
          <a:p>
            <a:pPr marL="0" indent="0">
              <a:buNone/>
            </a:pPr>
            <a:r>
              <a:rPr lang="en-US" sz="1500" dirty="0"/>
              <a:t>end</a:t>
            </a:r>
            <a:endParaRPr lang="en-UG" sz="1500" dirty="0"/>
          </a:p>
        </p:txBody>
      </p:sp>
    </p:spTree>
    <p:extLst>
      <p:ext uri="{BB962C8B-B14F-4D97-AF65-F5344CB8AC3E}">
        <p14:creationId xmlns:p14="http://schemas.microsoft.com/office/powerpoint/2010/main" val="419788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FCA0-DC5F-2178-E488-2EF7F2CC8F56}"/>
              </a:ext>
            </a:extLst>
          </p:cNvPr>
          <p:cNvSpPr>
            <a:spLocks noGrp="1"/>
          </p:cNvSpPr>
          <p:nvPr>
            <p:ph type="title"/>
          </p:nvPr>
        </p:nvSpPr>
        <p:spPr>
          <a:xfrm>
            <a:off x="1295402" y="982132"/>
            <a:ext cx="9601196" cy="1303867"/>
          </a:xfrm>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DE9B2590-BBEC-CC21-5EF0-196A5FBA4EE3}"/>
              </a:ext>
            </a:extLst>
          </p:cNvPr>
          <p:cNvSpPr>
            <a:spLocks noGrp="1"/>
          </p:cNvSpPr>
          <p:nvPr>
            <p:ph idx="1"/>
          </p:nvPr>
        </p:nvSpPr>
        <p:spPr/>
        <p:txBody>
          <a:bodyPr>
            <a:normAutofit fontScale="85000" lnSpcReduction="20000"/>
          </a:bodyPr>
          <a:lstStyle/>
          <a:p>
            <a:r>
              <a:rPr lang="en-US" sz="2600" b="1" dirty="0"/>
              <a:t>Output each year into a single Excel workbook</a:t>
            </a:r>
          </a:p>
          <a:p>
            <a:pPr marL="0" indent="0">
              <a:buNone/>
            </a:pPr>
            <a:r>
              <a:rPr lang="en-US" sz="2600" dirty="0"/>
              <a:t>outputFile = 'yearly_data_output.xlsx';</a:t>
            </a:r>
          </a:p>
          <a:p>
            <a:pPr marL="0" indent="0">
              <a:buNone/>
            </a:pPr>
            <a:r>
              <a:rPr lang="en-US" sz="2600" dirty="0"/>
              <a:t>for i = 1:length(years)</a:t>
            </a:r>
          </a:p>
          <a:p>
            <a:pPr marL="0" indent="0">
              <a:buNone/>
            </a:pPr>
            <a:r>
              <a:rPr lang="en-US" sz="2600" dirty="0"/>
              <a:t>    yr = years(i);</a:t>
            </a:r>
          </a:p>
          <a:p>
            <a:pPr marL="0" indent="0">
              <a:buNone/>
            </a:pPr>
            <a:r>
              <a:rPr lang="en-US" sz="2600" dirty="0"/>
              <a:t>    tbl = yearlyTables.(sprintf('Y%d', yr));</a:t>
            </a:r>
          </a:p>
          <a:p>
            <a:pPr marL="0" indent="0">
              <a:buNone/>
            </a:pPr>
            <a:r>
              <a:rPr lang="en-US" sz="2600" dirty="0" err="1"/>
              <a:t>writetable</a:t>
            </a:r>
            <a:r>
              <a:rPr lang="en-US" sz="2600" dirty="0"/>
              <a:t>(</a:t>
            </a:r>
            <a:r>
              <a:rPr lang="en-US" sz="2600" dirty="0" err="1"/>
              <a:t>tbl</a:t>
            </a:r>
            <a:r>
              <a:rPr lang="en-US" sz="2600" dirty="0"/>
              <a:t>, </a:t>
            </a:r>
            <a:r>
              <a:rPr lang="en-US" sz="2600" dirty="0" err="1"/>
              <a:t>outputFile</a:t>
            </a:r>
            <a:r>
              <a:rPr lang="en-US" sz="2600" dirty="0"/>
              <a:t>, 'Sheet', num2str(yr));</a:t>
            </a:r>
          </a:p>
          <a:p>
            <a:pPr marL="0" indent="0">
              <a:buNone/>
            </a:pPr>
            <a:r>
              <a:rPr lang="en-US" sz="2600" dirty="0"/>
              <a:t>end</a:t>
            </a:r>
          </a:p>
          <a:p>
            <a:pPr marL="0" indent="0">
              <a:buNone/>
            </a:pPr>
            <a:r>
              <a:rPr lang="en-US" sz="2600" dirty="0"/>
              <a:t>disp(['</a:t>
            </a:r>
            <a:r>
              <a:rPr lang="en-UG" sz="2600" dirty="0"/>
              <a:t>✅ </a:t>
            </a:r>
            <a:r>
              <a:rPr lang="en-US" sz="2600" dirty="0"/>
              <a:t>Data successfully exported to ', outputFile]);</a:t>
            </a:r>
          </a:p>
          <a:p>
            <a:endParaRPr lang="en-UG" dirty="0"/>
          </a:p>
        </p:txBody>
      </p:sp>
    </p:spTree>
    <p:extLst>
      <p:ext uri="{BB962C8B-B14F-4D97-AF65-F5344CB8AC3E}">
        <p14:creationId xmlns:p14="http://schemas.microsoft.com/office/powerpoint/2010/main" val="386986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7150-653A-1541-BBDE-C359CD14B6FF}"/>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7A947496-FC5E-CDFC-4D0E-DB8997572C99}"/>
              </a:ext>
            </a:extLst>
          </p:cNvPr>
          <p:cNvSpPr>
            <a:spLocks noGrp="1"/>
          </p:cNvSpPr>
          <p:nvPr>
            <p:ph idx="1"/>
          </p:nvPr>
        </p:nvSpPr>
        <p:spPr/>
        <p:txBody>
          <a:bodyPr>
            <a:normAutofit fontScale="62500" lnSpcReduction="20000"/>
          </a:bodyPr>
          <a:lstStyle/>
          <a:p>
            <a:pPr>
              <a:lnSpc>
                <a:spcPct val="70000"/>
              </a:lnSpc>
            </a:pPr>
            <a:r>
              <a:rPr lang="en-US" dirty="0"/>
              <a:t> </a:t>
            </a:r>
            <a:r>
              <a:rPr lang="en-US" b="1" dirty="0"/>
              <a:t> Getting the  numeric columns in group15 dataset</a:t>
            </a:r>
          </a:p>
          <a:p>
            <a:pPr>
              <a:lnSpc>
                <a:spcPct val="70000"/>
              </a:lnSpc>
            </a:pPr>
            <a:r>
              <a:rPr lang="en-US" dirty="0"/>
              <a:t>    </a:t>
            </a:r>
            <a:r>
              <a:rPr lang="en-US" dirty="0" err="1"/>
              <a:t>numericCols</a:t>
            </a:r>
            <a:r>
              <a:rPr lang="en-US" dirty="0"/>
              <a:t> = </a:t>
            </a:r>
            <a:r>
              <a:rPr lang="en-US" dirty="0" err="1"/>
              <a:t>varfun</a:t>
            </a:r>
            <a:r>
              <a:rPr lang="en-US" dirty="0"/>
              <a:t>(@isnumeric, </a:t>
            </a:r>
            <a:r>
              <a:rPr lang="en-US" dirty="0" err="1"/>
              <a:t>tbl</a:t>
            </a:r>
            <a:r>
              <a:rPr lang="en-US" dirty="0"/>
              <a:t>, '</a:t>
            </a:r>
            <a:r>
              <a:rPr lang="en-US" dirty="0" err="1"/>
              <a:t>OutputFormat</a:t>
            </a:r>
            <a:r>
              <a:rPr lang="en-US" dirty="0"/>
              <a:t>', 'uniform');</a:t>
            </a:r>
          </a:p>
          <a:p>
            <a:pPr>
              <a:lnSpc>
                <a:spcPct val="70000"/>
              </a:lnSpc>
            </a:pPr>
            <a:r>
              <a:rPr lang="en-US" dirty="0"/>
              <a:t>    </a:t>
            </a:r>
            <a:r>
              <a:rPr lang="en-US" dirty="0" err="1"/>
              <a:t>numVars</a:t>
            </a:r>
            <a:r>
              <a:rPr lang="en-US" dirty="0"/>
              <a:t> = </a:t>
            </a:r>
            <a:r>
              <a:rPr lang="en-US" dirty="0" err="1"/>
              <a:t>tbl.Properties.VariableNames</a:t>
            </a:r>
            <a:r>
              <a:rPr lang="en-US" dirty="0"/>
              <a:t>(</a:t>
            </a:r>
            <a:r>
              <a:rPr lang="en-US" dirty="0" err="1"/>
              <a:t>numericCols</a:t>
            </a:r>
            <a:r>
              <a:rPr lang="en-US" dirty="0"/>
              <a:t>);</a:t>
            </a:r>
          </a:p>
          <a:p>
            <a:pPr>
              <a:lnSpc>
                <a:spcPct val="70000"/>
              </a:lnSpc>
            </a:pPr>
            <a:r>
              <a:rPr lang="en-US" dirty="0"/>
              <a:t>    % --- Line plot of first numeric variable ---</a:t>
            </a:r>
          </a:p>
          <a:p>
            <a:pPr>
              <a:lnSpc>
                <a:spcPct val="70000"/>
              </a:lnSpc>
            </a:pPr>
            <a:r>
              <a:rPr lang="en-US" dirty="0"/>
              <a:t>    if ~</a:t>
            </a:r>
            <a:r>
              <a:rPr lang="en-US" dirty="0" err="1"/>
              <a:t>isempty</a:t>
            </a:r>
            <a:r>
              <a:rPr lang="en-US" dirty="0"/>
              <a:t>(</a:t>
            </a:r>
            <a:r>
              <a:rPr lang="en-US" dirty="0" err="1"/>
              <a:t>numVars</a:t>
            </a:r>
            <a:r>
              <a:rPr lang="en-US" dirty="0"/>
              <a:t>)</a:t>
            </a:r>
          </a:p>
          <a:p>
            <a:pPr>
              <a:lnSpc>
                <a:spcPct val="70000"/>
              </a:lnSpc>
            </a:pPr>
            <a:r>
              <a:rPr lang="en-US" dirty="0"/>
              <a:t>        figure;</a:t>
            </a:r>
          </a:p>
          <a:p>
            <a:pPr>
              <a:lnSpc>
                <a:spcPct val="70000"/>
              </a:lnSpc>
            </a:pPr>
            <a:r>
              <a:rPr lang="en-US" dirty="0"/>
              <a:t>        plot(</a:t>
            </a:r>
            <a:r>
              <a:rPr lang="en-US" dirty="0" err="1"/>
              <a:t>tbl</a:t>
            </a:r>
            <a:r>
              <a:rPr lang="en-US" dirty="0"/>
              <a:t>.(</a:t>
            </a:r>
            <a:r>
              <a:rPr lang="en-US" dirty="0" err="1"/>
              <a:t>numVars</a:t>
            </a:r>
            <a:r>
              <a:rPr lang="en-US" dirty="0"/>
              <a:t>{1}), 'k-s',</a:t>
            </a:r>
            <a:r>
              <a:rPr lang="en-US" dirty="0" err="1"/>
              <a:t>LineWidth</a:t>
            </a:r>
            <a:r>
              <a:rPr lang="en-US" dirty="0"/>
              <a:t>=0.5);</a:t>
            </a:r>
          </a:p>
          <a:p>
            <a:pPr>
              <a:lnSpc>
                <a:spcPct val="70000"/>
              </a:lnSpc>
            </a:pPr>
            <a:r>
              <a:rPr lang="en-US" dirty="0"/>
              <a:t>        title(['Year ' num2str(yr) ' - Trend of ' </a:t>
            </a:r>
            <a:r>
              <a:rPr lang="en-US" dirty="0" err="1"/>
              <a:t>numVars</a:t>
            </a:r>
            <a:r>
              <a:rPr lang="en-US" dirty="0"/>
              <a:t>{1}]);</a:t>
            </a:r>
          </a:p>
          <a:p>
            <a:pPr>
              <a:lnSpc>
                <a:spcPct val="70000"/>
              </a:lnSpc>
            </a:pPr>
            <a:r>
              <a:rPr lang="en-US" dirty="0"/>
              <a:t>        </a:t>
            </a:r>
            <a:r>
              <a:rPr lang="en-US" dirty="0" err="1"/>
              <a:t>xlabel</a:t>
            </a:r>
            <a:r>
              <a:rPr lang="en-US" dirty="0"/>
              <a:t>('Record number');</a:t>
            </a:r>
          </a:p>
          <a:p>
            <a:pPr>
              <a:lnSpc>
                <a:spcPct val="70000"/>
              </a:lnSpc>
            </a:pPr>
            <a:r>
              <a:rPr lang="en-US" dirty="0"/>
              <a:t>        </a:t>
            </a:r>
            <a:r>
              <a:rPr lang="en-US" dirty="0" err="1"/>
              <a:t>ylabel</a:t>
            </a:r>
            <a:r>
              <a:rPr lang="en-US" dirty="0"/>
              <a:t>(</a:t>
            </a:r>
            <a:r>
              <a:rPr lang="en-US" dirty="0" err="1"/>
              <a:t>numVars</a:t>
            </a:r>
            <a:r>
              <a:rPr lang="en-US" dirty="0"/>
              <a:t>{1});</a:t>
            </a:r>
          </a:p>
          <a:p>
            <a:pPr>
              <a:lnSpc>
                <a:spcPct val="70000"/>
              </a:lnSpc>
            </a:pPr>
            <a:r>
              <a:rPr lang="en-US" dirty="0"/>
              <a:t>        grid on;</a:t>
            </a:r>
          </a:p>
          <a:p>
            <a:pPr>
              <a:lnSpc>
                <a:spcPct val="70000"/>
              </a:lnSpc>
            </a:pPr>
            <a:r>
              <a:rPr lang="en-US" dirty="0"/>
              <a:t>        </a:t>
            </a:r>
            <a:r>
              <a:rPr lang="en-US" dirty="0" err="1"/>
              <a:t>saveas</a:t>
            </a:r>
            <a:r>
              <a:rPr lang="en-US" dirty="0"/>
              <a:t>(</a:t>
            </a:r>
            <a:r>
              <a:rPr lang="en-US" dirty="0" err="1"/>
              <a:t>gcf</a:t>
            </a:r>
            <a:r>
              <a:rPr lang="en-US" dirty="0"/>
              <a:t>, ['line_' num2str(yr) '.</a:t>
            </a:r>
            <a:r>
              <a:rPr lang="en-US" dirty="0" err="1"/>
              <a:t>png</a:t>
            </a:r>
            <a:r>
              <a:rPr lang="en-US" dirty="0"/>
              <a:t>']);</a:t>
            </a:r>
          </a:p>
          <a:p>
            <a:pPr>
              <a:lnSpc>
                <a:spcPct val="70000"/>
              </a:lnSpc>
            </a:pPr>
            <a:r>
              <a:rPr lang="en-US" dirty="0"/>
              <a:t>        close;</a:t>
            </a:r>
          </a:p>
          <a:p>
            <a:pPr>
              <a:lnSpc>
                <a:spcPct val="70000"/>
              </a:lnSpc>
            </a:pPr>
            <a:r>
              <a:rPr lang="en-US" dirty="0"/>
              <a:t>    end</a:t>
            </a:r>
            <a:endParaRPr lang="en-UG" dirty="0"/>
          </a:p>
        </p:txBody>
      </p:sp>
    </p:spTree>
    <p:extLst>
      <p:ext uri="{BB962C8B-B14F-4D97-AF65-F5344CB8AC3E}">
        <p14:creationId xmlns:p14="http://schemas.microsoft.com/office/powerpoint/2010/main" val="2202928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EE74-D75C-F17A-E945-60D45FFB97E3}"/>
              </a:ext>
            </a:extLst>
          </p:cNvPr>
          <p:cNvSpPr>
            <a:spLocks noGrp="1"/>
          </p:cNvSpPr>
          <p:nvPr>
            <p:ph type="title"/>
          </p:nvPr>
        </p:nvSpPr>
        <p:spPr/>
        <p:txBody>
          <a:bodyPr/>
          <a:lstStyle/>
          <a:p>
            <a:r>
              <a:rPr lang="en-US" dirty="0"/>
              <a:t>BAR CHART</a:t>
            </a:r>
            <a:endParaRPr lang="en-UG" dirty="0"/>
          </a:p>
        </p:txBody>
      </p:sp>
      <p:sp>
        <p:nvSpPr>
          <p:cNvPr id="3" name="Content Placeholder 2">
            <a:extLst>
              <a:ext uri="{FF2B5EF4-FFF2-40B4-BE49-F238E27FC236}">
                <a16:creationId xmlns:a16="http://schemas.microsoft.com/office/drawing/2014/main" id="{BB33E7C0-8887-C9AA-0AFC-DDBFD93A6902}"/>
              </a:ext>
            </a:extLst>
          </p:cNvPr>
          <p:cNvSpPr>
            <a:spLocks noGrp="1"/>
          </p:cNvSpPr>
          <p:nvPr>
            <p:ph sz="half" idx="1"/>
          </p:nvPr>
        </p:nvSpPr>
        <p:spPr/>
        <p:txBody>
          <a:bodyPr>
            <a:normAutofit fontScale="77500" lnSpcReduction="20000"/>
          </a:bodyPr>
          <a:lstStyle/>
          <a:p>
            <a:pPr>
              <a:lnSpc>
                <a:spcPct val="70000"/>
              </a:lnSpc>
            </a:pPr>
            <a:r>
              <a:rPr lang="en-US" b="1" dirty="0"/>
              <a:t> Bar chart of averages </a:t>
            </a:r>
          </a:p>
          <a:p>
            <a:pPr>
              <a:lnSpc>
                <a:spcPct val="70000"/>
              </a:lnSpc>
            </a:pPr>
            <a:r>
              <a:rPr lang="en-US" dirty="0"/>
              <a:t>    if ~</a:t>
            </a:r>
            <a:r>
              <a:rPr lang="en-US" dirty="0" err="1"/>
              <a:t>isempty</a:t>
            </a:r>
            <a:r>
              <a:rPr lang="en-US" dirty="0"/>
              <a:t>(</a:t>
            </a:r>
            <a:r>
              <a:rPr lang="en-US" dirty="0" err="1"/>
              <a:t>numVars</a:t>
            </a:r>
            <a:r>
              <a:rPr lang="en-US" dirty="0"/>
              <a:t>)</a:t>
            </a:r>
          </a:p>
          <a:p>
            <a:pPr>
              <a:lnSpc>
                <a:spcPct val="70000"/>
              </a:lnSpc>
            </a:pPr>
            <a:r>
              <a:rPr lang="en-US" dirty="0"/>
              <a:t>        figure;</a:t>
            </a:r>
          </a:p>
          <a:p>
            <a:pPr>
              <a:lnSpc>
                <a:spcPct val="70000"/>
              </a:lnSpc>
            </a:pPr>
            <a:r>
              <a:rPr lang="en-US" dirty="0"/>
              <a:t>        bar(mean(</a:t>
            </a:r>
            <a:r>
              <a:rPr lang="en-US" dirty="0" err="1"/>
              <a:t>tbl</a:t>
            </a:r>
            <a:r>
              <a:rPr lang="en-US" dirty="0"/>
              <a:t>{:, </a:t>
            </a:r>
            <a:r>
              <a:rPr lang="en-US" dirty="0" err="1"/>
              <a:t>numericCols</a:t>
            </a:r>
            <a:r>
              <a:rPr lang="en-US" dirty="0"/>
              <a:t>}, '</a:t>
            </a:r>
            <a:r>
              <a:rPr lang="en-US" dirty="0" err="1"/>
              <a:t>omitnan</a:t>
            </a:r>
            <a:r>
              <a:rPr lang="en-US" dirty="0"/>
              <a:t>'));</a:t>
            </a:r>
          </a:p>
          <a:p>
            <a:pPr>
              <a:lnSpc>
                <a:spcPct val="70000"/>
              </a:lnSpc>
            </a:pPr>
            <a:r>
              <a:rPr lang="en-US" dirty="0"/>
              <a:t>        set(</a:t>
            </a:r>
            <a:r>
              <a:rPr lang="en-US" dirty="0" err="1"/>
              <a:t>gca</a:t>
            </a:r>
            <a:r>
              <a:rPr lang="en-US" dirty="0"/>
              <a:t>,'</a:t>
            </a:r>
            <a:r>
              <a:rPr lang="en-US" dirty="0" err="1"/>
              <a:t>XTickLabel</a:t>
            </a:r>
            <a:r>
              <a:rPr lang="en-US" dirty="0"/>
              <a:t>', </a:t>
            </a:r>
            <a:r>
              <a:rPr lang="en-US" dirty="0" err="1"/>
              <a:t>numVars</a:t>
            </a:r>
            <a:r>
              <a:rPr lang="en-US" dirty="0"/>
              <a:t>);</a:t>
            </a:r>
          </a:p>
          <a:p>
            <a:pPr>
              <a:lnSpc>
                <a:spcPct val="70000"/>
              </a:lnSpc>
            </a:pPr>
            <a:r>
              <a:rPr lang="en-US" dirty="0"/>
              <a:t>        title(['Year ' num2str(yr) ' – Average</a:t>
            </a:r>
          </a:p>
          <a:p>
            <a:pPr>
              <a:lnSpc>
                <a:spcPct val="70000"/>
              </a:lnSpc>
            </a:pPr>
            <a:r>
              <a:rPr lang="en-US" dirty="0"/>
              <a:t>Values']);</a:t>
            </a:r>
          </a:p>
          <a:p>
            <a:pPr>
              <a:lnSpc>
                <a:spcPct val="70000"/>
              </a:lnSpc>
            </a:pPr>
            <a:r>
              <a:rPr lang="en-US" dirty="0"/>
              <a:t>        </a:t>
            </a:r>
            <a:r>
              <a:rPr lang="en-US" dirty="0" err="1"/>
              <a:t>ylabel</a:t>
            </a:r>
            <a:r>
              <a:rPr lang="en-US" dirty="0"/>
              <a:t>('Average');</a:t>
            </a:r>
          </a:p>
          <a:p>
            <a:pPr>
              <a:lnSpc>
                <a:spcPct val="70000"/>
              </a:lnSpc>
            </a:pPr>
            <a:r>
              <a:rPr lang="en-US" dirty="0"/>
              <a:t>        grid on;</a:t>
            </a:r>
          </a:p>
          <a:p>
            <a:pPr>
              <a:lnSpc>
                <a:spcPct val="70000"/>
              </a:lnSpc>
            </a:pPr>
            <a:r>
              <a:rPr lang="en-US" dirty="0"/>
              <a:t>        </a:t>
            </a:r>
            <a:r>
              <a:rPr lang="en-US" dirty="0" err="1"/>
              <a:t>saveas</a:t>
            </a:r>
            <a:r>
              <a:rPr lang="en-US" dirty="0"/>
              <a:t>(</a:t>
            </a:r>
            <a:r>
              <a:rPr lang="en-US" dirty="0" err="1"/>
              <a:t>gcf</a:t>
            </a:r>
            <a:r>
              <a:rPr lang="en-US" dirty="0"/>
              <a:t>, ['bar_' num2str(yr) '.</a:t>
            </a:r>
            <a:r>
              <a:rPr lang="en-US" dirty="0" err="1"/>
              <a:t>png</a:t>
            </a:r>
            <a:r>
              <a:rPr lang="en-US" dirty="0"/>
              <a:t>']);</a:t>
            </a:r>
          </a:p>
          <a:p>
            <a:pPr>
              <a:lnSpc>
                <a:spcPct val="70000"/>
              </a:lnSpc>
            </a:pPr>
            <a:r>
              <a:rPr lang="en-US" dirty="0"/>
              <a:t>        close;</a:t>
            </a:r>
            <a:endParaRPr lang="en-UG" dirty="0"/>
          </a:p>
        </p:txBody>
      </p:sp>
      <p:pic>
        <p:nvPicPr>
          <p:cNvPr id="5" name="Content Placeholder 4">
            <a:extLst>
              <a:ext uri="{FF2B5EF4-FFF2-40B4-BE49-F238E27FC236}">
                <a16:creationId xmlns:a16="http://schemas.microsoft.com/office/drawing/2014/main" id="{D6C73788-DF08-8040-4CDD-084E0B222F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7151" y="2560511"/>
            <a:ext cx="4414931" cy="3309937"/>
          </a:xfrm>
        </p:spPr>
      </p:pic>
    </p:spTree>
    <p:extLst>
      <p:ext uri="{BB962C8B-B14F-4D97-AF65-F5344CB8AC3E}">
        <p14:creationId xmlns:p14="http://schemas.microsoft.com/office/powerpoint/2010/main" val="3006336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349</TotalTime>
  <Words>2235</Words>
  <Application>Microsoft Office PowerPoint</Application>
  <PresentationFormat>Widescreen</PresentationFormat>
  <Paragraphs>279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Times New Roman</vt:lpstr>
      <vt:lpstr>Organic</vt:lpstr>
      <vt:lpstr>MATLAB ASSIGNMENT</vt:lpstr>
      <vt:lpstr>MEMBERS OF GROUP 15</vt:lpstr>
      <vt:lpstr>INTRODUCTION TO MATLAB</vt:lpstr>
      <vt:lpstr>NUMBER ONE</vt:lpstr>
      <vt:lpstr>PROCEDURE FOR NUMBER ONE</vt:lpstr>
      <vt:lpstr>CONT.</vt:lpstr>
      <vt:lpstr>CONT.</vt:lpstr>
      <vt:lpstr>CONT.</vt:lpstr>
      <vt:lpstr>BAR CHART</vt:lpstr>
      <vt:lpstr>SCATTER PLOT</vt:lpstr>
      <vt:lpstr>HISTOGRAM</vt:lpstr>
      <vt:lpstr>NUMBER TWO</vt:lpstr>
      <vt:lpstr>MEMBER ONE AND TWO</vt:lpstr>
      <vt:lpstr>CONT.</vt:lpstr>
      <vt:lpstr>CONT.</vt:lpstr>
      <vt:lpstr>CONT.</vt:lpstr>
      <vt:lpstr>CONT.</vt:lpstr>
      <vt:lpstr>PIE CHART</vt:lpstr>
      <vt:lpstr>FIGURE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sidenyak@gmail.com</dc:creator>
  <cp:lastModifiedBy>sidenyak@gmail.com</cp:lastModifiedBy>
  <cp:revision>18</cp:revision>
  <dcterms:created xsi:type="dcterms:W3CDTF">2025-09-09T18:30:05Z</dcterms:created>
  <dcterms:modified xsi:type="dcterms:W3CDTF">2025-09-23T17:25:45Z</dcterms:modified>
</cp:coreProperties>
</file>