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sldIdLst>
    <p:sldId id="264" r:id="rId2"/>
    <p:sldId id="256" r:id="rId3"/>
    <p:sldId id="257" r:id="rId4"/>
    <p:sldId id="258" r:id="rId5"/>
    <p:sldId id="259" r:id="rId6"/>
    <p:sldId id="260" r:id="rId7"/>
    <p:sldId id="261" r:id="rId8"/>
    <p:sldId id="262" r:id="rId9"/>
    <p:sldId id="265" r:id="rId10"/>
    <p:sldId id="266" r:id="rId11"/>
    <p:sldId id="263" r:id="rId12"/>
    <p:sldId id="267" r:id="rId13"/>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סגנון ביניים 2 - הדגשה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4796" autoAdjust="0"/>
    <p:restoredTop sz="94660"/>
  </p:normalViewPr>
  <p:slideViewPr>
    <p:cSldViewPr snapToGrid="0">
      <p:cViewPr varScale="1">
        <p:scale>
          <a:sx n="86" d="100"/>
          <a:sy n="86" d="100"/>
        </p:scale>
        <p:origin x="55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A5DD317-7B40-C15C-7F85-06FE7DCF0897}"/>
              </a:ext>
            </a:extLst>
          </p:cNvPr>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p>
        </p:txBody>
      </p:sp>
      <p:sp>
        <p:nvSpPr>
          <p:cNvPr id="3" name="כותרת משנה 2">
            <a:extLst>
              <a:ext uri="{FF2B5EF4-FFF2-40B4-BE49-F238E27FC236}">
                <a16:creationId xmlns:a16="http://schemas.microsoft.com/office/drawing/2014/main" id="{15BC6AA3-918D-3743-A57B-5EE42751365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p>
        </p:txBody>
      </p:sp>
      <p:sp>
        <p:nvSpPr>
          <p:cNvPr id="4" name="מציין מיקום של תאריך 3">
            <a:extLst>
              <a:ext uri="{FF2B5EF4-FFF2-40B4-BE49-F238E27FC236}">
                <a16:creationId xmlns:a16="http://schemas.microsoft.com/office/drawing/2014/main" id="{4AA064CF-470B-023E-BEA7-921F46A4D8B7}"/>
              </a:ext>
            </a:extLst>
          </p:cNvPr>
          <p:cNvSpPr>
            <a:spLocks noGrp="1"/>
          </p:cNvSpPr>
          <p:nvPr>
            <p:ph type="dt" sz="half" idx="10"/>
          </p:nvPr>
        </p:nvSpPr>
        <p:spPr/>
        <p:txBody>
          <a:bodyPr/>
          <a:lstStyle/>
          <a:p>
            <a:fld id="{F15DAD42-045E-4274-8CC4-18E2029F70D5}" type="datetimeFigureOut">
              <a:rPr lang="he-IL" smtClean="0"/>
              <a:t>י'/תשרי/תשפ"ד</a:t>
            </a:fld>
            <a:endParaRPr lang="he-IL"/>
          </a:p>
        </p:txBody>
      </p:sp>
      <p:sp>
        <p:nvSpPr>
          <p:cNvPr id="5" name="מציין מיקום של כותרת תחתונה 4">
            <a:extLst>
              <a:ext uri="{FF2B5EF4-FFF2-40B4-BE49-F238E27FC236}">
                <a16:creationId xmlns:a16="http://schemas.microsoft.com/office/drawing/2014/main" id="{AF67E7E7-D770-63BC-F638-4AA9B8C63ED9}"/>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54E60D76-7512-4413-894E-6DEC70F10655}"/>
              </a:ext>
            </a:extLst>
          </p:cNvPr>
          <p:cNvSpPr>
            <a:spLocks noGrp="1"/>
          </p:cNvSpPr>
          <p:nvPr>
            <p:ph type="sldNum" sz="quarter" idx="12"/>
          </p:nvPr>
        </p:nvSpPr>
        <p:spPr/>
        <p:txBody>
          <a:bodyPr/>
          <a:lstStyle/>
          <a:p>
            <a:fld id="{2CFFFE5B-D302-49BE-B962-2796B8BD8621}" type="slidenum">
              <a:rPr lang="he-IL" smtClean="0"/>
              <a:t>‹#›</a:t>
            </a:fld>
            <a:endParaRPr lang="he-IL"/>
          </a:p>
        </p:txBody>
      </p:sp>
    </p:spTree>
    <p:extLst>
      <p:ext uri="{BB962C8B-B14F-4D97-AF65-F5344CB8AC3E}">
        <p14:creationId xmlns:p14="http://schemas.microsoft.com/office/powerpoint/2010/main" val="14651082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76CD2F3-32A4-3B89-13BD-D7B213902B73}"/>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637AA35F-A586-E76E-7D3B-DB8C45681B19}"/>
              </a:ext>
            </a:extLst>
          </p:cNvPr>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2AB23508-A85D-4527-56B3-D0F74C8BA503}"/>
              </a:ext>
            </a:extLst>
          </p:cNvPr>
          <p:cNvSpPr>
            <a:spLocks noGrp="1"/>
          </p:cNvSpPr>
          <p:nvPr>
            <p:ph type="dt" sz="half" idx="10"/>
          </p:nvPr>
        </p:nvSpPr>
        <p:spPr/>
        <p:txBody>
          <a:bodyPr/>
          <a:lstStyle/>
          <a:p>
            <a:fld id="{F15DAD42-045E-4274-8CC4-18E2029F70D5}" type="datetimeFigureOut">
              <a:rPr lang="he-IL" smtClean="0"/>
              <a:t>י'/תשרי/תשפ"ד</a:t>
            </a:fld>
            <a:endParaRPr lang="he-IL"/>
          </a:p>
        </p:txBody>
      </p:sp>
      <p:sp>
        <p:nvSpPr>
          <p:cNvPr id="5" name="מציין מיקום של כותרת תחתונה 4">
            <a:extLst>
              <a:ext uri="{FF2B5EF4-FFF2-40B4-BE49-F238E27FC236}">
                <a16:creationId xmlns:a16="http://schemas.microsoft.com/office/drawing/2014/main" id="{71AAA64F-C3E4-F53C-4B2B-74E368899D70}"/>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3B47E85F-EB87-104A-2D30-74370FEB78FA}"/>
              </a:ext>
            </a:extLst>
          </p:cNvPr>
          <p:cNvSpPr>
            <a:spLocks noGrp="1"/>
          </p:cNvSpPr>
          <p:nvPr>
            <p:ph type="sldNum" sz="quarter" idx="12"/>
          </p:nvPr>
        </p:nvSpPr>
        <p:spPr/>
        <p:txBody>
          <a:bodyPr/>
          <a:lstStyle/>
          <a:p>
            <a:fld id="{2CFFFE5B-D302-49BE-B962-2796B8BD8621}" type="slidenum">
              <a:rPr lang="he-IL" smtClean="0"/>
              <a:t>‹#›</a:t>
            </a:fld>
            <a:endParaRPr lang="he-IL"/>
          </a:p>
        </p:txBody>
      </p:sp>
    </p:spTree>
    <p:extLst>
      <p:ext uri="{BB962C8B-B14F-4D97-AF65-F5344CB8AC3E}">
        <p14:creationId xmlns:p14="http://schemas.microsoft.com/office/powerpoint/2010/main" val="15276211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a:extLst>
              <a:ext uri="{FF2B5EF4-FFF2-40B4-BE49-F238E27FC236}">
                <a16:creationId xmlns:a16="http://schemas.microsoft.com/office/drawing/2014/main" id="{4D8E0D4A-7BB7-7F62-64D2-D49082C7523F}"/>
              </a:ext>
            </a:extLst>
          </p:cNvPr>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83AF8D28-7800-B637-5329-62E830862E23}"/>
              </a:ext>
            </a:extLst>
          </p:cNvPr>
          <p:cNvSpPr>
            <a:spLocks noGrp="1"/>
          </p:cNvSpPr>
          <p:nvPr>
            <p:ph type="body" orient="vert" idx="1"/>
          </p:nvPr>
        </p:nvSpPr>
        <p:spPr>
          <a:xfrm>
            <a:off x="838200" y="365125"/>
            <a:ext cx="7734300" cy="5811838"/>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FF2A8D93-DD71-364F-28F6-9197B2FA22FD}"/>
              </a:ext>
            </a:extLst>
          </p:cNvPr>
          <p:cNvSpPr>
            <a:spLocks noGrp="1"/>
          </p:cNvSpPr>
          <p:nvPr>
            <p:ph type="dt" sz="half" idx="10"/>
          </p:nvPr>
        </p:nvSpPr>
        <p:spPr/>
        <p:txBody>
          <a:bodyPr/>
          <a:lstStyle/>
          <a:p>
            <a:fld id="{F15DAD42-045E-4274-8CC4-18E2029F70D5}" type="datetimeFigureOut">
              <a:rPr lang="he-IL" smtClean="0"/>
              <a:t>י'/תשרי/תשפ"ד</a:t>
            </a:fld>
            <a:endParaRPr lang="he-IL"/>
          </a:p>
        </p:txBody>
      </p:sp>
      <p:sp>
        <p:nvSpPr>
          <p:cNvPr id="5" name="מציין מיקום של כותרת תחתונה 4">
            <a:extLst>
              <a:ext uri="{FF2B5EF4-FFF2-40B4-BE49-F238E27FC236}">
                <a16:creationId xmlns:a16="http://schemas.microsoft.com/office/drawing/2014/main" id="{873A8889-308A-852D-A18E-CC627A64B5E1}"/>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2B74CE6D-B398-B44B-36A0-14A072D1929A}"/>
              </a:ext>
            </a:extLst>
          </p:cNvPr>
          <p:cNvSpPr>
            <a:spLocks noGrp="1"/>
          </p:cNvSpPr>
          <p:nvPr>
            <p:ph type="sldNum" sz="quarter" idx="12"/>
          </p:nvPr>
        </p:nvSpPr>
        <p:spPr/>
        <p:txBody>
          <a:bodyPr/>
          <a:lstStyle/>
          <a:p>
            <a:fld id="{2CFFFE5B-D302-49BE-B962-2796B8BD8621}" type="slidenum">
              <a:rPr lang="he-IL" smtClean="0"/>
              <a:t>‹#›</a:t>
            </a:fld>
            <a:endParaRPr lang="he-IL"/>
          </a:p>
        </p:txBody>
      </p:sp>
    </p:spTree>
    <p:extLst>
      <p:ext uri="{BB962C8B-B14F-4D97-AF65-F5344CB8AC3E}">
        <p14:creationId xmlns:p14="http://schemas.microsoft.com/office/powerpoint/2010/main" val="13332422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9F20191-FD7A-1759-840E-E23321FB1FE9}"/>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536C7997-CABC-C85E-B42B-B0392EEA5AEA}"/>
              </a:ext>
            </a:extLst>
          </p:cNvPr>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9828077E-407A-7802-29ED-CD481DF2946B}"/>
              </a:ext>
            </a:extLst>
          </p:cNvPr>
          <p:cNvSpPr>
            <a:spLocks noGrp="1"/>
          </p:cNvSpPr>
          <p:nvPr>
            <p:ph type="dt" sz="half" idx="10"/>
          </p:nvPr>
        </p:nvSpPr>
        <p:spPr/>
        <p:txBody>
          <a:bodyPr/>
          <a:lstStyle/>
          <a:p>
            <a:fld id="{F15DAD42-045E-4274-8CC4-18E2029F70D5}" type="datetimeFigureOut">
              <a:rPr lang="he-IL" smtClean="0"/>
              <a:t>י'/תשרי/תשפ"ד</a:t>
            </a:fld>
            <a:endParaRPr lang="he-IL"/>
          </a:p>
        </p:txBody>
      </p:sp>
      <p:sp>
        <p:nvSpPr>
          <p:cNvPr id="5" name="מציין מיקום של כותרת תחתונה 4">
            <a:extLst>
              <a:ext uri="{FF2B5EF4-FFF2-40B4-BE49-F238E27FC236}">
                <a16:creationId xmlns:a16="http://schemas.microsoft.com/office/drawing/2014/main" id="{537682B8-00F2-FA75-9B37-7337B2863228}"/>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0AE0A18E-A4BC-6100-0E29-B69D86402A33}"/>
              </a:ext>
            </a:extLst>
          </p:cNvPr>
          <p:cNvSpPr>
            <a:spLocks noGrp="1"/>
          </p:cNvSpPr>
          <p:nvPr>
            <p:ph type="sldNum" sz="quarter" idx="12"/>
          </p:nvPr>
        </p:nvSpPr>
        <p:spPr/>
        <p:txBody>
          <a:bodyPr/>
          <a:lstStyle/>
          <a:p>
            <a:fld id="{2CFFFE5B-D302-49BE-B962-2796B8BD8621}" type="slidenum">
              <a:rPr lang="he-IL" smtClean="0"/>
              <a:t>‹#›</a:t>
            </a:fld>
            <a:endParaRPr lang="he-IL"/>
          </a:p>
        </p:txBody>
      </p:sp>
    </p:spTree>
    <p:extLst>
      <p:ext uri="{BB962C8B-B14F-4D97-AF65-F5344CB8AC3E}">
        <p14:creationId xmlns:p14="http://schemas.microsoft.com/office/powerpoint/2010/main" val="30366968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A9F3AFF-F062-EB9F-6D13-3DEBD3B13785}"/>
              </a:ext>
            </a:extLst>
          </p:cNvPr>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6BCAE69F-F72D-FA98-A5D7-E7E6174B062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מציין מיקום של תאריך 3">
            <a:extLst>
              <a:ext uri="{FF2B5EF4-FFF2-40B4-BE49-F238E27FC236}">
                <a16:creationId xmlns:a16="http://schemas.microsoft.com/office/drawing/2014/main" id="{D1AF7A05-8AF7-8553-BBFE-DE20F42F2BE0}"/>
              </a:ext>
            </a:extLst>
          </p:cNvPr>
          <p:cNvSpPr>
            <a:spLocks noGrp="1"/>
          </p:cNvSpPr>
          <p:nvPr>
            <p:ph type="dt" sz="half" idx="10"/>
          </p:nvPr>
        </p:nvSpPr>
        <p:spPr/>
        <p:txBody>
          <a:bodyPr/>
          <a:lstStyle/>
          <a:p>
            <a:fld id="{F15DAD42-045E-4274-8CC4-18E2029F70D5}" type="datetimeFigureOut">
              <a:rPr lang="he-IL" smtClean="0"/>
              <a:t>י'/תשרי/תשפ"ד</a:t>
            </a:fld>
            <a:endParaRPr lang="he-IL"/>
          </a:p>
        </p:txBody>
      </p:sp>
      <p:sp>
        <p:nvSpPr>
          <p:cNvPr id="5" name="מציין מיקום של כותרת תחתונה 4">
            <a:extLst>
              <a:ext uri="{FF2B5EF4-FFF2-40B4-BE49-F238E27FC236}">
                <a16:creationId xmlns:a16="http://schemas.microsoft.com/office/drawing/2014/main" id="{E77786E8-C9DF-0847-7055-5B0BBD190F9C}"/>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F645BAA6-7C60-4334-2FB2-2F484F08E076}"/>
              </a:ext>
            </a:extLst>
          </p:cNvPr>
          <p:cNvSpPr>
            <a:spLocks noGrp="1"/>
          </p:cNvSpPr>
          <p:nvPr>
            <p:ph type="sldNum" sz="quarter" idx="12"/>
          </p:nvPr>
        </p:nvSpPr>
        <p:spPr/>
        <p:txBody>
          <a:bodyPr/>
          <a:lstStyle/>
          <a:p>
            <a:fld id="{2CFFFE5B-D302-49BE-B962-2796B8BD8621}" type="slidenum">
              <a:rPr lang="he-IL" smtClean="0"/>
              <a:t>‹#›</a:t>
            </a:fld>
            <a:endParaRPr lang="he-IL"/>
          </a:p>
        </p:txBody>
      </p:sp>
    </p:spTree>
    <p:extLst>
      <p:ext uri="{BB962C8B-B14F-4D97-AF65-F5344CB8AC3E}">
        <p14:creationId xmlns:p14="http://schemas.microsoft.com/office/powerpoint/2010/main" val="3144042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2558C48-C0F9-8389-D857-2915273D2B07}"/>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87536068-96BD-40A2-202C-E587B4E8BF79}"/>
              </a:ext>
            </a:extLst>
          </p:cNvPr>
          <p:cNvSpPr>
            <a:spLocks noGrp="1"/>
          </p:cNvSpPr>
          <p:nvPr>
            <p:ph sz="half" idx="1"/>
          </p:nvPr>
        </p:nvSpPr>
        <p:spPr>
          <a:xfrm>
            <a:off x="838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תוכן 3">
            <a:extLst>
              <a:ext uri="{FF2B5EF4-FFF2-40B4-BE49-F238E27FC236}">
                <a16:creationId xmlns:a16="http://schemas.microsoft.com/office/drawing/2014/main" id="{99A310DB-7DD8-C87C-E0D8-EBE6293BED22}"/>
              </a:ext>
            </a:extLst>
          </p:cNvPr>
          <p:cNvSpPr>
            <a:spLocks noGrp="1"/>
          </p:cNvSpPr>
          <p:nvPr>
            <p:ph sz="half" idx="2"/>
          </p:nvPr>
        </p:nvSpPr>
        <p:spPr>
          <a:xfrm>
            <a:off x="6172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של תאריך 4">
            <a:extLst>
              <a:ext uri="{FF2B5EF4-FFF2-40B4-BE49-F238E27FC236}">
                <a16:creationId xmlns:a16="http://schemas.microsoft.com/office/drawing/2014/main" id="{39A66E40-3E45-7EEB-57B8-9BCA5CBE38F3}"/>
              </a:ext>
            </a:extLst>
          </p:cNvPr>
          <p:cNvSpPr>
            <a:spLocks noGrp="1"/>
          </p:cNvSpPr>
          <p:nvPr>
            <p:ph type="dt" sz="half" idx="10"/>
          </p:nvPr>
        </p:nvSpPr>
        <p:spPr/>
        <p:txBody>
          <a:bodyPr/>
          <a:lstStyle/>
          <a:p>
            <a:fld id="{F15DAD42-045E-4274-8CC4-18E2029F70D5}" type="datetimeFigureOut">
              <a:rPr lang="he-IL" smtClean="0"/>
              <a:t>י'/תשרי/תשפ"ד</a:t>
            </a:fld>
            <a:endParaRPr lang="he-IL"/>
          </a:p>
        </p:txBody>
      </p:sp>
      <p:sp>
        <p:nvSpPr>
          <p:cNvPr id="6" name="מציין מיקום של כותרת תחתונה 5">
            <a:extLst>
              <a:ext uri="{FF2B5EF4-FFF2-40B4-BE49-F238E27FC236}">
                <a16:creationId xmlns:a16="http://schemas.microsoft.com/office/drawing/2014/main" id="{16AB24EA-F010-7FE7-0458-6512D50660EE}"/>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CA70BA3E-DA4F-985F-10BC-606954530F7C}"/>
              </a:ext>
            </a:extLst>
          </p:cNvPr>
          <p:cNvSpPr>
            <a:spLocks noGrp="1"/>
          </p:cNvSpPr>
          <p:nvPr>
            <p:ph type="sldNum" sz="quarter" idx="12"/>
          </p:nvPr>
        </p:nvSpPr>
        <p:spPr/>
        <p:txBody>
          <a:bodyPr/>
          <a:lstStyle/>
          <a:p>
            <a:fld id="{2CFFFE5B-D302-49BE-B962-2796B8BD8621}" type="slidenum">
              <a:rPr lang="he-IL" smtClean="0"/>
              <a:t>‹#›</a:t>
            </a:fld>
            <a:endParaRPr lang="he-IL"/>
          </a:p>
        </p:txBody>
      </p:sp>
    </p:spTree>
    <p:extLst>
      <p:ext uri="{BB962C8B-B14F-4D97-AF65-F5344CB8AC3E}">
        <p14:creationId xmlns:p14="http://schemas.microsoft.com/office/powerpoint/2010/main" val="13404058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5EDBB58-9310-4347-03A7-861A60DE4A8F}"/>
              </a:ext>
            </a:extLst>
          </p:cNvPr>
          <p:cNvSpPr>
            <a:spLocks noGrp="1"/>
          </p:cNvSpPr>
          <p:nvPr>
            <p:ph type="title"/>
          </p:nvPr>
        </p:nvSpPr>
        <p:spPr>
          <a:xfrm>
            <a:off x="839788" y="365125"/>
            <a:ext cx="10515600" cy="1325563"/>
          </a:xfrm>
        </p:spPr>
        <p:txBody>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614E7896-F477-81F6-A882-EA48467BDEC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מציין מיקום תוכן 3">
            <a:extLst>
              <a:ext uri="{FF2B5EF4-FFF2-40B4-BE49-F238E27FC236}">
                <a16:creationId xmlns:a16="http://schemas.microsoft.com/office/drawing/2014/main" id="{FC84F50D-1675-8347-E0E9-782D4A29F814}"/>
              </a:ext>
            </a:extLst>
          </p:cNvPr>
          <p:cNvSpPr>
            <a:spLocks noGrp="1"/>
          </p:cNvSpPr>
          <p:nvPr>
            <p:ph sz="half" idx="2"/>
          </p:nvPr>
        </p:nvSpPr>
        <p:spPr>
          <a:xfrm>
            <a:off x="839788" y="2505075"/>
            <a:ext cx="5157787"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טקסט 4">
            <a:extLst>
              <a:ext uri="{FF2B5EF4-FFF2-40B4-BE49-F238E27FC236}">
                <a16:creationId xmlns:a16="http://schemas.microsoft.com/office/drawing/2014/main" id="{3F07F1E2-D471-0256-CC9F-41619D36C69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מציין מיקום תוכן 5">
            <a:extLst>
              <a:ext uri="{FF2B5EF4-FFF2-40B4-BE49-F238E27FC236}">
                <a16:creationId xmlns:a16="http://schemas.microsoft.com/office/drawing/2014/main" id="{CEC4DA47-B2ED-48A2-A04F-D97E4B15C078}"/>
              </a:ext>
            </a:extLst>
          </p:cNvPr>
          <p:cNvSpPr>
            <a:spLocks noGrp="1"/>
          </p:cNvSpPr>
          <p:nvPr>
            <p:ph sz="quarter" idx="4"/>
          </p:nvPr>
        </p:nvSpPr>
        <p:spPr>
          <a:xfrm>
            <a:off x="6172200" y="2505075"/>
            <a:ext cx="5183188"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7" name="מציין מיקום של תאריך 6">
            <a:extLst>
              <a:ext uri="{FF2B5EF4-FFF2-40B4-BE49-F238E27FC236}">
                <a16:creationId xmlns:a16="http://schemas.microsoft.com/office/drawing/2014/main" id="{845D00A4-B118-C1AC-FAEE-FBDEC0E89F70}"/>
              </a:ext>
            </a:extLst>
          </p:cNvPr>
          <p:cNvSpPr>
            <a:spLocks noGrp="1"/>
          </p:cNvSpPr>
          <p:nvPr>
            <p:ph type="dt" sz="half" idx="10"/>
          </p:nvPr>
        </p:nvSpPr>
        <p:spPr/>
        <p:txBody>
          <a:bodyPr/>
          <a:lstStyle/>
          <a:p>
            <a:fld id="{F15DAD42-045E-4274-8CC4-18E2029F70D5}" type="datetimeFigureOut">
              <a:rPr lang="he-IL" smtClean="0"/>
              <a:t>י'/תשרי/תשפ"ד</a:t>
            </a:fld>
            <a:endParaRPr lang="he-IL"/>
          </a:p>
        </p:txBody>
      </p:sp>
      <p:sp>
        <p:nvSpPr>
          <p:cNvPr id="8" name="מציין מיקום של כותרת תחתונה 7">
            <a:extLst>
              <a:ext uri="{FF2B5EF4-FFF2-40B4-BE49-F238E27FC236}">
                <a16:creationId xmlns:a16="http://schemas.microsoft.com/office/drawing/2014/main" id="{419E6918-D1F6-07C1-D608-873DC1B70BCC}"/>
              </a:ext>
            </a:extLst>
          </p:cNvPr>
          <p:cNvSpPr>
            <a:spLocks noGrp="1"/>
          </p:cNvSpPr>
          <p:nvPr>
            <p:ph type="ftr" sz="quarter" idx="11"/>
          </p:nvPr>
        </p:nvSpPr>
        <p:spPr/>
        <p:txBody>
          <a:bodyPr/>
          <a:lstStyle/>
          <a:p>
            <a:endParaRPr lang="he-IL"/>
          </a:p>
        </p:txBody>
      </p:sp>
      <p:sp>
        <p:nvSpPr>
          <p:cNvPr id="9" name="מציין מיקום של מספר שקופית 8">
            <a:extLst>
              <a:ext uri="{FF2B5EF4-FFF2-40B4-BE49-F238E27FC236}">
                <a16:creationId xmlns:a16="http://schemas.microsoft.com/office/drawing/2014/main" id="{6209A392-02C1-6420-C6F0-670ED507AB44}"/>
              </a:ext>
            </a:extLst>
          </p:cNvPr>
          <p:cNvSpPr>
            <a:spLocks noGrp="1"/>
          </p:cNvSpPr>
          <p:nvPr>
            <p:ph type="sldNum" sz="quarter" idx="12"/>
          </p:nvPr>
        </p:nvSpPr>
        <p:spPr/>
        <p:txBody>
          <a:bodyPr/>
          <a:lstStyle/>
          <a:p>
            <a:fld id="{2CFFFE5B-D302-49BE-B962-2796B8BD8621}" type="slidenum">
              <a:rPr lang="he-IL" smtClean="0"/>
              <a:t>‹#›</a:t>
            </a:fld>
            <a:endParaRPr lang="he-IL"/>
          </a:p>
        </p:txBody>
      </p:sp>
    </p:spTree>
    <p:extLst>
      <p:ext uri="{BB962C8B-B14F-4D97-AF65-F5344CB8AC3E}">
        <p14:creationId xmlns:p14="http://schemas.microsoft.com/office/powerpoint/2010/main" val="20723228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351A348-ED86-8976-EAAD-C4ADB8BC4EE7}"/>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תאריך 2">
            <a:extLst>
              <a:ext uri="{FF2B5EF4-FFF2-40B4-BE49-F238E27FC236}">
                <a16:creationId xmlns:a16="http://schemas.microsoft.com/office/drawing/2014/main" id="{2B4AFC90-5971-E0B9-E3D3-3EB0FED68946}"/>
              </a:ext>
            </a:extLst>
          </p:cNvPr>
          <p:cNvSpPr>
            <a:spLocks noGrp="1"/>
          </p:cNvSpPr>
          <p:nvPr>
            <p:ph type="dt" sz="half" idx="10"/>
          </p:nvPr>
        </p:nvSpPr>
        <p:spPr/>
        <p:txBody>
          <a:bodyPr/>
          <a:lstStyle/>
          <a:p>
            <a:fld id="{F15DAD42-045E-4274-8CC4-18E2029F70D5}" type="datetimeFigureOut">
              <a:rPr lang="he-IL" smtClean="0"/>
              <a:t>י'/תשרי/תשפ"ד</a:t>
            </a:fld>
            <a:endParaRPr lang="he-IL"/>
          </a:p>
        </p:txBody>
      </p:sp>
      <p:sp>
        <p:nvSpPr>
          <p:cNvPr id="4" name="מציין מיקום של כותרת תחתונה 3">
            <a:extLst>
              <a:ext uri="{FF2B5EF4-FFF2-40B4-BE49-F238E27FC236}">
                <a16:creationId xmlns:a16="http://schemas.microsoft.com/office/drawing/2014/main" id="{4ED23216-EB43-3982-0955-6B0471F0836D}"/>
              </a:ext>
            </a:extLst>
          </p:cNvPr>
          <p:cNvSpPr>
            <a:spLocks noGrp="1"/>
          </p:cNvSpPr>
          <p:nvPr>
            <p:ph type="ftr" sz="quarter" idx="11"/>
          </p:nvPr>
        </p:nvSpPr>
        <p:spPr/>
        <p:txBody>
          <a:bodyPr/>
          <a:lstStyle/>
          <a:p>
            <a:endParaRPr lang="he-IL"/>
          </a:p>
        </p:txBody>
      </p:sp>
      <p:sp>
        <p:nvSpPr>
          <p:cNvPr id="5" name="מציין מיקום של מספר שקופית 4">
            <a:extLst>
              <a:ext uri="{FF2B5EF4-FFF2-40B4-BE49-F238E27FC236}">
                <a16:creationId xmlns:a16="http://schemas.microsoft.com/office/drawing/2014/main" id="{C3FA1568-6A23-AE97-4AC5-8A333EA028E3}"/>
              </a:ext>
            </a:extLst>
          </p:cNvPr>
          <p:cNvSpPr>
            <a:spLocks noGrp="1"/>
          </p:cNvSpPr>
          <p:nvPr>
            <p:ph type="sldNum" sz="quarter" idx="12"/>
          </p:nvPr>
        </p:nvSpPr>
        <p:spPr/>
        <p:txBody>
          <a:bodyPr/>
          <a:lstStyle/>
          <a:p>
            <a:fld id="{2CFFFE5B-D302-49BE-B962-2796B8BD8621}" type="slidenum">
              <a:rPr lang="he-IL" smtClean="0"/>
              <a:t>‹#›</a:t>
            </a:fld>
            <a:endParaRPr lang="he-IL"/>
          </a:p>
        </p:txBody>
      </p:sp>
    </p:spTree>
    <p:extLst>
      <p:ext uri="{BB962C8B-B14F-4D97-AF65-F5344CB8AC3E}">
        <p14:creationId xmlns:p14="http://schemas.microsoft.com/office/powerpoint/2010/main" val="22452197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a:extLst>
              <a:ext uri="{FF2B5EF4-FFF2-40B4-BE49-F238E27FC236}">
                <a16:creationId xmlns:a16="http://schemas.microsoft.com/office/drawing/2014/main" id="{43B0A90D-CFF4-61BE-E30A-2F7DA3F23BFD}"/>
              </a:ext>
            </a:extLst>
          </p:cNvPr>
          <p:cNvSpPr>
            <a:spLocks noGrp="1"/>
          </p:cNvSpPr>
          <p:nvPr>
            <p:ph type="dt" sz="half" idx="10"/>
          </p:nvPr>
        </p:nvSpPr>
        <p:spPr/>
        <p:txBody>
          <a:bodyPr/>
          <a:lstStyle/>
          <a:p>
            <a:fld id="{F15DAD42-045E-4274-8CC4-18E2029F70D5}" type="datetimeFigureOut">
              <a:rPr lang="he-IL" smtClean="0"/>
              <a:t>י'/תשרי/תשפ"ד</a:t>
            </a:fld>
            <a:endParaRPr lang="he-IL"/>
          </a:p>
        </p:txBody>
      </p:sp>
      <p:sp>
        <p:nvSpPr>
          <p:cNvPr id="3" name="מציין מיקום של כותרת תחתונה 2">
            <a:extLst>
              <a:ext uri="{FF2B5EF4-FFF2-40B4-BE49-F238E27FC236}">
                <a16:creationId xmlns:a16="http://schemas.microsoft.com/office/drawing/2014/main" id="{BD7C7CAC-5DE5-5324-F1F8-484520E5AE50}"/>
              </a:ext>
            </a:extLst>
          </p:cNvPr>
          <p:cNvSpPr>
            <a:spLocks noGrp="1"/>
          </p:cNvSpPr>
          <p:nvPr>
            <p:ph type="ftr" sz="quarter" idx="11"/>
          </p:nvPr>
        </p:nvSpPr>
        <p:spPr/>
        <p:txBody>
          <a:bodyPr/>
          <a:lstStyle/>
          <a:p>
            <a:endParaRPr lang="he-IL"/>
          </a:p>
        </p:txBody>
      </p:sp>
      <p:sp>
        <p:nvSpPr>
          <p:cNvPr id="4" name="מציין מיקום של מספר שקופית 3">
            <a:extLst>
              <a:ext uri="{FF2B5EF4-FFF2-40B4-BE49-F238E27FC236}">
                <a16:creationId xmlns:a16="http://schemas.microsoft.com/office/drawing/2014/main" id="{4E6303ED-0BF7-2288-4673-8DD606604C87}"/>
              </a:ext>
            </a:extLst>
          </p:cNvPr>
          <p:cNvSpPr>
            <a:spLocks noGrp="1"/>
          </p:cNvSpPr>
          <p:nvPr>
            <p:ph type="sldNum" sz="quarter" idx="12"/>
          </p:nvPr>
        </p:nvSpPr>
        <p:spPr/>
        <p:txBody>
          <a:bodyPr/>
          <a:lstStyle/>
          <a:p>
            <a:fld id="{2CFFFE5B-D302-49BE-B962-2796B8BD8621}" type="slidenum">
              <a:rPr lang="he-IL" smtClean="0"/>
              <a:t>‹#›</a:t>
            </a:fld>
            <a:endParaRPr lang="he-IL"/>
          </a:p>
        </p:txBody>
      </p:sp>
    </p:spTree>
    <p:extLst>
      <p:ext uri="{BB962C8B-B14F-4D97-AF65-F5344CB8AC3E}">
        <p14:creationId xmlns:p14="http://schemas.microsoft.com/office/powerpoint/2010/main" val="1803420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9AB03D8-BF53-A375-C213-9EC64DB06D8F}"/>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82E95510-9600-CC37-AA81-9E45AEEF719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טקסט 3">
            <a:extLst>
              <a:ext uri="{FF2B5EF4-FFF2-40B4-BE49-F238E27FC236}">
                <a16:creationId xmlns:a16="http://schemas.microsoft.com/office/drawing/2014/main" id="{AFFBAF00-7C70-9F16-DD44-668C9F98CC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058E1CAB-CB0D-0280-8B73-DFDB03F59E89}"/>
              </a:ext>
            </a:extLst>
          </p:cNvPr>
          <p:cNvSpPr>
            <a:spLocks noGrp="1"/>
          </p:cNvSpPr>
          <p:nvPr>
            <p:ph type="dt" sz="half" idx="10"/>
          </p:nvPr>
        </p:nvSpPr>
        <p:spPr/>
        <p:txBody>
          <a:bodyPr/>
          <a:lstStyle/>
          <a:p>
            <a:fld id="{F15DAD42-045E-4274-8CC4-18E2029F70D5}" type="datetimeFigureOut">
              <a:rPr lang="he-IL" smtClean="0"/>
              <a:t>י'/תשרי/תשפ"ד</a:t>
            </a:fld>
            <a:endParaRPr lang="he-IL"/>
          </a:p>
        </p:txBody>
      </p:sp>
      <p:sp>
        <p:nvSpPr>
          <p:cNvPr id="6" name="מציין מיקום של כותרת תחתונה 5">
            <a:extLst>
              <a:ext uri="{FF2B5EF4-FFF2-40B4-BE49-F238E27FC236}">
                <a16:creationId xmlns:a16="http://schemas.microsoft.com/office/drawing/2014/main" id="{13FB39F3-FF3E-1F0D-2511-47A965D4539D}"/>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34CFAADA-517E-BCBD-2466-90CF4C92409D}"/>
              </a:ext>
            </a:extLst>
          </p:cNvPr>
          <p:cNvSpPr>
            <a:spLocks noGrp="1"/>
          </p:cNvSpPr>
          <p:nvPr>
            <p:ph type="sldNum" sz="quarter" idx="12"/>
          </p:nvPr>
        </p:nvSpPr>
        <p:spPr/>
        <p:txBody>
          <a:bodyPr/>
          <a:lstStyle/>
          <a:p>
            <a:fld id="{2CFFFE5B-D302-49BE-B962-2796B8BD8621}" type="slidenum">
              <a:rPr lang="he-IL" smtClean="0"/>
              <a:t>‹#›</a:t>
            </a:fld>
            <a:endParaRPr lang="he-IL"/>
          </a:p>
        </p:txBody>
      </p:sp>
    </p:spTree>
    <p:extLst>
      <p:ext uri="{BB962C8B-B14F-4D97-AF65-F5344CB8AC3E}">
        <p14:creationId xmlns:p14="http://schemas.microsoft.com/office/powerpoint/2010/main" val="28368386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9BA6291-78FA-BF39-78EB-2ECE3551487E}"/>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של תמונה 2">
            <a:extLst>
              <a:ext uri="{FF2B5EF4-FFF2-40B4-BE49-F238E27FC236}">
                <a16:creationId xmlns:a16="http://schemas.microsoft.com/office/drawing/2014/main" id="{4E60FF9A-DCBF-4B7E-A759-AD8EB503272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a:extLst>
              <a:ext uri="{FF2B5EF4-FFF2-40B4-BE49-F238E27FC236}">
                <a16:creationId xmlns:a16="http://schemas.microsoft.com/office/drawing/2014/main" id="{4602010A-2532-3BCB-5904-AFEF6160B3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2A373C51-191D-2FE4-D461-C5CB05B0C6F4}"/>
              </a:ext>
            </a:extLst>
          </p:cNvPr>
          <p:cNvSpPr>
            <a:spLocks noGrp="1"/>
          </p:cNvSpPr>
          <p:nvPr>
            <p:ph type="dt" sz="half" idx="10"/>
          </p:nvPr>
        </p:nvSpPr>
        <p:spPr/>
        <p:txBody>
          <a:bodyPr/>
          <a:lstStyle/>
          <a:p>
            <a:fld id="{F15DAD42-045E-4274-8CC4-18E2029F70D5}" type="datetimeFigureOut">
              <a:rPr lang="he-IL" smtClean="0"/>
              <a:t>י'/תשרי/תשפ"ד</a:t>
            </a:fld>
            <a:endParaRPr lang="he-IL"/>
          </a:p>
        </p:txBody>
      </p:sp>
      <p:sp>
        <p:nvSpPr>
          <p:cNvPr id="6" name="מציין מיקום של כותרת תחתונה 5">
            <a:extLst>
              <a:ext uri="{FF2B5EF4-FFF2-40B4-BE49-F238E27FC236}">
                <a16:creationId xmlns:a16="http://schemas.microsoft.com/office/drawing/2014/main" id="{F8381BEC-56E0-A373-31CF-1DD5A53656F6}"/>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8CE3216E-5C80-1245-3DA8-22D05A4EE496}"/>
              </a:ext>
            </a:extLst>
          </p:cNvPr>
          <p:cNvSpPr>
            <a:spLocks noGrp="1"/>
          </p:cNvSpPr>
          <p:nvPr>
            <p:ph type="sldNum" sz="quarter" idx="12"/>
          </p:nvPr>
        </p:nvSpPr>
        <p:spPr/>
        <p:txBody>
          <a:bodyPr/>
          <a:lstStyle/>
          <a:p>
            <a:fld id="{2CFFFE5B-D302-49BE-B962-2796B8BD8621}" type="slidenum">
              <a:rPr lang="he-IL" smtClean="0"/>
              <a:t>‹#›</a:t>
            </a:fld>
            <a:endParaRPr lang="he-IL"/>
          </a:p>
        </p:txBody>
      </p:sp>
    </p:spTree>
    <p:extLst>
      <p:ext uri="{BB962C8B-B14F-4D97-AF65-F5344CB8AC3E}">
        <p14:creationId xmlns:p14="http://schemas.microsoft.com/office/powerpoint/2010/main" val="11175833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a:extLst>
              <a:ext uri="{FF2B5EF4-FFF2-40B4-BE49-F238E27FC236}">
                <a16:creationId xmlns:a16="http://schemas.microsoft.com/office/drawing/2014/main" id="{D73C1774-067C-F2AD-8558-746E99680F5F}"/>
              </a:ext>
            </a:extLst>
          </p:cNvPr>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ADDE7791-7AE1-4BA5-6A98-0C4805D43B3B}"/>
              </a:ext>
            </a:extLst>
          </p:cNvPr>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3A3B06C6-88D1-DB0C-2850-BFB531AFF554}"/>
              </a:ext>
            </a:extLst>
          </p:cNvPr>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F15DAD42-045E-4274-8CC4-18E2029F70D5}" type="datetimeFigureOut">
              <a:rPr lang="he-IL" smtClean="0"/>
              <a:t>י'/תשרי/תשפ"ד</a:t>
            </a:fld>
            <a:endParaRPr lang="he-IL"/>
          </a:p>
        </p:txBody>
      </p:sp>
      <p:sp>
        <p:nvSpPr>
          <p:cNvPr id="5" name="מציין מיקום של כותרת תחתונה 4">
            <a:extLst>
              <a:ext uri="{FF2B5EF4-FFF2-40B4-BE49-F238E27FC236}">
                <a16:creationId xmlns:a16="http://schemas.microsoft.com/office/drawing/2014/main" id="{71D77AFB-7F0D-9415-9A39-67CEEE4429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he-IL"/>
          </a:p>
        </p:txBody>
      </p:sp>
      <p:sp>
        <p:nvSpPr>
          <p:cNvPr id="6" name="מציין מיקום של מספר שקופית 5">
            <a:extLst>
              <a:ext uri="{FF2B5EF4-FFF2-40B4-BE49-F238E27FC236}">
                <a16:creationId xmlns:a16="http://schemas.microsoft.com/office/drawing/2014/main" id="{0BAE5554-73FB-1933-9B1D-98452F4D839D}"/>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2CFFFE5B-D302-49BE-B962-2796B8BD8621}" type="slidenum">
              <a:rPr lang="he-IL" smtClean="0"/>
              <a:t>‹#›</a:t>
            </a:fld>
            <a:endParaRPr lang="he-IL"/>
          </a:p>
        </p:txBody>
      </p:sp>
    </p:spTree>
    <p:extLst>
      <p:ext uri="{BB962C8B-B14F-4D97-AF65-F5344CB8AC3E}">
        <p14:creationId xmlns:p14="http://schemas.microsoft.com/office/powerpoint/2010/main" val="17745211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hyperlink" Target="http://advertising.ebay.co.uk/news/2016/self-indulgent-spending-set-soar-january" TargetMode="External"/><Relationship Id="rId4" Type="http://schemas.openxmlformats.org/officeDocument/2006/relationships/hyperlink" Target="https://www.capstonelogistics.com/blog/post-holiday-spending-what-do-consumers-buy-in-january/"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293E5E4-8F35-B284-DEAC-4FB86AA2FC66}"/>
              </a:ext>
            </a:extLst>
          </p:cNvPr>
          <p:cNvSpPr>
            <a:spLocks noGrp="1"/>
          </p:cNvSpPr>
          <p:nvPr>
            <p:ph type="ctrTitle"/>
          </p:nvPr>
        </p:nvSpPr>
        <p:spPr>
          <a:xfrm>
            <a:off x="1524000" y="154697"/>
            <a:ext cx="9144000" cy="2387600"/>
          </a:xfrm>
        </p:spPr>
        <p:txBody>
          <a:bodyPr/>
          <a:lstStyle/>
          <a:p>
            <a:r>
              <a:rPr lang="en-US" b="1" dirty="0">
                <a:highlight>
                  <a:srgbClr val="FFFF00"/>
                </a:highlight>
              </a:rPr>
              <a:t>Mastery Project No 1</a:t>
            </a:r>
            <a:endParaRPr lang="he-IL" b="1" dirty="0">
              <a:highlight>
                <a:srgbClr val="FFFF00"/>
              </a:highlight>
            </a:endParaRPr>
          </a:p>
        </p:txBody>
      </p:sp>
      <p:sp>
        <p:nvSpPr>
          <p:cNvPr id="3" name="כותרת משנה 2">
            <a:extLst>
              <a:ext uri="{FF2B5EF4-FFF2-40B4-BE49-F238E27FC236}">
                <a16:creationId xmlns:a16="http://schemas.microsoft.com/office/drawing/2014/main" id="{5CB1E7F4-833B-715B-24A1-58EBEDF82B91}"/>
              </a:ext>
            </a:extLst>
          </p:cNvPr>
          <p:cNvSpPr>
            <a:spLocks noGrp="1"/>
          </p:cNvSpPr>
          <p:nvPr>
            <p:ph type="subTitle" idx="1"/>
          </p:nvPr>
        </p:nvSpPr>
        <p:spPr/>
        <p:txBody>
          <a:bodyPr/>
          <a:lstStyle/>
          <a:p>
            <a:r>
              <a:rPr lang="en-US" dirty="0" err="1">
                <a:latin typeface="+mj-lt"/>
              </a:rPr>
              <a:t>Globox</a:t>
            </a:r>
            <a:r>
              <a:rPr lang="en-US" dirty="0">
                <a:latin typeface="+mj-lt"/>
              </a:rPr>
              <a:t> A/B test</a:t>
            </a:r>
            <a:endParaRPr lang="he-IL" dirty="0">
              <a:latin typeface="+mj-lt"/>
            </a:endParaRPr>
          </a:p>
          <a:p>
            <a:r>
              <a:rPr lang="en-US" b="0" i="0" dirty="0">
                <a:solidFill>
                  <a:srgbClr val="37352F"/>
                </a:solidFill>
                <a:effectLst/>
                <a:latin typeface="+mj-lt"/>
              </a:rPr>
              <a:t>In this project, we will analyze the results of an A/B test and create a report of data-driven recommendations based on our findings</a:t>
            </a:r>
            <a:endParaRPr lang="he-IL" dirty="0">
              <a:latin typeface="+mj-lt"/>
            </a:endParaRPr>
          </a:p>
          <a:p>
            <a:endParaRPr lang="he-IL" dirty="0"/>
          </a:p>
          <a:p>
            <a:endParaRPr lang="en-US" dirty="0"/>
          </a:p>
          <a:p>
            <a:endParaRPr lang="he-IL" dirty="0"/>
          </a:p>
        </p:txBody>
      </p:sp>
    </p:spTree>
    <p:extLst>
      <p:ext uri="{BB962C8B-B14F-4D97-AF65-F5344CB8AC3E}">
        <p14:creationId xmlns:p14="http://schemas.microsoft.com/office/powerpoint/2010/main" val="4268362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079F829-6D87-2C49-F4A3-FCC4DDEFC200}"/>
              </a:ext>
            </a:extLst>
          </p:cNvPr>
          <p:cNvSpPr>
            <a:spLocks noGrp="1"/>
          </p:cNvSpPr>
          <p:nvPr>
            <p:ph type="title"/>
          </p:nvPr>
        </p:nvSpPr>
        <p:spPr/>
        <p:txBody>
          <a:bodyPr>
            <a:normAutofit/>
          </a:bodyPr>
          <a:lstStyle/>
          <a:p>
            <a:pPr algn="l" rtl="0"/>
            <a:r>
              <a:rPr lang="en-US" sz="2000" b="1" u="sng" dirty="0"/>
              <a:t> </a:t>
            </a:r>
            <a:endParaRPr lang="he-IL" sz="2000" b="1" u="sng" dirty="0"/>
          </a:p>
        </p:txBody>
      </p:sp>
      <p:pic>
        <p:nvPicPr>
          <p:cNvPr id="5" name="תמונה 4">
            <a:extLst>
              <a:ext uri="{FF2B5EF4-FFF2-40B4-BE49-F238E27FC236}">
                <a16:creationId xmlns:a16="http://schemas.microsoft.com/office/drawing/2014/main" id="{6862417F-C4F6-1FA1-591D-99F835BDBA79}"/>
              </a:ext>
            </a:extLst>
          </p:cNvPr>
          <p:cNvPicPr>
            <a:picLocks noChangeAspect="1"/>
          </p:cNvPicPr>
          <p:nvPr/>
        </p:nvPicPr>
        <p:blipFill rotWithShape="1">
          <a:blip r:embed="rId2"/>
          <a:srcRect l="60510" t="14110" r="1044" b="42783"/>
          <a:stretch/>
        </p:blipFill>
        <p:spPr>
          <a:xfrm>
            <a:off x="3085175" y="2714711"/>
            <a:ext cx="6021649" cy="3797746"/>
          </a:xfrm>
          <a:prstGeom prst="rect">
            <a:avLst/>
          </a:prstGeom>
        </p:spPr>
      </p:pic>
      <p:pic>
        <p:nvPicPr>
          <p:cNvPr id="6" name="תמונה 5">
            <a:extLst>
              <a:ext uri="{FF2B5EF4-FFF2-40B4-BE49-F238E27FC236}">
                <a16:creationId xmlns:a16="http://schemas.microsoft.com/office/drawing/2014/main" id="{05E8120D-6ABA-E9BA-9CA5-A395C9F484C2}"/>
              </a:ext>
            </a:extLst>
          </p:cNvPr>
          <p:cNvPicPr>
            <a:picLocks noChangeAspect="1"/>
          </p:cNvPicPr>
          <p:nvPr/>
        </p:nvPicPr>
        <p:blipFill rotWithShape="1">
          <a:blip r:embed="rId3"/>
          <a:srcRect l="42939" t="40732" r="47995" b="51795"/>
          <a:stretch/>
        </p:blipFill>
        <p:spPr>
          <a:xfrm>
            <a:off x="195094" y="2714711"/>
            <a:ext cx="1510865" cy="700491"/>
          </a:xfrm>
          <a:prstGeom prst="rect">
            <a:avLst/>
          </a:prstGeom>
        </p:spPr>
      </p:pic>
      <p:sp>
        <p:nvSpPr>
          <p:cNvPr id="8" name="תיבת טקסט 7">
            <a:extLst>
              <a:ext uri="{FF2B5EF4-FFF2-40B4-BE49-F238E27FC236}">
                <a16:creationId xmlns:a16="http://schemas.microsoft.com/office/drawing/2014/main" id="{839C4127-BC5F-AABA-901B-B96AD21CAF0F}"/>
              </a:ext>
            </a:extLst>
          </p:cNvPr>
          <p:cNvSpPr txBox="1"/>
          <p:nvPr/>
        </p:nvSpPr>
        <p:spPr>
          <a:xfrm>
            <a:off x="1378457" y="3415202"/>
            <a:ext cx="1706718" cy="338554"/>
          </a:xfrm>
          <a:prstGeom prst="rect">
            <a:avLst/>
          </a:prstGeom>
          <a:noFill/>
        </p:spPr>
        <p:txBody>
          <a:bodyPr wrap="square" rtlCol="1">
            <a:spAutoFit/>
          </a:bodyPr>
          <a:lstStyle/>
          <a:p>
            <a:pPr algn="ctr" rtl="0"/>
            <a:r>
              <a:rPr lang="en-US" sz="1600" dirty="0"/>
              <a:t>Avg amount spent</a:t>
            </a:r>
            <a:endParaRPr lang="he-IL" sz="1600" dirty="0"/>
          </a:p>
        </p:txBody>
      </p:sp>
      <p:sp>
        <p:nvSpPr>
          <p:cNvPr id="9" name="תיבת טקסט 8">
            <a:extLst>
              <a:ext uri="{FF2B5EF4-FFF2-40B4-BE49-F238E27FC236}">
                <a16:creationId xmlns:a16="http://schemas.microsoft.com/office/drawing/2014/main" id="{652281F0-3B15-8331-1799-5E1ADCC6D265}"/>
              </a:ext>
            </a:extLst>
          </p:cNvPr>
          <p:cNvSpPr txBox="1"/>
          <p:nvPr/>
        </p:nvSpPr>
        <p:spPr>
          <a:xfrm>
            <a:off x="1325883" y="5809016"/>
            <a:ext cx="1811866" cy="338554"/>
          </a:xfrm>
          <a:prstGeom prst="rect">
            <a:avLst/>
          </a:prstGeom>
          <a:noFill/>
        </p:spPr>
        <p:txBody>
          <a:bodyPr wrap="square" rtlCol="1">
            <a:spAutoFit/>
          </a:bodyPr>
          <a:lstStyle/>
          <a:p>
            <a:pPr algn="ctr" rtl="0"/>
            <a:r>
              <a:rPr lang="en-US" sz="1600" dirty="0"/>
              <a:t>Users</a:t>
            </a:r>
          </a:p>
        </p:txBody>
      </p:sp>
      <p:sp>
        <p:nvSpPr>
          <p:cNvPr id="10" name="תיבת טקסט 9">
            <a:extLst>
              <a:ext uri="{FF2B5EF4-FFF2-40B4-BE49-F238E27FC236}">
                <a16:creationId xmlns:a16="http://schemas.microsoft.com/office/drawing/2014/main" id="{7726DEF3-C0F8-3BA1-BE3D-E3757204B16A}"/>
              </a:ext>
            </a:extLst>
          </p:cNvPr>
          <p:cNvSpPr txBox="1"/>
          <p:nvPr/>
        </p:nvSpPr>
        <p:spPr>
          <a:xfrm>
            <a:off x="1325883" y="4612109"/>
            <a:ext cx="1811866" cy="338554"/>
          </a:xfrm>
          <a:prstGeom prst="rect">
            <a:avLst/>
          </a:prstGeom>
          <a:noFill/>
        </p:spPr>
        <p:txBody>
          <a:bodyPr wrap="square" rtlCol="1">
            <a:spAutoFit/>
          </a:bodyPr>
          <a:lstStyle/>
          <a:p>
            <a:pPr algn="ctr" rtl="0"/>
            <a:r>
              <a:rPr lang="en-US" sz="1600" dirty="0"/>
              <a:t>Conversion Rate</a:t>
            </a:r>
          </a:p>
        </p:txBody>
      </p:sp>
      <p:sp>
        <p:nvSpPr>
          <p:cNvPr id="11" name="כותרת 1">
            <a:extLst>
              <a:ext uri="{FF2B5EF4-FFF2-40B4-BE49-F238E27FC236}">
                <a16:creationId xmlns:a16="http://schemas.microsoft.com/office/drawing/2014/main" id="{2E3DD283-5E7C-C77E-1E7A-21866C70CDD2}"/>
              </a:ext>
            </a:extLst>
          </p:cNvPr>
          <p:cNvSpPr txBox="1">
            <a:spLocks/>
          </p:cNvSpPr>
          <p:nvPr/>
        </p:nvSpPr>
        <p:spPr>
          <a:xfrm>
            <a:off x="838200" y="365125"/>
            <a:ext cx="10515600" cy="606425"/>
          </a:xfrm>
          <a:prstGeom prst="rect">
            <a:avLst/>
          </a:prstGeom>
        </p:spPr>
        <p:txBody>
          <a:bodyPr vert="horz" lIns="91440" tIns="45720" rIns="91440" bIns="45720" rtlCol="1" anchor="ctr">
            <a:normAutofit/>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u="sng" dirty="0"/>
              <a:t>United states Brazil and Mexico are where most of the users come from</a:t>
            </a:r>
            <a:endParaRPr lang="he-IL" sz="2400" b="1" u="sng" dirty="0">
              <a:latin typeface="Inter"/>
            </a:endParaRPr>
          </a:p>
        </p:txBody>
      </p:sp>
      <p:sp>
        <p:nvSpPr>
          <p:cNvPr id="12" name="כותרת 1">
            <a:extLst>
              <a:ext uri="{FF2B5EF4-FFF2-40B4-BE49-F238E27FC236}">
                <a16:creationId xmlns:a16="http://schemas.microsoft.com/office/drawing/2014/main" id="{24E86A35-3B27-FB2E-7956-671A182D5F74}"/>
              </a:ext>
            </a:extLst>
          </p:cNvPr>
          <p:cNvSpPr txBox="1">
            <a:spLocks/>
          </p:cNvSpPr>
          <p:nvPr/>
        </p:nvSpPr>
        <p:spPr>
          <a:xfrm>
            <a:off x="714375" y="885825"/>
            <a:ext cx="10515600" cy="1695450"/>
          </a:xfrm>
          <a:prstGeom prst="rect">
            <a:avLst/>
          </a:prstGeom>
        </p:spPr>
        <p:txBody>
          <a:bodyPr vert="horz" lIns="91440" tIns="45720" rIns="91440" bIns="45720" rtlCol="1" anchor="ctr">
            <a:normAutofit/>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lgn="l" rtl="0">
              <a:buFont typeface="Arial" panose="020B0604020202020204" pitchFamily="34" charset="0"/>
              <a:buChar char="•"/>
            </a:pPr>
            <a:r>
              <a:rPr lang="en-US" sz="1800" dirty="0">
                <a:latin typeface="+mn-lt"/>
              </a:rPr>
              <a:t>Conversion rate is higher for the treatment group in almost all countries excluding: Turkey and missing values.</a:t>
            </a:r>
          </a:p>
          <a:p>
            <a:pPr algn="l" rtl="0"/>
            <a:endParaRPr lang="en-US" sz="1800" dirty="0">
              <a:latin typeface="+mn-lt"/>
            </a:endParaRPr>
          </a:p>
          <a:p>
            <a:pPr marL="285750" indent="-285750" algn="l" rtl="0">
              <a:buFont typeface="Arial" panose="020B0604020202020204" pitchFamily="34" charset="0"/>
              <a:buChar char="•"/>
            </a:pPr>
            <a:r>
              <a:rPr lang="en-US" sz="1800" dirty="0">
                <a:latin typeface="+mn-lt"/>
              </a:rPr>
              <a:t>Avg amount spent is higher for the treatment group in: Mexico, Great Britain, Spain, Canada and Australia.</a:t>
            </a:r>
            <a:endParaRPr lang="he-IL" sz="1800" dirty="0">
              <a:latin typeface="+mn-lt"/>
            </a:endParaRPr>
          </a:p>
        </p:txBody>
      </p:sp>
    </p:spTree>
    <p:extLst>
      <p:ext uri="{BB962C8B-B14F-4D97-AF65-F5344CB8AC3E}">
        <p14:creationId xmlns:p14="http://schemas.microsoft.com/office/powerpoint/2010/main" val="41982569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ABED814-EB4A-9166-B5A7-9CAD4456DD07}"/>
              </a:ext>
            </a:extLst>
          </p:cNvPr>
          <p:cNvSpPr>
            <a:spLocks noGrp="1"/>
          </p:cNvSpPr>
          <p:nvPr>
            <p:ph type="title"/>
          </p:nvPr>
        </p:nvSpPr>
        <p:spPr>
          <a:xfrm>
            <a:off x="838200" y="365126"/>
            <a:ext cx="10515600" cy="520700"/>
          </a:xfrm>
        </p:spPr>
        <p:txBody>
          <a:bodyPr>
            <a:normAutofit/>
          </a:bodyPr>
          <a:lstStyle/>
          <a:p>
            <a:pPr algn="ctr" rtl="0"/>
            <a:r>
              <a:rPr lang="en-US" sz="2400" b="1" u="sng" dirty="0"/>
              <a:t>Final numbers</a:t>
            </a:r>
            <a:endParaRPr lang="he-IL" sz="2400" b="1" u="sng" dirty="0"/>
          </a:p>
        </p:txBody>
      </p:sp>
      <p:sp>
        <p:nvSpPr>
          <p:cNvPr id="3" name="מציין מיקום תוכן 2">
            <a:extLst>
              <a:ext uri="{FF2B5EF4-FFF2-40B4-BE49-F238E27FC236}">
                <a16:creationId xmlns:a16="http://schemas.microsoft.com/office/drawing/2014/main" id="{1FB8B11E-4691-A465-0FB9-AD742E1E58BF}"/>
              </a:ext>
            </a:extLst>
          </p:cNvPr>
          <p:cNvSpPr>
            <a:spLocks noGrp="1"/>
          </p:cNvSpPr>
          <p:nvPr>
            <p:ph idx="1"/>
          </p:nvPr>
        </p:nvSpPr>
        <p:spPr/>
        <p:txBody>
          <a:bodyPr/>
          <a:lstStyle/>
          <a:p>
            <a:pPr algn="l"/>
            <a:endParaRPr lang="en-US" b="0" i="0" dirty="0">
              <a:solidFill>
                <a:srgbClr val="37352F"/>
              </a:solidFill>
              <a:effectLst/>
              <a:latin typeface="Inter"/>
            </a:endParaRPr>
          </a:p>
          <a:p>
            <a:pPr marL="0" indent="0" algn="r" rtl="0">
              <a:buNone/>
            </a:pPr>
            <a:br>
              <a:rPr lang="en-US" b="0" i="0" dirty="0">
                <a:solidFill>
                  <a:srgbClr val="37352F"/>
                </a:solidFill>
                <a:effectLst/>
                <a:latin typeface="Inter"/>
              </a:rPr>
            </a:br>
            <a:endParaRPr lang="he-IL" dirty="0"/>
          </a:p>
        </p:txBody>
      </p:sp>
      <p:pic>
        <p:nvPicPr>
          <p:cNvPr id="5" name="תמונה 4">
            <a:extLst>
              <a:ext uri="{FF2B5EF4-FFF2-40B4-BE49-F238E27FC236}">
                <a16:creationId xmlns:a16="http://schemas.microsoft.com/office/drawing/2014/main" id="{6F31BFD9-F783-E4DC-37A3-EA9AB34CEDEF}"/>
              </a:ext>
            </a:extLst>
          </p:cNvPr>
          <p:cNvPicPr>
            <a:picLocks noChangeAspect="1"/>
          </p:cNvPicPr>
          <p:nvPr/>
        </p:nvPicPr>
        <p:blipFill rotWithShape="1">
          <a:blip r:embed="rId2"/>
          <a:srcRect l="25859" t="21296" r="52813" b="71111"/>
          <a:stretch/>
        </p:blipFill>
        <p:spPr>
          <a:xfrm>
            <a:off x="5198356" y="5662692"/>
            <a:ext cx="3845269" cy="830182"/>
          </a:xfrm>
          <a:prstGeom prst="rect">
            <a:avLst/>
          </a:prstGeom>
        </p:spPr>
      </p:pic>
      <p:pic>
        <p:nvPicPr>
          <p:cNvPr id="6" name="תמונה 5">
            <a:extLst>
              <a:ext uri="{FF2B5EF4-FFF2-40B4-BE49-F238E27FC236}">
                <a16:creationId xmlns:a16="http://schemas.microsoft.com/office/drawing/2014/main" id="{D6787524-6804-7E1F-38F2-4AD30D553857}"/>
              </a:ext>
            </a:extLst>
          </p:cNvPr>
          <p:cNvPicPr>
            <a:picLocks noChangeAspect="1"/>
          </p:cNvPicPr>
          <p:nvPr/>
        </p:nvPicPr>
        <p:blipFill rotWithShape="1">
          <a:blip r:embed="rId3"/>
          <a:srcRect l="42939" t="40732" r="47995" b="51795"/>
          <a:stretch/>
        </p:blipFill>
        <p:spPr>
          <a:xfrm>
            <a:off x="661098" y="5298392"/>
            <a:ext cx="1510865" cy="700491"/>
          </a:xfrm>
          <a:prstGeom prst="rect">
            <a:avLst/>
          </a:prstGeom>
        </p:spPr>
      </p:pic>
      <p:sp>
        <p:nvSpPr>
          <p:cNvPr id="9" name="תיבת טקסט 8">
            <a:extLst>
              <a:ext uri="{FF2B5EF4-FFF2-40B4-BE49-F238E27FC236}">
                <a16:creationId xmlns:a16="http://schemas.microsoft.com/office/drawing/2014/main" id="{4629882C-191D-0264-76E8-AA53EE8A8207}"/>
              </a:ext>
            </a:extLst>
          </p:cNvPr>
          <p:cNvSpPr txBox="1"/>
          <p:nvPr/>
        </p:nvSpPr>
        <p:spPr>
          <a:xfrm>
            <a:off x="7267552" y="5303520"/>
            <a:ext cx="807430" cy="369332"/>
          </a:xfrm>
          <a:prstGeom prst="rect">
            <a:avLst/>
          </a:prstGeom>
          <a:noFill/>
        </p:spPr>
        <p:txBody>
          <a:bodyPr wrap="square" rtlCol="1">
            <a:spAutoFit/>
          </a:bodyPr>
          <a:lstStyle/>
          <a:p>
            <a:pPr algn="ctr"/>
            <a:r>
              <a:rPr lang="en-US" dirty="0"/>
              <a:t>One </a:t>
            </a:r>
            <a:endParaRPr lang="he-IL" dirty="0"/>
          </a:p>
        </p:txBody>
      </p:sp>
      <p:sp>
        <p:nvSpPr>
          <p:cNvPr id="10" name="תיבת טקסט 9">
            <a:extLst>
              <a:ext uri="{FF2B5EF4-FFF2-40B4-BE49-F238E27FC236}">
                <a16:creationId xmlns:a16="http://schemas.microsoft.com/office/drawing/2014/main" id="{84B07020-2946-0BCC-516B-7C54AE85AB64}"/>
              </a:ext>
            </a:extLst>
          </p:cNvPr>
          <p:cNvSpPr txBox="1"/>
          <p:nvPr/>
        </p:nvSpPr>
        <p:spPr>
          <a:xfrm>
            <a:off x="5198150" y="5303520"/>
            <a:ext cx="807430" cy="369332"/>
          </a:xfrm>
          <a:prstGeom prst="rect">
            <a:avLst/>
          </a:prstGeom>
          <a:noFill/>
        </p:spPr>
        <p:txBody>
          <a:bodyPr wrap="square" rtlCol="1">
            <a:spAutoFit/>
          </a:bodyPr>
          <a:lstStyle/>
          <a:p>
            <a:pPr algn="ctr"/>
            <a:r>
              <a:rPr lang="en-US" dirty="0"/>
              <a:t>One </a:t>
            </a:r>
            <a:endParaRPr lang="he-IL" dirty="0"/>
          </a:p>
        </p:txBody>
      </p:sp>
      <p:sp>
        <p:nvSpPr>
          <p:cNvPr id="11" name="תיבת טקסט 10">
            <a:extLst>
              <a:ext uri="{FF2B5EF4-FFF2-40B4-BE49-F238E27FC236}">
                <a16:creationId xmlns:a16="http://schemas.microsoft.com/office/drawing/2014/main" id="{ACB66A9E-24B1-8FC4-08EF-CE5A87DC289F}"/>
              </a:ext>
            </a:extLst>
          </p:cNvPr>
          <p:cNvSpPr txBox="1"/>
          <p:nvPr/>
        </p:nvSpPr>
        <p:spPr>
          <a:xfrm>
            <a:off x="6094131" y="5303520"/>
            <a:ext cx="807430" cy="369332"/>
          </a:xfrm>
          <a:prstGeom prst="rect">
            <a:avLst/>
          </a:prstGeom>
          <a:noFill/>
        </p:spPr>
        <p:txBody>
          <a:bodyPr wrap="square" rtlCol="1">
            <a:spAutoFit/>
          </a:bodyPr>
          <a:lstStyle/>
          <a:p>
            <a:pPr algn="ctr"/>
            <a:r>
              <a:rPr lang="en-US" dirty="0"/>
              <a:t>Two</a:t>
            </a:r>
            <a:endParaRPr lang="he-IL" dirty="0"/>
          </a:p>
        </p:txBody>
      </p:sp>
      <p:sp>
        <p:nvSpPr>
          <p:cNvPr id="12" name="תיבת טקסט 11">
            <a:extLst>
              <a:ext uri="{FF2B5EF4-FFF2-40B4-BE49-F238E27FC236}">
                <a16:creationId xmlns:a16="http://schemas.microsoft.com/office/drawing/2014/main" id="{69394C1E-7849-7A5B-B1A2-9FF197D738C1}"/>
              </a:ext>
            </a:extLst>
          </p:cNvPr>
          <p:cNvSpPr txBox="1"/>
          <p:nvPr/>
        </p:nvSpPr>
        <p:spPr>
          <a:xfrm>
            <a:off x="8142011" y="5303520"/>
            <a:ext cx="807430" cy="369332"/>
          </a:xfrm>
          <a:prstGeom prst="rect">
            <a:avLst/>
          </a:prstGeom>
          <a:noFill/>
        </p:spPr>
        <p:txBody>
          <a:bodyPr wrap="square" rtlCol="1">
            <a:spAutoFit/>
          </a:bodyPr>
          <a:lstStyle/>
          <a:p>
            <a:pPr algn="ctr"/>
            <a:r>
              <a:rPr lang="en-US" dirty="0"/>
              <a:t>Two</a:t>
            </a:r>
            <a:endParaRPr lang="he-IL" dirty="0"/>
          </a:p>
        </p:txBody>
      </p:sp>
      <p:sp>
        <p:nvSpPr>
          <p:cNvPr id="13" name="תיבת טקסט 12">
            <a:extLst>
              <a:ext uri="{FF2B5EF4-FFF2-40B4-BE49-F238E27FC236}">
                <a16:creationId xmlns:a16="http://schemas.microsoft.com/office/drawing/2014/main" id="{67690650-368A-4985-0A9F-B0007BFB850A}"/>
              </a:ext>
            </a:extLst>
          </p:cNvPr>
          <p:cNvSpPr txBox="1"/>
          <p:nvPr/>
        </p:nvSpPr>
        <p:spPr>
          <a:xfrm>
            <a:off x="2385554" y="5303520"/>
            <a:ext cx="2477639" cy="369332"/>
          </a:xfrm>
          <a:prstGeom prst="rect">
            <a:avLst/>
          </a:prstGeom>
          <a:noFill/>
        </p:spPr>
        <p:txBody>
          <a:bodyPr wrap="square" rtlCol="1">
            <a:spAutoFit/>
          </a:bodyPr>
          <a:lstStyle/>
          <a:p>
            <a:pPr algn="ctr"/>
            <a:r>
              <a:rPr lang="en-US" dirty="0"/>
              <a:t>No. of purchases</a:t>
            </a:r>
            <a:endParaRPr lang="he-IL" dirty="0"/>
          </a:p>
        </p:txBody>
      </p:sp>
      <p:sp>
        <p:nvSpPr>
          <p:cNvPr id="15" name="תיבת טקסט 14">
            <a:extLst>
              <a:ext uri="{FF2B5EF4-FFF2-40B4-BE49-F238E27FC236}">
                <a16:creationId xmlns:a16="http://schemas.microsoft.com/office/drawing/2014/main" id="{3775E12D-54BA-1E5E-D241-00D06F708213}"/>
              </a:ext>
            </a:extLst>
          </p:cNvPr>
          <p:cNvSpPr txBox="1"/>
          <p:nvPr/>
        </p:nvSpPr>
        <p:spPr>
          <a:xfrm>
            <a:off x="2385554" y="5740241"/>
            <a:ext cx="2477639" cy="369332"/>
          </a:xfrm>
          <a:prstGeom prst="rect">
            <a:avLst/>
          </a:prstGeom>
          <a:noFill/>
        </p:spPr>
        <p:txBody>
          <a:bodyPr wrap="square" rtlCol="1">
            <a:spAutoFit/>
          </a:bodyPr>
          <a:lstStyle/>
          <a:p>
            <a:pPr algn="ctr"/>
            <a:r>
              <a:rPr lang="en-US" dirty="0"/>
              <a:t>User Count</a:t>
            </a:r>
            <a:endParaRPr lang="he-IL" dirty="0"/>
          </a:p>
        </p:txBody>
      </p:sp>
      <p:sp>
        <p:nvSpPr>
          <p:cNvPr id="16" name="תיבת טקסט 15">
            <a:extLst>
              <a:ext uri="{FF2B5EF4-FFF2-40B4-BE49-F238E27FC236}">
                <a16:creationId xmlns:a16="http://schemas.microsoft.com/office/drawing/2014/main" id="{879ABC8C-143F-E616-FACC-4E3EF5C7C358}"/>
              </a:ext>
            </a:extLst>
          </p:cNvPr>
          <p:cNvSpPr txBox="1"/>
          <p:nvPr/>
        </p:nvSpPr>
        <p:spPr>
          <a:xfrm>
            <a:off x="2385553" y="6123542"/>
            <a:ext cx="2477639" cy="369332"/>
          </a:xfrm>
          <a:prstGeom prst="rect">
            <a:avLst/>
          </a:prstGeom>
          <a:noFill/>
        </p:spPr>
        <p:txBody>
          <a:bodyPr wrap="square" rtlCol="1">
            <a:spAutoFit/>
          </a:bodyPr>
          <a:lstStyle/>
          <a:p>
            <a:pPr algn="ctr"/>
            <a:r>
              <a:rPr lang="en-US" dirty="0"/>
              <a:t>Revenues</a:t>
            </a:r>
          </a:p>
        </p:txBody>
      </p:sp>
      <p:sp>
        <p:nvSpPr>
          <p:cNvPr id="17" name="כותרת 1">
            <a:extLst>
              <a:ext uri="{FF2B5EF4-FFF2-40B4-BE49-F238E27FC236}">
                <a16:creationId xmlns:a16="http://schemas.microsoft.com/office/drawing/2014/main" id="{857B6701-62C8-DB0E-F14E-2FCB4F0E8656}"/>
              </a:ext>
            </a:extLst>
          </p:cNvPr>
          <p:cNvSpPr txBox="1">
            <a:spLocks/>
          </p:cNvSpPr>
          <p:nvPr/>
        </p:nvSpPr>
        <p:spPr>
          <a:xfrm>
            <a:off x="747780" y="1254858"/>
            <a:ext cx="10515600" cy="3674503"/>
          </a:xfrm>
          <a:prstGeom prst="rect">
            <a:avLst/>
          </a:prstGeom>
        </p:spPr>
        <p:txBody>
          <a:bodyPr vert="horz" lIns="91440" tIns="45720" rIns="91440" bIns="45720" rtlCol="1" anchor="ctr">
            <a:normAutofit/>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lgn="l" rtl="0">
              <a:buFont typeface="Arial" panose="020B0604020202020204" pitchFamily="34" charset="0"/>
              <a:buChar char="•"/>
            </a:pPr>
            <a:r>
              <a:rPr lang="en-US" sz="1800" dirty="0">
                <a:latin typeface="+mn-lt"/>
              </a:rPr>
              <a:t>Treatment group total revenues is 83,416, control group total revenues is 82,146, we can clearly see that treatment did provide us with more revenues.</a:t>
            </a:r>
          </a:p>
          <a:p>
            <a:pPr marL="285750" indent="-285750" algn="l" rtl="0">
              <a:buFont typeface="Arial" panose="020B0604020202020204" pitchFamily="34" charset="0"/>
              <a:buChar char="•"/>
            </a:pPr>
            <a:endParaRPr lang="en-US" sz="1800" dirty="0">
              <a:latin typeface="+mn-lt"/>
            </a:endParaRPr>
          </a:p>
          <a:p>
            <a:pPr marL="285750" indent="-285750" algn="l" rtl="0">
              <a:buFont typeface="Arial" panose="020B0604020202020204" pitchFamily="34" charset="0"/>
              <a:buChar char="•"/>
            </a:pPr>
            <a:r>
              <a:rPr lang="en-US" sz="1800" dirty="0">
                <a:latin typeface="+mn-lt"/>
              </a:rPr>
              <a:t>7% returning customers for the treatment groups over 6.17% returning customers for the control group, returning customers made 2 purchases during the experiment duration.</a:t>
            </a:r>
          </a:p>
          <a:p>
            <a:pPr marL="285750" indent="-285750" algn="l" rtl="0">
              <a:buFont typeface="Arial" panose="020B0604020202020204" pitchFamily="34" charset="0"/>
              <a:buChar char="•"/>
            </a:pPr>
            <a:endParaRPr lang="en-US" sz="1800" dirty="0">
              <a:latin typeface="+mn-lt"/>
            </a:endParaRPr>
          </a:p>
          <a:p>
            <a:pPr marL="285750" indent="-285750" algn="l" rtl="0">
              <a:buFont typeface="Arial" panose="020B0604020202020204" pitchFamily="34" charset="0"/>
              <a:buChar char="•"/>
            </a:pPr>
            <a:r>
              <a:rPr lang="en-US" sz="1800" dirty="0">
                <a:latin typeface="+mn-lt"/>
              </a:rPr>
              <a:t>Overall there is an increase in conversion rate for the treatment group over the control group for gender and device used, the banner is directing customers to making more smaller scale purchases – correlates to food and drinks category prices.</a:t>
            </a:r>
          </a:p>
          <a:p>
            <a:pPr marL="285750" indent="-285750" algn="l" rtl="0">
              <a:buFont typeface="Arial" panose="020B0604020202020204" pitchFamily="34" charset="0"/>
              <a:buChar char="•"/>
            </a:pPr>
            <a:endParaRPr lang="en-US" sz="1800" dirty="0">
              <a:latin typeface="+mn-lt"/>
            </a:endParaRPr>
          </a:p>
          <a:p>
            <a:pPr marL="285750" indent="-285750" algn="l" rtl="0">
              <a:buFont typeface="Arial" panose="020B0604020202020204" pitchFamily="34" charset="0"/>
              <a:buChar char="•"/>
            </a:pPr>
            <a:endParaRPr lang="he-IL" sz="1800" dirty="0">
              <a:latin typeface="+mn-lt"/>
            </a:endParaRPr>
          </a:p>
        </p:txBody>
      </p:sp>
    </p:spTree>
    <p:extLst>
      <p:ext uri="{BB962C8B-B14F-4D97-AF65-F5344CB8AC3E}">
        <p14:creationId xmlns:p14="http://schemas.microsoft.com/office/powerpoint/2010/main" val="21803432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47CBB6E-A46B-16AD-EB34-C4EC0A6FC191}"/>
              </a:ext>
            </a:extLst>
          </p:cNvPr>
          <p:cNvSpPr>
            <a:spLocks noGrp="1"/>
          </p:cNvSpPr>
          <p:nvPr>
            <p:ph type="title"/>
          </p:nvPr>
        </p:nvSpPr>
        <p:spPr/>
        <p:txBody>
          <a:bodyPr>
            <a:normAutofit/>
          </a:bodyPr>
          <a:lstStyle/>
          <a:p>
            <a:pPr algn="ctr"/>
            <a:r>
              <a:rPr lang="en-US" sz="2400" b="1" u="sng" dirty="0"/>
              <a:t>Final recommendation</a:t>
            </a:r>
            <a:endParaRPr lang="he-IL" sz="2400" dirty="0"/>
          </a:p>
        </p:txBody>
      </p:sp>
      <p:sp>
        <p:nvSpPr>
          <p:cNvPr id="3" name="מציין מיקום תוכן 2">
            <a:extLst>
              <a:ext uri="{FF2B5EF4-FFF2-40B4-BE49-F238E27FC236}">
                <a16:creationId xmlns:a16="http://schemas.microsoft.com/office/drawing/2014/main" id="{2E69BFCB-2A36-DD52-A8C8-B66B7367C854}"/>
              </a:ext>
            </a:extLst>
          </p:cNvPr>
          <p:cNvSpPr>
            <a:spLocks noGrp="1"/>
          </p:cNvSpPr>
          <p:nvPr>
            <p:ph idx="1"/>
          </p:nvPr>
        </p:nvSpPr>
        <p:spPr/>
        <p:txBody>
          <a:bodyPr/>
          <a:lstStyle/>
          <a:p>
            <a:pPr algn="l" rtl="0">
              <a:lnSpc>
                <a:spcPct val="107000"/>
              </a:lnSpc>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I recommend further prolonging of the A/B test for at least 4 weeks period to rule out the novelty effect and the specific customer behavior keen to dates accruing at the end of January (very high traffic looking for exotic goods).</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algn="l" rtl="0">
              <a:lnSpc>
                <a:spcPct val="107000"/>
              </a:lnSpc>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We need to make sure that the banner is making enough revenues for the front-page space he is getting, there was a total of 1270$ increase in revenue for the twelve days period.</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algn="l" rtl="0">
              <a:lnSpc>
                <a:spcPct val="107000"/>
              </a:lnSpc>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 I would further go by dividing the spent column to the different categories appearing on the site to see if the banner directly effects the food and drinks category sales.</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endParaRPr lang="he-IL" dirty="0"/>
          </a:p>
        </p:txBody>
      </p:sp>
    </p:spTree>
    <p:extLst>
      <p:ext uri="{BB962C8B-B14F-4D97-AF65-F5344CB8AC3E}">
        <p14:creationId xmlns:p14="http://schemas.microsoft.com/office/powerpoint/2010/main" val="23869730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תיבת טקסט 3">
            <a:extLst>
              <a:ext uri="{FF2B5EF4-FFF2-40B4-BE49-F238E27FC236}">
                <a16:creationId xmlns:a16="http://schemas.microsoft.com/office/drawing/2014/main" id="{69014305-F57C-D218-9355-20D187C69DAB}"/>
              </a:ext>
            </a:extLst>
          </p:cNvPr>
          <p:cNvSpPr txBox="1"/>
          <p:nvPr/>
        </p:nvSpPr>
        <p:spPr>
          <a:xfrm>
            <a:off x="666750" y="438150"/>
            <a:ext cx="10963275" cy="4062651"/>
          </a:xfrm>
          <a:prstGeom prst="rect">
            <a:avLst/>
          </a:prstGeom>
          <a:noFill/>
        </p:spPr>
        <p:txBody>
          <a:bodyPr wrap="square" rtlCol="1">
            <a:spAutoFit/>
          </a:bodyPr>
          <a:lstStyle/>
          <a:p>
            <a:pPr algn="ctr"/>
            <a:endParaRPr lang="he-IL" b="1" i="0" dirty="0">
              <a:solidFill>
                <a:srgbClr val="37352F"/>
              </a:solidFill>
              <a:effectLst/>
              <a:latin typeface="Inter"/>
            </a:endParaRPr>
          </a:p>
          <a:p>
            <a:pPr algn="ctr" rtl="0"/>
            <a:r>
              <a:rPr lang="en-US" sz="2400" b="1" i="0" u="sng" dirty="0">
                <a:solidFill>
                  <a:srgbClr val="37352F"/>
                </a:solidFill>
                <a:effectLst/>
                <a:latin typeface="+mj-lt"/>
              </a:rPr>
              <a:t>The Growth team decides to run an A/B Test</a:t>
            </a:r>
          </a:p>
          <a:p>
            <a:pPr algn="ctr" rtl="0"/>
            <a:r>
              <a:rPr lang="en-US" dirty="0">
                <a:solidFill>
                  <a:srgbClr val="37352F"/>
                </a:solidFill>
                <a:latin typeface="Inter"/>
              </a:rPr>
              <a:t> </a:t>
            </a:r>
          </a:p>
          <a:p>
            <a:pPr marL="285750" indent="-285750" algn="l" rtl="0">
              <a:buFont typeface="Arial" panose="020B0604020202020204" pitchFamily="34" charset="0"/>
              <a:buChar char="•"/>
            </a:pPr>
            <a:endParaRPr lang="en-US" b="0" i="0" dirty="0">
              <a:solidFill>
                <a:srgbClr val="37352F"/>
              </a:solidFill>
              <a:effectLst/>
              <a:latin typeface="Inter"/>
            </a:endParaRPr>
          </a:p>
          <a:p>
            <a:pPr marL="285750" indent="-285750" algn="l" rtl="0">
              <a:buFont typeface="Arial" panose="020B0604020202020204" pitchFamily="34" charset="0"/>
              <a:buChar char="•"/>
            </a:pPr>
            <a:r>
              <a:rPr lang="en-US" sz="1800" i="0" dirty="0">
                <a:solidFill>
                  <a:srgbClr val="37352F"/>
                </a:solidFill>
                <a:effectLst/>
                <a:latin typeface="Inter"/>
              </a:rPr>
              <a:t>The test highlights key products in the food and drink category as a banner at the top of the website.</a:t>
            </a:r>
          </a:p>
          <a:p>
            <a:pPr marL="285750" indent="-285750" algn="l" rtl="0">
              <a:buFont typeface="Arial" panose="020B0604020202020204" pitchFamily="34" charset="0"/>
              <a:buChar char="•"/>
            </a:pPr>
            <a:r>
              <a:rPr lang="en-US" b="0" i="0" dirty="0" err="1">
                <a:solidFill>
                  <a:srgbClr val="37352F"/>
                </a:solidFill>
                <a:effectLst/>
                <a:latin typeface="Inter"/>
              </a:rPr>
              <a:t>GloBox</a:t>
            </a:r>
            <a:r>
              <a:rPr lang="en-US" b="0" i="0" dirty="0">
                <a:solidFill>
                  <a:srgbClr val="37352F"/>
                </a:solidFill>
                <a:effectLst/>
                <a:latin typeface="Inter"/>
              </a:rPr>
              <a:t> is primarily known amongst its customer base for boutique fashion items and high-end decor products.</a:t>
            </a:r>
            <a:endParaRPr lang="en-US" sz="1800" i="0" dirty="0">
              <a:solidFill>
                <a:srgbClr val="37352F"/>
              </a:solidFill>
              <a:effectLst/>
              <a:latin typeface="Inter"/>
            </a:endParaRPr>
          </a:p>
          <a:p>
            <a:pPr marL="285750" indent="-285750" algn="l" rtl="0">
              <a:buFont typeface="Arial" panose="020B0604020202020204" pitchFamily="34" charset="0"/>
              <a:buChar char="•"/>
            </a:pPr>
            <a:r>
              <a:rPr lang="en-US" b="0" i="0" dirty="0">
                <a:solidFill>
                  <a:srgbClr val="37352F"/>
                </a:solidFill>
                <a:effectLst/>
                <a:latin typeface="Inter"/>
              </a:rPr>
              <a:t>The control group (24343 users) does not see the banner and the treatment group (24600 users) does.</a:t>
            </a:r>
          </a:p>
          <a:p>
            <a:pPr marL="285750" indent="-285750" algn="l" rtl="0">
              <a:buFont typeface="Arial" panose="020B0604020202020204" pitchFamily="34" charset="0"/>
              <a:buChar char="•"/>
            </a:pPr>
            <a:r>
              <a:rPr lang="en-US" dirty="0">
                <a:solidFill>
                  <a:srgbClr val="37352F"/>
                </a:solidFill>
                <a:latin typeface="Inter"/>
              </a:rPr>
              <a:t>Our goal is to increase revenue.</a:t>
            </a:r>
            <a:r>
              <a:rPr lang="en-US" b="0" i="0" dirty="0">
                <a:solidFill>
                  <a:srgbClr val="37352F"/>
                </a:solidFill>
                <a:effectLst/>
                <a:latin typeface="Inter"/>
              </a:rPr>
              <a:t> </a:t>
            </a:r>
          </a:p>
          <a:p>
            <a:pPr marL="285750" indent="-285750" algn="l" rtl="0">
              <a:buFont typeface="Arial" panose="020B0604020202020204" pitchFamily="34" charset="0"/>
              <a:buChar char="•"/>
            </a:pPr>
            <a:r>
              <a:rPr lang="en-US" dirty="0">
                <a:solidFill>
                  <a:srgbClr val="37352F"/>
                </a:solidFill>
                <a:latin typeface="Inter"/>
              </a:rPr>
              <a:t>The test was held from the 25</a:t>
            </a:r>
            <a:r>
              <a:rPr lang="en-US" baseline="30000" dirty="0">
                <a:solidFill>
                  <a:srgbClr val="37352F"/>
                </a:solidFill>
                <a:latin typeface="Inter"/>
              </a:rPr>
              <a:t>th</a:t>
            </a:r>
            <a:r>
              <a:rPr lang="en-US" dirty="0">
                <a:solidFill>
                  <a:srgbClr val="37352F"/>
                </a:solidFill>
                <a:latin typeface="Inter"/>
              </a:rPr>
              <a:t> of January till the 6</a:t>
            </a:r>
            <a:r>
              <a:rPr lang="en-US" baseline="30000" dirty="0">
                <a:solidFill>
                  <a:srgbClr val="37352F"/>
                </a:solidFill>
                <a:latin typeface="Inter"/>
              </a:rPr>
              <a:t>th</a:t>
            </a:r>
            <a:r>
              <a:rPr lang="en-US" dirty="0">
                <a:solidFill>
                  <a:srgbClr val="37352F"/>
                </a:solidFill>
                <a:latin typeface="Inter"/>
              </a:rPr>
              <a:t> of February.</a:t>
            </a:r>
            <a:endParaRPr lang="en-US" b="0" i="0" dirty="0">
              <a:solidFill>
                <a:srgbClr val="37352F"/>
              </a:solidFill>
              <a:effectLst/>
              <a:latin typeface="Inter"/>
            </a:endParaRPr>
          </a:p>
          <a:p>
            <a:pPr marL="285750" indent="-285750" algn="l" rtl="0">
              <a:buFont typeface="Arial" panose="020B0604020202020204" pitchFamily="34" charset="0"/>
              <a:buChar char="•"/>
            </a:pPr>
            <a:endParaRPr lang="en-US" b="0" i="0" dirty="0">
              <a:solidFill>
                <a:srgbClr val="37352F"/>
              </a:solidFill>
              <a:effectLst/>
              <a:latin typeface="Inter"/>
            </a:endParaRPr>
          </a:p>
          <a:p>
            <a:pPr algn="l" rtl="0"/>
            <a:endParaRPr lang="en-US" dirty="0">
              <a:solidFill>
                <a:srgbClr val="37352F"/>
              </a:solidFill>
              <a:latin typeface="Inter"/>
            </a:endParaRPr>
          </a:p>
          <a:p>
            <a:pPr algn="l" rtl="0"/>
            <a:endParaRPr lang="en-US" b="0" i="0" dirty="0">
              <a:solidFill>
                <a:srgbClr val="37352F"/>
              </a:solidFill>
              <a:effectLst/>
              <a:latin typeface="Inter"/>
            </a:endParaRPr>
          </a:p>
          <a:p>
            <a:br>
              <a:rPr lang="en-US" b="0" i="0" dirty="0">
                <a:solidFill>
                  <a:srgbClr val="37352F"/>
                </a:solidFill>
                <a:effectLst/>
                <a:latin typeface="Inter"/>
              </a:rPr>
            </a:br>
            <a:endParaRPr lang="he-IL" dirty="0"/>
          </a:p>
        </p:txBody>
      </p:sp>
      <p:pic>
        <p:nvPicPr>
          <p:cNvPr id="6" name="תמונה 5">
            <a:extLst>
              <a:ext uri="{FF2B5EF4-FFF2-40B4-BE49-F238E27FC236}">
                <a16:creationId xmlns:a16="http://schemas.microsoft.com/office/drawing/2014/main" id="{F2E4E99E-452B-9B80-5901-B986FC488B1C}"/>
              </a:ext>
            </a:extLst>
          </p:cNvPr>
          <p:cNvPicPr>
            <a:picLocks noChangeAspect="1"/>
          </p:cNvPicPr>
          <p:nvPr/>
        </p:nvPicPr>
        <p:blipFill rotWithShape="1">
          <a:blip r:embed="rId2"/>
          <a:srcRect l="25829" t="25870" r="26683" b="17337"/>
          <a:stretch/>
        </p:blipFill>
        <p:spPr>
          <a:xfrm>
            <a:off x="2825910" y="3105150"/>
            <a:ext cx="6644954" cy="3413183"/>
          </a:xfrm>
          <a:prstGeom prst="rect">
            <a:avLst/>
          </a:prstGeom>
        </p:spPr>
      </p:pic>
    </p:spTree>
    <p:extLst>
      <p:ext uri="{BB962C8B-B14F-4D97-AF65-F5344CB8AC3E}">
        <p14:creationId xmlns:p14="http://schemas.microsoft.com/office/powerpoint/2010/main" val="34540121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435ED1A-82F4-F14C-111B-2DB7524591A8}"/>
              </a:ext>
            </a:extLst>
          </p:cNvPr>
          <p:cNvSpPr>
            <a:spLocks noGrp="1"/>
          </p:cNvSpPr>
          <p:nvPr>
            <p:ph type="title"/>
          </p:nvPr>
        </p:nvSpPr>
        <p:spPr>
          <a:xfrm>
            <a:off x="838200" y="365126"/>
            <a:ext cx="10515600" cy="762292"/>
          </a:xfrm>
        </p:spPr>
        <p:txBody>
          <a:bodyPr>
            <a:normAutofit fontScale="90000"/>
          </a:bodyPr>
          <a:lstStyle/>
          <a:p>
            <a:pPr algn="ctr"/>
            <a:br>
              <a:rPr lang="en-US" sz="2000" b="1" u="sng" dirty="0">
                <a:latin typeface="Inter"/>
              </a:rPr>
            </a:br>
            <a:br>
              <a:rPr lang="en-US" sz="2000" b="1" u="sng" dirty="0">
                <a:latin typeface="Inter"/>
              </a:rPr>
            </a:br>
            <a:r>
              <a:rPr lang="en-US" sz="2700" b="1" u="sng" dirty="0"/>
              <a:t>Conversion rate is higher in the treatment group</a:t>
            </a:r>
            <a:br>
              <a:rPr lang="he-IL" sz="2000" b="1" u="sng" dirty="0">
                <a:latin typeface="Inter"/>
              </a:rPr>
            </a:br>
            <a:br>
              <a:rPr lang="he-IL" sz="2000" b="1" u="sng" dirty="0">
                <a:latin typeface="Inter"/>
              </a:rPr>
            </a:br>
            <a:br>
              <a:rPr lang="he-IL" sz="2000" b="1" u="sng" dirty="0">
                <a:latin typeface="Inter"/>
              </a:rPr>
            </a:br>
            <a:endParaRPr lang="he-IL" sz="2000" b="1" u="sng" dirty="0">
              <a:latin typeface="Inter"/>
            </a:endParaRPr>
          </a:p>
        </p:txBody>
      </p:sp>
      <p:sp>
        <p:nvSpPr>
          <p:cNvPr id="7" name="תיבת טקסט 6">
            <a:extLst>
              <a:ext uri="{FF2B5EF4-FFF2-40B4-BE49-F238E27FC236}">
                <a16:creationId xmlns:a16="http://schemas.microsoft.com/office/drawing/2014/main" id="{B87DC32A-9068-72FE-C394-AE978A5156B2}"/>
              </a:ext>
            </a:extLst>
          </p:cNvPr>
          <p:cNvSpPr txBox="1"/>
          <p:nvPr/>
        </p:nvSpPr>
        <p:spPr>
          <a:xfrm>
            <a:off x="1203766" y="1516284"/>
            <a:ext cx="9464233" cy="1477328"/>
          </a:xfrm>
          <a:prstGeom prst="rect">
            <a:avLst/>
          </a:prstGeom>
          <a:noFill/>
        </p:spPr>
        <p:txBody>
          <a:bodyPr wrap="square" rtlCol="1">
            <a:spAutoFit/>
          </a:bodyPr>
          <a:lstStyle/>
          <a:p>
            <a:pPr marL="285750" indent="-285750" algn="l" rtl="0">
              <a:buFont typeface="Arial" panose="020B0604020202020204" pitchFamily="34" charset="0"/>
              <a:buChar char="•"/>
            </a:pPr>
            <a:r>
              <a:rPr lang="en-US" dirty="0"/>
              <a:t>We saw a strong statistical evidence that the conversion rate was different between the control and the treatment group.</a:t>
            </a:r>
          </a:p>
          <a:p>
            <a:pPr marL="285750" indent="-285750" algn="l">
              <a:buFont typeface="Arial" panose="020B0604020202020204" pitchFamily="34" charset="0"/>
              <a:buChar char="•"/>
            </a:pPr>
            <a:endParaRPr lang="en-US" dirty="0"/>
          </a:p>
          <a:p>
            <a:pPr marL="285750" indent="-285750" algn="l" rtl="0">
              <a:buFont typeface="Arial" panose="020B0604020202020204" pitchFamily="34" charset="0"/>
              <a:buChar char="•"/>
            </a:pPr>
            <a:r>
              <a:rPr lang="en-US" dirty="0"/>
              <a:t>There is a 0.7% difference in favor of the treatment group over the control group.</a:t>
            </a:r>
          </a:p>
          <a:p>
            <a:pPr algn="l"/>
            <a:endParaRPr lang="en-US" dirty="0"/>
          </a:p>
        </p:txBody>
      </p:sp>
      <p:pic>
        <p:nvPicPr>
          <p:cNvPr id="4" name="תמונה 3">
            <a:extLst>
              <a:ext uri="{FF2B5EF4-FFF2-40B4-BE49-F238E27FC236}">
                <a16:creationId xmlns:a16="http://schemas.microsoft.com/office/drawing/2014/main" id="{0D4D84F7-F824-8A00-0E52-2A98E8AC345E}"/>
              </a:ext>
            </a:extLst>
          </p:cNvPr>
          <p:cNvPicPr>
            <a:picLocks noChangeAspect="1"/>
          </p:cNvPicPr>
          <p:nvPr/>
        </p:nvPicPr>
        <p:blipFill rotWithShape="1">
          <a:blip r:embed="rId2"/>
          <a:srcRect l="42939" t="40732" r="47995" b="51795"/>
          <a:stretch/>
        </p:blipFill>
        <p:spPr>
          <a:xfrm>
            <a:off x="1203766" y="3078754"/>
            <a:ext cx="1510865" cy="700491"/>
          </a:xfrm>
          <a:prstGeom prst="rect">
            <a:avLst/>
          </a:prstGeom>
        </p:spPr>
      </p:pic>
      <p:pic>
        <p:nvPicPr>
          <p:cNvPr id="5" name="תמונה 4">
            <a:extLst>
              <a:ext uri="{FF2B5EF4-FFF2-40B4-BE49-F238E27FC236}">
                <a16:creationId xmlns:a16="http://schemas.microsoft.com/office/drawing/2014/main" id="{DA3A7A77-9F85-69C6-066D-DBD389EB392E}"/>
              </a:ext>
            </a:extLst>
          </p:cNvPr>
          <p:cNvPicPr>
            <a:picLocks noChangeAspect="1"/>
          </p:cNvPicPr>
          <p:nvPr/>
        </p:nvPicPr>
        <p:blipFill rotWithShape="1">
          <a:blip r:embed="rId3"/>
          <a:srcRect l="15278" t="58394" r="67361" b="12223"/>
          <a:stretch/>
        </p:blipFill>
        <p:spPr>
          <a:xfrm>
            <a:off x="4703233" y="3078754"/>
            <a:ext cx="2785533" cy="2651829"/>
          </a:xfrm>
          <a:prstGeom prst="rect">
            <a:avLst/>
          </a:prstGeom>
        </p:spPr>
      </p:pic>
    </p:spTree>
    <p:extLst>
      <p:ext uri="{BB962C8B-B14F-4D97-AF65-F5344CB8AC3E}">
        <p14:creationId xmlns:p14="http://schemas.microsoft.com/office/powerpoint/2010/main" val="22351569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27C005B-0834-7A0D-DE26-0A9D56971390}"/>
              </a:ext>
            </a:extLst>
          </p:cNvPr>
          <p:cNvSpPr>
            <a:spLocks noGrp="1"/>
          </p:cNvSpPr>
          <p:nvPr>
            <p:ph type="title"/>
          </p:nvPr>
        </p:nvSpPr>
        <p:spPr>
          <a:xfrm>
            <a:off x="838200" y="365126"/>
            <a:ext cx="10515600" cy="482600"/>
          </a:xfrm>
        </p:spPr>
        <p:txBody>
          <a:bodyPr>
            <a:normAutofit/>
          </a:bodyPr>
          <a:lstStyle/>
          <a:p>
            <a:pPr algn="ctr" rtl="0"/>
            <a:r>
              <a:rPr lang="en-US" sz="2400" b="1" u="sng" dirty="0"/>
              <a:t>No increase in avg amount spent </a:t>
            </a:r>
            <a:endParaRPr lang="he-IL" sz="2400" dirty="0"/>
          </a:p>
        </p:txBody>
      </p:sp>
      <p:sp>
        <p:nvSpPr>
          <p:cNvPr id="6" name="תיבת טקסט 5">
            <a:extLst>
              <a:ext uri="{FF2B5EF4-FFF2-40B4-BE49-F238E27FC236}">
                <a16:creationId xmlns:a16="http://schemas.microsoft.com/office/drawing/2014/main" id="{88DDF1B2-9CAD-62DC-3860-D8AB1E4A1206}"/>
              </a:ext>
            </a:extLst>
          </p:cNvPr>
          <p:cNvSpPr txBox="1"/>
          <p:nvPr/>
        </p:nvSpPr>
        <p:spPr>
          <a:xfrm>
            <a:off x="1284514" y="895352"/>
            <a:ext cx="9622971" cy="1477328"/>
          </a:xfrm>
          <a:prstGeom prst="rect">
            <a:avLst/>
          </a:prstGeom>
          <a:noFill/>
        </p:spPr>
        <p:txBody>
          <a:bodyPr wrap="square" rtlCol="1">
            <a:spAutoFit/>
          </a:bodyPr>
          <a:lstStyle/>
          <a:p>
            <a:pPr marL="285750" indent="-285750" algn="l" rtl="0">
              <a:buFont typeface="Arial" panose="020B0604020202020204" pitchFamily="34" charset="0"/>
              <a:buChar char="•"/>
            </a:pPr>
            <a:r>
              <a:rPr lang="en-US" dirty="0"/>
              <a:t> There is no strong evidence to distinguish between the average amount spent by the control and treatment groups.</a:t>
            </a:r>
          </a:p>
          <a:p>
            <a:pPr marL="285750" indent="-285750" algn="l" rtl="0">
              <a:buFont typeface="Arial" panose="020B0604020202020204" pitchFamily="34" charset="0"/>
              <a:buChar char="•"/>
            </a:pPr>
            <a:endParaRPr lang="en-US" dirty="0"/>
          </a:p>
          <a:p>
            <a:pPr marL="285750" indent="-285750" algn="l" rtl="0">
              <a:buFont typeface="Arial" panose="020B0604020202020204" pitchFamily="34" charset="0"/>
              <a:buChar char="•"/>
            </a:pPr>
            <a:r>
              <a:rPr lang="en-US" dirty="0"/>
              <a:t> There is no noticeable increase in revenues amongst the two groups.</a:t>
            </a:r>
          </a:p>
          <a:p>
            <a:pPr algn="l" rtl="0"/>
            <a:endParaRPr lang="en-US" dirty="0"/>
          </a:p>
        </p:txBody>
      </p:sp>
      <p:pic>
        <p:nvPicPr>
          <p:cNvPr id="4" name="תמונה 3">
            <a:extLst>
              <a:ext uri="{FF2B5EF4-FFF2-40B4-BE49-F238E27FC236}">
                <a16:creationId xmlns:a16="http://schemas.microsoft.com/office/drawing/2014/main" id="{002E8243-BDA8-33D9-D98B-A412B61AD58D}"/>
              </a:ext>
            </a:extLst>
          </p:cNvPr>
          <p:cNvPicPr>
            <a:picLocks noChangeAspect="1"/>
          </p:cNvPicPr>
          <p:nvPr/>
        </p:nvPicPr>
        <p:blipFill rotWithShape="1">
          <a:blip r:embed="rId2"/>
          <a:srcRect l="42939" t="40732" r="47995" b="51795"/>
          <a:stretch/>
        </p:blipFill>
        <p:spPr>
          <a:xfrm>
            <a:off x="1143000" y="3339739"/>
            <a:ext cx="1510865" cy="700491"/>
          </a:xfrm>
          <a:prstGeom prst="rect">
            <a:avLst/>
          </a:prstGeom>
        </p:spPr>
      </p:pic>
      <p:pic>
        <p:nvPicPr>
          <p:cNvPr id="5" name="תמונה 4">
            <a:extLst>
              <a:ext uri="{FF2B5EF4-FFF2-40B4-BE49-F238E27FC236}">
                <a16:creationId xmlns:a16="http://schemas.microsoft.com/office/drawing/2014/main" id="{DA558690-745C-7C09-5A5F-6E4646C7393B}"/>
              </a:ext>
            </a:extLst>
          </p:cNvPr>
          <p:cNvPicPr>
            <a:picLocks noChangeAspect="1"/>
          </p:cNvPicPr>
          <p:nvPr/>
        </p:nvPicPr>
        <p:blipFill rotWithShape="1">
          <a:blip r:embed="rId3"/>
          <a:srcRect l="32750" t="58913" r="48750" b="12111"/>
          <a:stretch/>
        </p:blipFill>
        <p:spPr>
          <a:xfrm>
            <a:off x="4300945" y="3339739"/>
            <a:ext cx="3307080" cy="2913650"/>
          </a:xfrm>
          <a:prstGeom prst="rect">
            <a:avLst/>
          </a:prstGeom>
        </p:spPr>
      </p:pic>
    </p:spTree>
    <p:extLst>
      <p:ext uri="{BB962C8B-B14F-4D97-AF65-F5344CB8AC3E}">
        <p14:creationId xmlns:p14="http://schemas.microsoft.com/office/powerpoint/2010/main" val="32289700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CCAFE37-D763-E7B7-C47F-B87EB18E3A79}"/>
              </a:ext>
            </a:extLst>
          </p:cNvPr>
          <p:cNvSpPr>
            <a:spLocks noGrp="1"/>
          </p:cNvSpPr>
          <p:nvPr>
            <p:ph type="title"/>
          </p:nvPr>
        </p:nvSpPr>
        <p:spPr>
          <a:xfrm>
            <a:off x="838200" y="365126"/>
            <a:ext cx="10515600" cy="533866"/>
          </a:xfrm>
        </p:spPr>
        <p:txBody>
          <a:bodyPr>
            <a:normAutofit/>
          </a:bodyPr>
          <a:lstStyle/>
          <a:p>
            <a:pPr algn="ctr" rtl="0"/>
            <a:r>
              <a:rPr lang="en-US" sz="2400" b="1" u="sng" dirty="0"/>
              <a:t>Noticeable difference between Android/IOS users</a:t>
            </a:r>
            <a:endParaRPr lang="he-IL" sz="2400" b="1" u="sng" dirty="0"/>
          </a:p>
        </p:txBody>
      </p:sp>
      <p:sp>
        <p:nvSpPr>
          <p:cNvPr id="8" name="תיבת טקסט 7">
            <a:extLst>
              <a:ext uri="{FF2B5EF4-FFF2-40B4-BE49-F238E27FC236}">
                <a16:creationId xmlns:a16="http://schemas.microsoft.com/office/drawing/2014/main" id="{60D80095-3357-94A3-5E19-E8F8E96B6503}"/>
              </a:ext>
            </a:extLst>
          </p:cNvPr>
          <p:cNvSpPr txBox="1"/>
          <p:nvPr/>
        </p:nvSpPr>
        <p:spPr>
          <a:xfrm>
            <a:off x="2076878" y="4051132"/>
            <a:ext cx="1811866" cy="338554"/>
          </a:xfrm>
          <a:prstGeom prst="rect">
            <a:avLst/>
          </a:prstGeom>
          <a:noFill/>
        </p:spPr>
        <p:txBody>
          <a:bodyPr wrap="square" rtlCol="1">
            <a:spAutoFit/>
          </a:bodyPr>
          <a:lstStyle/>
          <a:p>
            <a:pPr algn="ctr" rtl="0"/>
            <a:r>
              <a:rPr lang="en-US" sz="1600" dirty="0"/>
              <a:t>Avg amount spent</a:t>
            </a:r>
            <a:endParaRPr lang="he-IL" sz="1600" dirty="0"/>
          </a:p>
        </p:txBody>
      </p:sp>
      <p:sp>
        <p:nvSpPr>
          <p:cNvPr id="9" name="תיבת טקסט 8">
            <a:extLst>
              <a:ext uri="{FF2B5EF4-FFF2-40B4-BE49-F238E27FC236}">
                <a16:creationId xmlns:a16="http://schemas.microsoft.com/office/drawing/2014/main" id="{E4FA66F4-0644-1AAE-07E9-3A5C08BE5263}"/>
              </a:ext>
            </a:extLst>
          </p:cNvPr>
          <p:cNvSpPr txBox="1"/>
          <p:nvPr/>
        </p:nvSpPr>
        <p:spPr>
          <a:xfrm>
            <a:off x="2076878" y="5461674"/>
            <a:ext cx="1811866" cy="338554"/>
          </a:xfrm>
          <a:prstGeom prst="rect">
            <a:avLst/>
          </a:prstGeom>
          <a:noFill/>
        </p:spPr>
        <p:txBody>
          <a:bodyPr wrap="square" rtlCol="1">
            <a:spAutoFit/>
          </a:bodyPr>
          <a:lstStyle/>
          <a:p>
            <a:pPr algn="ctr" rtl="0"/>
            <a:r>
              <a:rPr lang="en-US" sz="1600" dirty="0"/>
              <a:t>Users</a:t>
            </a:r>
          </a:p>
        </p:txBody>
      </p:sp>
      <p:pic>
        <p:nvPicPr>
          <p:cNvPr id="3" name="תמונה 2">
            <a:extLst>
              <a:ext uri="{FF2B5EF4-FFF2-40B4-BE49-F238E27FC236}">
                <a16:creationId xmlns:a16="http://schemas.microsoft.com/office/drawing/2014/main" id="{32FE0991-C26D-086E-E899-8523AE54684F}"/>
              </a:ext>
            </a:extLst>
          </p:cNvPr>
          <p:cNvPicPr>
            <a:picLocks noChangeAspect="1"/>
          </p:cNvPicPr>
          <p:nvPr/>
        </p:nvPicPr>
        <p:blipFill rotWithShape="1">
          <a:blip r:embed="rId2"/>
          <a:srcRect l="42939" t="40732" r="47995" b="51795"/>
          <a:stretch/>
        </p:blipFill>
        <p:spPr>
          <a:xfrm>
            <a:off x="838200" y="3310574"/>
            <a:ext cx="1510865" cy="700491"/>
          </a:xfrm>
          <a:prstGeom prst="rect">
            <a:avLst/>
          </a:prstGeom>
        </p:spPr>
      </p:pic>
      <p:pic>
        <p:nvPicPr>
          <p:cNvPr id="12" name="תמונה 11">
            <a:extLst>
              <a:ext uri="{FF2B5EF4-FFF2-40B4-BE49-F238E27FC236}">
                <a16:creationId xmlns:a16="http://schemas.microsoft.com/office/drawing/2014/main" id="{D9DF7294-A765-EAB7-89A2-8D4C2431867E}"/>
              </a:ext>
            </a:extLst>
          </p:cNvPr>
          <p:cNvPicPr>
            <a:picLocks noChangeAspect="1"/>
          </p:cNvPicPr>
          <p:nvPr/>
        </p:nvPicPr>
        <p:blipFill rotWithShape="1">
          <a:blip r:embed="rId3"/>
          <a:srcRect l="14375" t="13650" r="65357" b="58527"/>
          <a:stretch/>
        </p:blipFill>
        <p:spPr>
          <a:xfrm>
            <a:off x="3999538" y="3310574"/>
            <a:ext cx="3506586" cy="2707651"/>
          </a:xfrm>
          <a:prstGeom prst="rect">
            <a:avLst/>
          </a:prstGeom>
        </p:spPr>
      </p:pic>
      <p:sp>
        <p:nvSpPr>
          <p:cNvPr id="13" name="תיבת טקסט 12">
            <a:extLst>
              <a:ext uri="{FF2B5EF4-FFF2-40B4-BE49-F238E27FC236}">
                <a16:creationId xmlns:a16="http://schemas.microsoft.com/office/drawing/2014/main" id="{9B8A56C9-2CF1-C1D5-FD1F-5F08F4062528}"/>
              </a:ext>
            </a:extLst>
          </p:cNvPr>
          <p:cNvSpPr txBox="1"/>
          <p:nvPr/>
        </p:nvSpPr>
        <p:spPr>
          <a:xfrm>
            <a:off x="2076878" y="4664399"/>
            <a:ext cx="1811866" cy="338554"/>
          </a:xfrm>
          <a:prstGeom prst="rect">
            <a:avLst/>
          </a:prstGeom>
          <a:noFill/>
        </p:spPr>
        <p:txBody>
          <a:bodyPr wrap="square" rtlCol="1">
            <a:spAutoFit/>
          </a:bodyPr>
          <a:lstStyle/>
          <a:p>
            <a:pPr algn="ctr" rtl="0"/>
            <a:r>
              <a:rPr lang="en-US" sz="1600" dirty="0"/>
              <a:t>Conversion Rate</a:t>
            </a:r>
          </a:p>
        </p:txBody>
      </p:sp>
      <p:sp>
        <p:nvSpPr>
          <p:cNvPr id="14" name="תיבת טקסט 13">
            <a:extLst>
              <a:ext uri="{FF2B5EF4-FFF2-40B4-BE49-F238E27FC236}">
                <a16:creationId xmlns:a16="http://schemas.microsoft.com/office/drawing/2014/main" id="{38D5D788-783D-CD22-020E-370A08D6DE1B}"/>
              </a:ext>
            </a:extLst>
          </p:cNvPr>
          <p:cNvSpPr txBox="1"/>
          <p:nvPr/>
        </p:nvSpPr>
        <p:spPr>
          <a:xfrm>
            <a:off x="1038225" y="906777"/>
            <a:ext cx="10172700" cy="2277547"/>
          </a:xfrm>
          <a:prstGeom prst="rect">
            <a:avLst/>
          </a:prstGeom>
          <a:noFill/>
        </p:spPr>
        <p:txBody>
          <a:bodyPr wrap="square" rtlCol="1">
            <a:spAutoFit/>
          </a:bodyPr>
          <a:lstStyle/>
          <a:p>
            <a:pPr marL="285750" indent="-285750" algn="l" rtl="0">
              <a:buFont typeface="Arial" panose="020B0604020202020204" pitchFamily="34" charset="0"/>
              <a:buChar char="•"/>
            </a:pPr>
            <a:r>
              <a:rPr lang="en-US" dirty="0"/>
              <a:t>Higher avg amount spent for IOS over Android users by almost twice as much, for the control and treatment groups.</a:t>
            </a:r>
          </a:p>
          <a:p>
            <a:pPr marL="285750" indent="-285750" algn="l" rtl="0">
              <a:buFont typeface="Arial" panose="020B0604020202020204" pitchFamily="34" charset="0"/>
              <a:buChar char="•"/>
            </a:pPr>
            <a:r>
              <a:rPr lang="en-US" dirty="0"/>
              <a:t>Higher conversion rate for IOS over Android users ~ 3% difference for both groups.</a:t>
            </a:r>
          </a:p>
          <a:p>
            <a:pPr marL="285750" indent="-285750" algn="l" rtl="0">
              <a:buFont typeface="Arial" panose="020B0604020202020204" pitchFamily="34" charset="0"/>
              <a:buChar char="•"/>
            </a:pPr>
            <a:r>
              <a:rPr lang="en-US" dirty="0"/>
              <a:t>+0.75% conversion rate, +0.16$ avg amount spent for the treatment group on Android users.</a:t>
            </a:r>
          </a:p>
          <a:p>
            <a:pPr marL="285750" indent="-285750" algn="l" rtl="0">
              <a:buFont typeface="Arial" panose="020B0604020202020204" pitchFamily="34" charset="0"/>
              <a:buChar char="•"/>
            </a:pPr>
            <a:r>
              <a:rPr lang="en-US" dirty="0"/>
              <a:t>Higher Avg amount spent for the treatment group on Android users.</a:t>
            </a:r>
          </a:p>
          <a:p>
            <a:pPr marL="285750" indent="-285750" algn="l" rtl="0">
              <a:buFont typeface="Arial" panose="020B0604020202020204" pitchFamily="34" charset="0"/>
              <a:buChar char="•"/>
            </a:pPr>
            <a:r>
              <a:rPr lang="en-US" dirty="0"/>
              <a:t>+0.62% conversion rate, -0.15$ avg amount spent for the treatment group on IOS users.</a:t>
            </a:r>
          </a:p>
          <a:p>
            <a:pPr marL="285750" indent="-285750" algn="l" rtl="0">
              <a:buFont typeface="Arial" panose="020B0604020202020204" pitchFamily="34" charset="0"/>
              <a:buChar char="•"/>
            </a:pPr>
            <a:r>
              <a:rPr lang="en-US" dirty="0"/>
              <a:t>30,289 Android users, 18,360 IOS users, 294 missing values.</a:t>
            </a:r>
          </a:p>
          <a:p>
            <a:pPr algn="l" rtl="0"/>
            <a:endParaRPr lang="he-IL" sz="1600" dirty="0"/>
          </a:p>
        </p:txBody>
      </p:sp>
    </p:spTree>
    <p:extLst>
      <p:ext uri="{BB962C8B-B14F-4D97-AF65-F5344CB8AC3E}">
        <p14:creationId xmlns:p14="http://schemas.microsoft.com/office/powerpoint/2010/main" val="5473552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D9C908E-B72F-26D0-D9FC-B4D026821AC0}"/>
              </a:ext>
            </a:extLst>
          </p:cNvPr>
          <p:cNvSpPr>
            <a:spLocks noGrp="1"/>
          </p:cNvSpPr>
          <p:nvPr>
            <p:ph type="title"/>
          </p:nvPr>
        </p:nvSpPr>
        <p:spPr>
          <a:xfrm>
            <a:off x="766488" y="1012481"/>
            <a:ext cx="10677527" cy="2160960"/>
          </a:xfrm>
        </p:spPr>
        <p:txBody>
          <a:bodyPr>
            <a:normAutofit/>
          </a:bodyPr>
          <a:lstStyle/>
          <a:p>
            <a:pPr algn="l" rtl="0"/>
            <a:r>
              <a:rPr lang="en-US" sz="1800" dirty="0">
                <a:latin typeface="+mn-lt"/>
              </a:rPr>
              <a:t>* Conversion rate and avg amount spent differences among the treatment and control group for female demographics is +0.3% and -0.33$.</a:t>
            </a:r>
            <a:br>
              <a:rPr lang="en-US" sz="1800" dirty="0">
                <a:latin typeface="+mn-lt"/>
              </a:rPr>
            </a:br>
            <a:br>
              <a:rPr lang="en-US" sz="1800" dirty="0">
                <a:latin typeface="+mn-lt"/>
              </a:rPr>
            </a:br>
            <a:r>
              <a:rPr lang="en-US" sz="1800" dirty="0">
                <a:latin typeface="+mn-lt"/>
              </a:rPr>
              <a:t>* Conversion rate and avg amount spent both ranked higher for the treatment group in male demographics</a:t>
            </a:r>
            <a:br>
              <a:rPr lang="en-US" sz="1800" dirty="0">
                <a:latin typeface="+mn-lt"/>
              </a:rPr>
            </a:br>
            <a:r>
              <a:rPr lang="en-US" sz="1800" dirty="0">
                <a:latin typeface="+mn-lt"/>
              </a:rPr>
              <a:t>+1.16% and +0.35$ .</a:t>
            </a:r>
            <a:br>
              <a:rPr lang="en-US" sz="1800" dirty="0">
                <a:latin typeface="+mn-lt"/>
              </a:rPr>
            </a:br>
            <a:br>
              <a:rPr lang="en-US" sz="1800" dirty="0">
                <a:latin typeface="+mn-lt"/>
              </a:rPr>
            </a:br>
            <a:r>
              <a:rPr lang="en-US" sz="1800" dirty="0">
                <a:latin typeface="+mn-lt"/>
              </a:rPr>
              <a:t>* 20,130 female users, 20,289 male users, 1669 other users, 6855 missing values for gender identification.</a:t>
            </a:r>
            <a:br>
              <a:rPr lang="en-US" sz="2000" dirty="0">
                <a:latin typeface="+mn-lt"/>
              </a:rPr>
            </a:br>
            <a:endParaRPr lang="he-IL" sz="2000" b="1" u="sng" dirty="0"/>
          </a:p>
        </p:txBody>
      </p:sp>
      <p:pic>
        <p:nvPicPr>
          <p:cNvPr id="3" name="תמונה 2">
            <a:extLst>
              <a:ext uri="{FF2B5EF4-FFF2-40B4-BE49-F238E27FC236}">
                <a16:creationId xmlns:a16="http://schemas.microsoft.com/office/drawing/2014/main" id="{22771219-4602-021B-860A-B44E638FD505}"/>
              </a:ext>
            </a:extLst>
          </p:cNvPr>
          <p:cNvPicPr>
            <a:picLocks noChangeAspect="1"/>
          </p:cNvPicPr>
          <p:nvPr/>
        </p:nvPicPr>
        <p:blipFill rotWithShape="1">
          <a:blip r:embed="rId2"/>
          <a:srcRect l="42939" t="40732" r="47995" b="51795"/>
          <a:stretch/>
        </p:blipFill>
        <p:spPr>
          <a:xfrm>
            <a:off x="766488" y="3490523"/>
            <a:ext cx="1510865" cy="700491"/>
          </a:xfrm>
          <a:prstGeom prst="rect">
            <a:avLst/>
          </a:prstGeom>
        </p:spPr>
      </p:pic>
      <p:pic>
        <p:nvPicPr>
          <p:cNvPr id="6" name="תמונה 5">
            <a:extLst>
              <a:ext uri="{FF2B5EF4-FFF2-40B4-BE49-F238E27FC236}">
                <a16:creationId xmlns:a16="http://schemas.microsoft.com/office/drawing/2014/main" id="{7505E3BF-B34F-81E5-E58E-7E0A2FF01CAD}"/>
              </a:ext>
            </a:extLst>
          </p:cNvPr>
          <p:cNvPicPr>
            <a:picLocks noChangeAspect="1"/>
          </p:cNvPicPr>
          <p:nvPr/>
        </p:nvPicPr>
        <p:blipFill rotWithShape="1">
          <a:blip r:embed="rId3"/>
          <a:srcRect l="34652" t="13704" r="40140" b="58395"/>
          <a:stretch/>
        </p:blipFill>
        <p:spPr>
          <a:xfrm>
            <a:off x="3886141" y="3579236"/>
            <a:ext cx="4419711" cy="2751666"/>
          </a:xfrm>
          <a:prstGeom prst="rect">
            <a:avLst/>
          </a:prstGeom>
        </p:spPr>
      </p:pic>
      <p:sp>
        <p:nvSpPr>
          <p:cNvPr id="7" name="תיבת טקסט 6">
            <a:extLst>
              <a:ext uri="{FF2B5EF4-FFF2-40B4-BE49-F238E27FC236}">
                <a16:creationId xmlns:a16="http://schemas.microsoft.com/office/drawing/2014/main" id="{4330B63C-6FB7-8738-D768-049803D71096}"/>
              </a:ext>
            </a:extLst>
          </p:cNvPr>
          <p:cNvSpPr txBox="1"/>
          <p:nvPr/>
        </p:nvSpPr>
        <p:spPr>
          <a:xfrm>
            <a:off x="2074278" y="4244721"/>
            <a:ext cx="1811866" cy="338554"/>
          </a:xfrm>
          <a:prstGeom prst="rect">
            <a:avLst/>
          </a:prstGeom>
          <a:noFill/>
        </p:spPr>
        <p:txBody>
          <a:bodyPr wrap="square" rtlCol="1">
            <a:spAutoFit/>
          </a:bodyPr>
          <a:lstStyle/>
          <a:p>
            <a:pPr algn="ctr" rtl="0"/>
            <a:r>
              <a:rPr lang="en-US" sz="1600" dirty="0"/>
              <a:t>Avg amount spent</a:t>
            </a:r>
            <a:endParaRPr lang="he-IL" sz="1600" dirty="0"/>
          </a:p>
        </p:txBody>
      </p:sp>
      <p:sp>
        <p:nvSpPr>
          <p:cNvPr id="8" name="תיבת טקסט 7">
            <a:extLst>
              <a:ext uri="{FF2B5EF4-FFF2-40B4-BE49-F238E27FC236}">
                <a16:creationId xmlns:a16="http://schemas.microsoft.com/office/drawing/2014/main" id="{72538603-98E2-6E7D-661E-142C543C996D}"/>
              </a:ext>
            </a:extLst>
          </p:cNvPr>
          <p:cNvSpPr txBox="1"/>
          <p:nvPr/>
        </p:nvSpPr>
        <p:spPr>
          <a:xfrm>
            <a:off x="2179426" y="5809071"/>
            <a:ext cx="1811866" cy="338554"/>
          </a:xfrm>
          <a:prstGeom prst="rect">
            <a:avLst/>
          </a:prstGeom>
          <a:noFill/>
        </p:spPr>
        <p:txBody>
          <a:bodyPr wrap="square" rtlCol="1">
            <a:spAutoFit/>
          </a:bodyPr>
          <a:lstStyle/>
          <a:p>
            <a:pPr algn="ctr" rtl="0"/>
            <a:r>
              <a:rPr lang="en-US" sz="1600" dirty="0"/>
              <a:t>Users</a:t>
            </a:r>
          </a:p>
        </p:txBody>
      </p:sp>
      <p:sp>
        <p:nvSpPr>
          <p:cNvPr id="9" name="תיבת טקסט 8">
            <a:extLst>
              <a:ext uri="{FF2B5EF4-FFF2-40B4-BE49-F238E27FC236}">
                <a16:creationId xmlns:a16="http://schemas.microsoft.com/office/drawing/2014/main" id="{F2F0CCA3-C49D-9E69-A8EA-984D7A6C224B}"/>
              </a:ext>
            </a:extLst>
          </p:cNvPr>
          <p:cNvSpPr txBox="1"/>
          <p:nvPr/>
        </p:nvSpPr>
        <p:spPr>
          <a:xfrm>
            <a:off x="2074278" y="5026896"/>
            <a:ext cx="1811866" cy="338554"/>
          </a:xfrm>
          <a:prstGeom prst="rect">
            <a:avLst/>
          </a:prstGeom>
          <a:noFill/>
        </p:spPr>
        <p:txBody>
          <a:bodyPr wrap="square" rtlCol="1">
            <a:spAutoFit/>
          </a:bodyPr>
          <a:lstStyle/>
          <a:p>
            <a:pPr algn="ctr" rtl="0"/>
            <a:r>
              <a:rPr lang="en-US" sz="1600" dirty="0"/>
              <a:t>Conversion Rate</a:t>
            </a:r>
          </a:p>
        </p:txBody>
      </p:sp>
      <p:sp>
        <p:nvSpPr>
          <p:cNvPr id="5" name="תיבת טקסט 4">
            <a:extLst>
              <a:ext uri="{FF2B5EF4-FFF2-40B4-BE49-F238E27FC236}">
                <a16:creationId xmlns:a16="http://schemas.microsoft.com/office/drawing/2014/main" id="{6A00C2D1-1133-19F6-4DA2-07E813C1D606}"/>
              </a:ext>
            </a:extLst>
          </p:cNvPr>
          <p:cNvSpPr txBox="1"/>
          <p:nvPr/>
        </p:nvSpPr>
        <p:spPr>
          <a:xfrm>
            <a:off x="1926527" y="448906"/>
            <a:ext cx="8338938" cy="461665"/>
          </a:xfrm>
          <a:prstGeom prst="rect">
            <a:avLst/>
          </a:prstGeom>
          <a:noFill/>
        </p:spPr>
        <p:txBody>
          <a:bodyPr wrap="square">
            <a:spAutoFit/>
          </a:bodyPr>
          <a:lstStyle/>
          <a:p>
            <a:pPr algn="ctr"/>
            <a:r>
              <a:rPr lang="en-US" sz="2400" b="1" u="sng" dirty="0">
                <a:latin typeface="+mj-lt"/>
              </a:rPr>
              <a:t>Cr and Avg amount spent is highest among female demographics</a:t>
            </a:r>
            <a:endParaRPr lang="he-IL" sz="2400" dirty="0">
              <a:latin typeface="+mj-lt"/>
            </a:endParaRPr>
          </a:p>
        </p:txBody>
      </p:sp>
    </p:spTree>
    <p:extLst>
      <p:ext uri="{BB962C8B-B14F-4D97-AF65-F5344CB8AC3E}">
        <p14:creationId xmlns:p14="http://schemas.microsoft.com/office/powerpoint/2010/main" val="3770256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B4E44B1-A446-9540-23C2-74C82EC4A6BA}"/>
              </a:ext>
            </a:extLst>
          </p:cNvPr>
          <p:cNvSpPr>
            <a:spLocks noGrp="1"/>
          </p:cNvSpPr>
          <p:nvPr>
            <p:ph type="title"/>
          </p:nvPr>
        </p:nvSpPr>
        <p:spPr>
          <a:xfrm>
            <a:off x="838200" y="365125"/>
            <a:ext cx="10515600" cy="520700"/>
          </a:xfrm>
        </p:spPr>
        <p:txBody>
          <a:bodyPr>
            <a:normAutofit/>
          </a:bodyPr>
          <a:lstStyle/>
          <a:p>
            <a:pPr algn="ctr" rtl="0"/>
            <a:r>
              <a:rPr lang="en-US" sz="2400" b="1" u="sng" dirty="0"/>
              <a:t>Users Traffic to the website</a:t>
            </a:r>
            <a:endParaRPr lang="he-IL" sz="2400" b="1" u="sng" dirty="0"/>
          </a:p>
        </p:txBody>
      </p:sp>
      <p:pic>
        <p:nvPicPr>
          <p:cNvPr id="3" name="תמונה 2">
            <a:extLst>
              <a:ext uri="{FF2B5EF4-FFF2-40B4-BE49-F238E27FC236}">
                <a16:creationId xmlns:a16="http://schemas.microsoft.com/office/drawing/2014/main" id="{F505FFB6-0B31-D17A-DC6F-5101A172A59F}"/>
              </a:ext>
            </a:extLst>
          </p:cNvPr>
          <p:cNvPicPr>
            <a:picLocks noChangeAspect="1"/>
          </p:cNvPicPr>
          <p:nvPr/>
        </p:nvPicPr>
        <p:blipFill rotWithShape="1">
          <a:blip r:embed="rId2"/>
          <a:srcRect l="42939" t="40732" r="47995" b="51795"/>
          <a:stretch/>
        </p:blipFill>
        <p:spPr>
          <a:xfrm>
            <a:off x="1065129" y="3429000"/>
            <a:ext cx="1510865" cy="700491"/>
          </a:xfrm>
          <a:prstGeom prst="rect">
            <a:avLst/>
          </a:prstGeom>
        </p:spPr>
      </p:pic>
      <p:pic>
        <p:nvPicPr>
          <p:cNvPr id="9" name="תמונה 8">
            <a:extLst>
              <a:ext uri="{FF2B5EF4-FFF2-40B4-BE49-F238E27FC236}">
                <a16:creationId xmlns:a16="http://schemas.microsoft.com/office/drawing/2014/main" id="{E832FBE0-B8EE-95EA-0934-FA16A4C26278}"/>
              </a:ext>
            </a:extLst>
          </p:cNvPr>
          <p:cNvPicPr>
            <a:picLocks noChangeAspect="1"/>
          </p:cNvPicPr>
          <p:nvPr/>
        </p:nvPicPr>
        <p:blipFill rotWithShape="1">
          <a:blip r:embed="rId3"/>
          <a:srcRect l="52499" t="59306" b="11389"/>
          <a:stretch/>
        </p:blipFill>
        <p:spPr>
          <a:xfrm>
            <a:off x="2575994" y="3429000"/>
            <a:ext cx="7040012" cy="2443163"/>
          </a:xfrm>
          <a:prstGeom prst="rect">
            <a:avLst/>
          </a:prstGeom>
        </p:spPr>
      </p:pic>
      <p:sp>
        <p:nvSpPr>
          <p:cNvPr id="10" name="כותרת 1">
            <a:extLst>
              <a:ext uri="{FF2B5EF4-FFF2-40B4-BE49-F238E27FC236}">
                <a16:creationId xmlns:a16="http://schemas.microsoft.com/office/drawing/2014/main" id="{7D66E5BD-E0EF-B128-4B99-9E6D5A33CFF2}"/>
              </a:ext>
            </a:extLst>
          </p:cNvPr>
          <p:cNvSpPr txBox="1">
            <a:spLocks/>
          </p:cNvSpPr>
          <p:nvPr/>
        </p:nvSpPr>
        <p:spPr>
          <a:xfrm>
            <a:off x="714375" y="885825"/>
            <a:ext cx="10515600" cy="2305050"/>
          </a:xfrm>
          <a:prstGeom prst="rect">
            <a:avLst/>
          </a:prstGeom>
        </p:spPr>
        <p:txBody>
          <a:bodyPr vert="horz" lIns="91440" tIns="45720" rIns="91440" bIns="45720" rtlCol="1" anchor="ctr">
            <a:normAutofit/>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lgn="l" rtl="0">
              <a:buFont typeface="Arial" panose="020B0604020202020204" pitchFamily="34" charset="0"/>
              <a:buChar char="•"/>
            </a:pPr>
            <a:r>
              <a:rPr lang="en-US" sz="1800" dirty="0">
                <a:latin typeface="+mn-lt"/>
              </a:rPr>
              <a:t>Most users joined the A/B test at the latest dates of January and the daily amount slowly declines for the first days of  February where it stands on approx. 1200 new daily users on February 6</a:t>
            </a:r>
            <a:r>
              <a:rPr lang="en-US" sz="1800" baseline="30000" dirty="0">
                <a:latin typeface="+mn-lt"/>
              </a:rPr>
              <a:t>th</a:t>
            </a:r>
            <a:endParaRPr lang="en-US" sz="1800" dirty="0">
              <a:latin typeface="+mn-lt"/>
            </a:endParaRPr>
          </a:p>
          <a:p>
            <a:pPr algn="l" rtl="0"/>
            <a:endParaRPr lang="en-US" sz="1800" dirty="0">
              <a:latin typeface="+mn-lt"/>
            </a:endParaRPr>
          </a:p>
          <a:p>
            <a:pPr marL="285750" indent="-285750" algn="l" rtl="0">
              <a:buFont typeface="Arial" panose="020B0604020202020204" pitchFamily="34" charset="0"/>
              <a:buChar char="•"/>
            </a:pPr>
            <a:r>
              <a:rPr lang="en-US" sz="1800" dirty="0">
                <a:latin typeface="+mn-lt"/>
              </a:rPr>
              <a:t>Possible reason: According to </a:t>
            </a:r>
            <a:r>
              <a:rPr lang="en-US" sz="1800" b="0" i="0" dirty="0">
                <a:solidFill>
                  <a:srgbClr val="49494A"/>
                </a:solidFill>
                <a:effectLst/>
                <a:latin typeface="+mn-lt"/>
                <a:hlinkClick r:id="rId4"/>
              </a:rPr>
              <a:t>Capstone Logistics</a:t>
            </a:r>
            <a:r>
              <a:rPr lang="en-US" sz="1800" dirty="0">
                <a:solidFill>
                  <a:srgbClr val="49494A"/>
                </a:solidFill>
                <a:latin typeface="+mn-lt"/>
              </a:rPr>
              <a:t>: </a:t>
            </a:r>
            <a:r>
              <a:rPr lang="en-US" sz="1800" b="1" i="0" dirty="0">
                <a:solidFill>
                  <a:srgbClr val="49494A"/>
                </a:solidFill>
                <a:effectLst/>
                <a:latin typeface="+mn-lt"/>
              </a:rPr>
              <a:t>Self-Indulgent Shoppers. </a:t>
            </a:r>
            <a:r>
              <a:rPr lang="en-US" sz="1800" b="0" i="0" dirty="0">
                <a:solidFill>
                  <a:srgbClr val="49494A"/>
                </a:solidFill>
                <a:effectLst/>
                <a:latin typeface="+mn-lt"/>
              </a:rPr>
              <a:t>eBay advertising data shows that from December 24 through January 24, searches for “designer” items rose by 190 percent, and searches for “luxury” products rose 148 percent (</a:t>
            </a:r>
            <a:r>
              <a:rPr lang="en-US" sz="1800" b="0" i="0" u="none" strike="noStrike" dirty="0">
                <a:solidFill>
                  <a:srgbClr val="337AB7"/>
                </a:solidFill>
                <a:effectLst/>
                <a:latin typeface="+mn-lt"/>
                <a:hlinkClick r:id="rId5"/>
              </a:rPr>
              <a:t>eBay</a:t>
            </a:r>
            <a:r>
              <a:rPr lang="en-US" sz="1800" b="0" i="0" dirty="0">
                <a:solidFill>
                  <a:srgbClr val="49494A"/>
                </a:solidFill>
                <a:effectLst/>
                <a:latin typeface="+mn-lt"/>
              </a:rPr>
              <a:t>). This suggests that spending on big-ticket items—like jewelry, designer handbags, and cars—increases in January. - </a:t>
            </a:r>
            <a:r>
              <a:rPr lang="en-US" sz="1800" b="1" i="0" dirty="0" err="1">
                <a:solidFill>
                  <a:srgbClr val="37352F"/>
                </a:solidFill>
                <a:effectLst/>
                <a:latin typeface="+mn-lt"/>
              </a:rPr>
              <a:t>GloBox</a:t>
            </a:r>
            <a:r>
              <a:rPr lang="en-US" sz="1800" b="1" i="0" dirty="0">
                <a:solidFill>
                  <a:srgbClr val="37352F"/>
                </a:solidFill>
                <a:effectLst/>
                <a:latin typeface="+mn-lt"/>
              </a:rPr>
              <a:t> is primarily known amongst</a:t>
            </a:r>
            <a:r>
              <a:rPr lang="en-US" sz="1800" b="0" i="0" dirty="0">
                <a:solidFill>
                  <a:srgbClr val="37352F"/>
                </a:solidFill>
                <a:effectLst/>
                <a:latin typeface="+mn-lt"/>
              </a:rPr>
              <a:t> its customer base for boutique fashion items and high-end decor products.</a:t>
            </a:r>
            <a:endParaRPr lang="en-US" sz="1800" b="0" i="0" dirty="0">
              <a:solidFill>
                <a:srgbClr val="49494A"/>
              </a:solidFill>
              <a:effectLst/>
              <a:latin typeface="+mn-lt"/>
            </a:endParaRPr>
          </a:p>
          <a:p>
            <a:pPr marL="285750" indent="-285750" algn="l" rtl="0">
              <a:buFont typeface="Arial" panose="020B0604020202020204" pitchFamily="34" charset="0"/>
              <a:buChar char="•"/>
            </a:pPr>
            <a:endParaRPr lang="he-IL" sz="1800" dirty="0">
              <a:latin typeface="+mn-lt"/>
            </a:endParaRPr>
          </a:p>
        </p:txBody>
      </p:sp>
    </p:spTree>
    <p:extLst>
      <p:ext uri="{BB962C8B-B14F-4D97-AF65-F5344CB8AC3E}">
        <p14:creationId xmlns:p14="http://schemas.microsoft.com/office/powerpoint/2010/main" val="15373347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A4FC5EA-8CDF-E724-A94D-99201EC21F6E}"/>
              </a:ext>
            </a:extLst>
          </p:cNvPr>
          <p:cNvSpPr>
            <a:spLocks noGrp="1"/>
          </p:cNvSpPr>
          <p:nvPr>
            <p:ph type="title"/>
          </p:nvPr>
        </p:nvSpPr>
        <p:spPr>
          <a:xfrm>
            <a:off x="838200" y="365125"/>
            <a:ext cx="10515600" cy="606425"/>
          </a:xfrm>
        </p:spPr>
        <p:txBody>
          <a:bodyPr>
            <a:normAutofit/>
          </a:bodyPr>
          <a:lstStyle/>
          <a:p>
            <a:pPr algn="ctr"/>
            <a:r>
              <a:rPr lang="en-US" sz="2400" b="1" u="sng" dirty="0"/>
              <a:t>Purchase distribution</a:t>
            </a:r>
            <a:endParaRPr lang="he-IL" sz="2400" b="1" u="sng" dirty="0">
              <a:latin typeface="Inter"/>
            </a:endParaRPr>
          </a:p>
        </p:txBody>
      </p:sp>
      <p:pic>
        <p:nvPicPr>
          <p:cNvPr id="5" name="מציין מיקום תוכן 4">
            <a:extLst>
              <a:ext uri="{FF2B5EF4-FFF2-40B4-BE49-F238E27FC236}">
                <a16:creationId xmlns:a16="http://schemas.microsoft.com/office/drawing/2014/main" id="{E114EADA-8838-7101-ABEA-70B014EAD90C}"/>
              </a:ext>
            </a:extLst>
          </p:cNvPr>
          <p:cNvPicPr>
            <a:picLocks noGrp="1" noChangeAspect="1"/>
          </p:cNvPicPr>
          <p:nvPr>
            <p:ph idx="1"/>
          </p:nvPr>
        </p:nvPicPr>
        <p:blipFill rotWithShape="1">
          <a:blip r:embed="rId2"/>
          <a:srcRect l="24937" t="17586" r="10926" b="9837"/>
          <a:stretch/>
        </p:blipFill>
        <p:spPr>
          <a:xfrm>
            <a:off x="2432579" y="2824078"/>
            <a:ext cx="7326841" cy="3668797"/>
          </a:xfrm>
        </p:spPr>
      </p:pic>
      <p:pic>
        <p:nvPicPr>
          <p:cNvPr id="3" name="תמונה 2">
            <a:extLst>
              <a:ext uri="{FF2B5EF4-FFF2-40B4-BE49-F238E27FC236}">
                <a16:creationId xmlns:a16="http://schemas.microsoft.com/office/drawing/2014/main" id="{6717B027-5496-3F72-C0CD-9D83CAAC32FC}"/>
              </a:ext>
            </a:extLst>
          </p:cNvPr>
          <p:cNvPicPr>
            <a:picLocks noChangeAspect="1"/>
          </p:cNvPicPr>
          <p:nvPr/>
        </p:nvPicPr>
        <p:blipFill rotWithShape="1">
          <a:blip r:embed="rId3"/>
          <a:srcRect l="42939" t="40732" r="47995" b="51795"/>
          <a:stretch/>
        </p:blipFill>
        <p:spPr>
          <a:xfrm>
            <a:off x="742950" y="2824078"/>
            <a:ext cx="1510865" cy="700491"/>
          </a:xfrm>
          <a:prstGeom prst="rect">
            <a:avLst/>
          </a:prstGeom>
        </p:spPr>
      </p:pic>
      <p:sp>
        <p:nvSpPr>
          <p:cNvPr id="7" name="כותרת 1">
            <a:extLst>
              <a:ext uri="{FF2B5EF4-FFF2-40B4-BE49-F238E27FC236}">
                <a16:creationId xmlns:a16="http://schemas.microsoft.com/office/drawing/2014/main" id="{50ABFDB0-9319-077C-FCCC-21F944444FF4}"/>
              </a:ext>
            </a:extLst>
          </p:cNvPr>
          <p:cNvSpPr txBox="1">
            <a:spLocks/>
          </p:cNvSpPr>
          <p:nvPr/>
        </p:nvSpPr>
        <p:spPr>
          <a:xfrm>
            <a:off x="838200" y="1050089"/>
            <a:ext cx="10515600" cy="1695450"/>
          </a:xfrm>
          <a:prstGeom prst="rect">
            <a:avLst/>
          </a:prstGeom>
        </p:spPr>
        <p:txBody>
          <a:bodyPr vert="horz" lIns="91440" tIns="45720" rIns="91440" bIns="45720" rtlCol="1" anchor="ctr">
            <a:normAutofit/>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lgn="l" rtl="0">
              <a:buFont typeface="Arial" panose="020B0604020202020204" pitchFamily="34" charset="0"/>
              <a:buChar char="•"/>
            </a:pPr>
            <a:r>
              <a:rPr lang="en-US" sz="1800" dirty="0">
                <a:latin typeface="+mn-lt"/>
              </a:rPr>
              <a:t>Purchases distribution sorted for 20$ bins.</a:t>
            </a:r>
          </a:p>
          <a:p>
            <a:pPr marL="285750" indent="-285750" algn="l" rtl="0">
              <a:buFont typeface="Arial" panose="020B0604020202020204" pitchFamily="34" charset="0"/>
              <a:buChar char="•"/>
            </a:pPr>
            <a:r>
              <a:rPr lang="en-US" sz="1800" dirty="0">
                <a:solidFill>
                  <a:srgbClr val="49494A"/>
                </a:solidFill>
                <a:latin typeface="+mn-lt"/>
              </a:rPr>
              <a:t>Lower purchase size but higher purchases count is clearly shown for the treatment group over the control group: +77% increase in 20$ Purchases , +22% increase in 40$ purchases and a +13% increase in 60$ purchases.</a:t>
            </a:r>
          </a:p>
          <a:p>
            <a:pPr marL="285750" indent="-285750" algn="l" rtl="0">
              <a:buFont typeface="Arial" panose="020B0604020202020204" pitchFamily="34" charset="0"/>
              <a:buChar char="•"/>
            </a:pPr>
            <a:r>
              <a:rPr lang="en-US" sz="1800" b="0" i="0" dirty="0">
                <a:solidFill>
                  <a:srgbClr val="49494A"/>
                </a:solidFill>
                <a:effectLst/>
                <a:latin typeface="+mn-lt"/>
              </a:rPr>
              <a:t>T</a:t>
            </a:r>
            <a:r>
              <a:rPr lang="en-US" sz="1800" dirty="0">
                <a:solidFill>
                  <a:srgbClr val="49494A"/>
                </a:solidFill>
                <a:latin typeface="+mn-lt"/>
              </a:rPr>
              <a:t>his shows us the banner is working and is making users buy from the least expensive food and drinks category.</a:t>
            </a:r>
            <a:endParaRPr lang="en-US" sz="1800" b="0" i="0" dirty="0">
              <a:solidFill>
                <a:srgbClr val="49494A"/>
              </a:solidFill>
              <a:effectLst/>
              <a:latin typeface="+mn-lt"/>
            </a:endParaRPr>
          </a:p>
          <a:p>
            <a:pPr marL="285750" indent="-285750" algn="l" rtl="0">
              <a:buFont typeface="Arial" panose="020B0604020202020204" pitchFamily="34" charset="0"/>
              <a:buChar char="•"/>
            </a:pPr>
            <a:endParaRPr lang="he-IL" sz="1800" dirty="0">
              <a:latin typeface="+mn-lt"/>
            </a:endParaRPr>
          </a:p>
        </p:txBody>
      </p:sp>
    </p:spTree>
    <p:extLst>
      <p:ext uri="{BB962C8B-B14F-4D97-AF65-F5344CB8AC3E}">
        <p14:creationId xmlns:p14="http://schemas.microsoft.com/office/powerpoint/2010/main" val="22457745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תמונה 4">
            <a:extLst>
              <a:ext uri="{FF2B5EF4-FFF2-40B4-BE49-F238E27FC236}">
                <a16:creationId xmlns:a16="http://schemas.microsoft.com/office/drawing/2014/main" id="{B8F0E67E-BA62-1E7B-0361-8B1EB45F7F82}"/>
              </a:ext>
            </a:extLst>
          </p:cNvPr>
          <p:cNvPicPr>
            <a:picLocks noChangeAspect="1"/>
          </p:cNvPicPr>
          <p:nvPr/>
        </p:nvPicPr>
        <p:blipFill rotWithShape="1">
          <a:blip r:embed="rId2"/>
          <a:srcRect l="52344" t="14028" b="60972"/>
          <a:stretch/>
        </p:blipFill>
        <p:spPr>
          <a:xfrm>
            <a:off x="2273433" y="3429001"/>
            <a:ext cx="8165967" cy="2747962"/>
          </a:xfrm>
          <a:prstGeom prst="rect">
            <a:avLst/>
          </a:prstGeom>
        </p:spPr>
      </p:pic>
      <p:pic>
        <p:nvPicPr>
          <p:cNvPr id="6" name="תמונה 5">
            <a:extLst>
              <a:ext uri="{FF2B5EF4-FFF2-40B4-BE49-F238E27FC236}">
                <a16:creationId xmlns:a16="http://schemas.microsoft.com/office/drawing/2014/main" id="{9AE35FC0-DC8E-6E1E-B57D-34225C8AB373}"/>
              </a:ext>
            </a:extLst>
          </p:cNvPr>
          <p:cNvPicPr>
            <a:picLocks noChangeAspect="1"/>
          </p:cNvPicPr>
          <p:nvPr/>
        </p:nvPicPr>
        <p:blipFill rotWithShape="1">
          <a:blip r:embed="rId3"/>
          <a:srcRect l="42939" t="40732" r="47995" b="51795"/>
          <a:stretch/>
        </p:blipFill>
        <p:spPr>
          <a:xfrm>
            <a:off x="762568" y="3429000"/>
            <a:ext cx="1510865" cy="700491"/>
          </a:xfrm>
          <a:prstGeom prst="rect">
            <a:avLst/>
          </a:prstGeom>
        </p:spPr>
      </p:pic>
      <p:sp>
        <p:nvSpPr>
          <p:cNvPr id="7" name="כותרת 1">
            <a:extLst>
              <a:ext uri="{FF2B5EF4-FFF2-40B4-BE49-F238E27FC236}">
                <a16:creationId xmlns:a16="http://schemas.microsoft.com/office/drawing/2014/main" id="{6A3E68CB-144C-3A93-C570-F5C3B45BE7B3}"/>
              </a:ext>
            </a:extLst>
          </p:cNvPr>
          <p:cNvSpPr>
            <a:spLocks noGrp="1"/>
          </p:cNvSpPr>
          <p:nvPr>
            <p:ph type="title"/>
          </p:nvPr>
        </p:nvSpPr>
        <p:spPr>
          <a:xfrm>
            <a:off x="838200" y="365125"/>
            <a:ext cx="10515600" cy="606425"/>
          </a:xfrm>
        </p:spPr>
        <p:txBody>
          <a:bodyPr>
            <a:normAutofit/>
          </a:bodyPr>
          <a:lstStyle/>
          <a:p>
            <a:pPr algn="ctr"/>
            <a:r>
              <a:rPr lang="en-US" sz="2400" b="1" u="sng" dirty="0"/>
              <a:t>Conversion rate and avg amount spent sorted by join date</a:t>
            </a:r>
            <a:endParaRPr lang="he-IL" sz="2400" b="1" u="sng" dirty="0">
              <a:latin typeface="Inter"/>
            </a:endParaRPr>
          </a:p>
        </p:txBody>
      </p:sp>
      <p:sp>
        <p:nvSpPr>
          <p:cNvPr id="8" name="כותרת 1">
            <a:extLst>
              <a:ext uri="{FF2B5EF4-FFF2-40B4-BE49-F238E27FC236}">
                <a16:creationId xmlns:a16="http://schemas.microsoft.com/office/drawing/2014/main" id="{02BACED7-1957-AC3F-26AF-60800A40EE8B}"/>
              </a:ext>
            </a:extLst>
          </p:cNvPr>
          <p:cNvSpPr txBox="1">
            <a:spLocks/>
          </p:cNvSpPr>
          <p:nvPr/>
        </p:nvSpPr>
        <p:spPr>
          <a:xfrm>
            <a:off x="714375" y="885825"/>
            <a:ext cx="10515600" cy="1695450"/>
          </a:xfrm>
          <a:prstGeom prst="rect">
            <a:avLst/>
          </a:prstGeom>
        </p:spPr>
        <p:txBody>
          <a:bodyPr vert="horz" lIns="91440" tIns="45720" rIns="91440" bIns="45720" rtlCol="1" anchor="ctr">
            <a:normAutofit/>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lgn="l" rtl="0">
              <a:buFont typeface="Arial" panose="020B0604020202020204" pitchFamily="34" charset="0"/>
              <a:buChar char="•"/>
            </a:pPr>
            <a:r>
              <a:rPr lang="en-US" sz="1800" dirty="0">
                <a:latin typeface="+mn-lt"/>
              </a:rPr>
              <a:t>Conversion rate is higher for the treatment group for all but 3 dates: 28</a:t>
            </a:r>
            <a:r>
              <a:rPr lang="en-US" sz="1800" baseline="30000" dirty="0">
                <a:latin typeface="+mn-lt"/>
              </a:rPr>
              <a:t>th</a:t>
            </a:r>
            <a:r>
              <a:rPr lang="en-US" sz="1800" dirty="0">
                <a:latin typeface="+mn-lt"/>
              </a:rPr>
              <a:t> of January, 1</a:t>
            </a:r>
            <a:r>
              <a:rPr lang="en-US" sz="1800" baseline="30000" dirty="0">
                <a:latin typeface="+mn-lt"/>
              </a:rPr>
              <a:t>st</a:t>
            </a:r>
            <a:r>
              <a:rPr lang="en-US" sz="1800" dirty="0">
                <a:latin typeface="+mn-lt"/>
              </a:rPr>
              <a:t> and 2</a:t>
            </a:r>
            <a:r>
              <a:rPr lang="en-US" sz="1800" baseline="30000" dirty="0">
                <a:latin typeface="+mn-lt"/>
              </a:rPr>
              <a:t>nd</a:t>
            </a:r>
            <a:r>
              <a:rPr lang="en-US" sz="1800" dirty="0">
                <a:latin typeface="+mn-lt"/>
              </a:rPr>
              <a:t> of February.</a:t>
            </a:r>
          </a:p>
          <a:p>
            <a:pPr algn="l" rtl="0"/>
            <a:endParaRPr lang="en-US" sz="1800" dirty="0">
              <a:latin typeface="+mn-lt"/>
            </a:endParaRPr>
          </a:p>
          <a:p>
            <a:pPr marL="285750" indent="-285750" algn="l" rtl="0">
              <a:buFont typeface="Arial" panose="020B0604020202020204" pitchFamily="34" charset="0"/>
              <a:buChar char="•"/>
            </a:pPr>
            <a:r>
              <a:rPr lang="en-US" sz="1800" dirty="0">
                <a:latin typeface="+mn-lt"/>
              </a:rPr>
              <a:t>Avg amount spent is less straightforward but as clearly shown from the graph below from the 3</a:t>
            </a:r>
            <a:r>
              <a:rPr lang="en-US" sz="1800" baseline="30000" dirty="0">
                <a:latin typeface="+mn-lt"/>
              </a:rPr>
              <a:t>rd</a:t>
            </a:r>
            <a:r>
              <a:rPr lang="en-US" sz="1800" dirty="0">
                <a:latin typeface="+mn-lt"/>
              </a:rPr>
              <a:t> of February onwards both conversion rate and avg amount spent is higher for the treatment group over the control group which means we have higher revenues for the treatment group. </a:t>
            </a:r>
            <a:endParaRPr lang="he-IL" sz="1800" dirty="0">
              <a:latin typeface="+mn-lt"/>
            </a:endParaRPr>
          </a:p>
        </p:txBody>
      </p:sp>
    </p:spTree>
    <p:extLst>
      <p:ext uri="{BB962C8B-B14F-4D97-AF65-F5344CB8AC3E}">
        <p14:creationId xmlns:p14="http://schemas.microsoft.com/office/powerpoint/2010/main" val="2684946915"/>
      </p:ext>
    </p:extLst>
  </p:cSld>
  <p:clrMapOvr>
    <a:masterClrMapping/>
  </p:clrMapOvr>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1055</TotalTime>
  <Words>1003</Words>
  <Application>Microsoft Office PowerPoint</Application>
  <PresentationFormat>מסך רחב</PresentationFormat>
  <Paragraphs>79</Paragraphs>
  <Slides>12</Slides>
  <Notes>0</Notes>
  <HiddenSlides>0</HiddenSlides>
  <MMClips>0</MMClips>
  <ScaleCrop>false</ScaleCrop>
  <HeadingPairs>
    <vt:vector size="6" baseType="variant">
      <vt:variant>
        <vt:lpstr>גופנים בשימוש</vt:lpstr>
      </vt:variant>
      <vt:variant>
        <vt:i4>4</vt:i4>
      </vt:variant>
      <vt:variant>
        <vt:lpstr>ערכת נושא</vt:lpstr>
      </vt:variant>
      <vt:variant>
        <vt:i4>1</vt:i4>
      </vt:variant>
      <vt:variant>
        <vt:lpstr>כותרות שקופיות</vt:lpstr>
      </vt:variant>
      <vt:variant>
        <vt:i4>12</vt:i4>
      </vt:variant>
    </vt:vector>
  </HeadingPairs>
  <TitlesOfParts>
    <vt:vector size="17" baseType="lpstr">
      <vt:lpstr>Arial</vt:lpstr>
      <vt:lpstr>Calibri</vt:lpstr>
      <vt:lpstr>Calibri Light</vt:lpstr>
      <vt:lpstr>Inter</vt:lpstr>
      <vt:lpstr>ערכת נושא Office</vt:lpstr>
      <vt:lpstr>Mastery Project No 1</vt:lpstr>
      <vt:lpstr>מצגת של PowerPoint‏</vt:lpstr>
      <vt:lpstr>  Conversion rate is higher in the treatment group   </vt:lpstr>
      <vt:lpstr>No increase in avg amount spent </vt:lpstr>
      <vt:lpstr>Noticeable difference between Android/IOS users</vt:lpstr>
      <vt:lpstr>* Conversion rate and avg amount spent differences among the treatment and control group for female demographics is +0.3% and -0.33$.  * Conversion rate and avg amount spent both ranked higher for the treatment group in male demographics +1.16% and +0.35$ .  * 20,130 female users, 20,289 male users, 1669 other users, 6855 missing values for gender identification. </vt:lpstr>
      <vt:lpstr>Users Traffic to the website</vt:lpstr>
      <vt:lpstr>Purchase distribution</vt:lpstr>
      <vt:lpstr>Conversion rate and avg amount spent sorted by join date</vt:lpstr>
      <vt:lpstr> </vt:lpstr>
      <vt:lpstr>Final numbers</vt:lpstr>
      <vt:lpstr>Final recommendation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creator>רז לבנקופף</dc:creator>
  <cp:lastModifiedBy>רז לבנקופף</cp:lastModifiedBy>
  <cp:revision>41</cp:revision>
  <dcterms:created xsi:type="dcterms:W3CDTF">2023-08-27T22:25:00Z</dcterms:created>
  <dcterms:modified xsi:type="dcterms:W3CDTF">2023-09-25T15:24:54Z</dcterms:modified>
</cp:coreProperties>
</file>