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Inter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vMqxsrgXTxtPXQcMXdr8n70g/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F34C44-2B1A-4309-BD1F-325D889CDFD8}">
  <a:tblStyle styleId="{55F34C44-2B1A-4309-BD1F-325D889CDF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5469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>
                <a:highlight>
                  <a:srgbClr val="FFFF00"/>
                </a:highlight>
              </a:rPr>
              <a:t>Mastery Project No 2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963"/>
              <a:buNone/>
            </a:pPr>
            <a:r>
              <a:rPr lang="en-US" sz="5586">
                <a:latin typeface="Calibri"/>
                <a:ea typeface="Calibri"/>
                <a:cs typeface="Calibri"/>
                <a:sym typeface="Calibri"/>
              </a:rPr>
              <a:t>Funnel Analysis</a:t>
            </a:r>
            <a:endParaRPr sz="5586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52F"/>
              </a:buClr>
              <a:buSzPct val="42963"/>
              <a:buNone/>
            </a:pPr>
            <a:r>
              <a:rPr b="0" i="0" lang="en-US" sz="5586">
                <a:solidFill>
                  <a:srgbClr val="37352F"/>
                </a:solidFill>
                <a:latin typeface="Calibri"/>
                <a:ea typeface="Calibri"/>
                <a:cs typeface="Calibri"/>
                <a:sym typeface="Calibri"/>
              </a:rPr>
              <a:t>This project aims to analyze the customer funnel of Metrocar, a ride-sharing app (similar to Uber/Lyft), to identify areas for improvement and optimization.</a:t>
            </a:r>
            <a:endParaRPr sz="5586"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666750" y="438150"/>
            <a:ext cx="109632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37352F"/>
                </a:solidFill>
                <a:latin typeface="Calibri"/>
                <a:ea typeface="Calibri"/>
                <a:cs typeface="Calibri"/>
                <a:sym typeface="Calibri"/>
              </a:rPr>
              <a:t>Metrocar’s Funnel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The customer funnel for Metrocar will include the following stages: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Download, Signup, Ride request, Ride accepted, Ride pickup, Ride completed, Payment, Review.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The funnel is built from two perspectives users and rides.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We will answer the business questions presented in the following slides based on the data analysis.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It is important to note that approx 30.1% of the users who signed up are of unknown age range, possibilities are: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they are 54+, younger then 18 or just haven’t filled that field.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17795" l="44054" r="33519" t="43626"/>
          <a:stretch/>
        </p:blipFill>
        <p:spPr>
          <a:xfrm>
            <a:off x="6096000" y="4877329"/>
            <a:ext cx="1917696" cy="185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34369" l="51335" r="30243" t="28737"/>
          <a:stretch/>
        </p:blipFill>
        <p:spPr>
          <a:xfrm>
            <a:off x="4287916" y="4871658"/>
            <a:ext cx="1808083" cy="186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666750" y="438150"/>
            <a:ext cx="109632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37352F"/>
                </a:solidFill>
                <a:latin typeface="Calibri"/>
                <a:ea typeface="Calibri"/>
                <a:cs typeface="Calibri"/>
                <a:sym typeface="Calibri"/>
              </a:rPr>
              <a:t>User Level Funnel Analysis key drop off points</a:t>
            </a:r>
            <a:endParaRPr b="0" i="0" sz="14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We found three key drop off points in the user level funnel that correlates to most users lost from the process: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     - download -&gt; signup , which is a </a:t>
            </a:r>
            <a:r>
              <a:rPr b="0" i="0" lang="en-US" sz="1400" u="none" cap="none" strike="noStrike">
                <a:solidFill>
                  <a:srgbClr val="37352F"/>
                </a:solidFill>
                <a:highlight>
                  <a:srgbClr val="FFFF00"/>
                </a:highlight>
                <a:latin typeface="Inter"/>
                <a:ea typeface="Inter"/>
                <a:cs typeface="Inter"/>
                <a:sym typeface="Inter"/>
              </a:rPr>
              <a:t>25.35%</a:t>
            </a: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loss which correlates to </a:t>
            </a:r>
            <a:r>
              <a:rPr b="0" i="0" lang="en-US" sz="1400" u="none" cap="none" strike="noStrike">
                <a:solidFill>
                  <a:srgbClr val="37352F"/>
                </a:solidFill>
                <a:highlight>
                  <a:srgbClr val="FFFF00"/>
                </a:highlight>
                <a:latin typeface="Inter"/>
                <a:ea typeface="Inter"/>
                <a:cs typeface="Inter"/>
                <a:sym typeface="Inter"/>
              </a:rPr>
              <a:t>5985</a:t>
            </a: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     -  signup -&gt; ride_request , which is a </a:t>
            </a:r>
            <a:r>
              <a:rPr b="0" i="0" lang="en-US" sz="1400" u="none" cap="none" strike="noStrike">
                <a:solidFill>
                  <a:srgbClr val="37352F"/>
                </a:solidFill>
                <a:highlight>
                  <a:srgbClr val="FFFF00"/>
                </a:highlight>
                <a:latin typeface="Inter"/>
                <a:ea typeface="Inter"/>
                <a:cs typeface="Inter"/>
                <a:sym typeface="Inter"/>
              </a:rPr>
              <a:t>29.6%</a:t>
            </a: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loss which correlates to </a:t>
            </a:r>
            <a:r>
              <a:rPr b="0" i="0" lang="en-US" sz="1400" u="none" cap="none" strike="noStrike">
                <a:solidFill>
                  <a:srgbClr val="37352F"/>
                </a:solidFill>
                <a:highlight>
                  <a:srgbClr val="FFFF00"/>
                </a:highlight>
                <a:latin typeface="Inter"/>
                <a:ea typeface="Inter"/>
                <a:cs typeface="Inter"/>
                <a:sym typeface="Inter"/>
              </a:rPr>
              <a:t>5217</a:t>
            </a: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     - ride_accepted -&gt; ride_pickup , which is a </a:t>
            </a:r>
            <a:r>
              <a:rPr b="0" i="0" lang="en-US" sz="1400" u="none" cap="none" strike="noStrike">
                <a:solidFill>
                  <a:srgbClr val="37352F"/>
                </a:solidFill>
                <a:highlight>
                  <a:srgbClr val="FFFF00"/>
                </a:highlight>
                <a:latin typeface="Inter"/>
                <a:ea typeface="Inter"/>
                <a:cs typeface="Inter"/>
                <a:sym typeface="Inter"/>
              </a:rPr>
              <a:t>49.23%</a:t>
            </a: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loss which correlates to </a:t>
            </a:r>
            <a:r>
              <a:rPr b="0" i="0" lang="en-US" sz="1400" u="none" cap="none" strike="noStrike">
                <a:solidFill>
                  <a:srgbClr val="37352F"/>
                </a:solidFill>
                <a:highlight>
                  <a:srgbClr val="FFFF00"/>
                </a:highlight>
                <a:latin typeface="Inter"/>
                <a:ea typeface="Inter"/>
                <a:cs typeface="Inter"/>
                <a:sym typeface="Inter"/>
              </a:rPr>
              <a:t>6045</a:t>
            </a: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10680" l="13762" r="0" t="10097"/>
          <a:stretch/>
        </p:blipFill>
        <p:spPr>
          <a:xfrm>
            <a:off x="561250" y="2312800"/>
            <a:ext cx="10648224" cy="43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666750" y="438150"/>
            <a:ext cx="109632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37352F"/>
                </a:solidFill>
                <a:latin typeface="Calibri"/>
                <a:ea typeface="Calibri"/>
                <a:cs typeface="Calibri"/>
                <a:sym typeface="Calibri"/>
              </a:rPr>
              <a:t>Rides Level Funnel Analysis key drop off points</a:t>
            </a:r>
            <a:endParaRPr b="0" i="0" sz="14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We found 1 major drop off point in the rides level funnel that correlates to most rides lost from the process: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rides_requested -&gt; rides_accepted , which is a </a:t>
            </a:r>
            <a:r>
              <a:rPr b="0" i="0" lang="en-US" sz="1400" u="none" cap="none" strike="noStrike">
                <a:solidFill>
                  <a:srgbClr val="37352F"/>
                </a:solidFill>
                <a:highlight>
                  <a:srgbClr val="FFFF00"/>
                </a:highlight>
                <a:latin typeface="Inter"/>
                <a:ea typeface="Inter"/>
                <a:cs typeface="Inter"/>
                <a:sym typeface="Inter"/>
              </a:rPr>
              <a:t>35.57%</a:t>
            </a: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loss which correlates to </a:t>
            </a:r>
            <a:r>
              <a:rPr b="0" i="0" lang="en-US" sz="1400" u="none" cap="none" strike="noStrike">
                <a:solidFill>
                  <a:srgbClr val="37352F"/>
                </a:solidFill>
                <a:highlight>
                  <a:srgbClr val="FFFF00"/>
                </a:highlight>
                <a:latin typeface="Inter"/>
                <a:ea typeface="Inter"/>
                <a:cs typeface="Inter"/>
                <a:sym typeface="Inter"/>
              </a:rPr>
              <a:t>137089</a:t>
            </a: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rides drop off.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rides_accepted -&gt; rides_pickup , which is a 9.94% loss which correlates to 15021 rides and is essentially the rides cancelation rate.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Unpaid rides : rides_completed -&gt; payment , which is a 4.96% loss which correlates to 6759 rides.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10809" l="13471" r="1406" t="10227"/>
          <a:stretch/>
        </p:blipFill>
        <p:spPr>
          <a:xfrm>
            <a:off x="853150" y="2506275"/>
            <a:ext cx="10485701" cy="43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/>
        </p:nvSpPr>
        <p:spPr>
          <a:xfrm>
            <a:off x="666750" y="438150"/>
            <a:ext cx="109632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37352F"/>
                </a:solidFill>
                <a:latin typeface="Calibri"/>
                <a:ea typeface="Calibri"/>
                <a:cs typeface="Calibri"/>
                <a:sym typeface="Calibri"/>
              </a:rPr>
              <a:t>User Level platform analysis IOS &gt; Android &gt;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3735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Conversion rates were kept through the funnel stages across the different platforms.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Out of the initial 23608 users: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           - 14290 IOS users, </a:t>
            </a:r>
            <a:r>
              <a:rPr b="0" i="0" lang="en-US" sz="1400" u="none" cap="none" strike="noStrike">
                <a:solidFill>
                  <a:srgbClr val="37352F"/>
                </a:solidFill>
                <a:highlight>
                  <a:srgbClr val="FFFF00"/>
                </a:highlight>
                <a:latin typeface="Inter"/>
                <a:ea typeface="Inter"/>
                <a:cs typeface="Inter"/>
                <a:sym typeface="Inter"/>
              </a:rPr>
              <a:t>60.53% </a:t>
            </a: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of overall 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           - 6935 Android users, 29.37% of overall 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           - 2383 Web users, 10.09% of overall 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10665" l="24375" r="10686" t="17111"/>
          <a:stretch/>
        </p:blipFill>
        <p:spPr>
          <a:xfrm>
            <a:off x="2243775" y="2315476"/>
            <a:ext cx="6771648" cy="40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/>
        </p:nvPicPr>
        <p:blipFill rotWithShape="1">
          <a:blip r:embed="rId4">
            <a:alphaModFix/>
          </a:blip>
          <a:srcRect b="74222" l="89624" r="563" t="16889"/>
          <a:stretch/>
        </p:blipFill>
        <p:spPr>
          <a:xfrm>
            <a:off x="7658100" y="4602120"/>
            <a:ext cx="119634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666750" y="438150"/>
            <a:ext cx="109632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37352F"/>
                </a:solidFill>
                <a:latin typeface="Calibri"/>
                <a:ea typeface="Calibri"/>
                <a:cs typeface="Calibri"/>
                <a:sym typeface="Calibri"/>
              </a:rPr>
              <a:t>User Level Age Range analysis Unknown &gt; 35-44 &gt; 25-34 &gt; 18-24 &gt; 44-54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3735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Conversion rates were kept through the funnel stages across the different age ranges.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Null is for users who haven’t signed up at all, 5985 users, 25.35%.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Out of the initial 23608 users: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p6"/>
          <p:cNvGraphicFramePr/>
          <p:nvPr/>
        </p:nvGraphicFramePr>
        <p:xfrm>
          <a:off x="6638557" y="1944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{55F34C44-2B1A-4309-BD1F-325D889CDFD8}</a:tableStyleId>
              </a:tblPr>
              <a:tblGrid>
                <a:gridCol w="1638400"/>
                <a:gridCol w="1638400"/>
                <a:gridCol w="1638400"/>
              </a:tblGrid>
              <a:tr h="18867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Precent from total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User count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Age Range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</a:tr>
              <a:tr h="18867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FFFF0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22.46%</a:t>
                      </a:r>
                      <a:endParaRPr sz="1400" u="none" cap="none" strike="noStrike">
                        <a:highlight>
                          <a:srgbClr val="FFFF00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FFFF0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5304</a:t>
                      </a:r>
                      <a:endParaRPr sz="1400" u="none" cap="none" strike="noStrike">
                        <a:highlight>
                          <a:srgbClr val="FFFF00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FFFF0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Unknown</a:t>
                      </a:r>
                      <a:endParaRPr sz="1400" u="none" cap="none" strike="noStrike">
                        <a:highlight>
                          <a:srgbClr val="FFFF00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</a:tr>
              <a:tr h="18867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21.94%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5181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35-44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</a:tr>
              <a:tr h="18867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14.6%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3447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25-34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</a:tr>
              <a:tr h="18867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7.9%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1865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18-24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</a:tr>
              <a:tr h="18867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7.73%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1826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44-54</a:t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11998" l="32562" r="12312" t="23889"/>
          <a:stretch/>
        </p:blipFill>
        <p:spPr>
          <a:xfrm>
            <a:off x="777075" y="1944774"/>
            <a:ext cx="5722627" cy="414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 b="67777" l="89813" r="4060" t="16889"/>
          <a:stretch/>
        </p:blipFill>
        <p:spPr>
          <a:xfrm>
            <a:off x="5349240" y="4023360"/>
            <a:ext cx="746760" cy="10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666750" y="438150"/>
            <a:ext cx="109632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37352F"/>
                </a:solidFill>
                <a:latin typeface="Calibri"/>
                <a:ea typeface="Calibri"/>
                <a:cs typeface="Calibri"/>
                <a:sym typeface="Calibri"/>
              </a:rPr>
              <a:t>Surge Pricing Strategy – busiest hours of the 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3735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By looking into the number of users, rides and revenues vs hour we can determine that our busiest times 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10656" l="13834" r="7159" t="10356"/>
          <a:stretch/>
        </p:blipFill>
        <p:spPr>
          <a:xfrm>
            <a:off x="832883" y="1552225"/>
            <a:ext cx="9733766" cy="517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410100" y="823100"/>
            <a:ext cx="10963200" cy="7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37352F"/>
                </a:solidFill>
                <a:latin typeface="Calibri"/>
                <a:ea typeface="Calibri"/>
                <a:cs typeface="Calibri"/>
                <a:sym typeface="Calibri"/>
              </a:rPr>
              <a:t>Lowest conversion rate – user level funnel, rides level funnel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3735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As mentioned in slide 3 the conversion rate from rides_accepted to ride_pickup is a little over 50% for new users, this is our lowest conversion rate and will make the biggest improvement revenue wise, possible solution: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- Cancelation fee, if a ride is being accepted and gets cancelled before the pickup occurs there might be 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  option to charge for a cancelation fee, passenger or driver.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As mentioned in slide 4 the conversion rate from rides_requested to ride_accepted is 64.43%, this is our lowest conversion rate at the ride level granularity, rides drop off at this phase are 137089, possible reason: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-  Not enough drivers using the app, recruit more drivers to accommodate the number of requests.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App user experience should be examined on all platforms.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Interesting stats: 34 rides on average per user, price for a ride is 20$ on average.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35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37352F"/>
                </a:solidFill>
                <a:latin typeface="Inter"/>
                <a:ea typeface="Inter"/>
                <a:cs typeface="Inter"/>
                <a:sym typeface="Inter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2023-08-27T22:25:00Z</dcterms:created>
  <dc:creator>רז לבנקופף</dc:creator>
</cp:coreProperties>
</file>