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E7EF"/>
    <a:srgbClr val="90A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1:37:55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24575,'504'0'0,"-486"-1"0,1-1 0,30-7 0,32-3 0,425 11 0,-244 3 0,-244-1 0,0 1 0,32 7 0,31 3 0,-46-11 0,-7-1 0,1 1 0,-1 2 0,30 6 0,109 15 0,39 24 0,-117-28 0,111 27 0,23 7 0,-184-45 0,46 11 0,147 55 0,40 29 0,-179-68 0,-36-15 0,-2 1 0,-1 3 0,78 49 0,60 46 0,44 35 0,-190-127 0,57 47 0,-89-63 0,0 1 0,-1 0 0,0 1 0,-1 0 0,-1 1 0,0 0 0,14 28 0,59 112 0,-68-123 0,-1 0 0,-2 1 0,-1 0 0,11 54 0,-20-74 0,3 21 0,-1 1 0,-2 1 0,-2-1 0,-5 60 0,1-3 0,1-54 0,-2 0 0,-2-1 0,-1 1 0,-2-1 0,-20 52 0,24-72 0,0-1 0,-1 0 0,-1 0 0,0 0 0,-1 0 0,-1-2 0,0 1 0,-1-1 0,-1 0 0,-16 16 0,-15 11 0,20-17 0,-1-1 0,-1-2 0,-1 0 0,-1-2 0,-1 0 0,-54 27 0,-99 40 0,56-25 0,-14-7 0,-74 1 0,137-37 0,-102 19-1365,162-31-5461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1:37:58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0 24575,'-2'1'0,"1"-1"0,-1 0 0,0 1 0,0 0 0,0-1 0,1 1 0,-1 0 0,0 0 0,1 0 0,-1 0 0,1 0 0,-1 0 0,1 1 0,0-1 0,-1 0 0,1 1 0,-1 1 0,-23 33 0,12-16 0,0-1 0,1 0 0,1 1 0,-13 31 0,16-30 0,-2-1 0,-1 0 0,-20 29 0,30-48 0,0 1 0,0-1 0,0 1 0,0 0 0,0-1 0,0 1 0,0 0 0,1 0 0,-1-1 0,1 1 0,-1 0 0,1 0 0,0 0 0,0 0 0,0 0 0,0 0 0,0 0 0,0 0 0,0-1 0,1 1 0,-1 0 0,1 0 0,-1 0 0,1 0 0,0-1 0,0 1 0,-1 0 0,1-1 0,0 1 0,1 0 0,-1-1 0,0 1 0,0-1 0,1 0 0,-1 1 0,1-1 0,-1 0 0,1 0 0,-1 0 0,4 1 0,10 8 0,1-2 0,0 0 0,28 10 0,-19-8 0,112 45-1365,-121-50-5461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1:38:02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554 1148 24575,'-23'-1'0,"1"0"0,0-1 0,-1-2 0,1 0 0,1-1 0,-1-1 0,1-2 0,0 0 0,0-1 0,-26-16 0,5 2 0,22 13 0,0-1 0,1-1 0,1 0 0,0-2 0,-19-17 0,26 19 0,1 0 0,0 0 0,0-1 0,1-1 0,1 0 0,0 0 0,1 0 0,-9-27 0,9 18 0,2 0 0,0-1 0,2 1 0,0-1 0,2-32 0,0-33 0,4-109 0,-2 189 0,0 1 0,1-1 0,1 0 0,-1 1 0,2 0 0,-1-1 0,1 1 0,0 0 0,0 1 0,1-1 0,7-8 0,8-7 0,45-40 0,-22 22 0,-30 30 0,1 1 0,0 0 0,0 1 0,23-11 0,4-3 0,-31 19 0,1-1 0,0 1 0,0 1 0,1 0 0,-1 1 0,1 0 0,16-1 0,24-4 0,-38 5 0,0 0 0,0 1 0,0 1 0,0 0 0,0 1 0,0 0 0,0 1 0,0 1 0,-1 0 0,1 1 0,-1 1 0,0 0 0,0 0 0,22 14 0,-16-7 0,0 1 0,-1 0 0,-1 2 0,0 0 0,-1 0 0,0 2 0,-2 0 0,21 31 0,-23-28 0,-2 1 0,0 1 0,-1 0 0,-2 0 0,0 1 0,-1 0 0,-1 0 0,2 39 0,4 4 0,-7-41 0,0 0 0,0 28 0,-4-34 0,0 9 0,1 0 0,1 1 0,9 45 0,-8-62 0,0 0 0,-1 0 0,-1 0 0,0 1 0,0-1 0,-1 0 0,-1 1 0,0-1 0,-1 0 0,0 0 0,-1 0 0,0 0 0,-1 0 0,0 0 0,-1-1 0,0 0 0,-1 0 0,0 0 0,-1-1 0,-11 15 0,-5 0 0,12-13 0,0 0 0,-1-1 0,0 0 0,0-1 0,-19 12 0,19-16 0,1-1 0,-1 0 0,0 0 0,0-1 0,0-1 0,-1 0 0,1-1 0,-26 1 0,31-2 0,0-1 0,1 0 0,-1-1 0,0 1 0,0-1 0,0-1 0,1 1 0,-1-1 0,0-1 0,1 1 0,0-1 0,-1 0 0,1 0 0,0-1 0,1 0 0,-1 0 0,1 0 0,-7-6 0,3-4-1365,3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6048-86D7-4B26-B9A1-EC2C196563EB}" type="datetimeFigureOut">
              <a:rPr lang="fi-FI" smtClean="0"/>
              <a:t>8.12.2022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B1EB-914C-44BF-8CFC-1B2254098CC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7518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6048-86D7-4B26-B9A1-EC2C196563EB}" type="datetimeFigureOut">
              <a:rPr lang="fi-FI" smtClean="0"/>
              <a:t>8.12.2022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B1EB-914C-44BF-8CFC-1B2254098CC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8025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6048-86D7-4B26-B9A1-EC2C196563EB}" type="datetimeFigureOut">
              <a:rPr lang="fi-FI" smtClean="0"/>
              <a:t>8.12.2022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B1EB-914C-44BF-8CFC-1B2254098CC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5513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6048-86D7-4B26-B9A1-EC2C196563EB}" type="datetimeFigureOut">
              <a:rPr lang="fi-FI" smtClean="0"/>
              <a:t>8.12.2022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B1EB-914C-44BF-8CFC-1B2254098CC1}" type="slidenum">
              <a:rPr lang="fi-FI" smtClean="0"/>
              <a:t>‹#›</a:t>
            </a:fld>
            <a:endParaRPr lang="fi-FI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7008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6048-86D7-4B26-B9A1-EC2C196563EB}" type="datetimeFigureOut">
              <a:rPr lang="fi-FI" smtClean="0"/>
              <a:t>8.12.2022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B1EB-914C-44BF-8CFC-1B2254098CC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3449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i-FI"/>
              <a:t>Muokkaa tekstin perustyylejä napsauttamalla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i-FI"/>
              <a:t>Muokkaa tekstin perustyylejä napsauttamalla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6048-86D7-4B26-B9A1-EC2C196563EB}" type="datetimeFigureOut">
              <a:rPr lang="fi-FI" smtClean="0"/>
              <a:t>8.12.2022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B1EB-914C-44BF-8CFC-1B2254098CC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15012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6048-86D7-4B26-B9A1-EC2C196563EB}" type="datetimeFigureOut">
              <a:rPr lang="fi-FI" smtClean="0"/>
              <a:t>8.12.2022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B1EB-914C-44BF-8CFC-1B2254098CC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13562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6048-86D7-4B26-B9A1-EC2C196563EB}" type="datetimeFigureOut">
              <a:rPr lang="fi-FI" smtClean="0"/>
              <a:t>8.12.2022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B1EB-914C-44BF-8CFC-1B2254098CC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038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6048-86D7-4B26-B9A1-EC2C196563EB}" type="datetimeFigureOut">
              <a:rPr lang="fi-FI" smtClean="0"/>
              <a:t>8.12.2022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B1EB-914C-44BF-8CFC-1B2254098CC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01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6048-86D7-4B26-B9A1-EC2C196563EB}" type="datetimeFigureOut">
              <a:rPr lang="fi-FI" smtClean="0"/>
              <a:t>8.12.2022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B1EB-914C-44BF-8CFC-1B2254098CC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220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6048-86D7-4B26-B9A1-EC2C196563EB}" type="datetimeFigureOut">
              <a:rPr lang="fi-FI" smtClean="0"/>
              <a:t>8.12.2022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B1EB-914C-44BF-8CFC-1B2254098CC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846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6048-86D7-4B26-B9A1-EC2C196563EB}" type="datetimeFigureOut">
              <a:rPr lang="fi-FI" smtClean="0"/>
              <a:t>8.12.2022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B1EB-914C-44BF-8CFC-1B2254098CC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234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6048-86D7-4B26-B9A1-EC2C196563EB}" type="datetimeFigureOut">
              <a:rPr lang="fi-FI" smtClean="0"/>
              <a:t>8.12.2022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B1EB-914C-44BF-8CFC-1B2254098CC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40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6048-86D7-4B26-B9A1-EC2C196563EB}" type="datetimeFigureOut">
              <a:rPr lang="fi-FI" smtClean="0"/>
              <a:t>8.12.2022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B1EB-914C-44BF-8CFC-1B2254098CC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600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6048-86D7-4B26-B9A1-EC2C196563EB}" type="datetimeFigureOut">
              <a:rPr lang="fi-FI" smtClean="0"/>
              <a:t>8.12.2022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B1EB-914C-44BF-8CFC-1B2254098CC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0615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6048-86D7-4B26-B9A1-EC2C196563EB}" type="datetimeFigureOut">
              <a:rPr lang="fi-FI" smtClean="0"/>
              <a:t>8.12.2022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B1EB-914C-44BF-8CFC-1B2254098CC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520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6048-86D7-4B26-B9A1-EC2C196563EB}" type="datetimeFigureOut">
              <a:rPr lang="fi-FI" smtClean="0"/>
              <a:t>8.12.2022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B1EB-914C-44BF-8CFC-1B2254098CC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8681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4FC6048-86D7-4B26-B9A1-EC2C196563EB}" type="datetimeFigureOut">
              <a:rPr lang="fi-FI" smtClean="0"/>
              <a:t>8.12.2022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3E7B1EB-914C-44BF-8CFC-1B2254098CC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73349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customXml" Target="../ink/ink1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697FA32-AE39-F56F-6C59-2E9DB50D5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15" y="426605"/>
            <a:ext cx="8081514" cy="1471208"/>
          </a:xfrm>
        </p:spPr>
        <p:txBody>
          <a:bodyPr>
            <a:normAutofit/>
          </a:bodyPr>
          <a:lstStyle/>
          <a:p>
            <a:pPr algn="l"/>
            <a:r>
              <a:rPr lang="fi-FI" sz="6600" dirty="0"/>
              <a:t>Web-ohjelmoinnin harjoitustyö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C4AC8D2A-5BFF-F222-8123-EED87338C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15" y="1587260"/>
            <a:ext cx="11256036" cy="5106838"/>
          </a:xfrm>
        </p:spPr>
        <p:txBody>
          <a:bodyPr numCol="1">
            <a:normAutofit/>
          </a:bodyPr>
          <a:lstStyle/>
          <a:p>
            <a:pPr algn="l"/>
            <a:r>
              <a:rPr lang="en-FI" dirty="0" err="1"/>
              <a:t>Virtuaalinen</a:t>
            </a:r>
            <a:r>
              <a:rPr lang="en-FI" dirty="0"/>
              <a:t> </a:t>
            </a:r>
            <a:r>
              <a:rPr lang="en-FI" dirty="0" err="1">
                <a:solidFill>
                  <a:srgbClr val="C0E7EF"/>
                </a:solidFill>
              </a:rPr>
              <a:t>ilmoitustaulu</a:t>
            </a:r>
            <a:endParaRPr lang="en-FI" dirty="0">
              <a:solidFill>
                <a:srgbClr val="C0E7EF"/>
              </a:solidFill>
            </a:endParaRPr>
          </a:p>
          <a:p>
            <a:pPr algn="l"/>
            <a:endParaRPr lang="en-FI" dirty="0"/>
          </a:p>
          <a:p>
            <a:pPr algn="l"/>
            <a:endParaRPr lang="en-FI" dirty="0"/>
          </a:p>
          <a:p>
            <a:pPr algn="l"/>
            <a:endParaRPr lang="en-FI" dirty="0"/>
          </a:p>
          <a:p>
            <a:pPr algn="l"/>
            <a:endParaRPr lang="en-FI" dirty="0"/>
          </a:p>
          <a:p>
            <a:pPr algn="l"/>
            <a:r>
              <a:rPr lang="fi-FI" dirty="0"/>
              <a:t>Tekijät:</a:t>
            </a:r>
          </a:p>
          <a:p>
            <a:pPr algn="l"/>
            <a:r>
              <a:rPr lang="fi-FI" dirty="0"/>
              <a:t>Christian Eriksson</a:t>
            </a:r>
            <a:br>
              <a:rPr lang="fi-FI" dirty="0"/>
            </a:br>
            <a:r>
              <a:rPr lang="fi-FI" dirty="0"/>
              <a:t>Daniel Virtanen</a:t>
            </a:r>
            <a:br>
              <a:rPr lang="fi-FI" dirty="0"/>
            </a:br>
            <a:r>
              <a:rPr lang="fi-FI" dirty="0"/>
              <a:t>Vesa Jylhä</a:t>
            </a:r>
          </a:p>
        </p:txBody>
      </p:sp>
    </p:spTree>
    <p:extLst>
      <p:ext uri="{BB962C8B-B14F-4D97-AF65-F5344CB8AC3E}">
        <p14:creationId xmlns:p14="http://schemas.microsoft.com/office/powerpoint/2010/main" val="405150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>
            <a:extLst>
              <a:ext uri="{FF2B5EF4-FFF2-40B4-BE49-F238E27FC236}">
                <a16:creationId xmlns:a16="http://schemas.microsoft.com/office/drawing/2014/main" id="{F2224BF1-7004-5E75-4CD8-39EBF218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561054"/>
            <a:ext cx="5597853" cy="13281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6000" spc="-300" dirty="0" err="1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Ohjelman</a:t>
            </a:r>
            <a:r>
              <a:rPr lang="en-US" sz="6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 </a:t>
            </a:r>
            <a:r>
              <a:rPr lang="en-US" sz="6000" spc="-300" dirty="0" err="1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toiminta</a:t>
            </a:r>
            <a:endParaRPr lang="en-US" sz="6000" spc="-300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70D3FFE7-B23B-490A-62D3-70EEB4977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" y="1889185"/>
            <a:ext cx="5945539" cy="40457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 err="1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Ohjelma</a:t>
            </a:r>
            <a:r>
              <a:rPr lang="en-US" sz="24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 </a:t>
            </a:r>
            <a:r>
              <a:rPr lang="en-US" sz="2400" dirty="0" err="1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kutsuu</a:t>
            </a:r>
            <a:r>
              <a:rPr lang="en-US" sz="24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 firebase </a:t>
            </a:r>
            <a:r>
              <a:rPr lang="en-US" sz="2400" dirty="0" err="1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palvelinta</a:t>
            </a:r>
            <a:r>
              <a:rPr lang="en-US" sz="24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 </a:t>
            </a:r>
            <a:r>
              <a:rPr lang="en-US" sz="2400" dirty="0" err="1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jonne</a:t>
            </a:r>
            <a:r>
              <a:rPr lang="en-US" sz="24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 </a:t>
            </a:r>
            <a:r>
              <a:rPr lang="en-US" sz="2400" dirty="0" err="1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käyttäjät</a:t>
            </a:r>
            <a:r>
              <a:rPr lang="en-US" sz="24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 </a:t>
            </a:r>
            <a:r>
              <a:rPr lang="en-US" sz="2400" dirty="0" err="1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voivat</a:t>
            </a:r>
            <a:r>
              <a:rPr lang="en-US" sz="24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 </a:t>
            </a:r>
            <a:r>
              <a:rPr lang="en-US" sz="2400" dirty="0" err="1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tallentaa</a:t>
            </a:r>
            <a:r>
              <a:rPr lang="en-US" sz="24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 </a:t>
            </a:r>
            <a:r>
              <a:rPr lang="en-US" sz="2400" dirty="0" err="1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ilmoituksia</a:t>
            </a:r>
            <a:r>
              <a:rPr lang="en-US" sz="24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 </a:t>
            </a:r>
            <a:r>
              <a:rPr lang="en-US" sz="2400" dirty="0" err="1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muiden</a:t>
            </a:r>
            <a:r>
              <a:rPr lang="en-US" sz="24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 </a:t>
            </a:r>
            <a:r>
              <a:rPr lang="en-US" sz="2400" dirty="0" err="1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nähtäville</a:t>
            </a:r>
            <a:r>
              <a:rPr lang="en-FI" sz="24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.</a:t>
            </a:r>
          </a:p>
          <a:p>
            <a:pPr marL="0" indent="0">
              <a:buNone/>
            </a:pPr>
            <a:endParaRPr lang="en-FI" sz="24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+mj-lt"/>
            </a:endParaRPr>
          </a:p>
          <a:p>
            <a:pPr marL="0" indent="0">
              <a:buNone/>
            </a:pPr>
            <a:r>
              <a:rPr lang="en-FI" sz="2400" dirty="0" err="1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Sivun</a:t>
            </a:r>
            <a:r>
              <a:rPr lang="en-FI" sz="24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 </a:t>
            </a:r>
            <a:r>
              <a:rPr lang="en-FI" sz="2400" dirty="0" err="1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yläreunassa</a:t>
            </a:r>
            <a:r>
              <a:rPr lang="en-FI" sz="24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 </a:t>
            </a:r>
            <a:r>
              <a:rPr lang="en-FI" sz="2400" dirty="0" err="1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olevasta</a:t>
            </a:r>
            <a:r>
              <a:rPr lang="en-FI" sz="24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 </a:t>
            </a:r>
            <a:r>
              <a:rPr lang="en-FI" sz="2400" dirty="0" err="1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navigointi</a:t>
            </a:r>
            <a:r>
              <a:rPr lang="en-FI" sz="24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 </a:t>
            </a:r>
            <a:r>
              <a:rPr lang="en-FI" sz="2400" dirty="0" err="1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palkista</a:t>
            </a:r>
            <a:r>
              <a:rPr lang="en-FI" sz="24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 </a:t>
            </a:r>
            <a:r>
              <a:rPr lang="en-FI" sz="2400" dirty="0" err="1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voidaan</a:t>
            </a:r>
            <a:r>
              <a:rPr lang="en-FI" sz="24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:</a:t>
            </a:r>
          </a:p>
          <a:p>
            <a:r>
              <a:rPr lang="en-FI" sz="24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 </a:t>
            </a:r>
            <a:r>
              <a:rPr lang="en-FI" sz="2400" dirty="0" err="1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luoda</a:t>
            </a:r>
            <a:r>
              <a:rPr lang="en-FI" sz="24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 </a:t>
            </a:r>
            <a:r>
              <a:rPr lang="en-FI" sz="2400" dirty="0" err="1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ilmoitus</a:t>
            </a:r>
            <a:endParaRPr lang="en-FI" sz="24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+mj-lt"/>
            </a:endParaRPr>
          </a:p>
          <a:p>
            <a:r>
              <a:rPr lang="en-FI" sz="2400" dirty="0" err="1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kirjautua</a:t>
            </a:r>
            <a:r>
              <a:rPr lang="en-FI" sz="24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 </a:t>
            </a:r>
            <a:r>
              <a:rPr lang="en-FI" sz="2400" dirty="0" err="1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käyttäjälle</a:t>
            </a:r>
            <a:endParaRPr lang="en-FI" sz="24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+mj-lt"/>
            </a:endParaRPr>
          </a:p>
          <a:p>
            <a:r>
              <a:rPr lang="en-FI" sz="2400" dirty="0" err="1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siirtyä</a:t>
            </a:r>
            <a:r>
              <a:rPr lang="en-FI" sz="24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 </a:t>
            </a:r>
            <a:r>
              <a:rPr lang="en-FI" sz="2400" dirty="0" err="1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takaisin</a:t>
            </a:r>
            <a:r>
              <a:rPr lang="en-FI" sz="24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 </a:t>
            </a:r>
            <a:r>
              <a:rPr lang="en-FI" sz="2400" dirty="0" err="1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kotisivulle</a:t>
            </a:r>
            <a:r>
              <a:rPr lang="en-FI" sz="24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.</a:t>
            </a:r>
            <a:endParaRPr lang="en-US" sz="24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+mj-lt"/>
            </a:endParaRPr>
          </a:p>
        </p:txBody>
      </p:sp>
      <p:pic>
        <p:nvPicPr>
          <p:cNvPr id="9" name="Kuva 8">
            <a:extLst>
              <a:ext uri="{FF2B5EF4-FFF2-40B4-BE49-F238E27FC236}">
                <a16:creationId xmlns:a16="http://schemas.microsoft.com/office/drawing/2014/main" id="{9AC39C62-2FF9-9ADE-CF84-9C3535642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462" y="358792"/>
            <a:ext cx="4700976" cy="620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7183ABD-B864-1FBF-CE41-AA03F07E0B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9" r="2959"/>
          <a:stretch/>
        </p:blipFill>
        <p:spPr bwMode="auto">
          <a:xfrm>
            <a:off x="873614" y="643467"/>
            <a:ext cx="3743077" cy="553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iruutu 1">
            <a:extLst>
              <a:ext uri="{FF2B5EF4-FFF2-40B4-BE49-F238E27FC236}">
                <a16:creationId xmlns:a16="http://schemas.microsoft.com/office/drawing/2014/main" id="{4854F4FC-F9A0-D4B2-C179-091C703CDF8B}"/>
              </a:ext>
            </a:extLst>
          </p:cNvPr>
          <p:cNvSpPr txBox="1"/>
          <p:nvPr/>
        </p:nvSpPr>
        <p:spPr>
          <a:xfrm>
            <a:off x="5093170" y="1941803"/>
            <a:ext cx="5935050" cy="2547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solidFill>
                  <a:srgbClr val="C0E7EF"/>
                </a:solidFill>
              </a:rPr>
              <a:t>Käyttäjän</a:t>
            </a:r>
            <a:r>
              <a:rPr lang="en-FI" sz="2400" dirty="0">
                <a:solidFill>
                  <a:srgbClr val="C0E7EF"/>
                </a:solidFill>
              </a:rPr>
              <a:t> </a:t>
            </a:r>
            <a:r>
              <a:rPr lang="en-FI" sz="2400" dirty="0" err="1">
                <a:solidFill>
                  <a:srgbClr val="C0E7EF"/>
                </a:solidFill>
              </a:rPr>
              <a:t>täytyy</a:t>
            </a:r>
            <a:r>
              <a:rPr lang="en-US" sz="2400" dirty="0">
                <a:solidFill>
                  <a:srgbClr val="C0E7EF"/>
                </a:solidFill>
              </a:rPr>
              <a:t> olla </a:t>
            </a:r>
            <a:r>
              <a:rPr lang="en-US" sz="2400" dirty="0" err="1">
                <a:solidFill>
                  <a:srgbClr val="C0E7EF"/>
                </a:solidFill>
              </a:rPr>
              <a:t>kirjautunut</a:t>
            </a:r>
            <a:r>
              <a:rPr lang="en-US" sz="2400" dirty="0">
                <a:solidFill>
                  <a:srgbClr val="C0E7EF"/>
                </a:solidFill>
              </a:rPr>
              <a:t> </a:t>
            </a:r>
            <a:r>
              <a:rPr lang="en-US" sz="2400" dirty="0" err="1">
                <a:solidFill>
                  <a:srgbClr val="C0E7EF"/>
                </a:solidFill>
              </a:rPr>
              <a:t>sivulle</a:t>
            </a:r>
            <a:r>
              <a:rPr lang="en-US" sz="2400" dirty="0">
                <a:solidFill>
                  <a:srgbClr val="C0E7EF"/>
                </a:solidFill>
              </a:rPr>
              <a:t> </a:t>
            </a:r>
            <a:r>
              <a:rPr lang="en-FI" sz="2400" dirty="0" err="1">
                <a:solidFill>
                  <a:srgbClr val="C0E7EF"/>
                </a:solidFill>
              </a:rPr>
              <a:t>mikäli</a:t>
            </a:r>
            <a:r>
              <a:rPr lang="en-FI" sz="2400" dirty="0">
                <a:solidFill>
                  <a:srgbClr val="C0E7EF"/>
                </a:solidFill>
              </a:rPr>
              <a:t> </a:t>
            </a:r>
            <a:r>
              <a:rPr lang="en-FI" sz="2400" dirty="0" err="1">
                <a:solidFill>
                  <a:srgbClr val="C0E7EF"/>
                </a:solidFill>
              </a:rPr>
              <a:t>hän</a:t>
            </a:r>
            <a:r>
              <a:rPr lang="en-US" sz="2400" dirty="0">
                <a:solidFill>
                  <a:srgbClr val="C0E7EF"/>
                </a:solidFill>
              </a:rPr>
              <a:t> </a:t>
            </a:r>
            <a:r>
              <a:rPr lang="en-US" sz="2400" dirty="0" err="1">
                <a:solidFill>
                  <a:srgbClr val="C0E7EF"/>
                </a:solidFill>
              </a:rPr>
              <a:t>haluaa</a:t>
            </a:r>
            <a:r>
              <a:rPr lang="en-US" sz="2400" dirty="0">
                <a:solidFill>
                  <a:srgbClr val="C0E7EF"/>
                </a:solidFill>
              </a:rPr>
              <a:t> </a:t>
            </a:r>
            <a:r>
              <a:rPr lang="en-US" sz="2400" dirty="0" err="1">
                <a:solidFill>
                  <a:srgbClr val="C0E7EF"/>
                </a:solidFill>
              </a:rPr>
              <a:t>tehdä</a:t>
            </a:r>
            <a:r>
              <a:rPr lang="en-US" sz="2400" dirty="0">
                <a:solidFill>
                  <a:srgbClr val="C0E7EF"/>
                </a:solidFill>
              </a:rPr>
              <a:t> </a:t>
            </a:r>
            <a:r>
              <a:rPr lang="en-US" sz="2400" dirty="0" err="1">
                <a:solidFill>
                  <a:srgbClr val="C0E7EF"/>
                </a:solidFill>
              </a:rPr>
              <a:t>ilmoituksen</a:t>
            </a:r>
            <a:r>
              <a:rPr lang="en-US" sz="2400" dirty="0">
                <a:solidFill>
                  <a:srgbClr val="C0E7EF"/>
                </a:solidFill>
              </a:rPr>
              <a:t>.</a:t>
            </a:r>
            <a:r>
              <a:rPr lang="en-FI" sz="2400" dirty="0">
                <a:solidFill>
                  <a:srgbClr val="C0E7EF"/>
                </a:solidFill>
              </a:rPr>
              <a:t>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FI" sz="2400" dirty="0">
              <a:solidFill>
                <a:srgbClr val="C0E7E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FI" sz="2400" dirty="0" err="1">
                <a:solidFill>
                  <a:srgbClr val="C0E7EF"/>
                </a:solidFill>
              </a:rPr>
              <a:t>Tämä</a:t>
            </a:r>
            <a:r>
              <a:rPr lang="en-FI" sz="2400" dirty="0">
                <a:solidFill>
                  <a:srgbClr val="C0E7EF"/>
                </a:solidFill>
              </a:rPr>
              <a:t> </a:t>
            </a:r>
            <a:r>
              <a:rPr lang="en-FI" sz="2400" dirty="0" err="1">
                <a:solidFill>
                  <a:srgbClr val="C0E7EF"/>
                </a:solidFill>
              </a:rPr>
              <a:t>onnistuu</a:t>
            </a:r>
            <a:r>
              <a:rPr lang="en-FI" sz="2400" dirty="0">
                <a:solidFill>
                  <a:srgbClr val="C0E7EF"/>
                </a:solidFill>
              </a:rPr>
              <a:t> google </a:t>
            </a:r>
            <a:r>
              <a:rPr lang="en-FI" sz="2400" dirty="0" err="1">
                <a:solidFill>
                  <a:srgbClr val="C0E7EF"/>
                </a:solidFill>
              </a:rPr>
              <a:t>käyttäjällä</a:t>
            </a:r>
            <a:r>
              <a:rPr lang="en-FI" sz="2400" dirty="0">
                <a:solidFill>
                  <a:srgbClr val="C0E7EF"/>
                </a:solidFill>
              </a:rPr>
              <a:t>. Eli </a:t>
            </a:r>
            <a:r>
              <a:rPr lang="en-FI" sz="2400" dirty="0" err="1">
                <a:solidFill>
                  <a:srgbClr val="C0E7EF"/>
                </a:solidFill>
              </a:rPr>
              <a:t>sivulle</a:t>
            </a:r>
            <a:r>
              <a:rPr lang="en-FI" sz="2400" dirty="0">
                <a:solidFill>
                  <a:srgbClr val="C0E7EF"/>
                </a:solidFill>
              </a:rPr>
              <a:t> </a:t>
            </a:r>
            <a:r>
              <a:rPr lang="en-FI" sz="2400" dirty="0" err="1">
                <a:solidFill>
                  <a:srgbClr val="C0E7EF"/>
                </a:solidFill>
              </a:rPr>
              <a:t>ei</a:t>
            </a:r>
            <a:r>
              <a:rPr lang="en-FI" sz="2400" dirty="0">
                <a:solidFill>
                  <a:srgbClr val="C0E7EF"/>
                </a:solidFill>
              </a:rPr>
              <a:t> </a:t>
            </a:r>
            <a:r>
              <a:rPr lang="en-FI" sz="2400" dirty="0" err="1">
                <a:solidFill>
                  <a:srgbClr val="C0E7EF"/>
                </a:solidFill>
              </a:rPr>
              <a:t>tallenneta</a:t>
            </a:r>
            <a:r>
              <a:rPr lang="en-FI" sz="2400" dirty="0">
                <a:solidFill>
                  <a:srgbClr val="C0E7EF"/>
                </a:solidFill>
              </a:rPr>
              <a:t> </a:t>
            </a:r>
            <a:r>
              <a:rPr lang="en-FI" sz="2400" dirty="0" err="1">
                <a:solidFill>
                  <a:srgbClr val="C0E7EF"/>
                </a:solidFill>
              </a:rPr>
              <a:t>omia</a:t>
            </a:r>
            <a:r>
              <a:rPr lang="en-FI" sz="2400" dirty="0">
                <a:solidFill>
                  <a:srgbClr val="C0E7EF"/>
                </a:solidFill>
              </a:rPr>
              <a:t> </a:t>
            </a:r>
            <a:r>
              <a:rPr lang="en-FI" sz="2400" dirty="0" err="1">
                <a:solidFill>
                  <a:srgbClr val="C0E7EF"/>
                </a:solidFill>
              </a:rPr>
              <a:t>käyttäjätietoja</a:t>
            </a:r>
            <a:r>
              <a:rPr lang="en-FI" sz="2400" dirty="0">
                <a:solidFill>
                  <a:srgbClr val="C0E7EF"/>
                </a:solidFill>
              </a:rPr>
              <a:t>.</a:t>
            </a:r>
            <a:endParaRPr lang="en-US" sz="2400" dirty="0">
              <a:solidFill>
                <a:srgbClr val="C0E7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2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F3D49BA-27D2-4DF9-5971-EADE92C23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42" y="727824"/>
            <a:ext cx="4815412" cy="460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iruutu 2">
            <a:extLst>
              <a:ext uri="{FF2B5EF4-FFF2-40B4-BE49-F238E27FC236}">
                <a16:creationId xmlns:a16="http://schemas.microsoft.com/office/drawing/2014/main" id="{2E76D7F2-2F23-DBF5-28E7-38D23D60DF2C}"/>
              </a:ext>
            </a:extLst>
          </p:cNvPr>
          <p:cNvSpPr txBox="1"/>
          <p:nvPr/>
        </p:nvSpPr>
        <p:spPr>
          <a:xfrm>
            <a:off x="5917895" y="2320716"/>
            <a:ext cx="499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>
                <a:solidFill>
                  <a:srgbClr val="C0E7EF"/>
                </a:solidFill>
              </a:rPr>
              <a:t>Ainoastaan ilmoituksen luoja pystyy poistamaan ilmoituksensa sivuilta.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6B7782D9-8A7B-549C-4709-A716DBB14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895" y="3242363"/>
            <a:ext cx="5510237" cy="20870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Käsinkirjoitus 5">
                <a:extLst>
                  <a:ext uri="{FF2B5EF4-FFF2-40B4-BE49-F238E27FC236}">
                    <a16:creationId xmlns:a16="http://schemas.microsoft.com/office/drawing/2014/main" id="{CC467B05-1EBD-1419-B4BD-D8A3FE7988C2}"/>
                  </a:ext>
                </a:extLst>
              </p14:cNvPr>
              <p14:cNvContentPartPr/>
              <p14:nvPr/>
            </p14:nvContentPartPr>
            <p14:xfrm>
              <a:off x="10015091" y="2759617"/>
              <a:ext cx="1641600" cy="1022760"/>
            </p14:xfrm>
          </p:contentPart>
        </mc:Choice>
        <mc:Fallback>
          <p:pic>
            <p:nvPicPr>
              <p:cNvPr id="6" name="Käsinkirjoitus 5">
                <a:extLst>
                  <a:ext uri="{FF2B5EF4-FFF2-40B4-BE49-F238E27FC236}">
                    <a16:creationId xmlns:a16="http://schemas.microsoft.com/office/drawing/2014/main" id="{CC467B05-1EBD-1419-B4BD-D8A3FE7988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06451" y="2750977"/>
                <a:ext cx="1659240" cy="10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Käsinkirjoitus 6">
                <a:extLst>
                  <a:ext uri="{FF2B5EF4-FFF2-40B4-BE49-F238E27FC236}">
                    <a16:creationId xmlns:a16="http://schemas.microsoft.com/office/drawing/2014/main" id="{893F2E94-1CFF-20F6-44FC-B7488DEB2A0B}"/>
                  </a:ext>
                </a:extLst>
              </p14:cNvPr>
              <p14:cNvContentPartPr/>
              <p14:nvPr/>
            </p14:nvContentPartPr>
            <p14:xfrm>
              <a:off x="11065211" y="3692017"/>
              <a:ext cx="106560" cy="171360"/>
            </p14:xfrm>
          </p:contentPart>
        </mc:Choice>
        <mc:Fallback>
          <p:pic>
            <p:nvPicPr>
              <p:cNvPr id="7" name="Käsinkirjoitus 6">
                <a:extLst>
                  <a:ext uri="{FF2B5EF4-FFF2-40B4-BE49-F238E27FC236}">
                    <a16:creationId xmlns:a16="http://schemas.microsoft.com/office/drawing/2014/main" id="{893F2E94-1CFF-20F6-44FC-B7488DEB2A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56571" y="3683017"/>
                <a:ext cx="1242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Käsinkirjoitus 7">
                <a:extLst>
                  <a:ext uri="{FF2B5EF4-FFF2-40B4-BE49-F238E27FC236}">
                    <a16:creationId xmlns:a16="http://schemas.microsoft.com/office/drawing/2014/main" id="{5DF767A1-29C4-6909-0F27-60A377547B68}"/>
                  </a:ext>
                </a:extLst>
              </p14:cNvPr>
              <p14:cNvContentPartPr/>
              <p14:nvPr/>
            </p14:nvContentPartPr>
            <p14:xfrm>
              <a:off x="10618091" y="3667177"/>
              <a:ext cx="355320" cy="432000"/>
            </p14:xfrm>
          </p:contentPart>
        </mc:Choice>
        <mc:Fallback>
          <p:pic>
            <p:nvPicPr>
              <p:cNvPr id="8" name="Käsinkirjoitus 7">
                <a:extLst>
                  <a:ext uri="{FF2B5EF4-FFF2-40B4-BE49-F238E27FC236}">
                    <a16:creationId xmlns:a16="http://schemas.microsoft.com/office/drawing/2014/main" id="{5DF767A1-29C4-6909-0F27-60A377547B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09451" y="3658537"/>
                <a:ext cx="372960" cy="44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216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iruutu 2">
            <a:extLst>
              <a:ext uri="{FF2B5EF4-FFF2-40B4-BE49-F238E27FC236}">
                <a16:creationId xmlns:a16="http://schemas.microsoft.com/office/drawing/2014/main" id="{F725716E-13CE-32E7-719E-74CBCCAE6CF4}"/>
              </a:ext>
            </a:extLst>
          </p:cNvPr>
          <p:cNvSpPr txBox="1"/>
          <p:nvPr/>
        </p:nvSpPr>
        <p:spPr>
          <a:xfrm>
            <a:off x="258792" y="243512"/>
            <a:ext cx="4735902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web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app's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Firebase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configuration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firebaseConfig</a:t>
            </a:r>
            <a:r>
              <a:rPr lang="fi-FI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fi-FI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apiKey</a:t>
            </a:r>
            <a:r>
              <a:rPr lang="fi-FI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i-FI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"AIzaSyDShsH7z1IlJDq9SnYW674dcIRlsIw43SI"</a:t>
            </a:r>
            <a:r>
              <a:rPr lang="fi-FI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authDomain</a:t>
            </a:r>
            <a:r>
              <a:rPr lang="fi-FI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i-FI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"notesapp-5b95b.firebaseapp.com"</a:t>
            </a:r>
            <a:r>
              <a:rPr lang="fi-FI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projectId</a:t>
            </a:r>
            <a:r>
              <a:rPr lang="fi-FI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i-FI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"notesapp-5b95b"</a:t>
            </a:r>
            <a:r>
              <a:rPr lang="fi-FI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storageBucket</a:t>
            </a:r>
            <a:r>
              <a:rPr lang="fi-FI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i-FI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"notesapp-5b95b.appspot.com"</a:t>
            </a:r>
            <a:r>
              <a:rPr lang="fi-FI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messagingSenderId</a:t>
            </a:r>
            <a:r>
              <a:rPr lang="fi-FI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i-FI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"329231630495"</a:t>
            </a:r>
            <a:r>
              <a:rPr lang="fi-FI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appId</a:t>
            </a:r>
            <a:r>
              <a:rPr lang="fi-FI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i-FI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"1:329231630495:web:33248b33c6a6cad68322aa"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firebase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configs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since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db:s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are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limited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for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experience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//Just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</a:t>
            </a:r>
            <a:r>
              <a:rPr lang="en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above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 #1 atm in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apiKey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"AIzaSyAsnRaelcQwAkUSVjACVDWXVKGLbt0_MBs",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authDomain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"blog-bf2b9.firebaseapp.com",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projectId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"blog-bf2b9",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storageBucket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"blog-bf2b9.appspot.com",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messagingSenderId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"451945648895",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appId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"1:451945648895:web:0d3c8eb2537c2a890972ca",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  2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apiKey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"AIzaSyDOMYi3fGBb5py8YyKg7oBT9snwo4GnYBw",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authDomain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"blogproject-4b2ac.firebaseapp.com",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projectId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"blogproject-4b2ac",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storageBucket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"blogproject-4b2ac.appspot.com",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essagingSenderId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"620910663010",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appId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"1:620910663010:web:3467ca6406f48c4e5cc83b"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 3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apiKey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"AIzaSyDQI4t5pLfHGkLiPj_1iZQ16-CkFnlRiaw",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authDomain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"notesapp-a04a5.firebaseapp.com",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projectId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"notesapp-a04a5",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storageBucket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"notesapp-a04a5.appspot.com",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messagingSenderId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"401393564110",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appId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"1:401393564110:web:3db71a61a3f090a73d539f"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 4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apiKey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"AIzaSyDShsH7z1IlJDq9SnYW674dcIRlsIw43SI",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authDomain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"notesapp-5b95b.firebaseapp.com",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projectId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"notesapp-5b95b",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storageBucket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"notesapp-5b95b.appspot.com",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messagingSenderId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"329231630495",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appId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"1:329231630495:web:33248b33c6a6cad68322aa"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 5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apiKey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"AIzaSyB0y_CkJDsaPOBvIacPEcIvjpkvj2liM4o",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authDomain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"muistiinpano-91eac.firebaseapp.com",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projectId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"muistiinpano-91eac",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storageBucket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"muistiinpano-91eac.appspot.com",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messagingSenderId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"971240593721",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appId</a:t>
            </a:r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"1:971240593721:web:29f347b4cf264ec77df0e8"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fi-FI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A272CE48-0164-AC7F-CFE8-F3E83F832E50}"/>
              </a:ext>
            </a:extLst>
          </p:cNvPr>
          <p:cNvSpPr txBox="1"/>
          <p:nvPr/>
        </p:nvSpPr>
        <p:spPr>
          <a:xfrm>
            <a:off x="7720642" y="192973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i-FI" dirty="0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70957C29-68C9-D1C0-1D8E-BC0326DA6944}"/>
              </a:ext>
            </a:extLst>
          </p:cNvPr>
          <p:cNvSpPr txBox="1"/>
          <p:nvPr/>
        </p:nvSpPr>
        <p:spPr>
          <a:xfrm>
            <a:off x="5252269" y="2299062"/>
            <a:ext cx="54695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err="1">
                <a:solidFill>
                  <a:srgbClr val="C0E7EF"/>
                </a:solidFill>
              </a:rPr>
              <a:t>Firebase</a:t>
            </a:r>
            <a:r>
              <a:rPr lang="fi-FI" sz="2400" dirty="0">
                <a:solidFill>
                  <a:srgbClr val="C0E7EF"/>
                </a:solidFill>
              </a:rPr>
              <a:t> sivuston kutsumäärät ovat niin rajalliset, että lisäsimme koodiimme kommentti kohdan josta </a:t>
            </a:r>
            <a:r>
              <a:rPr lang="fi-FI" sz="2400" dirty="0" err="1">
                <a:solidFill>
                  <a:srgbClr val="C0E7EF"/>
                </a:solidFill>
              </a:rPr>
              <a:t>database:a</a:t>
            </a:r>
            <a:r>
              <a:rPr lang="fi-FI" sz="2400" dirty="0">
                <a:solidFill>
                  <a:srgbClr val="C0E7EF"/>
                </a:solidFill>
              </a:rPr>
              <a:t> voi vaihtaa mikäli yhden kutsut täyttyvät.</a:t>
            </a:r>
          </a:p>
        </p:txBody>
      </p:sp>
    </p:spTree>
    <p:extLst>
      <p:ext uri="{BB962C8B-B14F-4D97-AF65-F5344CB8AC3E}">
        <p14:creationId xmlns:p14="http://schemas.microsoft.com/office/powerpoint/2010/main" val="2676606142"/>
      </p:ext>
    </p:extLst>
  </p:cSld>
  <p:clrMapOvr>
    <a:masterClrMapping/>
  </p:clrMapOvr>
</p:sld>
</file>

<file path=ppt/theme/theme1.xml><?xml version="1.0" encoding="utf-8"?>
<a:theme xmlns:a="http://schemas.openxmlformats.org/drawingml/2006/main" name="Syvyys">
  <a:themeElements>
    <a:clrScheme name="Syvyys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Syvyys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yvyy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TM04033923[[fn=Syvyys]]</Template>
  <TotalTime>81</TotalTime>
  <Words>452</Words>
  <Application>Microsoft Office PowerPoint</Application>
  <PresentationFormat>Laajakuva</PresentationFormat>
  <Paragraphs>71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9" baseType="lpstr">
      <vt:lpstr>Arial</vt:lpstr>
      <vt:lpstr>Consolas</vt:lpstr>
      <vt:lpstr>Corbel</vt:lpstr>
      <vt:lpstr>Syvyys</vt:lpstr>
      <vt:lpstr>Web-ohjelmoinnin harjoitustyö</vt:lpstr>
      <vt:lpstr>Ohjelman toiminta</vt:lpstr>
      <vt:lpstr>PowerPoint-esitys</vt:lpstr>
      <vt:lpstr>PowerPoint-esitys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Web-ohjelmoinnin harjoitustyö</dc:title>
  <dc:creator>Daniel Virtanen</dc:creator>
  <cp:lastModifiedBy>Daniel Virtanen</cp:lastModifiedBy>
  <cp:revision>1</cp:revision>
  <dcterms:created xsi:type="dcterms:W3CDTF">2022-12-08T10:30:20Z</dcterms:created>
  <dcterms:modified xsi:type="dcterms:W3CDTF">2022-12-08T11:51:35Z</dcterms:modified>
</cp:coreProperties>
</file>