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6" r:id="rId9"/>
    <p:sldId id="260" r:id="rId10"/>
    <p:sldId id="261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772E5-9592-4269-824D-CA4F09AFA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FC283E-DDCA-48F5-8057-C13C847A4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819CB-6ECF-4AD7-8800-856B4E2C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753E-5006-4539-B955-978335AA5E00}" type="datetimeFigureOut">
              <a:rPr lang="de-CH" smtClean="0"/>
              <a:t>04.11.2017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140006-BECA-46BB-8C65-ABA5C9B4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B62BC1-299B-47ED-BF63-872F1781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C3D-064E-4E24-82E8-04849B3D1D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443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6272E-C0E9-4711-8C42-70483243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938977-7CDB-4D4C-9268-68953179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AB69F-EEB1-46CE-B6F7-6EAA13F2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753E-5006-4539-B955-978335AA5E00}" type="datetimeFigureOut">
              <a:rPr lang="de-CH" smtClean="0"/>
              <a:t>04.11.2017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C88CC-C3CA-4DEC-AE09-DECB8984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8D81E4-EC16-4246-B6CD-0EE8729F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C3D-064E-4E24-82E8-04849B3D1D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501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9A7D14-2732-4B94-8129-D22E8E72A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C95BB3-7D9F-40C1-A6CE-104BBA903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FBF8E5-4AC2-4528-8195-EE116269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753E-5006-4539-B955-978335AA5E00}" type="datetimeFigureOut">
              <a:rPr lang="de-CH" smtClean="0"/>
              <a:t>04.11.2017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C30D4B-4A0E-4D85-89CB-7EE3973A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A65BD3-9388-4927-BA0A-6D2BE76B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C3D-064E-4E24-82E8-04849B3D1D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32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5CDCC-6B6D-4061-9780-FFE20260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586402-F4BC-4F29-A2A4-B839A6EB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753E-5006-4539-B955-978335AA5E00}" type="datetimeFigureOut">
              <a:rPr lang="de-CH" smtClean="0"/>
              <a:t>04.11.2017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2E1E0-9843-40F0-9F3D-5989EBFB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F4671-9848-47F5-998B-2194403B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C3D-064E-4E24-82E8-04849B3D1DC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2965FCF-4D8A-40C3-9C55-B126983B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14318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8356-4D46-45CE-8C0D-151A5D71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B9E76A-2E73-46E1-85DB-0AC4B182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B6D5D-207D-4D57-A1BD-C70F12B0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753E-5006-4539-B955-978335AA5E00}" type="datetimeFigureOut">
              <a:rPr lang="de-CH" smtClean="0"/>
              <a:t>04.11.2017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8AFA4-07D7-4B40-90C0-A9763E5F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DD424-D09D-425B-BB63-CE2C124C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C3D-064E-4E24-82E8-04849B3D1D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0914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B42F-BC0F-4A8D-B864-87394CA8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6D30-8EAB-4E04-BC23-9278C8782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B15E43-84F4-4495-BF06-663292201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24889-413D-4B6A-BD13-A66157E1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753E-5006-4539-B955-978335AA5E00}" type="datetimeFigureOut">
              <a:rPr lang="de-CH" smtClean="0"/>
              <a:t>04.11.2017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A045AD-7AB6-40B5-B95F-002AA59D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E3EB3B-E332-4D69-830D-706DD89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C3D-064E-4E24-82E8-04849B3D1D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4191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5F32B-58D3-400E-9F60-A339CCEB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984B41-85A4-4B12-A455-327E5B698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8E61D0-6293-4A7C-828D-2ED8B38BF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937C74-B39E-45D3-89A5-490EECAF5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EEB736-50CF-4994-BEF0-5FD50BC72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B6A432-F63C-4B76-A5BA-D9D021CD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753E-5006-4539-B955-978335AA5E00}" type="datetimeFigureOut">
              <a:rPr lang="de-CH" smtClean="0"/>
              <a:t>04.11.2017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CEC2B2-E2AE-4269-8C1F-759341F1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8D023-4559-40FC-8FC0-C0DE526B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C3D-064E-4E24-82E8-04849B3D1D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9873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70E2D-4811-4A46-8D73-3DA2B8D5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5BB689-52B6-4432-9FFE-0EB4E996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753E-5006-4539-B955-978335AA5E00}" type="datetimeFigureOut">
              <a:rPr lang="de-CH" smtClean="0"/>
              <a:t>04.11.2017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A53BB0-84AB-4576-AFEC-EA94FBF7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C49366-C674-48B0-9246-16558FAC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C3D-064E-4E24-82E8-04849B3D1D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048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93C599-7FA7-4F9B-83FD-63AD4388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753E-5006-4539-B955-978335AA5E00}" type="datetimeFigureOut">
              <a:rPr lang="de-CH" smtClean="0"/>
              <a:t>04.11.2017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2D89FC-25E7-45A0-AFB0-57DCC6C5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514321-7F18-4ED1-8B8F-5E5B9AD0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C3D-064E-4E24-82E8-04849B3D1D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8343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0E2F8-DCFB-4B55-8E5C-60C18FDF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6CB1D-027F-4C58-97F6-7795EB95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F30469-39A0-4CBA-9DA3-238FC00AF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4F98E-46FB-4D20-B97A-5F7BCD10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753E-5006-4539-B955-978335AA5E00}" type="datetimeFigureOut">
              <a:rPr lang="de-CH" smtClean="0"/>
              <a:t>04.11.2017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F5687-7851-4261-8D6E-D2513E09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6EADD2-DC3A-4E6D-BBAC-80A3EDC9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C3D-064E-4E24-82E8-04849B3D1D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6717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0E1F8-86D1-471E-B746-C905A258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FE1ACB-D417-4D86-837B-B9F515D20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3F687B-333A-43BC-97C1-6A4ED068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C15E45-CFB2-4CB6-9287-79D43492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753E-5006-4539-B955-978335AA5E00}" type="datetimeFigureOut">
              <a:rPr lang="de-CH" smtClean="0"/>
              <a:t>04.11.2017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AD9928-F7D6-4449-BEBD-FEBB7ADE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85F9C7-7928-44BC-AAFD-7AA15BCC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C3D-064E-4E24-82E8-04849B3D1D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581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8905E2-A58D-49B0-9D5A-30D4F444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666EC2-6C5A-454C-81F9-1DC2E4CE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1AE33-5A0D-4F02-9B04-A939EE9DE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753E-5006-4539-B955-978335AA5E00}" type="datetimeFigureOut">
              <a:rPr lang="de-CH" smtClean="0"/>
              <a:t>04.11.2017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09499-5E01-4DE8-A072-417A44A43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865C14-8C44-4AAE-A400-A83BEAE61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0C3D-064E-4E24-82E8-04849B3D1D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63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C0711-6494-4B39-8C3B-38D29CCD9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Satzbau und Interpunktion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7AEE96-21ED-40B7-8921-E910145E5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Lernhilfe von RaviAnand Mohabir</a:t>
            </a:r>
          </a:p>
        </p:txBody>
      </p:sp>
    </p:spTree>
    <p:extLst>
      <p:ext uri="{BB962C8B-B14F-4D97-AF65-F5344CB8AC3E}">
        <p14:creationId xmlns:p14="http://schemas.microsoft.com/office/powerpoint/2010/main" val="1401490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7978AC-EBB3-4296-B60F-8549BB48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76601"/>
          </a:xfrm>
        </p:spPr>
        <p:txBody>
          <a:bodyPr>
            <a:normAutofit fontScale="92500" lnSpcReduction="10000"/>
          </a:bodyPr>
          <a:lstStyle/>
          <a:p>
            <a:r>
              <a:rPr lang="de-CH" dirty="0"/>
              <a:t>Adverbialien sind Umstandsbestimmungen, die im Wesentlichen die Frage nach der Zeit (Wann? Wie lange?), dem Ort (Wo? Wohin?), dem Grund (Weshalb?) und der Art und Weise (Wie? Womit? Wodurch?) beantworten.</a:t>
            </a:r>
            <a:endParaRPr lang="de-CH" dirty="0">
              <a:solidFill>
                <a:schemeClr val="accent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Satzglieder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Adverbialien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DBCDE921-CCF4-4D45-A5A3-02F9E83D1A1F}"/>
              </a:ext>
            </a:extLst>
          </p:cNvPr>
          <p:cNvSpPr txBox="1">
            <a:spLocks/>
          </p:cNvSpPr>
          <p:nvPr/>
        </p:nvSpPr>
        <p:spPr>
          <a:xfrm>
            <a:off x="838200" y="3233529"/>
            <a:ext cx="6901070" cy="2943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Sie blieb </a:t>
            </a:r>
            <a:r>
              <a:rPr lang="de-CH" dirty="0">
                <a:solidFill>
                  <a:srgbClr val="FF0000"/>
                </a:solidFill>
              </a:rPr>
              <a:t>den ganzen Tag </a:t>
            </a:r>
            <a:r>
              <a:rPr lang="de-CH" dirty="0">
                <a:solidFill>
                  <a:schemeClr val="accent2"/>
                </a:solidFill>
              </a:rPr>
              <a:t>im Büro</a:t>
            </a:r>
            <a:r>
              <a:rPr lang="de-CH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Die Kinder bauten </a:t>
            </a:r>
            <a:r>
              <a:rPr lang="de-CH" dirty="0">
                <a:solidFill>
                  <a:srgbClr val="FF0000"/>
                </a:solidFill>
              </a:rPr>
              <a:t>mit viel Geduld </a:t>
            </a:r>
            <a:r>
              <a:rPr lang="de-CH" dirty="0"/>
              <a:t>einen Schneemann.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>
                <a:solidFill>
                  <a:srgbClr val="FF0000"/>
                </a:solidFill>
              </a:rPr>
              <a:t>Eines Tages </a:t>
            </a:r>
            <a:r>
              <a:rPr lang="de-CH" dirty="0"/>
              <a:t>kam ihm </a:t>
            </a:r>
            <a:r>
              <a:rPr lang="de-CH" dirty="0">
                <a:solidFill>
                  <a:schemeClr val="accent2"/>
                </a:solidFill>
              </a:rPr>
              <a:t>per Zufall </a:t>
            </a:r>
            <a:r>
              <a:rPr lang="de-CH" dirty="0"/>
              <a:t>die zündende Idee.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>
                <a:solidFill>
                  <a:srgbClr val="FF0000"/>
                </a:solidFill>
              </a:rPr>
              <a:t>Wegen ihrer Ausstrahlung </a:t>
            </a:r>
            <a:r>
              <a:rPr lang="de-CH" dirty="0"/>
              <a:t>schafft sie es </a:t>
            </a:r>
            <a:r>
              <a:rPr lang="de-CH" dirty="0">
                <a:solidFill>
                  <a:schemeClr val="accent2"/>
                </a:solidFill>
              </a:rPr>
              <a:t>ins Finale</a:t>
            </a:r>
            <a:r>
              <a:rPr lang="de-CH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62010FF8-165D-4EBF-BD7F-4A649146A896}"/>
              </a:ext>
            </a:extLst>
          </p:cNvPr>
          <p:cNvSpPr txBox="1">
            <a:spLocks/>
          </p:cNvSpPr>
          <p:nvPr/>
        </p:nvSpPr>
        <p:spPr>
          <a:xfrm>
            <a:off x="8229600" y="3233529"/>
            <a:ext cx="3124200" cy="2943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>
                <a:solidFill>
                  <a:srgbClr val="FF0000"/>
                </a:solidFill>
              </a:rPr>
              <a:t>Wie lange? </a:t>
            </a:r>
            <a:r>
              <a:rPr lang="de-CH" dirty="0">
                <a:solidFill>
                  <a:schemeClr val="accent2"/>
                </a:solidFill>
              </a:rPr>
              <a:t>Wo?</a:t>
            </a: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endParaRPr lang="de-CH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>
                <a:solidFill>
                  <a:srgbClr val="FF0000"/>
                </a:solidFill>
              </a:rPr>
              <a:t>Wie?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>
                <a:solidFill>
                  <a:srgbClr val="FF0000"/>
                </a:solidFill>
              </a:rPr>
              <a:t>Wann? </a:t>
            </a:r>
            <a:r>
              <a:rPr lang="de-CH" dirty="0">
                <a:solidFill>
                  <a:schemeClr val="accent2"/>
                </a:solidFill>
              </a:rPr>
              <a:t>Wie?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>
                <a:solidFill>
                  <a:srgbClr val="FF0000"/>
                </a:solidFill>
              </a:rPr>
              <a:t>Weshalb?</a:t>
            </a:r>
            <a:r>
              <a:rPr lang="de-CH" dirty="0"/>
              <a:t> </a:t>
            </a:r>
            <a:r>
              <a:rPr lang="de-CH" dirty="0">
                <a:solidFill>
                  <a:schemeClr val="accent2"/>
                </a:solidFill>
              </a:rPr>
              <a:t>Wohin?</a:t>
            </a:r>
          </a:p>
        </p:txBody>
      </p:sp>
    </p:spTree>
    <p:extLst>
      <p:ext uri="{BB962C8B-B14F-4D97-AF65-F5344CB8AC3E}">
        <p14:creationId xmlns:p14="http://schemas.microsoft.com/office/powerpoint/2010/main" val="3002007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Satzglieder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Die Bestimmung des Fall</a:t>
            </a:r>
            <a:endParaRPr lang="de-CH" dirty="0">
              <a:solidFill>
                <a:schemeClr val="bg1"/>
              </a:solidFill>
            </a:endParaRP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1554B93-4B84-4021-B764-85BC13E47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53782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48825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566024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160717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5124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159614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1016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Nominativ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Wer oder was?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Der Baum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Die Frau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Das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6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Genitiv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Wessen?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 Baumes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Der Frau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 Kindes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1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Dativ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Wem?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Dem Baum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Der Frau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Dem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6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Akkusativ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Wen oder was?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Den Baum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Die Frau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Das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7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774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Haupt- und Nebensätze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Hauptsatz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D3917-36CA-445B-8C05-A85383B9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Ein Hauptsatz besteht mindestens aus dem Subjekt und einem finiten Verb</a:t>
            </a:r>
          </a:p>
          <a:p>
            <a:r>
              <a:rPr lang="de-CH" dirty="0"/>
              <a:t>Im Hauptsatz steht das </a:t>
            </a:r>
            <a:r>
              <a:rPr lang="de-CH" b="1" dirty="0"/>
              <a:t>finite Verb </a:t>
            </a:r>
            <a:r>
              <a:rPr lang="de-CH" dirty="0"/>
              <a:t>an der 2. Stelle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Hauptsatz:</a:t>
            </a:r>
          </a:p>
          <a:p>
            <a:pPr marL="0" indent="0" algn="ctr">
              <a:buNone/>
            </a:pPr>
            <a:r>
              <a:rPr lang="de-CH" dirty="0"/>
              <a:t>Die Spieler </a:t>
            </a:r>
            <a:r>
              <a:rPr lang="de-CH" b="1" dirty="0"/>
              <a:t>feierten</a:t>
            </a:r>
            <a:r>
              <a:rPr lang="de-CH" dirty="0"/>
              <a:t> bis spät in die Nacht.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Satzfragment:</a:t>
            </a:r>
          </a:p>
          <a:p>
            <a:pPr marL="0" indent="0" algn="ctr">
              <a:buNone/>
            </a:pPr>
            <a:r>
              <a:rPr lang="de-CH" dirty="0"/>
              <a:t>Merkwürdig!</a:t>
            </a:r>
          </a:p>
        </p:txBody>
      </p:sp>
    </p:spTree>
    <p:extLst>
      <p:ext uri="{BB962C8B-B14F-4D97-AF65-F5344CB8AC3E}">
        <p14:creationId xmlns:p14="http://schemas.microsoft.com/office/powerpoint/2010/main" val="822459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Haupt- und Nebensätze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eingeleitete Nebensätze - Konjunktionalsatz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D3917-36CA-445B-8C05-A85383B9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Im Konjunktionalsatz steht das finite Verb am Satzende.</a:t>
            </a:r>
          </a:p>
          <a:p>
            <a:r>
              <a:rPr lang="de-CH" dirty="0"/>
              <a:t>Das Einleitewort ist eine unterordnende Konjunktion.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Beispiel:</a:t>
            </a:r>
          </a:p>
          <a:p>
            <a:pPr marL="0" indent="0" algn="ctr">
              <a:buNone/>
            </a:pPr>
            <a:r>
              <a:rPr lang="de-CH" dirty="0"/>
              <a:t>Ihr Mann wartete, </a:t>
            </a:r>
            <a:r>
              <a:rPr lang="de-CH" b="1" dirty="0"/>
              <a:t>wie er das immer tat</a:t>
            </a:r>
            <a:r>
              <a:rPr lang="de-CH" dirty="0"/>
              <a:t>, vor dem Haus.</a:t>
            </a:r>
          </a:p>
        </p:txBody>
      </p:sp>
    </p:spTree>
    <p:extLst>
      <p:ext uri="{BB962C8B-B14F-4D97-AF65-F5344CB8AC3E}">
        <p14:creationId xmlns:p14="http://schemas.microsoft.com/office/powerpoint/2010/main" val="1150882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Haupt- und Nebensätze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eingeleitete Nebensätze – Indirekte Frage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D3917-36CA-445B-8C05-A85383B9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In indirekten Fragen steht das finite Verb am Satzende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Beispiel:</a:t>
            </a:r>
          </a:p>
          <a:p>
            <a:pPr marL="0" indent="0" algn="ctr">
              <a:buNone/>
            </a:pPr>
            <a:r>
              <a:rPr lang="de-CH" dirty="0"/>
              <a:t>Die Frage, </a:t>
            </a:r>
            <a:r>
              <a:rPr lang="de-CH" b="1" dirty="0"/>
              <a:t>ob wir an der Gewerbeausstellung teilnehmen würden</a:t>
            </a:r>
            <a:r>
              <a:rPr lang="de-CH" dirty="0"/>
              <a:t>, stand im Mittelpunkt der Sitzung.</a:t>
            </a:r>
          </a:p>
        </p:txBody>
      </p:sp>
    </p:spTree>
    <p:extLst>
      <p:ext uri="{BB962C8B-B14F-4D97-AF65-F5344CB8AC3E}">
        <p14:creationId xmlns:p14="http://schemas.microsoft.com/office/powerpoint/2010/main" val="396390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Haupt- und Nebensätze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eingeleitete Nebensätze – Relativsatz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D3917-36CA-445B-8C05-A85383B9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In Relativsatz steht das finite Verb am Satzende</a:t>
            </a:r>
          </a:p>
          <a:p>
            <a:r>
              <a:rPr lang="de-CH" dirty="0"/>
              <a:t>Als Einleitewort steht ein Relativpronomen, das sich auf ein Wort oder eine Wortgruppe im übergeordneten Teilsatz bezieht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Beispiel:</a:t>
            </a:r>
          </a:p>
          <a:p>
            <a:pPr marL="0" indent="0" algn="ctr">
              <a:buNone/>
            </a:pPr>
            <a:r>
              <a:rPr lang="de-CH" dirty="0"/>
              <a:t>Die Strasse nach Campos, </a:t>
            </a:r>
            <a:r>
              <a:rPr lang="de-CH" b="1" dirty="0"/>
              <a:t>die in der Nacht überflutet worden war</a:t>
            </a:r>
            <a:r>
              <a:rPr lang="de-CH" dirty="0"/>
              <a:t>, musste gesperrt werden.</a:t>
            </a:r>
          </a:p>
        </p:txBody>
      </p:sp>
    </p:spTree>
    <p:extLst>
      <p:ext uri="{BB962C8B-B14F-4D97-AF65-F5344CB8AC3E}">
        <p14:creationId xmlns:p14="http://schemas.microsoft.com/office/powerpoint/2010/main" val="679986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Haupt- und Nebensätze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 err="1">
                <a:solidFill>
                  <a:schemeClr val="bg1"/>
                </a:solidFill>
              </a:rPr>
              <a:t>uneingeleitete</a:t>
            </a:r>
            <a:r>
              <a:rPr lang="de-CH" sz="2000" dirty="0">
                <a:solidFill>
                  <a:schemeClr val="bg1"/>
                </a:solidFill>
              </a:rPr>
              <a:t> Nebensätze – Nebensatz ohne Einleitewort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D3917-36CA-445B-8C05-A85383B9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Wie die anderen Nebensätze hängt auch der Nebensatz ohne Einleitewort von einem übergeordneten Teilsatz ab und wird von diesem durch Kommas abgetrennt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Beispiel:</a:t>
            </a:r>
          </a:p>
          <a:p>
            <a:pPr marL="0" indent="0" algn="ctr">
              <a:buNone/>
            </a:pPr>
            <a:r>
              <a:rPr lang="de-CH" dirty="0"/>
              <a:t>Kommt sie bis 20 Uhr nicht, </a:t>
            </a:r>
            <a:r>
              <a:rPr lang="de-CH" b="1" dirty="0"/>
              <a:t>so beginnen wir ohne sie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128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Haupt- und Nebensätze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 err="1">
                <a:solidFill>
                  <a:schemeClr val="bg1"/>
                </a:solidFill>
              </a:rPr>
              <a:t>uneingeleitete</a:t>
            </a:r>
            <a:r>
              <a:rPr lang="de-CH" sz="2000" dirty="0">
                <a:solidFill>
                  <a:schemeClr val="bg1"/>
                </a:solidFill>
              </a:rPr>
              <a:t> Nebensätze – Indirekte Rede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D3917-36CA-445B-8C05-A85383B9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Die indirekte Rede lässt sich in einen dass-Satz umwandeln</a:t>
            </a:r>
          </a:p>
          <a:p>
            <a:r>
              <a:rPr lang="de-CH" dirty="0"/>
              <a:t>Die indirekte Rede hängt von einem übergeordneten Teilsatz ab und wird mit Kommas von diesem abgetrennt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Beispiel:</a:t>
            </a:r>
          </a:p>
          <a:p>
            <a:pPr marL="0" indent="0" algn="ctr">
              <a:buNone/>
            </a:pPr>
            <a:r>
              <a:rPr lang="de-CH" dirty="0"/>
              <a:t>Sie verkündete stolz, </a:t>
            </a:r>
            <a:r>
              <a:rPr lang="de-CH" b="1" dirty="0"/>
              <a:t>sie habe das Rauchen aufgegeben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045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Kommaregeln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05C42CE-4811-4D26-A5A9-B35393957D75}"/>
              </a:ext>
            </a:extLst>
          </p:cNvPr>
          <p:cNvSpPr/>
          <p:nvPr/>
        </p:nvSpPr>
        <p:spPr>
          <a:xfrm>
            <a:off x="838200" y="1825625"/>
            <a:ext cx="1961322" cy="215002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Reihungen (Aufzählungen) mit Kommas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D8E66F-AD54-4EF0-A7D8-6544775E41A9}"/>
              </a:ext>
            </a:extLst>
          </p:cNvPr>
          <p:cNvSpPr/>
          <p:nvPr/>
        </p:nvSpPr>
        <p:spPr>
          <a:xfrm>
            <a:off x="2976769" y="1825625"/>
            <a:ext cx="1961322" cy="215002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Apposition zwischen Kommas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F1DFEDD-A1E9-42E3-B3A3-D2AC8D3A0325}"/>
              </a:ext>
            </a:extLst>
          </p:cNvPr>
          <p:cNvSpPr/>
          <p:nvPr/>
        </p:nvSpPr>
        <p:spPr>
          <a:xfrm>
            <a:off x="9392478" y="1825625"/>
            <a:ext cx="1961322" cy="215002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Anreden und Ausrufe mit Komma abtrennen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BDF6DD1-94C6-43AF-893D-97C1BFE72692}"/>
              </a:ext>
            </a:extLst>
          </p:cNvPr>
          <p:cNvSpPr/>
          <p:nvPr/>
        </p:nvSpPr>
        <p:spPr>
          <a:xfrm>
            <a:off x="7253908" y="1825625"/>
            <a:ext cx="1961322" cy="215002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Konjunktionen mit Komma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D8926A0-8FF1-4A44-8C14-BFD49B246ED4}"/>
              </a:ext>
            </a:extLst>
          </p:cNvPr>
          <p:cNvSpPr/>
          <p:nvPr/>
        </p:nvSpPr>
        <p:spPr>
          <a:xfrm>
            <a:off x="5115338" y="1824763"/>
            <a:ext cx="1961322" cy="215002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Nachtrag zwischen Kommas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64F67B-E355-4DB4-8682-869A21CF0B62}"/>
              </a:ext>
            </a:extLst>
          </p:cNvPr>
          <p:cNvSpPr/>
          <p:nvPr/>
        </p:nvSpPr>
        <p:spPr>
          <a:xfrm>
            <a:off x="838200" y="4026936"/>
            <a:ext cx="1961322" cy="215002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Ein Komma trennt vollständige Hauptsätze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78EB8D1-87A6-47D2-964C-2762CD9DB9D1}"/>
              </a:ext>
            </a:extLst>
          </p:cNvPr>
          <p:cNvSpPr/>
          <p:nvPr/>
        </p:nvSpPr>
        <p:spPr>
          <a:xfrm>
            <a:off x="2976769" y="4026936"/>
            <a:ext cx="1961322" cy="215002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Ein Komma trennt Haupt- und Nebensatz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CBDFBB7-DE99-49EF-B425-BEC0E7DB870B}"/>
              </a:ext>
            </a:extLst>
          </p:cNvPr>
          <p:cNvSpPr/>
          <p:nvPr/>
        </p:nvSpPr>
        <p:spPr>
          <a:xfrm>
            <a:off x="7253908" y="4026936"/>
            <a:ext cx="1961322" cy="215002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Ein Komma steht zwischen Nebensätzen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47CD127-D917-41AA-B3AF-E2CF3BA17CAF}"/>
              </a:ext>
            </a:extLst>
          </p:cNvPr>
          <p:cNvSpPr/>
          <p:nvPr/>
        </p:nvSpPr>
        <p:spPr>
          <a:xfrm>
            <a:off x="5115338" y="4026074"/>
            <a:ext cx="1961322" cy="215002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Ein Komma trennt Infinitivgruppen ab</a:t>
            </a:r>
          </a:p>
        </p:txBody>
      </p:sp>
    </p:spTree>
    <p:extLst>
      <p:ext uri="{BB962C8B-B14F-4D97-AF65-F5344CB8AC3E}">
        <p14:creationId xmlns:p14="http://schemas.microsoft.com/office/powerpoint/2010/main" val="3154254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15" grpId="0" build="allAtOnce" animBg="1"/>
      <p:bldP spid="16" grpId="0" build="allAtOnce" animBg="1"/>
      <p:bldP spid="18" grpId="0" build="allAtOnce" animBg="1"/>
      <p:bldP spid="19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2AEA7-D5DC-44FA-A165-5082C97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14318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Satzglieder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7DB37-4801-4389-80FF-7B0F83FD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Inhalt:</a:t>
            </a:r>
          </a:p>
          <a:p>
            <a:r>
              <a:rPr lang="de-CH" dirty="0"/>
              <a:t>Satzgliedkern</a:t>
            </a:r>
          </a:p>
          <a:p>
            <a:r>
              <a:rPr lang="de-CH" dirty="0"/>
              <a:t>Subjekt</a:t>
            </a:r>
          </a:p>
          <a:p>
            <a:r>
              <a:rPr lang="de-CH" dirty="0"/>
              <a:t>Objekt</a:t>
            </a:r>
          </a:p>
          <a:p>
            <a:r>
              <a:rPr lang="de-CH" dirty="0"/>
              <a:t>Attribut</a:t>
            </a:r>
          </a:p>
          <a:p>
            <a:r>
              <a:rPr lang="de-CH" dirty="0"/>
              <a:t>Apposition</a:t>
            </a:r>
          </a:p>
          <a:p>
            <a:r>
              <a:rPr lang="de-CH" dirty="0"/>
              <a:t>Verbales Teil (Prädikat)</a:t>
            </a:r>
          </a:p>
          <a:p>
            <a:r>
              <a:rPr lang="de-CH" dirty="0"/>
              <a:t>Adverbialien</a:t>
            </a:r>
          </a:p>
          <a:p>
            <a:r>
              <a:rPr lang="de-CH" dirty="0"/>
              <a:t>Bestimmung des Falls</a:t>
            </a:r>
          </a:p>
        </p:txBody>
      </p:sp>
    </p:spTree>
    <p:extLst>
      <p:ext uri="{BB962C8B-B14F-4D97-AF65-F5344CB8AC3E}">
        <p14:creationId xmlns:p14="http://schemas.microsoft.com/office/powerpoint/2010/main" val="1830100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7978AC-EBB3-4296-B60F-8549BB4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 Satzglied besteht aus dem Satzgliedkern, der oft mit sogenannten Ergänzungen genauer beschrieben wird</a:t>
            </a:r>
          </a:p>
          <a:p>
            <a:r>
              <a:rPr lang="de-CH" dirty="0"/>
              <a:t>Man kann ein Satzglied auf sein absolut notwendiges Minimum mit Hilfe der Weglassprobe kürzen.</a:t>
            </a:r>
          </a:p>
          <a:p>
            <a:endParaRPr lang="de-CH" dirty="0"/>
          </a:p>
          <a:p>
            <a:pPr marL="0" indent="0" algn="ctr">
              <a:buNone/>
            </a:pPr>
            <a:r>
              <a:rPr lang="de-CH" dirty="0"/>
              <a:t>Die </a:t>
            </a:r>
            <a:r>
              <a:rPr lang="de-CH" strike="sngStrike" dirty="0"/>
              <a:t>sich verlangsamende </a:t>
            </a:r>
            <a:r>
              <a:rPr lang="de-CH" dirty="0"/>
              <a:t>Rotation </a:t>
            </a:r>
            <a:r>
              <a:rPr lang="de-CH" strike="sngStrike" dirty="0"/>
              <a:t>der Erde</a:t>
            </a:r>
            <a:r>
              <a:rPr lang="de-CH" dirty="0"/>
              <a:t> </a:t>
            </a:r>
            <a:r>
              <a:rPr lang="de-CH" strike="sngStrike" dirty="0"/>
              <a:t>um ihre eigene Achse </a:t>
            </a:r>
            <a:r>
              <a:rPr lang="de-CH" dirty="0"/>
              <a:t>bereitet Astronomen </a:t>
            </a:r>
            <a:r>
              <a:rPr lang="de-CH" strike="sngStrike" dirty="0"/>
              <a:t>aus aller Welt</a:t>
            </a:r>
            <a:r>
              <a:rPr lang="de-CH" dirty="0"/>
              <a:t> einiges Kopfzerbrechen.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Satzglieder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Satzgliedkern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99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7978AC-EBB3-4296-B60F-8549BB4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Das Subjekt ist ein Satzglied, dessen Kern im Nominativ steht.</a:t>
            </a:r>
          </a:p>
          <a:p>
            <a:r>
              <a:rPr lang="de-CH" dirty="0"/>
              <a:t>Es lässt sich über das Verb mit </a:t>
            </a:r>
            <a:r>
              <a:rPr lang="de-CH" b="1" dirty="0"/>
              <a:t>«Wer oder was…?»</a:t>
            </a:r>
            <a:r>
              <a:rPr lang="de-CH" dirty="0"/>
              <a:t> erfragen.</a:t>
            </a:r>
          </a:p>
          <a:p>
            <a:r>
              <a:rPr lang="de-CH" dirty="0"/>
              <a:t>Steht meist vor oder nach dem finiten Verb</a:t>
            </a:r>
          </a:p>
          <a:p>
            <a:endParaRPr lang="de-CH" dirty="0"/>
          </a:p>
          <a:p>
            <a:r>
              <a:rPr lang="de-CH" dirty="0"/>
              <a:t>«Wer oder was lockte viele Menschen in die Bäder?»</a:t>
            </a:r>
          </a:p>
          <a:p>
            <a:pPr marL="0" indent="0" algn="ctr">
              <a:buNone/>
            </a:pPr>
            <a:r>
              <a:rPr lang="de-CH" sz="2000" dirty="0"/>
              <a:t>Im vergangenen Jahr lockten die sommerlichen Temperaturen viele Menschen in die Bäder.</a:t>
            </a:r>
          </a:p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 Die sommerlichen Temperaturen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Satzglieder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Subjekt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09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7978AC-EBB3-4296-B60F-8549BB4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2400" dirty="0"/>
              <a:t>Objekte sind fallbestimmte Satzglieder, deren Fall vom Verb verlangt wird.</a:t>
            </a:r>
          </a:p>
          <a:p>
            <a:endParaRPr lang="de-CH" sz="2400" dirty="0"/>
          </a:p>
          <a:p>
            <a:pPr marL="0" indent="0">
              <a:buNone/>
            </a:pPr>
            <a:r>
              <a:rPr lang="de-CH" sz="2000" b="1" dirty="0"/>
              <a:t>Akkusativobjekt:</a:t>
            </a:r>
          </a:p>
          <a:p>
            <a:r>
              <a:rPr lang="de-CH" sz="2000" dirty="0"/>
              <a:t>Wen oder was verfasst sie?</a:t>
            </a:r>
          </a:p>
          <a:p>
            <a:pPr marL="0" indent="0" algn="ctr">
              <a:buNone/>
            </a:pPr>
            <a:r>
              <a:rPr lang="de-CH" sz="2000" dirty="0"/>
              <a:t>Petra Müller verfasst gerade </a:t>
            </a:r>
            <a:r>
              <a:rPr lang="de-CH" sz="2000" dirty="0">
                <a:solidFill>
                  <a:srgbClr val="FF0000"/>
                </a:solidFill>
              </a:rPr>
              <a:t>einen Bericht über die Einführung der neuen Software</a:t>
            </a:r>
            <a:r>
              <a:rPr lang="de-CH" sz="2000" dirty="0"/>
              <a:t>.</a:t>
            </a:r>
          </a:p>
          <a:p>
            <a:pPr marL="0" indent="0">
              <a:buNone/>
            </a:pPr>
            <a:r>
              <a:rPr lang="de-CH" sz="2000" b="1" dirty="0"/>
              <a:t>Dativobjekt:</a:t>
            </a:r>
          </a:p>
          <a:p>
            <a:r>
              <a:rPr lang="de-CH" sz="2000" dirty="0"/>
              <a:t>Wem sendet sie…?</a:t>
            </a:r>
          </a:p>
          <a:p>
            <a:pPr marL="0" indent="0" algn="ctr">
              <a:buNone/>
            </a:pPr>
            <a:r>
              <a:rPr lang="de-CH" sz="2000" dirty="0"/>
              <a:t>Julia sendet </a:t>
            </a:r>
            <a:r>
              <a:rPr lang="de-CH" sz="2000" dirty="0">
                <a:solidFill>
                  <a:srgbClr val="FF0000"/>
                </a:solidFill>
              </a:rPr>
              <a:t>ihrem in den USA lebenden Bruder</a:t>
            </a:r>
            <a:r>
              <a:rPr lang="de-CH" sz="2000" dirty="0"/>
              <a:t> regelmässig E-Mails.</a:t>
            </a:r>
          </a:p>
          <a:p>
            <a:pPr marL="0" indent="0">
              <a:buNone/>
            </a:pPr>
            <a:r>
              <a:rPr lang="de-CH" sz="2000" b="1" dirty="0"/>
              <a:t>Genitivobjekt:</a:t>
            </a:r>
          </a:p>
          <a:p>
            <a:r>
              <a:rPr lang="de-CH" sz="2000" dirty="0"/>
              <a:t>Wessen gedachte man?</a:t>
            </a:r>
          </a:p>
          <a:p>
            <a:pPr marL="0" indent="0" algn="ctr">
              <a:buNone/>
            </a:pPr>
            <a:r>
              <a:rPr lang="de-CH" sz="2000" dirty="0"/>
              <a:t>An der Feier gedachte man </a:t>
            </a:r>
            <a:r>
              <a:rPr lang="de-CH" sz="2000" dirty="0">
                <a:solidFill>
                  <a:srgbClr val="FF0000"/>
                </a:solidFill>
              </a:rPr>
              <a:t>des Gründers der Firma</a:t>
            </a:r>
            <a:r>
              <a:rPr lang="de-CH" sz="2000" dirty="0"/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Satzglieder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Objekt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45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7978AC-EBB3-4296-B60F-8549BB4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2400" dirty="0"/>
              <a:t>Objekte sind fallbestimmte Satzglieder, deren Fall vom Verb verlangt wird.</a:t>
            </a:r>
          </a:p>
          <a:p>
            <a:endParaRPr lang="de-CH" sz="2400" dirty="0"/>
          </a:p>
          <a:p>
            <a:pPr marL="0" indent="0">
              <a:buNone/>
            </a:pPr>
            <a:r>
              <a:rPr lang="de-CH" sz="2000" b="1" dirty="0"/>
              <a:t>Akkusativobjekt:</a:t>
            </a:r>
          </a:p>
          <a:p>
            <a:r>
              <a:rPr lang="de-CH" sz="2000" dirty="0"/>
              <a:t>Wen oder was verfasst sie?</a:t>
            </a:r>
          </a:p>
          <a:p>
            <a:pPr marL="0" indent="0" algn="ctr">
              <a:buNone/>
            </a:pPr>
            <a:r>
              <a:rPr lang="de-CH" sz="2000" dirty="0"/>
              <a:t>Petra Müller verfasst gerade </a:t>
            </a:r>
            <a:r>
              <a:rPr lang="de-CH" sz="2000" dirty="0">
                <a:solidFill>
                  <a:srgbClr val="FF0000"/>
                </a:solidFill>
              </a:rPr>
              <a:t>einen Bericht über die Einführung der neuen Software</a:t>
            </a:r>
            <a:r>
              <a:rPr lang="de-CH" sz="2000" dirty="0"/>
              <a:t>.</a:t>
            </a:r>
          </a:p>
          <a:p>
            <a:pPr marL="0" indent="0">
              <a:buNone/>
            </a:pPr>
            <a:r>
              <a:rPr lang="de-CH" sz="2000" b="1" dirty="0"/>
              <a:t>Dativobjekt:</a:t>
            </a:r>
          </a:p>
          <a:p>
            <a:r>
              <a:rPr lang="de-CH" sz="2000" dirty="0"/>
              <a:t>Wem sendet sie…?</a:t>
            </a:r>
          </a:p>
          <a:p>
            <a:pPr marL="0" indent="0" algn="ctr">
              <a:buNone/>
            </a:pPr>
            <a:r>
              <a:rPr lang="de-CH" sz="2000" dirty="0"/>
              <a:t>Julia sendet </a:t>
            </a:r>
            <a:r>
              <a:rPr lang="de-CH" sz="2000" dirty="0">
                <a:solidFill>
                  <a:srgbClr val="FF0000"/>
                </a:solidFill>
              </a:rPr>
              <a:t>ihrem in den USA lebenden Bruder</a:t>
            </a:r>
            <a:r>
              <a:rPr lang="de-CH" sz="2000" dirty="0"/>
              <a:t> regelmässig E-Mails.</a:t>
            </a:r>
          </a:p>
          <a:p>
            <a:pPr marL="0" indent="0">
              <a:buNone/>
            </a:pPr>
            <a:r>
              <a:rPr lang="de-CH" sz="2000" b="1" dirty="0"/>
              <a:t>Genitivobjekt:</a:t>
            </a:r>
          </a:p>
          <a:p>
            <a:r>
              <a:rPr lang="de-CH" sz="2000" dirty="0"/>
              <a:t>Wessen gedachte man?</a:t>
            </a:r>
          </a:p>
          <a:p>
            <a:pPr marL="0" indent="0" algn="ctr">
              <a:buNone/>
            </a:pPr>
            <a:r>
              <a:rPr lang="de-CH" sz="2000" dirty="0"/>
              <a:t>An der Feier gedachte man </a:t>
            </a:r>
            <a:r>
              <a:rPr lang="de-CH" sz="2000" dirty="0">
                <a:solidFill>
                  <a:srgbClr val="FF0000"/>
                </a:solidFill>
              </a:rPr>
              <a:t>des Gründers der Firma</a:t>
            </a:r>
            <a:r>
              <a:rPr lang="de-CH" sz="2000" dirty="0"/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Satzglieder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Objekt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03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7978AC-EBB3-4296-B60F-8549BB4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Ein Attribut beschreibt in der Regel ein Nomen</a:t>
            </a:r>
          </a:p>
          <a:p>
            <a:r>
              <a:rPr lang="de-CH" sz="2400" dirty="0"/>
              <a:t>Es beantwortet die Frage «Was für eine…?»</a:t>
            </a:r>
          </a:p>
          <a:p>
            <a:r>
              <a:rPr lang="de-CH" sz="2400" dirty="0"/>
              <a:t>Ein Attribut lässt sich mit der Verschiebeprobe nicht verschieben</a:t>
            </a:r>
          </a:p>
          <a:p>
            <a:endParaRPr lang="de-CH" sz="2400" dirty="0"/>
          </a:p>
          <a:p>
            <a:pPr marL="0" indent="0">
              <a:buNone/>
            </a:pPr>
            <a:r>
              <a:rPr lang="de-CH" sz="2400" dirty="0"/>
              <a:t>Beispiel:</a:t>
            </a:r>
          </a:p>
          <a:p>
            <a:pPr marL="0" indent="0" algn="ctr">
              <a:buNone/>
            </a:pPr>
            <a:r>
              <a:rPr lang="de-CH" sz="2000" dirty="0"/>
              <a:t>Seine </a:t>
            </a:r>
            <a:r>
              <a:rPr lang="de-CH" sz="2000" dirty="0">
                <a:solidFill>
                  <a:srgbClr val="FF0000"/>
                </a:solidFill>
              </a:rPr>
              <a:t>aus Spanien importierten </a:t>
            </a:r>
            <a:r>
              <a:rPr lang="de-CH" sz="2000" dirty="0"/>
              <a:t>Orangen </a:t>
            </a:r>
            <a:r>
              <a:rPr lang="de-CH" sz="2000" dirty="0">
                <a:solidFill>
                  <a:srgbClr val="FF0000"/>
                </a:solidFill>
              </a:rPr>
              <a:t>aus biologischem Anbau </a:t>
            </a:r>
            <a:r>
              <a:rPr lang="de-CH" sz="2000" dirty="0"/>
              <a:t>schmecken köstlich.</a:t>
            </a:r>
            <a:endParaRPr lang="de-CH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Satzglieder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Attribut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85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7978AC-EBB3-4296-B60F-8549BB4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Auch die Apposition beschreibt ein Nomen genauer</a:t>
            </a:r>
          </a:p>
          <a:p>
            <a:r>
              <a:rPr lang="de-CH" sz="2400" dirty="0"/>
              <a:t>Die Apposition steht nach dem Nomen das sie beschreibt</a:t>
            </a:r>
          </a:p>
          <a:p>
            <a:r>
              <a:rPr lang="de-CH" sz="2400" dirty="0"/>
              <a:t>Sie steht im selben Fall wie dieses</a:t>
            </a:r>
          </a:p>
          <a:p>
            <a:r>
              <a:rPr lang="de-CH" sz="2400" dirty="0"/>
              <a:t>Die Apposition wird mit zwei Kommas vom Satz getrennt</a:t>
            </a:r>
          </a:p>
          <a:p>
            <a:r>
              <a:rPr lang="de-CH" sz="2400" dirty="0"/>
              <a:t>Sie kann mit dem Nomen vertauscht werden</a:t>
            </a:r>
          </a:p>
          <a:p>
            <a:endParaRPr lang="de-CH" sz="2400" dirty="0"/>
          </a:p>
          <a:p>
            <a:pPr marL="0" indent="0">
              <a:buNone/>
            </a:pPr>
            <a:r>
              <a:rPr lang="de-CH" sz="2400" dirty="0"/>
              <a:t>Beispiel:</a:t>
            </a:r>
          </a:p>
          <a:p>
            <a:pPr marL="0" indent="0" algn="ctr">
              <a:buNone/>
            </a:pPr>
            <a:r>
              <a:rPr lang="de-CH" sz="2400" dirty="0"/>
              <a:t>Mit einem Mercedes, </a:t>
            </a:r>
            <a:r>
              <a:rPr lang="de-CH" sz="2400" dirty="0">
                <a:solidFill>
                  <a:srgbClr val="FF0000"/>
                </a:solidFill>
              </a:rPr>
              <a:t>seinem Taxi</a:t>
            </a:r>
            <a:r>
              <a:rPr lang="de-CH" sz="2400" dirty="0"/>
              <a:t>, verdient er seinen Lebensunterhalt.</a:t>
            </a:r>
          </a:p>
          <a:p>
            <a:pPr marL="0" indent="0" algn="ctr">
              <a:buNone/>
            </a:pPr>
            <a:r>
              <a:rPr lang="de-CH" sz="1800" dirty="0"/>
              <a:t>Mit seinem Taxi, </a:t>
            </a:r>
            <a:r>
              <a:rPr lang="de-CH" sz="1800" dirty="0">
                <a:solidFill>
                  <a:srgbClr val="FF0000"/>
                </a:solidFill>
              </a:rPr>
              <a:t>einem Mercedes</a:t>
            </a:r>
            <a:r>
              <a:rPr lang="de-CH" sz="1800" dirty="0"/>
              <a:t>, verdient er seinen Lebensunterhalt.</a:t>
            </a:r>
            <a:endParaRPr lang="de-CH" sz="1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Satzglieder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Apposition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96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7978AC-EBB3-4296-B60F-8549BB4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Finites Verb = konjugiertes Verb</a:t>
            </a:r>
          </a:p>
          <a:p>
            <a:endParaRPr lang="de-CH" dirty="0"/>
          </a:p>
          <a:p>
            <a:pPr marL="0" indent="0" algn="ctr">
              <a:buNone/>
            </a:pPr>
            <a:r>
              <a:rPr lang="de-CH" dirty="0"/>
              <a:t>Ich </a:t>
            </a:r>
            <a:r>
              <a:rPr lang="de-CH" dirty="0">
                <a:solidFill>
                  <a:srgbClr val="FF0000"/>
                </a:solidFill>
              </a:rPr>
              <a:t>ess</a:t>
            </a:r>
            <a:r>
              <a:rPr lang="de-CH" u="sng" dirty="0">
                <a:solidFill>
                  <a:srgbClr val="FF0000"/>
                </a:solidFill>
              </a:rPr>
              <a:t>e</a:t>
            </a:r>
            <a:r>
              <a:rPr lang="de-CH" dirty="0"/>
              <a:t> ein grosses Stück Kuchen.</a:t>
            </a:r>
          </a:p>
          <a:p>
            <a:pPr marL="0" indent="0" algn="ctr">
              <a:buNone/>
            </a:pPr>
            <a:r>
              <a:rPr lang="de-CH" dirty="0"/>
              <a:t>Wir </a:t>
            </a:r>
            <a:r>
              <a:rPr lang="de-CH" dirty="0">
                <a:solidFill>
                  <a:srgbClr val="FF0000"/>
                </a:solidFill>
              </a:rPr>
              <a:t>ess</a:t>
            </a:r>
            <a:r>
              <a:rPr lang="de-CH" u="sng" dirty="0">
                <a:solidFill>
                  <a:srgbClr val="FF0000"/>
                </a:solidFill>
              </a:rPr>
              <a:t>en</a:t>
            </a:r>
            <a:r>
              <a:rPr lang="de-CH" dirty="0"/>
              <a:t> ein grosses Stück Kuchen.</a:t>
            </a:r>
          </a:p>
          <a:p>
            <a:endParaRPr lang="de-CH" dirty="0"/>
          </a:p>
          <a:p>
            <a:r>
              <a:rPr lang="de-CH" dirty="0"/>
              <a:t>Nicht finites Verb</a:t>
            </a:r>
          </a:p>
          <a:p>
            <a:endParaRPr lang="de-CH" dirty="0"/>
          </a:p>
          <a:p>
            <a:pPr marL="0" indent="0" algn="ctr">
              <a:buNone/>
            </a:pPr>
            <a:r>
              <a:rPr lang="de-CH" sz="2400" dirty="0"/>
              <a:t>Warum hätten sie denn überhaupt an die Touristen von heute </a:t>
            </a:r>
            <a:r>
              <a:rPr lang="de-CH" sz="2400" dirty="0">
                <a:solidFill>
                  <a:srgbClr val="FF0000"/>
                </a:solidFill>
              </a:rPr>
              <a:t>denken sollen</a:t>
            </a:r>
            <a:r>
              <a:rPr lang="de-CH" sz="2400" dirty="0"/>
              <a:t>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C32242-6D2E-4B57-8234-8DA52836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Satzglieder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Verbales Teil (Prädikat)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46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Breitbild</PresentationFormat>
  <Paragraphs>163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</vt:lpstr>
      <vt:lpstr>Satzbau und Interpunktion</vt:lpstr>
      <vt:lpstr>Satzglieder</vt:lpstr>
      <vt:lpstr>Satzglieder Satzgliedkern</vt:lpstr>
      <vt:lpstr>Satzglieder Subjekt</vt:lpstr>
      <vt:lpstr>Satzglieder Objekt</vt:lpstr>
      <vt:lpstr>Satzglieder Objekt</vt:lpstr>
      <vt:lpstr>Satzglieder Attribut</vt:lpstr>
      <vt:lpstr>Satzglieder Apposition</vt:lpstr>
      <vt:lpstr>Satzglieder Verbales Teil (Prädikat)</vt:lpstr>
      <vt:lpstr>Satzglieder Adverbialien</vt:lpstr>
      <vt:lpstr>Satzglieder Die Bestimmung des Fall</vt:lpstr>
      <vt:lpstr>Haupt- und Nebensätze Hauptsatz</vt:lpstr>
      <vt:lpstr>Haupt- und Nebensätze eingeleitete Nebensätze - Konjunktionalsatz</vt:lpstr>
      <vt:lpstr>Haupt- und Nebensätze eingeleitete Nebensätze – Indirekte Frage</vt:lpstr>
      <vt:lpstr>Haupt- und Nebensätze eingeleitete Nebensätze – Relativsatz</vt:lpstr>
      <vt:lpstr>Haupt- und Nebensätze uneingeleitete Nebensätze – Nebensatz ohne Einleitewort</vt:lpstr>
      <vt:lpstr>Haupt- und Nebensätze uneingeleitete Nebensätze – Indirekte Rede</vt:lpstr>
      <vt:lpstr>Kommaregeln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Satzbau und Interpunktion</dc:title>
  <dc:creator>RaviAnand Mohabir</dc:creator>
  <cp:lastModifiedBy>RaviAnand Mohabir</cp:lastModifiedBy>
  <cp:revision>12</cp:revision>
  <dcterms:created xsi:type="dcterms:W3CDTF">2017-11-04T13:40:56Z</dcterms:created>
  <dcterms:modified xsi:type="dcterms:W3CDTF">2017-11-04T16:32:21Z</dcterms:modified>
</cp:coreProperties>
</file>