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40" y="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E0E328-C708-4B48-BEA1-989A82D792CE}" type="datetimeFigureOut">
              <a:rPr lang="it-IT" smtClean="0"/>
              <a:pPr/>
              <a:t>05/07/2016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3F92C1-E0E1-4D94-AE50-97D4E62ECD55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e 77\Desktop\Water Footprint\footpr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84711">
            <a:off x="331296" y="945411"/>
            <a:ext cx="2175942" cy="4430672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3400" y="1556792"/>
            <a:ext cx="7851648" cy="1643608"/>
          </a:xfrm>
        </p:spPr>
        <p:txBody>
          <a:bodyPr>
            <a:normAutofit/>
          </a:bodyPr>
          <a:lstStyle/>
          <a:p>
            <a:pPr algn="ctr"/>
            <a:r>
              <a:rPr lang="it-IT" sz="6000" b="1" dirty="0">
                <a:solidFill>
                  <a:schemeClr val="accent2">
                    <a:lumMod val="75000"/>
                  </a:schemeClr>
                </a:solidFill>
              </a:rPr>
              <a:t>L'</a:t>
            </a:r>
            <a:r>
              <a:rPr lang="it-IT" sz="6000" b="1" dirty="0">
                <a:solidFill>
                  <a:schemeClr val="tx1"/>
                </a:solidFill>
              </a:rPr>
              <a:t>Impronta </a:t>
            </a:r>
            <a:r>
              <a:rPr lang="it-IT" sz="6000" b="1" dirty="0" smtClean="0">
                <a:solidFill>
                  <a:schemeClr val="tx1"/>
                </a:solidFill>
              </a:rPr>
              <a:t>Idrica</a:t>
            </a:r>
            <a:endParaRPr lang="it-IT" sz="6000" dirty="0">
              <a:solidFill>
                <a:schemeClr val="tx1"/>
              </a:solidFill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126832" cy="632512"/>
          </a:xfrm>
        </p:spPr>
        <p:txBody>
          <a:bodyPr/>
          <a:lstStyle/>
          <a:p>
            <a:r>
              <a:rPr lang="it-IT" dirty="0" smtClean="0"/>
              <a:t>Quanta acqua sprechiamo senza saperlo?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539552" y="1052736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Con la crescita della popolazione, dell’industrializzazione e dell’espansione dell’irrigazione nell’agricoltura, la domanda per tutti i beni e servizi legati all’acqua è incrementata in maniera drammatica, mettendo a rischio gli ecosistemi che sostengono il ciclo dell’acqua, così come gli stessi esseri umani che dipendono da esso.</a:t>
            </a:r>
            <a:endParaRPr lang="it-IT" sz="2000" dirty="0"/>
          </a:p>
        </p:txBody>
      </p:sp>
      <p:pic>
        <p:nvPicPr>
          <p:cNvPr id="2051" name="Picture 3" descr="C:\Users\Daniele 77\Desktop\Water Footprint\blue_footprin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51068">
            <a:off x="7396375" y="4692018"/>
            <a:ext cx="954831" cy="1944237"/>
          </a:xfrm>
          <a:prstGeom prst="rect">
            <a:avLst/>
          </a:prstGeom>
          <a:noFill/>
        </p:spPr>
      </p:pic>
      <p:pic>
        <p:nvPicPr>
          <p:cNvPr id="2052" name="Picture 4" descr="C:\Users\Daniele 77\Desktop\Water Footprint\scarsità_d'acqua.png"/>
          <p:cNvPicPr>
            <a:picLocks noChangeAspect="1" noChangeArrowheads="1"/>
          </p:cNvPicPr>
          <p:nvPr/>
        </p:nvPicPr>
        <p:blipFill>
          <a:blip r:embed="rId3" cstate="print"/>
          <a:srcRect r="357"/>
          <a:stretch>
            <a:fillRect/>
          </a:stretch>
        </p:blipFill>
        <p:spPr bwMode="auto">
          <a:xfrm>
            <a:off x="1259632" y="2708920"/>
            <a:ext cx="5400600" cy="3858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Daniele 77\Desktop\Water Footprint\blue_footprin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51068">
            <a:off x="7396375" y="4692018"/>
            <a:ext cx="954831" cy="1944237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i="1" dirty="0" smtClean="0"/>
              <a:t>Definizione</a:t>
            </a:r>
            <a:endParaRPr lang="it-IT" sz="4000" i="1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99592" y="1988840"/>
            <a:ext cx="8003232" cy="4146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L’impronta idrica (</a:t>
            </a:r>
            <a:r>
              <a:rPr lang="it-IT" i="1" dirty="0" smtClean="0"/>
              <a:t>Water </a:t>
            </a:r>
            <a:r>
              <a:rPr lang="it-IT" i="1" dirty="0" err="1" smtClean="0"/>
              <a:t>Footprint</a:t>
            </a:r>
            <a:r>
              <a:rPr lang="it-IT" dirty="0" smtClean="0"/>
              <a:t>) è un indicatore del consumo di acqua dolce che include sia l’uso diretto che indiretto di acqua da parte di un consumatore o di un produttore. L’impronta idrica di un singolo, una comunità o di un’azienda è definita come il volume totale di acqua dolce utilizzata per produrre beni e servizi, misurata in termini di volumi d’acqua consumati (evaporati o incorporati in un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prodotto</a:t>
            </a:r>
            <a:r>
              <a:rPr lang="it-IT" dirty="0" smtClean="0"/>
              <a:t>) e inquinati per unità di tempo.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i="1" dirty="0" smtClean="0"/>
              <a:t>Water </a:t>
            </a:r>
            <a:r>
              <a:rPr lang="it-IT" sz="4000" i="1" dirty="0" err="1" smtClean="0"/>
              <a:t>Footprint</a:t>
            </a:r>
            <a:r>
              <a:rPr lang="it-IT" sz="4000" i="1" dirty="0" smtClean="0"/>
              <a:t> </a:t>
            </a:r>
            <a:r>
              <a:rPr lang="it-IT" sz="4000" i="1" dirty="0" err="1" smtClean="0"/>
              <a:t>Assessment</a:t>
            </a:r>
            <a:endParaRPr lang="it-IT" sz="4000" i="1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99592" y="1916832"/>
            <a:ext cx="7632848" cy="36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Il </a:t>
            </a:r>
            <a:r>
              <a:rPr lang="it-IT" i="1" dirty="0" smtClean="0"/>
              <a:t>water </a:t>
            </a:r>
            <a:r>
              <a:rPr lang="it-IT" i="1" dirty="0" err="1" smtClean="0"/>
              <a:t>footprint</a:t>
            </a:r>
            <a:r>
              <a:rPr lang="it-IT" dirty="0" smtClean="0"/>
              <a:t> </a:t>
            </a:r>
            <a:r>
              <a:rPr lang="it-IT" i="1" dirty="0" err="1" smtClean="0"/>
              <a:t>assessment</a:t>
            </a:r>
            <a:r>
              <a:rPr lang="it-IT" i="1" dirty="0" smtClean="0"/>
              <a:t> </a:t>
            </a:r>
            <a:r>
              <a:rPr lang="it-IT" dirty="0" smtClean="0"/>
              <a:t>(calcolo dell'impronta idrica) si sviluppa in tre fasi: </a:t>
            </a:r>
          </a:p>
          <a:p>
            <a:r>
              <a:rPr lang="it-IT" dirty="0" smtClean="0"/>
              <a:t>quantificazione </a:t>
            </a:r>
            <a:r>
              <a:rPr lang="it-IT" dirty="0" smtClean="0"/>
              <a:t>e localizzazione dell’impronta idrica di un prodotto o di un processo nel periodo di riferimento;</a:t>
            </a:r>
          </a:p>
          <a:p>
            <a:r>
              <a:rPr lang="it-IT" dirty="0" smtClean="0"/>
              <a:t>valutazione </a:t>
            </a:r>
            <a:r>
              <a:rPr lang="it-IT" dirty="0" smtClean="0"/>
              <a:t>della sostenibilità ambientale, sociale ed economica dell’impronta idrica;</a:t>
            </a:r>
          </a:p>
          <a:p>
            <a:r>
              <a:rPr lang="it-IT" dirty="0" smtClean="0"/>
              <a:t>individuazione </a:t>
            </a:r>
            <a:r>
              <a:rPr lang="it-IT" dirty="0" smtClean="0"/>
              <a:t>delle strategie di riduzione </a:t>
            </a:r>
            <a:br>
              <a:rPr lang="it-IT" dirty="0" smtClean="0"/>
            </a:br>
            <a:r>
              <a:rPr lang="it-IT" dirty="0" smtClean="0"/>
              <a:t>della </a:t>
            </a:r>
            <a:r>
              <a:rPr lang="it-IT" dirty="0" smtClean="0"/>
              <a:t>stessa.</a:t>
            </a:r>
          </a:p>
          <a:p>
            <a:endParaRPr lang="it-IT" dirty="0"/>
          </a:p>
        </p:txBody>
      </p:sp>
      <p:pic>
        <p:nvPicPr>
          <p:cNvPr id="6" name="Picture 3" descr="C:\Users\Daniele 77\Desktop\Water Footprint\blue_footprin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51068">
            <a:off x="7396375" y="4692018"/>
            <a:ext cx="954831" cy="1944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22344"/>
          </a:xfrm>
        </p:spPr>
        <p:txBody>
          <a:bodyPr>
            <a:normAutofit/>
          </a:bodyPr>
          <a:lstStyle/>
          <a:p>
            <a:r>
              <a:rPr lang="it-IT" sz="4000" i="1" dirty="0" smtClean="0"/>
              <a:t>L’impronta idrica: </a:t>
            </a:r>
            <a:r>
              <a:rPr lang="it-IT" sz="3400" i="1" dirty="0" smtClean="0"/>
              <a:t>la suddivisione</a:t>
            </a:r>
            <a:endParaRPr lang="it-IT" sz="3400" i="1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87624" y="1772816"/>
            <a:ext cx="7488832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smtClean="0"/>
              <a:t>L'impronta idrica è data dalla somma di tre componenti</a:t>
            </a:r>
            <a:r>
              <a:rPr lang="it-IT" sz="2000" dirty="0" smtClean="0"/>
              <a:t>:</a:t>
            </a:r>
            <a:endParaRPr lang="it-IT" sz="2000" dirty="0" smtClean="0"/>
          </a:p>
        </p:txBody>
      </p:sp>
      <p:pic>
        <p:nvPicPr>
          <p:cNvPr id="5" name="Picture 3" descr="C:\Users\Daniele 77\Desktop\Water Footprint\blue_footprin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51068">
            <a:off x="7396375" y="4692018"/>
            <a:ext cx="954831" cy="1944237"/>
          </a:xfrm>
          <a:prstGeom prst="rect">
            <a:avLst/>
          </a:prstGeom>
          <a:noFill/>
        </p:spPr>
      </p:pic>
      <p:pic>
        <p:nvPicPr>
          <p:cNvPr id="3075" name="Picture 3" descr="C:\Users\Daniele 77\Desktop\Water Footprint\Water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3279479" cy="4896544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1475656" y="2132856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lvl="0" indent="-358775">
              <a:buClr>
                <a:schemeClr val="accent1"/>
              </a:buClr>
              <a:buFont typeface="Constantia" pitchFamily="18" charset="0"/>
              <a:buChar char="•"/>
            </a:pPr>
            <a:r>
              <a:rPr lang="it-IT" sz="2000" dirty="0" smtClean="0"/>
              <a:t>Acqua Blu: si riferisce al prelievo di acque superficiali e sotterranee destinate ad un utilizzo </a:t>
            </a:r>
            <a:r>
              <a:rPr lang="it-IT" sz="2000" dirty="0" smtClean="0"/>
              <a:t>agricolo</a:t>
            </a:r>
            <a:r>
              <a:rPr lang="it-IT" sz="2000" dirty="0" smtClean="0"/>
              <a:t>, domestico o industriale che non torna </a:t>
            </a:r>
            <a:r>
              <a:rPr lang="it-IT" sz="2000" dirty="0" smtClean="0"/>
              <a:t>nel </a:t>
            </a:r>
            <a:r>
              <a:rPr lang="it-IT" sz="2000" dirty="0" smtClean="0"/>
              <a:t>punto dal quale è stata prelevata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339752" y="3068960"/>
            <a:ext cx="6804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lvl="0" indent="-358775">
              <a:buClr>
                <a:schemeClr val="accent1"/>
              </a:buClr>
              <a:buFont typeface="Arial" pitchFamily="34" charset="0"/>
              <a:buChar char="•"/>
            </a:pPr>
            <a:r>
              <a:rPr lang="it-IT" sz="2000" dirty="0" smtClean="0"/>
              <a:t>Acqua Verde: è l'acqua piovana contenuta nelle piante e nel suolo sottoforma di umidità, senza essere parte di nessuna risorsa idrica di superficie o corpo idrico sotterraneo. Si riferisce principalmente all'acqua piovana utilizzata nell'agricoltura non irrigua e nelle foreste.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347864" y="4653136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lvl="0" indent="-358775">
              <a:buClr>
                <a:schemeClr val="accent1"/>
              </a:buClr>
              <a:buFont typeface="Arial" pitchFamily="34" charset="0"/>
              <a:buChar char="•"/>
            </a:pPr>
            <a:r>
              <a:rPr lang="it-IT" sz="2000" dirty="0" smtClean="0"/>
              <a:t>Acqua Grigia: è la quantità di acqua utilizzata per diluire gli inquinanti affinché la qualità delle acque torni sopra gli standard di qualità</a:t>
            </a:r>
            <a:r>
              <a:rPr lang="it-IT" sz="2000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7544" y="1340769"/>
            <a:ext cx="8147248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smtClean="0"/>
              <a:t>Tra i maggiori consumi di acqua notiamo negli alimenti quello derivato dalla produzione </a:t>
            </a:r>
            <a:r>
              <a:rPr lang="it-IT" sz="2000" dirty="0" smtClean="0"/>
              <a:t>di:</a:t>
            </a:r>
          </a:p>
          <a:p>
            <a:r>
              <a:rPr lang="it-IT" sz="2000" dirty="0" smtClean="0"/>
              <a:t>carne</a:t>
            </a:r>
            <a:r>
              <a:rPr lang="it-IT" sz="2000" dirty="0" smtClean="0"/>
              <a:t>, specialmente quella rossa (bovini, equini, suini, ovini</a:t>
            </a:r>
            <a:r>
              <a:rPr lang="it-IT" sz="2000" dirty="0" smtClean="0"/>
              <a:t>)</a:t>
            </a:r>
          </a:p>
          <a:p>
            <a:r>
              <a:rPr lang="it-IT" sz="2000" dirty="0" smtClean="0"/>
              <a:t>c</a:t>
            </a:r>
            <a:r>
              <a:rPr lang="it-IT" sz="2000" dirty="0" smtClean="0"/>
              <a:t>otone</a:t>
            </a:r>
          </a:p>
        </p:txBody>
      </p:sp>
      <p:pic>
        <p:nvPicPr>
          <p:cNvPr id="4099" name="Picture 3" descr="C:\Users\Daniele 77\Desktop\Water Footprint\water_footpr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92896"/>
            <a:ext cx="4711700" cy="3035300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611560" y="5445224"/>
            <a:ext cx="6264696" cy="100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Ad esempio, la carne bovina costa in media circa 15000 litri d'acqua su kilogrammo, mentre il cotone in media 4000</a:t>
            </a:r>
            <a:r>
              <a:rPr lang="it-IT" sz="2000" dirty="0" smtClean="0"/>
              <a:t>.</a:t>
            </a:r>
            <a:endParaRPr lang="it-IT" dirty="0"/>
          </a:p>
        </p:txBody>
      </p:sp>
      <p:pic>
        <p:nvPicPr>
          <p:cNvPr id="8" name="Picture 3" descr="C:\Users\Daniele 77\Desktop\Water Footprint\blue_footprin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51068">
            <a:off x="7396375" y="4692018"/>
            <a:ext cx="954831" cy="1944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313</Words>
  <Application>Microsoft Office PowerPoint</Application>
  <PresentationFormat>Presentazione su schermo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Equinozio</vt:lpstr>
      <vt:lpstr>L'Impronta Idrica</vt:lpstr>
      <vt:lpstr>Diapositiva 2</vt:lpstr>
      <vt:lpstr>Definizione</vt:lpstr>
      <vt:lpstr>Water Footprint Assessment</vt:lpstr>
      <vt:lpstr>L’impronta idrica: la suddivisione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L'Impronta Idrica</dc:title>
  <dc:creator>Daniele 77</dc:creator>
  <cp:lastModifiedBy>Daniele 77</cp:lastModifiedBy>
  <cp:revision>14</cp:revision>
  <dcterms:created xsi:type="dcterms:W3CDTF">2016-07-05T13:57:41Z</dcterms:created>
  <dcterms:modified xsi:type="dcterms:W3CDTF">2016-07-05T15:24:02Z</dcterms:modified>
</cp:coreProperties>
</file>