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7559675" cy="106918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63597499" val="1050" rev64="64" revOS="3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63597499" val="101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6359749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953" y="21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E9E49-991C-4DC5-B8EB-7B3BE29C2DF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17E7F-4E8F-4EA8-B230-2B3E2764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3E10BD3-9DDE-B4FD-9059-6BA84517663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ihUAABAAAAAmAAAACAAAAP//////////"/>
              </a:ext>
            </a:extLst>
          </p:cNvSpPr>
          <p:nvPr/>
        </p:nvSpPr>
        <p:spPr>
          <a:xfrm>
            <a:off x="609600" y="1604645"/>
            <a:ext cx="1097216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P//////////"/>
              </a:ext>
            </a:extLst>
          </p:cNvSpPr>
          <p:nvPr/>
        </p:nvSpPr>
        <p:spPr>
          <a:xfrm>
            <a:off x="609600" y="3682365"/>
            <a:ext cx="1097216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AB1F2E1-AF87-E404-C909-5951BC473F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P//////////"/>
              </a:ext>
            </a:extLst>
          </p:cNvSpPr>
          <p:nvPr/>
        </p:nvSpPr>
        <p:spPr>
          <a:xfrm>
            <a:off x="60960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P//////////"/>
              </a:ext>
            </a:extLst>
          </p:cNvSpPr>
          <p:nvPr/>
        </p:nvSpPr>
        <p:spPr>
          <a:xfrm>
            <a:off x="623189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P//////////"/>
              </a:ext>
            </a:extLst>
          </p:cNvSpPr>
          <p:nvPr/>
        </p:nvSpPr>
        <p:spPr>
          <a:xfrm>
            <a:off x="60960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6" name="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P//////////"/>
              </a:ext>
            </a:extLst>
          </p:cNvSpPr>
          <p:nvPr/>
        </p:nvSpPr>
        <p:spPr>
          <a:xfrm>
            <a:off x="623189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2EDA658-16BF-B850-F155-E005E81B07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B8GQAAihUAABAAAAAmAAAACAAAAP//////////"/>
              </a:ext>
            </a:extLst>
          </p:cNvSpPr>
          <p:nvPr/>
        </p:nvSpPr>
        <p:spPr>
          <a:xfrm>
            <a:off x="609600" y="160464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N8JAABOMAAAihUAABAAAAAmAAAACAAAAP//////////"/>
              </a:ext>
            </a:extLst>
          </p:cNvSpPr>
          <p:nvPr/>
        </p:nvSpPr>
        <p:spPr>
          <a:xfrm>
            <a:off x="4319905" y="1604645"/>
            <a:ext cx="353250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N8JAAAhRwAAihUAABAAAAAmAAAACAAAAP//////////"/>
              </a:ext>
            </a:extLst>
          </p:cNvSpPr>
          <p:nvPr/>
        </p:nvSpPr>
        <p:spPr>
          <a:xfrm>
            <a:off x="8029575" y="160464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6" name="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zEk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B8GQAAUiIAABAAAAAmAAAACAAAAP//////////"/>
              </a:ext>
            </a:extLst>
          </p:cNvSpPr>
          <p:nvPr/>
        </p:nvSpPr>
        <p:spPr>
          <a:xfrm>
            <a:off x="609600" y="368236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7" name="PlaceHolder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KcWAABOMAAAUiIAABAAAAAmAAAACAAAAP//////////"/>
              </a:ext>
            </a:extLst>
          </p:cNvSpPr>
          <p:nvPr/>
        </p:nvSpPr>
        <p:spPr>
          <a:xfrm>
            <a:off x="4319905" y="3682365"/>
            <a:ext cx="353250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8" name="PlaceHolder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KcWAAAhRwAAUiIAABAAAAAmAAAACAAAAP//////////"/>
              </a:ext>
            </a:extLst>
          </p:cNvSpPr>
          <p:nvPr/>
        </p:nvSpPr>
        <p:spPr>
          <a:xfrm>
            <a:off x="8029575" y="368236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94A5C81-CF84-1FAA-CAF2-39FF12BC3C6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A/RwAAViIAABAAAAAmAAAACAAAALwgAAD/HwAA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BBCD586-C896-E923-D804-3E769B4A2E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A/RwAAViIAABAAAAAmAAAACAAAAP//////////"/>
              </a:ext>
            </a:extLst>
          </p:cNvSpPr>
          <p:nvPr/>
        </p:nvSpPr>
        <p:spPr>
          <a:xfrm>
            <a:off x="609600" y="1604645"/>
            <a:ext cx="10972165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CwJAAAViIAABAAAAAmAAAACAAAAP//////////"/>
              </a:ext>
            </a:extLst>
          </p:cNvSpPr>
          <p:nvPr/>
        </p:nvSpPr>
        <p:spPr>
          <a:xfrm>
            <a:off x="60960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iYAAN8JAABGRwAAViIAABAAAAAmAAAACAAAAP//////////"/>
              </a:ext>
            </a:extLst>
          </p:cNvSpPr>
          <p:nvPr/>
        </p:nvSpPr>
        <p:spPr>
          <a:xfrm>
            <a:off x="623189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D89BE9E-D0C0-DC48-8E31-261DF07F78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5585E9E-D0B8-0DA8-F6E0-26FD10AE00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+UoAABAAAAAmAAAACAAAAL0gAAD/HwAA"/>
              </a:ext>
            </a:extLst>
          </p:cNvSpPr>
          <p:nvPr>
            <p:ph type="subTitle" idx="1"/>
          </p:nvPr>
        </p:nvSpPr>
        <p:spPr>
          <a:xfrm>
            <a:off x="1524000" y="1122680"/>
            <a:ext cx="9143365" cy="1106487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7FA93CE-80DA-AF65-9442-7630DD0C62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P//////////"/>
              </a:ext>
            </a:extLst>
          </p:cNvSpPr>
          <p:nvPr/>
        </p:nvSpPr>
        <p:spPr>
          <a:xfrm>
            <a:off x="60960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ViIAABAAAAAmAAAACAAAAP//////////"/>
              </a:ext>
            </a:extLst>
          </p:cNvSpPr>
          <p:nvPr/>
        </p:nvSpPr>
        <p:spPr>
          <a:xfrm>
            <a:off x="623189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P//////////"/>
              </a:ext>
            </a:extLst>
          </p:cNvSpPr>
          <p:nvPr/>
        </p:nvSpPr>
        <p:spPr>
          <a:xfrm>
            <a:off x="60960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A74118C-C2E7-21E7-A9CC-34B25F825F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ViIAABAAAAAmAAAACAAAAP//////////"/>
              </a:ext>
            </a:extLst>
          </p:cNvSpPr>
          <p:nvPr/>
        </p:nvSpPr>
        <p:spPr>
          <a:xfrm>
            <a:off x="60960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P//////////"/>
              </a:ext>
            </a:extLst>
          </p:cNvSpPr>
          <p:nvPr/>
        </p:nvSpPr>
        <p:spPr>
          <a:xfrm>
            <a:off x="623189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P//////////"/>
              </a:ext>
            </a:extLst>
          </p:cNvSpPr>
          <p:nvPr/>
        </p:nvSpPr>
        <p:spPr>
          <a:xfrm>
            <a:off x="623189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F985A34-7A92-CDAC-DC20-8CF9146E2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P//////////"/>
              </a:ext>
            </a:extLst>
          </p:cNvSpPr>
          <p:nvPr/>
        </p:nvSpPr>
        <p:spPr>
          <a:xfrm>
            <a:off x="60960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P//////////"/>
              </a:ext>
            </a:extLst>
          </p:cNvSpPr>
          <p:nvPr/>
        </p:nvSpPr>
        <p:spPr>
          <a:xfrm>
            <a:off x="623189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gI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P//////////"/>
              </a:ext>
            </a:extLst>
          </p:cNvSpPr>
          <p:nvPr/>
        </p:nvSpPr>
        <p:spPr>
          <a:xfrm>
            <a:off x="609600" y="3682365"/>
            <a:ext cx="1097216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 lang="en-us" sz="320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6AD660B-45CB-F890-8515-B3C5285B73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L0vAAD/HwAA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r>
              <a:rPr lang="en-us" cap="none"/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L2vAAD/HwAA"/>
              </a:ext>
            </a:extLst>
          </p:cNvSpPr>
          <p:nvPr>
            <p:ph type="ftr" idx="1"/>
          </p:nvPr>
        </p:nvSpPr>
        <p:spPr>
          <a:xfrm>
            <a:off x="4038600" y="6356350"/>
            <a:ext cx="4114165" cy="364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None/>
              <a:defRPr lang="en-us" sz="1200" b="0" strike="noStrike" cap="none" spc="0">
                <a:solidFill>
                  <a:srgbClr val="8B8B8B"/>
                </a:solidFill>
                <a:latin typeface="Calibri" pitchFamily="2" charset="0"/>
                <a:ea typeface="Basic Roman" pitchFamily="1" charset="0"/>
                <a:cs typeface="Basic Roman" pitchFamily="1" charset="0"/>
              </a:defRPr>
            </a:lvl1pPr>
          </a:lstStyle>
          <a:p>
            <a:pPr algn="ctr">
              <a:lnSpc>
                <a:spcPct val="100000"/>
              </a:lnSpc>
              <a:buNone/>
              <a:defRPr lang="en-us"/>
            </a:pPr>
            <a:r>
              <a:rPr lang="en-US"/>
              <a:t>Ozdogan-Huseyin_92111877_DLBDSPBDM_P2_S</a:t>
            </a:r>
            <a:endParaRPr lang="en-us" cap="none"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AV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L2vAAD/HwAA"/>
              </a:ext>
            </a:extLst>
          </p:cNvSpPr>
          <p:nvPr>
            <p:ph type="sldNum" idx="2"/>
          </p:nvPr>
        </p:nvSpPr>
        <p:spPr>
          <a:xfrm>
            <a:off x="8610600" y="6356350"/>
            <a:ext cx="2742565" cy="364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None/>
              <a:defRPr lang="en-us" sz="1200" b="0" strike="noStrike" cap="none" spc="0">
                <a:solidFill>
                  <a:srgbClr val="8B8B8B"/>
                </a:solidFill>
                <a:latin typeface="Calibri" pitchFamily="2" charset="0"/>
                <a:ea typeface="Basic Roman" pitchFamily="1" charset="0"/>
                <a:cs typeface="Basic Roman" pitchFamily="1" charset="0"/>
              </a:defRPr>
            </a:lvl1pPr>
          </a:lstStyle>
          <a:p>
            <a:pPr algn="r">
              <a:lnSpc>
                <a:spcPct val="100000"/>
              </a:lnSpc>
              <a:buNone/>
              <a:defRPr lang="en-us"/>
            </a:pPr>
            <a:fld id="{3E5D139F-D1D3-08E5-9DE5-27B05DAB6B72}" type="slidenum">
              <a:t>‹#›</a:t>
            </a:fld>
            <a:endParaRPr lang="en-us" cap="none"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AV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L2vAAD/HwAA"/>
              </a:ext>
            </a:extLst>
          </p:cNvSpPr>
          <p:nvPr>
            <p:ph type="dt" idx="3"/>
          </p:nvPr>
        </p:nvSpPr>
        <p:spPr>
          <a:xfrm>
            <a:off x="838200" y="6356350"/>
            <a:ext cx="2742565" cy="364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en-us" sz="1400" b="0" strike="noStrike" cap="none" spc="0">
                <a:latin typeface="Times New Roman" pitchFamily="1" charset="0"/>
                <a:ea typeface="Basic Roman" pitchFamily="1" charset="0"/>
                <a:cs typeface="Basic Roman" pitchFamily="1" charset="0"/>
              </a:defRPr>
            </a:lvl1pPr>
          </a:lstStyle>
          <a:p>
            <a:pPr>
              <a:defRPr lang="en-us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+VBy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A/RwAAViIAABAAAAAmAAAACAAAAL0vAAD/HwAA"/>
              </a:ext>
            </a:extLst>
          </p:cNvSpPr>
          <p:nvPr>
            <p:ph type="body"/>
          </p:nvPr>
        </p:nvSpPr>
        <p:spPr>
          <a:xfrm>
            <a:off x="609600" y="1604645"/>
            <a:ext cx="109721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charset="0"/>
              <a:buChar char=""/>
            </a:pPr>
            <a:r>
              <a:rPr lang="en-us" cap="none"/>
              <a:t>Click to edit the outline text format</a:t>
            </a:r>
          </a:p>
          <a:p>
            <a:pPr marL="864235" lvl="1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lang="en-us" cap="none"/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charset="0"/>
              <a:buChar char=""/>
            </a:pPr>
            <a:r>
              <a:rPr lang="en-us" cap="none"/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0"/>
              <a:buChar char=""/>
            </a:pPr>
            <a:r>
              <a:rPr lang="en-us" cap="none"/>
              <a:t>Fourth Outline Level</a:t>
            </a:r>
          </a:p>
          <a:p>
            <a:pPr marL="2160270" lvl="4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charset="0"/>
              <a:buChar char=""/>
            </a:pPr>
            <a:r>
              <a:rPr lang="en-us" cap="none"/>
              <a:t>Fifth Outline Level</a:t>
            </a:r>
          </a:p>
          <a:p>
            <a:pPr marL="2592070" lvl="5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charset="0"/>
              <a:buChar char=""/>
            </a:pPr>
            <a:r>
              <a:rPr lang="en-us" cap="none"/>
              <a:t>Sixth Outline Level</a:t>
            </a:r>
          </a:p>
          <a:p>
            <a:pPr marL="3023870" lvl="6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charset="0"/>
              <a:buChar char=""/>
            </a:pPr>
            <a:r>
              <a:rPr lang="en-us" cap="none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AcAAKAFAADcRAAANxEAABAAAAAmAAAACAAAAL0gAAD/HwAA"/>
              </a:ext>
            </a:extLst>
          </p:cNvSpPr>
          <p:nvPr>
            <p:ph type="title"/>
          </p:nvPr>
        </p:nvSpPr>
        <p:spPr>
          <a:xfrm>
            <a:off x="1143000" y="914400"/>
            <a:ext cx="10050780" cy="1884045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None/>
              <a:defRPr sz="119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3960" cap="none"/>
              <a:t>DLBDSPBDM01-Project build a data mart in SQL</a:t>
            </a:r>
          </a:p>
          <a:p>
            <a:pPr algn="ctr">
              <a:lnSpc>
                <a:spcPct val="90000"/>
              </a:lnSpc>
              <a:buNone/>
              <a:defRPr lang="en-us" sz="396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use case: AirBnB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QcAACkWAACfQQAAIh0AABAAAAAmAAAACAAAAL2gAAD/HwAA"/>
              </a:ext>
            </a:extLst>
          </p:cNvSpPr>
          <p:nvPr>
            <p:ph type="subTitle"/>
          </p:nvPr>
        </p:nvSpPr>
        <p:spPr>
          <a:xfrm>
            <a:off x="1219835" y="3602355"/>
            <a:ext cx="9447530" cy="113347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l"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825" cap="none" dirty="0"/>
              <a:t>Name:			</a:t>
            </a:r>
            <a:r>
              <a:rPr lang="en-us" sz="1825" cap="none" dirty="0" err="1"/>
              <a:t>Huseyin</a:t>
            </a:r>
            <a:endParaRPr lang="en-us" sz="1825" cap="none" dirty="0"/>
          </a:p>
          <a:p>
            <a:pPr algn="l"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825" cap="none" dirty="0" err="1"/>
              <a:t>Lastname</a:t>
            </a:r>
            <a:r>
              <a:rPr lang="en-us" sz="1825" cap="none" dirty="0"/>
              <a:t>: 		</a:t>
            </a:r>
            <a:r>
              <a:rPr lang="en-us" sz="1825" cap="none" dirty="0" err="1"/>
              <a:t>Ozdogan</a:t>
            </a:r>
            <a:endParaRPr lang="en-us" sz="1825" cap="none" dirty="0"/>
          </a:p>
          <a:p>
            <a:pPr algn="l"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825" cap="none" dirty="0" err="1"/>
              <a:t>Marticulation</a:t>
            </a:r>
            <a:r>
              <a:rPr lang="en-us" sz="1825" cap="none" dirty="0"/>
              <a:t> No: 		92111877</a:t>
            </a:r>
          </a:p>
          <a:p>
            <a:pPr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/>
            </a:pPr>
            <a:endParaRPr lang="en-us" sz="1825" cap="none" dirty="0"/>
          </a:p>
        </p:txBody>
      </p:sp>
      <p:sp>
        <p:nvSpPr>
          <p:cNvPr id="4" name="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DDBDD38-76A0-8E2B-EE63-807E932D18D5}" type="slidenum">
              <a:t>1</a:t>
            </a:fld>
            <a:endParaRPr/>
          </a:p>
        </p:txBody>
      </p:sp>
      <p:sp>
        <p:nvSpPr>
          <p:cNvPr id="5" name="FooterArea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P//////////"/>
              </a:ext>
            </a:extLst>
          </p:cNvSpPr>
          <p:nvPr/>
        </p:nvSpPr>
        <p:spPr>
          <a:xfrm>
            <a:off x="4038600" y="6356350"/>
            <a:ext cx="411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lang="en-us" sz="1200" cap="none">
                <a:solidFill>
                  <a:srgbClr val="8B8B8B"/>
                </a:solidFill>
                <a:latin typeface="Calibri" pitchFamily="2" charset="0"/>
                <a:ea typeface="Basic Roman" pitchFamily="1" charset="0"/>
                <a:cs typeface="Basic Roman" pitchFamily="1" charset="0"/>
              </a:defRPr>
            </a:pPr>
            <a:r>
              <a:rPr dirty="0"/>
              <a:t>Ozdogan-Huseyin_92111877_DLBDSPBDM_P2_S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B307-2ACF-6936-782F-D663C33A477D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facilityArchitecture table 9/21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2AA4EF1-BFEF-FFB8-A112-49ED005C571C}" type="slidenum">
              <a:t>10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300" cap="none"/>
            </a:pPr>
            <a:r>
              <a:t>CREATE TABLE `facilityArchitecture` (</a:t>
            </a:r>
          </a:p>
          <a:p>
            <a:pPr>
              <a:defRPr sz="1300" cap="none"/>
            </a:pPr>
            <a:r>
              <a:t>  `id_facilityArchitecture` int NOT NULL AUTO_INCREMENT,</a:t>
            </a:r>
          </a:p>
          <a:p>
            <a:pPr>
              <a:defRPr sz="1300" cap="none"/>
            </a:pPr>
            <a:r>
              <a:t>  `hasRoom` int DEFAULT NULL,</a:t>
            </a:r>
          </a:p>
          <a:p>
            <a:pPr>
              <a:defRPr sz="1300" cap="none"/>
            </a:pPr>
            <a:r>
              <a:t>  `totalSq` int DEFAULT NULL,</a:t>
            </a:r>
          </a:p>
          <a:p>
            <a:pPr>
              <a:defRPr sz="1300" cap="none"/>
            </a:pPr>
            <a:r>
              <a:t>  `hasBalcoon` tinyint DEFAULT NULL,</a:t>
            </a:r>
          </a:p>
          <a:p>
            <a:pPr>
              <a:defRPr sz="1300" cap="none"/>
            </a:pPr>
            <a:r>
              <a:t>  `create_time` timestamp NULL DEFAULT NULL,</a:t>
            </a:r>
          </a:p>
          <a:p>
            <a:pPr>
              <a:defRPr sz="1300" cap="none"/>
            </a:pPr>
            <a:r>
              <a:t>  `update_time` timestamp NULL DEFAULT NULL,</a:t>
            </a:r>
          </a:p>
          <a:p>
            <a:pPr>
              <a:defRPr sz="1300" cap="none"/>
            </a:pPr>
            <a:r>
              <a:t>  `fk_facilityId` int DEFAULT NULL,</a:t>
            </a:r>
          </a:p>
          <a:p>
            <a:pPr>
              <a:defRPr sz="1300" cap="none"/>
            </a:pPr>
            <a:r>
              <a:t>  PRIMARY KEY (`id_facilityArchitecture`),</a:t>
            </a:r>
          </a:p>
          <a:p>
            <a:pPr>
              <a:defRPr sz="1300" cap="none"/>
            </a:pPr>
            <a:r>
              <a:t>  KEY `fk_facilityArchitecture_1_idx` (`fk_facilityId`),</a:t>
            </a:r>
          </a:p>
          <a:p>
            <a:pPr>
              <a:defRPr sz="1300" cap="none"/>
            </a:pPr>
            <a:r>
              <a:t>  CONSTRAINT `fk_facilityArchitecture_1` FOREIGN KEY (`fk_facilityId`) REFERENCES `facility` (`id_facility`)</a:t>
            </a:r>
          </a:p>
          <a:p>
            <a:pPr>
              <a:defRPr sz="1300" cap="none"/>
            </a:pPr>
            <a:r>
              <a:t>) ENGINE=InnoDB AUTO_INCREMENT=21 DEFAULT CHARSET=utf8mb3 COMMENT='to keep record of architectural details';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endParaRPr/>
          </a:p>
          <a:p>
            <a:pPr>
              <a:defRPr sz="1400" cap="none"/>
            </a:pPr>
            <a:r>
              <a:t>INSERT INTO `AirBnB`.`facilityArchitecture` (`id_facilityArchitecture`,`hasRoom`,`totalSq`,`hasBalcoon`,`create_time`,`update_time`,`fk_facilityId`) VALUES (1,0,80,1,'2000-08-02 23:46:49','2020-05-25 15:19:00',1);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A6DD8E-D735-7F77-18CF-8D44FEB5B249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943C01-7194-28C9-35B6-E1A4233C24CE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facilityAvailability table 10/21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E035E47-0983-56A8-CDBB-FFFD10F53BAA}" type="slidenum">
              <a:t>11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300" cap="none"/>
            </a:pPr>
            <a:r>
              <a:t>CREATE TABLE `facilityAvailability` (</a:t>
            </a:r>
          </a:p>
          <a:p>
            <a:pPr>
              <a:defRPr sz="1300" cap="none"/>
            </a:pPr>
            <a:r>
              <a:t>  `id_facilityAvailability` int NOT NULL AUTO_INCREMENT,</a:t>
            </a:r>
          </a:p>
          <a:p>
            <a:pPr>
              <a:defRPr sz="1300" cap="none"/>
            </a:pPr>
            <a:r>
              <a:t>  `availableStartDate` timestamp NULL DEFAULT NULL,</a:t>
            </a:r>
          </a:p>
          <a:p>
            <a:pPr>
              <a:defRPr sz="1300" cap="none"/>
            </a:pPr>
            <a:r>
              <a:t>  `availableEndDate` timestamp NULL DEFAULT NULL,</a:t>
            </a:r>
          </a:p>
          <a:p>
            <a:pPr>
              <a:defRPr sz="1300" cap="none"/>
            </a:pPr>
            <a:r>
              <a:t>  `create_time` timestamp NULL DEFAULT NULL,</a:t>
            </a:r>
          </a:p>
          <a:p>
            <a:pPr>
              <a:defRPr sz="1300" cap="none"/>
            </a:pPr>
            <a:r>
              <a:t>  `update_time` timestamp NULL DEFAULT NULL,</a:t>
            </a:r>
          </a:p>
          <a:p>
            <a:pPr>
              <a:defRPr sz="1300" cap="none"/>
            </a:pPr>
            <a:r>
              <a:t>  `fk_facilityId` int DEFAULT NULL,</a:t>
            </a:r>
          </a:p>
          <a:p>
            <a:pPr>
              <a:defRPr sz="1300" cap="none"/>
            </a:pPr>
            <a:r>
              <a:t>  PRIMARY KEY (`id_facilityAvailability`),</a:t>
            </a:r>
          </a:p>
          <a:p>
            <a:pPr>
              <a:defRPr sz="1300" cap="none"/>
            </a:pPr>
            <a:r>
              <a:t>  KEY `fk_facilityAvailability_1_idx` (`fk_facilityId`),</a:t>
            </a:r>
          </a:p>
          <a:p>
            <a:pPr>
              <a:defRPr sz="1300" cap="none"/>
            </a:pPr>
            <a:r>
              <a:t>  CONSTRAINT `fk_facilityAvailability_1` FOREIGN KEY (`fk_facilityId`) REFERENCES `facility` (`id_facility`)</a:t>
            </a:r>
          </a:p>
          <a:p>
            <a:pPr>
              <a:defRPr sz="1300" cap="none"/>
            </a:pPr>
            <a:r>
              <a:t>) ENGINE=InnoDB AUTO_INCREMENT=21 DEFAULT CHARSET=utf8mb3 COMMENT='to keep records of facility avaibality days';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`AirBnB`.`facilityAvailability` (`id_facilityAvailability`,`availableStartDate`,`availableEndDate`,`create_time`,`update_time`,`fk_facilityId`) VALUES (1,'1998-02-22 00:31:23','1986-08-05 19:51:30','1971-06-17 22:59:55','1996-09-14 07:16:02',1);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3B2103-2D79-DF2D-7DC7-DC7D75B921EB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C22A7B-4B27-6CEB-8B1A-10CF426EFED6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facilityInvoice table 11/21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B2540B3-FD86-70B6-C89D-0BE30ED33E5E}" type="slidenum">
              <a:t>12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900" cap="none"/>
            </a:pPr>
            <a:r>
              <a:t>CREATE TABLE `facilityInvoice` (</a:t>
            </a:r>
          </a:p>
          <a:p>
            <a:pPr>
              <a:defRPr sz="900" cap="none"/>
            </a:pPr>
            <a:r>
              <a:t>  `id_facilityInvoice` int NOT NULL AUTO_INCREMENT,</a:t>
            </a:r>
          </a:p>
          <a:p>
            <a:pPr>
              <a:defRPr sz="900" cap="none"/>
            </a:pPr>
            <a:r>
              <a:t>  `stayedDay` int DEFAULT NULL,</a:t>
            </a:r>
          </a:p>
          <a:p>
            <a:pPr>
              <a:defRPr sz="900" cap="none"/>
            </a:pPr>
            <a:r>
              <a:t>  `fk_facilityPriceId` int DEFAULT NULL,</a:t>
            </a:r>
          </a:p>
          <a:p>
            <a:pPr>
              <a:defRPr sz="900" cap="none"/>
            </a:pPr>
            <a:r>
              <a:t>  `create_time` timestamp NULL DEFAULT NULL,</a:t>
            </a:r>
          </a:p>
          <a:p>
            <a:pPr>
              <a:defRPr sz="900" cap="none"/>
            </a:pPr>
            <a:r>
              <a:t>  `update_time` timestamp NULL DEFAULT NULL,</a:t>
            </a:r>
          </a:p>
          <a:p>
            <a:pPr>
              <a:defRPr sz="900" cap="none"/>
            </a:pPr>
            <a:r>
              <a:t>  `fk_facilityId` int DEFAULT NULL,</a:t>
            </a:r>
          </a:p>
          <a:p>
            <a:pPr>
              <a:defRPr sz="900" cap="none"/>
            </a:pPr>
            <a:r>
              <a:t>  `discount` int DEFAULT NULL,</a:t>
            </a:r>
          </a:p>
          <a:p>
            <a:pPr>
              <a:defRPr sz="900" cap="none"/>
            </a:pPr>
            <a:r>
              <a:t>  `fk_facilityTaxRateId` int DEFAULT NULL,</a:t>
            </a:r>
          </a:p>
          <a:p>
            <a:pPr>
              <a:defRPr sz="900" cap="none"/>
            </a:pPr>
            <a:r>
              <a:t>  `invoiceAmountTotal` int DEFAULT NULL,</a:t>
            </a:r>
          </a:p>
          <a:p>
            <a:pPr>
              <a:defRPr sz="900" cap="none"/>
            </a:pPr>
            <a:r>
              <a:t>  PRIMARY KEY (`id_facilityInvoice`),</a:t>
            </a:r>
          </a:p>
          <a:p>
            <a:pPr>
              <a:defRPr sz="900" cap="none"/>
            </a:pPr>
            <a:r>
              <a:t>  KEY `fk_facilityInvoice_1_idx` (`fk_facilityPriceId`),</a:t>
            </a:r>
          </a:p>
          <a:p>
            <a:pPr>
              <a:defRPr sz="900" cap="none"/>
            </a:pPr>
            <a:r>
              <a:t>  KEY `fk_facilityInvoice_2_idx` (`fk_facilityId`),</a:t>
            </a:r>
          </a:p>
          <a:p>
            <a:pPr>
              <a:defRPr sz="900" cap="none"/>
            </a:pPr>
            <a:r>
              <a:t>  KEY `fk_facilityInvoice_3_idx` (`fk_facilityTaxRateId`),</a:t>
            </a:r>
          </a:p>
          <a:p>
            <a:pPr>
              <a:defRPr sz="900" cap="none"/>
            </a:pPr>
            <a:r>
              <a:t>  CONSTRAINT `fk_facilityInvoice_1` FOREIGN KEY (`fk_facilityPriceId`) REFERENCES `facilityPrice` (`id_facilityPrice`) ON DELETE CASCADE ON UPDATE CASCADE,</a:t>
            </a:r>
          </a:p>
          <a:p>
            <a:pPr>
              <a:defRPr sz="900" cap="none"/>
            </a:pPr>
            <a:r>
              <a:t>  CONSTRAINT `fk_facilityInvoice_2` FOREIGN KEY (`fk_facilityId`) REFERENCES `facility` (`id_facility`),</a:t>
            </a:r>
          </a:p>
          <a:p>
            <a:pPr>
              <a:defRPr sz="900" cap="none"/>
            </a:pPr>
            <a:r>
              <a:t>  CONSTRAINT `fk_facilityInvoice_3` FOREIGN KEY (`fk_facilityTaxRateId`) REFERENCES `facilityTaxRate` (`id_facilityTaxRate`)</a:t>
            </a:r>
          </a:p>
          <a:p>
            <a:pPr>
              <a:defRPr sz="900" cap="none"/>
            </a:pPr>
            <a:r>
              <a:t>) ENGINE=InnoDB AUTO_INCREMENT=21 DEFAULT CHARSET=utf8mb3 COMMENT='to keep record of invoice belongs to guest';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w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Ql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`AirBnB`.`facilityInvoice` (`id_facilityInvoice`,`stayedDay`,`fk_facilityPriceId`,`create_time`,`update_time`,`fk_facilityId`,`discount`,`fk_facilityTaxRateId`,`invoiceAmountTotal`) VALUES (1,8,3,'1981-07-12 22:07:08','1976-04-27 16:20:32',3,0,3,8);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6578CD-4AF6-0891-D3C4-141521E73368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05C906-DA8B-B8C7-8A30-31B4888B2641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facilityLocation table 12/21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A32194C-02B7-67EF-F98A-F4BA57C40FA1}" type="slidenum">
              <a:t>13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`facilityLocation` (</a:t>
            </a:r>
          </a:p>
          <a:p>
            <a:pPr>
              <a:defRPr sz="1100" cap="none"/>
            </a:pPr>
            <a:r>
              <a:t>  `id_facilityLocation` int NOT NULL AUTO_INCREMENT COMMENT 'it will keep record of facility location geo coordinations',</a:t>
            </a:r>
          </a:p>
          <a:p>
            <a:pPr>
              <a:defRPr sz="1100" cap="none"/>
            </a:pPr>
            <a:r>
              <a:t>  `latitude` varchar(45) DEFAULT NULL,</a:t>
            </a:r>
          </a:p>
          <a:p>
            <a:pPr>
              <a:defRPr sz="1100" cap="none"/>
            </a:pPr>
            <a:r>
              <a:t>  `longitude` varchar(45) DEFAULT NULL,</a:t>
            </a:r>
          </a:p>
          <a:p>
            <a:pPr>
              <a:defRPr sz="1100" cap="none"/>
            </a:pPr>
            <a:r>
              <a:t>  `cityName` varchar(45) DEFAULT NULL,</a:t>
            </a:r>
          </a:p>
          <a:p>
            <a:pPr>
              <a:defRPr sz="1100" cap="none"/>
            </a:pPr>
            <a:r>
              <a:t>  `countryName` varchar(45)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`fk_facilityId` int DEFAULT NULL,</a:t>
            </a:r>
          </a:p>
          <a:p>
            <a:pPr>
              <a:defRPr sz="1100" cap="none"/>
            </a:pPr>
            <a:r>
              <a:t>  PRIMARY KEY (`id_facilityLocation`),</a:t>
            </a:r>
          </a:p>
          <a:p>
            <a:pPr>
              <a:defRPr sz="1100" cap="none"/>
            </a:pPr>
            <a:r>
              <a:t>  KEY `fk_facilityLocation_1_idx` (`fk_facilityId`),</a:t>
            </a:r>
          </a:p>
          <a:p>
            <a:pPr>
              <a:defRPr sz="1100" cap="none"/>
            </a:pPr>
            <a:r>
              <a:t>  CONSTRAINT `fk_facilityLocation_1` FOREIGN KEY (`fk_facilityId`) REFERENCES `facility` (`id_facility`) ON DELETE CASCADE</a:t>
            </a:r>
          </a:p>
          <a:p>
            <a:pPr>
              <a:defRPr sz="1100" cap="none"/>
            </a:pPr>
            <a:r>
              <a:t>) ENGINE=InnoDB AUTO_INCREMENT=21 DEFAULT CHARSET=utf8mb3 COMMENT='to keep record geolocation of facility';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Q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`AirBnB`.`facilityLocation` (`id_facilityLocation`,`latitude`,`longitude`,`cityName`,`countryName`,`create_time`,`update_time`,`fk_facilityId`) VALUES (1,'-37.839364','-76.102502','Wittingberg','French Southern Territories','1977-09-05 06:11:34','2003-08-04 07:07:01',1);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405C11-0C9A-37A0-1E9F-CF1C57601238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22908E-4062-712C-F979-A16D957E32D2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facilityOrder table 13/21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7A3CE1D-538A-F638-C41B-A56D805532F0}" type="slidenum">
              <a:t>14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r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163185" y="717549"/>
            <a:ext cx="7028815" cy="3500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rPr sz="1400" dirty="0"/>
              <a:t>CREATE TABLE `</a:t>
            </a:r>
            <a:r>
              <a:rPr sz="1400" dirty="0" err="1"/>
              <a:t>facilityOrder</a:t>
            </a:r>
            <a:r>
              <a:rPr sz="1400" dirty="0"/>
              <a:t>` (</a:t>
            </a:r>
          </a:p>
          <a:p>
            <a:pPr>
              <a:defRPr sz="1100" cap="none"/>
            </a:pPr>
            <a:r>
              <a:rPr sz="1400" dirty="0"/>
              <a:t>  `</a:t>
            </a:r>
            <a:r>
              <a:rPr sz="1400" dirty="0" err="1"/>
              <a:t>id_facilityOrder</a:t>
            </a:r>
            <a:r>
              <a:rPr sz="1400" dirty="0"/>
              <a:t>` int NOT NULL AUTO_INCREMENT,</a:t>
            </a:r>
          </a:p>
          <a:p>
            <a:pPr>
              <a:defRPr sz="1100" cap="none"/>
            </a:pPr>
            <a:r>
              <a:rPr sz="1400" dirty="0"/>
              <a:t>  `</a:t>
            </a:r>
            <a:r>
              <a:rPr sz="1400" dirty="0" err="1"/>
              <a:t>dayOrder</a:t>
            </a:r>
            <a:r>
              <a:rPr sz="1400" dirty="0"/>
              <a:t>` int DEFAULT NULL,</a:t>
            </a:r>
          </a:p>
          <a:p>
            <a:pPr>
              <a:defRPr sz="1100" cap="none"/>
            </a:pPr>
            <a:r>
              <a:rPr sz="1400" dirty="0"/>
              <a:t>  `</a:t>
            </a:r>
            <a:r>
              <a:rPr sz="1400" dirty="0" err="1"/>
              <a:t>fk_userRoleId</a:t>
            </a:r>
            <a:r>
              <a:rPr sz="1400" dirty="0"/>
              <a:t>` int DEFAULT NULL,</a:t>
            </a:r>
          </a:p>
          <a:p>
            <a:pPr>
              <a:defRPr sz="1100" cap="none"/>
            </a:pPr>
            <a:r>
              <a:rPr sz="1400" dirty="0"/>
              <a:t>  `</a:t>
            </a:r>
            <a:r>
              <a:rPr sz="1400" dirty="0" err="1"/>
              <a:t>create_time</a:t>
            </a:r>
            <a:r>
              <a:rPr sz="1400" dirty="0"/>
              <a:t>` timestamp NULL DEFAULT NULL,</a:t>
            </a:r>
          </a:p>
          <a:p>
            <a:pPr>
              <a:defRPr sz="1100" cap="none"/>
            </a:pPr>
            <a:r>
              <a:rPr sz="1400" dirty="0"/>
              <a:t>  `</a:t>
            </a:r>
            <a:r>
              <a:rPr sz="1400" dirty="0" err="1"/>
              <a:t>update_time</a:t>
            </a:r>
            <a:r>
              <a:rPr sz="1400" dirty="0"/>
              <a:t>` timestamp NULL DEFAULT NULL,</a:t>
            </a:r>
          </a:p>
          <a:p>
            <a:pPr>
              <a:defRPr sz="1100" cap="none"/>
            </a:pPr>
            <a:r>
              <a:rPr sz="1400" dirty="0"/>
              <a:t>  `</a:t>
            </a:r>
            <a:r>
              <a:rPr sz="1400" dirty="0" err="1"/>
              <a:t>fk_facilityId</a:t>
            </a:r>
            <a:r>
              <a:rPr sz="1400" dirty="0"/>
              <a:t>` int DEFAULT NULL,</a:t>
            </a:r>
          </a:p>
          <a:p>
            <a:pPr>
              <a:defRPr sz="1100" cap="none"/>
            </a:pPr>
            <a:r>
              <a:rPr sz="1400" dirty="0"/>
              <a:t>  PRIMARY KEY (`</a:t>
            </a:r>
            <a:r>
              <a:rPr sz="1400" dirty="0" err="1"/>
              <a:t>id_facilityOrder</a:t>
            </a:r>
            <a:r>
              <a:rPr sz="1400" dirty="0"/>
              <a:t>`),</a:t>
            </a:r>
          </a:p>
          <a:p>
            <a:pPr>
              <a:defRPr sz="1100" cap="none"/>
            </a:pPr>
            <a:r>
              <a:rPr sz="1400" dirty="0"/>
              <a:t>  KEY `fk_facilityOrders_1_idx` (`</a:t>
            </a:r>
            <a:r>
              <a:rPr sz="1400" dirty="0" err="1"/>
              <a:t>fk_userRoleId</a:t>
            </a:r>
            <a:r>
              <a:rPr sz="1400" dirty="0"/>
              <a:t>`),</a:t>
            </a:r>
          </a:p>
          <a:p>
            <a:pPr>
              <a:defRPr sz="1100" cap="none"/>
            </a:pPr>
            <a:r>
              <a:rPr sz="1400" dirty="0"/>
              <a:t>  KEY `fk_facilityOrder_1_idx` (`</a:t>
            </a:r>
            <a:r>
              <a:rPr sz="1400" dirty="0" err="1"/>
              <a:t>fk_facilityId</a:t>
            </a:r>
            <a:r>
              <a:rPr sz="1400" dirty="0"/>
              <a:t>`),</a:t>
            </a:r>
          </a:p>
          <a:p>
            <a:pPr>
              <a:defRPr sz="1100" cap="none"/>
            </a:pPr>
            <a:r>
              <a:rPr sz="1400" dirty="0"/>
              <a:t>  CONSTRAINT `fk_facilityOrder_1` FOREIGN KEY (`</a:t>
            </a:r>
            <a:r>
              <a:rPr sz="1400" dirty="0" err="1"/>
              <a:t>fk_facilityId</a:t>
            </a:r>
            <a:r>
              <a:rPr sz="1400" dirty="0"/>
              <a:t>`) REFERENCES `facility` (`</a:t>
            </a:r>
            <a:r>
              <a:rPr sz="1400" dirty="0" err="1"/>
              <a:t>id_facility</a:t>
            </a:r>
            <a:r>
              <a:rPr sz="1400" dirty="0"/>
              <a:t>`),</a:t>
            </a:r>
          </a:p>
          <a:p>
            <a:pPr>
              <a:defRPr sz="1100" cap="none"/>
            </a:pPr>
            <a:r>
              <a:rPr sz="1400" dirty="0"/>
              <a:t>  CONSTRAINT `fk_facilityOrders_1` FOREIGN KEY (`</a:t>
            </a:r>
            <a:r>
              <a:rPr sz="1400" dirty="0" err="1"/>
              <a:t>fk_userRoleId</a:t>
            </a:r>
            <a:r>
              <a:rPr sz="1400" dirty="0"/>
              <a:t>`) REFERENCES `</a:t>
            </a:r>
            <a:r>
              <a:rPr sz="1400" dirty="0" err="1"/>
              <a:t>userRole</a:t>
            </a:r>
            <a:r>
              <a:rPr sz="1400" dirty="0"/>
              <a:t>` (`</a:t>
            </a:r>
            <a:r>
              <a:rPr sz="1400" dirty="0" err="1"/>
              <a:t>id_userRole</a:t>
            </a:r>
            <a:r>
              <a:rPr sz="1400" dirty="0"/>
              <a:t>`) ON DELETE CASCADE ON UPDATE CASCADE</a:t>
            </a:r>
          </a:p>
          <a:p>
            <a:pPr>
              <a:defRPr sz="1100" cap="none"/>
            </a:pPr>
            <a:r>
              <a:rPr sz="1400" dirty="0"/>
              <a:t>) ENGINE=</a:t>
            </a:r>
            <a:r>
              <a:rPr sz="1400" dirty="0" err="1"/>
              <a:t>InnoDB</a:t>
            </a:r>
            <a:r>
              <a:rPr sz="1400" dirty="0"/>
              <a:t> AUTO_INCREMENT=21 DEFAULT CHARSET=utf8mb3 COMMENT='to keep record of facility order of guest';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g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rPr dirty="0"/>
              <a:t>INSERT INTO `</a:t>
            </a:r>
            <a:r>
              <a:rPr dirty="0" err="1"/>
              <a:t>AirBnB</a:t>
            </a:r>
            <a:r>
              <a:rPr dirty="0"/>
              <a:t>`.`</a:t>
            </a:r>
            <a:r>
              <a:rPr dirty="0" err="1"/>
              <a:t>facilityOrder</a:t>
            </a:r>
            <a:r>
              <a:rPr dirty="0"/>
              <a:t>` (`id_facilityOrder`,`dayOrder`,`fk_userRoleId`,`create_time`,`update_time`,`fk_facilityId`) VALUES (1,2,1,'2022-04-25 21:52:01','1985-12-15 17:34:53',1);</a:t>
            </a:r>
          </a:p>
          <a:p>
            <a:pPr>
              <a:defRPr sz="1400" cap="none"/>
            </a:pPr>
            <a:endParaRPr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7BFAA2-43E9-7442-E955-29E97065E3BD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336AB-9C29-AEB7-AC01-1A6D7B0702BC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EAAOIAAADNPQAA+QMAABAAAAAmAAAACAAAAAEAAAAAAAAA"/>
              </a:ext>
            </a:extLst>
          </p:cNvSpPr>
          <p:nvPr>
            <p:ph type="title"/>
          </p:nvPr>
        </p:nvSpPr>
        <p:spPr>
          <a:xfrm>
            <a:off x="218440" y="143510"/>
            <a:ext cx="9827895" cy="502285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facilityOverdayStayed table 14/21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BBE0296-D8B6-EBF4-F806-2EA14C480E7B}" type="slidenum">
              <a:t>15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`facilityOverDayStayed` (</a:t>
            </a:r>
          </a:p>
          <a:p>
            <a:pPr>
              <a:defRPr sz="1400" cap="none"/>
            </a:pPr>
            <a:r>
              <a:t>  `id_facilityOverDayStayed` int NOT NULL AUTO_INCREMENT,</a:t>
            </a:r>
          </a:p>
          <a:p>
            <a:pPr>
              <a:defRPr sz="1400" cap="none"/>
            </a:pPr>
            <a:r>
              <a:t>  `overDays` int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(`id_facilityOverDayStayed`),</a:t>
            </a:r>
          </a:p>
          <a:p>
            <a:pPr>
              <a:defRPr sz="1400" cap="none"/>
            </a:pPr>
            <a:r>
              <a:t>  KEY `fk_facilityOverDayStayed_1_idx` (`fk_facilityId`),</a:t>
            </a:r>
          </a:p>
          <a:p>
            <a:pPr>
              <a:defRPr sz="1400" cap="none"/>
            </a:pPr>
            <a:r>
              <a:t>  CONSTRAINT `fk_facilityOverDayStayed_1`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COMMENT='visitor can stay longer that planned';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`AirBnB`.`facilityOverDayStayed` (`id_facilityOverDayStayed`,`overDays`,`create_time`,`update_time`,`fk_facilityId`) VALUES (1,8,'1998-08-16 21:29:21','2008-11-17 08:46:25',1);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C875CA-7DC2-B0E4-F97F-64B7345D2508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CE1583-FFEB-300E-750B-B6AF7F7BAEA1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facilityPrice table 15/21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B5289D9-97C6-077F-88EA-612AC7A47E34}" type="slidenum">
              <a:t>16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`facilityPrice` (</a:t>
            </a:r>
          </a:p>
          <a:p>
            <a:pPr>
              <a:defRPr sz="1400" cap="none"/>
            </a:pPr>
            <a:r>
              <a:t>  `id_facilityPrice` int NOT NULL AUTO_INCREMENT,</a:t>
            </a:r>
          </a:p>
          <a:p>
            <a:pPr>
              <a:defRPr sz="1400" cap="none"/>
            </a:pPr>
            <a:r>
              <a:t>  `pricePerDay` int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(`id_facilityPrice`),</a:t>
            </a:r>
          </a:p>
          <a:p>
            <a:pPr>
              <a:defRPr sz="1400" cap="none"/>
            </a:pPr>
            <a:r>
              <a:t>  KEY `fk_facilityPrice_1_idx` (`fk_facilityId`),</a:t>
            </a:r>
          </a:p>
          <a:p>
            <a:pPr>
              <a:defRPr sz="1400" cap="none"/>
            </a:pPr>
            <a:r>
              <a:t>  CONSTRAINT `fk_facilityPrice_1`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COMMENT='to keep records of facilty price/day';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`AirBnB`.`facilityPrice` (`id_facilityPrice`,`pricePerDay`,`create_time`,`update_time`,`fk_facilityId`) VALUES (1,5,'1998-05-17 20:00:03','1971-05-19 03:36:45',1);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C3BD0A-3360-5B42-28F2-501AB26FD442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F4B96-DC93-93E2-0939-328E5EC3CE3B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facilityRate table 16/21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957BC87-C9B4-024A-FAEF-3F1FF2A10C6A}" type="slidenum">
              <a:t>17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234941" y="717550"/>
            <a:ext cx="6957060" cy="3285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200" cap="none"/>
            </a:pPr>
            <a:r>
              <a:rPr sz="1400" dirty="0"/>
              <a:t>CREATE TABLE `</a:t>
            </a:r>
            <a:r>
              <a:rPr sz="1400" dirty="0" err="1"/>
              <a:t>facilityRate</a:t>
            </a:r>
            <a:r>
              <a:rPr sz="1400" dirty="0"/>
              <a:t>` (</a:t>
            </a:r>
          </a:p>
          <a:p>
            <a:pPr>
              <a:defRPr sz="1200" cap="none"/>
            </a:pPr>
            <a:r>
              <a:rPr sz="1400" dirty="0"/>
              <a:t>  `</a:t>
            </a:r>
            <a:r>
              <a:rPr sz="1400" dirty="0" err="1"/>
              <a:t>id_facilityRate</a:t>
            </a:r>
            <a:r>
              <a:rPr sz="1400" dirty="0"/>
              <a:t>` int NOT NULL AUTO_INCREMENT,</a:t>
            </a:r>
          </a:p>
          <a:p>
            <a:pPr>
              <a:defRPr sz="1200" cap="none"/>
            </a:pPr>
            <a:r>
              <a:rPr sz="1400" dirty="0"/>
              <a:t>  `rate` int DEFAULT NULL,</a:t>
            </a:r>
          </a:p>
          <a:p>
            <a:pPr>
              <a:defRPr sz="1200" cap="none"/>
            </a:pPr>
            <a:r>
              <a:rPr sz="1400" dirty="0"/>
              <a:t>  `</a:t>
            </a:r>
            <a:r>
              <a:rPr sz="1400" dirty="0" err="1"/>
              <a:t>create_time</a:t>
            </a:r>
            <a:r>
              <a:rPr sz="1400" dirty="0"/>
              <a:t>` timestamp NULL DEFAULT NULL,</a:t>
            </a:r>
          </a:p>
          <a:p>
            <a:pPr>
              <a:defRPr sz="1200" cap="none"/>
            </a:pPr>
            <a:r>
              <a:rPr sz="1400" dirty="0"/>
              <a:t>  `</a:t>
            </a:r>
            <a:r>
              <a:rPr sz="1400" dirty="0" err="1"/>
              <a:t>update_time</a:t>
            </a:r>
            <a:r>
              <a:rPr sz="1400" dirty="0"/>
              <a:t>` timestamp NULL DEFAULT NULL,</a:t>
            </a:r>
          </a:p>
          <a:p>
            <a:pPr>
              <a:defRPr sz="1200" cap="none"/>
            </a:pPr>
            <a:r>
              <a:rPr sz="1400" dirty="0"/>
              <a:t>  `</a:t>
            </a:r>
            <a:r>
              <a:rPr sz="1400" dirty="0" err="1"/>
              <a:t>fk_userRole</a:t>
            </a:r>
            <a:r>
              <a:rPr sz="1400" dirty="0"/>
              <a:t>` int DEFAULT NULL,</a:t>
            </a:r>
          </a:p>
          <a:p>
            <a:pPr>
              <a:defRPr sz="1200" cap="none"/>
            </a:pPr>
            <a:r>
              <a:rPr sz="1400" dirty="0"/>
              <a:t>  `</a:t>
            </a:r>
            <a:r>
              <a:rPr sz="1400" dirty="0" err="1"/>
              <a:t>fk_facilityId</a:t>
            </a:r>
            <a:r>
              <a:rPr sz="1400" dirty="0"/>
              <a:t>` int DEFAULT NULL,</a:t>
            </a:r>
          </a:p>
          <a:p>
            <a:pPr>
              <a:defRPr sz="1200" cap="none"/>
            </a:pPr>
            <a:r>
              <a:rPr sz="1400" dirty="0"/>
              <a:t>  PRIMARY KEY (`</a:t>
            </a:r>
            <a:r>
              <a:rPr sz="1400" dirty="0" err="1"/>
              <a:t>id_facilityRate</a:t>
            </a:r>
            <a:r>
              <a:rPr sz="1400" dirty="0"/>
              <a:t>`),</a:t>
            </a:r>
          </a:p>
          <a:p>
            <a:pPr>
              <a:defRPr sz="1200" cap="none"/>
            </a:pPr>
            <a:r>
              <a:rPr sz="1400" dirty="0"/>
              <a:t>  KEY `fk_facilityRate_2_idx` (`</a:t>
            </a:r>
            <a:r>
              <a:rPr sz="1400" dirty="0" err="1"/>
              <a:t>fk_userRole</a:t>
            </a:r>
            <a:r>
              <a:rPr sz="1400" dirty="0"/>
              <a:t>`),</a:t>
            </a:r>
          </a:p>
          <a:p>
            <a:pPr>
              <a:defRPr sz="1200" cap="none"/>
            </a:pPr>
            <a:r>
              <a:rPr sz="1400" dirty="0"/>
              <a:t>  KEY `fk_facilityRate_1_idx` (`</a:t>
            </a:r>
            <a:r>
              <a:rPr sz="1400" dirty="0" err="1"/>
              <a:t>fk_facilityId</a:t>
            </a:r>
            <a:r>
              <a:rPr sz="1400" dirty="0"/>
              <a:t>`),</a:t>
            </a:r>
          </a:p>
          <a:p>
            <a:pPr>
              <a:defRPr sz="1200" cap="none"/>
            </a:pPr>
            <a:r>
              <a:rPr sz="1400" dirty="0"/>
              <a:t>  CONSTRAINT `fk_facilityRate_1` FOREIGN KEY (`</a:t>
            </a:r>
            <a:r>
              <a:rPr sz="1400" dirty="0" err="1"/>
              <a:t>fk_facilityId</a:t>
            </a:r>
            <a:r>
              <a:rPr sz="1400" dirty="0"/>
              <a:t>`) REFERENCES `facility` (`</a:t>
            </a:r>
            <a:r>
              <a:rPr sz="1400" dirty="0" err="1"/>
              <a:t>id_facility</a:t>
            </a:r>
            <a:r>
              <a:rPr sz="1400" dirty="0"/>
              <a:t>`) ON DELETE CASCADE,</a:t>
            </a:r>
          </a:p>
          <a:p>
            <a:pPr>
              <a:defRPr sz="1200" cap="none"/>
            </a:pPr>
            <a:r>
              <a:rPr sz="1400" dirty="0"/>
              <a:t>  CONSTRAINT `fk_facilityRate_2` FOREIGN KEY (`</a:t>
            </a:r>
            <a:r>
              <a:rPr sz="1400" dirty="0" err="1"/>
              <a:t>fk_userRole</a:t>
            </a:r>
            <a:r>
              <a:rPr sz="1400" dirty="0"/>
              <a:t>`) REFERENCES `</a:t>
            </a:r>
            <a:r>
              <a:rPr sz="1400" dirty="0" err="1"/>
              <a:t>userRole</a:t>
            </a:r>
            <a:r>
              <a:rPr sz="1400" dirty="0"/>
              <a:t>` (`</a:t>
            </a:r>
            <a:r>
              <a:rPr sz="1400" dirty="0" err="1"/>
              <a:t>id_userRole</a:t>
            </a:r>
            <a:r>
              <a:rPr sz="1400" dirty="0"/>
              <a:t>`) ON DELETE CASCADE</a:t>
            </a:r>
          </a:p>
          <a:p>
            <a:pPr>
              <a:defRPr sz="1200" cap="none"/>
            </a:pPr>
            <a:r>
              <a:rPr sz="1400" dirty="0"/>
              <a:t>) ENGINE=</a:t>
            </a:r>
            <a:r>
              <a:rPr sz="1400" dirty="0" err="1"/>
              <a:t>InnoDB</a:t>
            </a:r>
            <a:r>
              <a:rPr sz="1400" dirty="0"/>
              <a:t> AUTO_INCREMENT=21 DEFAULT CHARSET=utf8mb3 COMMENT='To keep record facility rate that user gives';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`AirBnB`.`facilityRate` (`id_facilityRate`,`rate`,`create_time`,`update_time`,`fk_userRole`,`fk_facilityId`) VALUES (1,3,'2008-06-28 09:32:51','1973-01-02 22:15:27',1,1);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DE7B2C-4D76-DC80-2CBB-B58631895C0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239806-734B-152F-7C84-8DB1AF000DD6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facilityReview table 17/21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B784AA3-ED96-2DBC-D8C0-1BE9048E2E4E}" type="slidenum">
              <a:t>18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`facilityReview` (</a:t>
            </a:r>
          </a:p>
          <a:p>
            <a:pPr>
              <a:defRPr sz="1400" cap="none"/>
            </a:pPr>
            <a:r>
              <a:t>  `id_facilityReview` int NOT NULL AUTO_INCREMENT,</a:t>
            </a:r>
          </a:p>
          <a:p>
            <a:pPr>
              <a:defRPr sz="1400" cap="none"/>
            </a:pPr>
            <a:r>
              <a:t>  `guestComment` varchar(150)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(`id_facilityReview`),</a:t>
            </a:r>
          </a:p>
          <a:p>
            <a:pPr>
              <a:defRPr sz="1400" cap="none"/>
            </a:pPr>
            <a:r>
              <a:t>  KEY `fk_facilityReview_1_idx` (`fk_facilityId`),</a:t>
            </a:r>
          </a:p>
          <a:p>
            <a:pPr>
              <a:defRPr sz="1400" cap="none"/>
            </a:pPr>
            <a:r>
              <a:t>  CONSTRAINT `fk_facilityReview_1` FOREIGN KEY (`fk_facilityId`) REFERENCES `facility` (`id_facility`) ON DELETE CASCADE ON UPDATE CASCADE</a:t>
            </a:r>
          </a:p>
          <a:p>
            <a:pPr>
              <a:defRPr sz="1400" cap="none"/>
            </a:pPr>
            <a:r>
              <a:t>) ENGINE=InnoDB AUTO_INCREMENT=21 DEFAULT CHARSET=utf8mb3 COMMENT='to keep record for the comments of guest to facility';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`AirBnB`.`facilityReview` (`id_facilityReview`,`guestComment`,`create_time`,`update_time`,`fk_facilityId`) VALUES (1,'I was a most extraordinary noise going on within--a constant howling and sneezing, and every now and then; such as, \'Sure, I don\'t know,\' he went on, ','2012-10-18 03:15:03','1973-03-14 21:27:37',1);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g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45774B-1856-D569-F425-6694D7A3ECA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F6966-D2D7-A05D-BCD9-B526D55DD527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facilitySocial table 18/21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A4DA1CA-84C7-1857-89F5-7202EFBB7F27}" type="slidenum">
              <a:t>19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`facilitySocial` (</a:t>
            </a:r>
          </a:p>
          <a:p>
            <a:pPr>
              <a:defRPr sz="1400" cap="none"/>
            </a:pPr>
            <a:r>
              <a:t>  `id_facilitySocial` int NOT NULL AUTO_INCREMENT,</a:t>
            </a:r>
          </a:p>
          <a:p>
            <a:pPr>
              <a:defRPr sz="1400" cap="none"/>
            </a:pPr>
            <a:r>
              <a:t>  `facebookLink` varchar(150) DEFAULT NULL,</a:t>
            </a:r>
          </a:p>
          <a:p>
            <a:pPr>
              <a:defRPr sz="1400" cap="none"/>
            </a:pPr>
            <a:r>
              <a:t>  `instagramLink` varchar(150)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(`id_facilitySocial`),</a:t>
            </a:r>
          </a:p>
          <a:p>
            <a:pPr>
              <a:defRPr sz="1400" cap="none"/>
            </a:pPr>
            <a:r>
              <a:t>  KEY `fk_facilitySocial_1_idx` (`fk_facilityId`),</a:t>
            </a:r>
          </a:p>
          <a:p>
            <a:pPr>
              <a:defRPr sz="1400" cap="none"/>
            </a:pPr>
            <a:r>
              <a:t>  CONSTRAINT `fk_facilitySocial_1` FOREIGN KEY (`fk_facilityId`) REFERENCES `facility` (`id_facility`) ON DELETE CASCADE</a:t>
            </a:r>
          </a:p>
          <a:p>
            <a:pPr>
              <a:defRPr sz="1400" cap="none"/>
            </a:pPr>
            <a:r>
              <a:t>) ENGINE=InnoDB AUTO_INCREMENT=21 DEFAULT CHARSET=utf8mb3 COMMENT='To keep record social network details';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`AirBnB`.`facilitySocial` (`id_facilitySocial`,`facebookLink`,`instagramLink`,`create_time`,`update_time`,`fk_facilityId`) VALUES (1,'http://www.hyatt.com/','http://runolfsdottirwunsch.com/','1995-03-12 12:02:23','2019-04-08 05:17:53',1);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BC1A756-ECBA-4E10-F884-B65F61D8C038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6EDCDE-CFE0-B4BA-D83B-168A64E45F97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accountPayable table 1/21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E67BF35-7BE3-3249-ADDF-8D1CF1915BD8}" type="slidenum">
              <a:t>2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SEAAGoEAAAoSgAA+xIAABAAAAAmAAAACAAAAP//////////"/>
              </a:ext>
            </a:extLst>
          </p:cNvSpPr>
          <p:nvPr/>
        </p:nvSpPr>
        <p:spPr>
          <a:xfrm>
            <a:off x="5525135" y="71755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`accountPayable` (</a:t>
            </a:r>
          </a:p>
          <a:p>
            <a:pPr>
              <a:defRPr sz="1400" cap="none"/>
            </a:pPr>
            <a:r>
              <a:t>  `id_acctPayable` int NOT NULL AUTO_INCREMENT,</a:t>
            </a:r>
          </a:p>
          <a:p>
            <a:pPr>
              <a:defRPr sz="1400" cap="none"/>
            </a:pPr>
            <a:r>
              <a:t>  `amount` int DEFAULT NULL,</a:t>
            </a:r>
          </a:p>
          <a:p>
            <a:pPr>
              <a:defRPr sz="1400" cap="none"/>
            </a:pPr>
            <a:r>
              <a:t>  `orgName` varchar(50) DEFAULT NULL,</a:t>
            </a:r>
          </a:p>
          <a:p>
            <a:pPr>
              <a:defRPr sz="1400" cap="none"/>
            </a:pPr>
            <a:r>
              <a:t>  `address` varchar(50)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(`id_acctPayable`)</a:t>
            </a:r>
          </a:p>
          <a:p>
            <a:pPr algn="l">
              <a:defRPr sz="1400" cap="none"/>
            </a:pPr>
            <a:r>
              <a:t>) ENGINE=InnoDB AUTO_INCREMENT=21 DEFAULT CHARSET=utf8mb3 COMMENT='To define user as Guest or Host';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MAAHwaAACMIQAAsRwAABAAAAAmAAAACAAAAP//////////"/>
              </a:ext>
            </a:extLst>
          </p:cNvSpPr>
          <p:nvPr/>
        </p:nvSpPr>
        <p:spPr>
          <a:xfrm>
            <a:off x="502285" y="43053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iIAAE4UAACZSgAA3yIAABAAAAAmAAAACAAAAP//////////"/>
              </a:ext>
            </a:extLst>
          </p:cNvSpPr>
          <p:nvPr/>
        </p:nvSpPr>
        <p:spPr>
          <a:xfrm>
            <a:off x="5596890" y="330073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`AirBnB`.`accountPayable` (`id_acctPayable`,`amount`,`orgName`,`address`,`create_time`,`update_time`) VALUES (1,8785922,'Treutel Inc','61950 Wilson Parkway Apt. 499\nSouth Sibyl, OH 0958','1995-01-05 12:55:37','1987-10-27 10:59:42');</a:t>
            </a:r>
          </a:p>
          <a:p>
            <a:pPr algn="l"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316888C-B5D6-AAAB-8902-D2BE908CB202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8F60A6-B4F4-3CDA-9DF4-81FB5A3C0AB8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facilityTaxRate table 19/21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D9AC337-79A0-CF35-EE22-8F608D6C18DA}" type="slidenum">
              <a:t>20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`facilityTaxRate` (</a:t>
            </a:r>
          </a:p>
          <a:p>
            <a:pPr>
              <a:defRPr sz="1400" cap="none"/>
            </a:pPr>
            <a:r>
              <a:t>  `id_facilityTaxRate` int NOT NULL AUTO_INCREMENT,</a:t>
            </a:r>
          </a:p>
          <a:p>
            <a:pPr>
              <a:defRPr sz="1400" cap="none"/>
            </a:pPr>
            <a:r>
              <a:t>  `taxRate` int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(`id_facilityTaxRate`),</a:t>
            </a:r>
          </a:p>
          <a:p>
            <a:pPr>
              <a:defRPr sz="1400" cap="none"/>
            </a:pPr>
            <a:r>
              <a:t>  KEY `fk_facilityTaxRate_1_idx` (`fk_facilityId`),</a:t>
            </a:r>
          </a:p>
          <a:p>
            <a:pPr>
              <a:defRPr sz="1400" cap="none"/>
            </a:pPr>
            <a:r>
              <a:t>  CONSTRAINT `fk_facilityTaxRate_1`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COMMENT='each facility can have it own tax rate according to regulations';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`AirBnB`.`facilityTaxRate` (`id_facilityTaxRate`,`taxRate`,`create_time`,`update_time`,`fk_facilityId`) VALUES (1,5,'1993-09-14 18:20:57','1978-08-03 16:20:00',1);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E0416A-2A68-4894-C311-8285DC80ABF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264570-5457-BBD2-C528-05C94B2AF8C2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userRole table 20/21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65B2489-C7DB-0ED2-95E3-31876AAD6364}" type="slidenum">
              <a:t>21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`userRole` (</a:t>
            </a:r>
          </a:p>
          <a:p>
            <a:pPr>
              <a:defRPr sz="1400" cap="none"/>
            </a:pPr>
            <a:r>
              <a:t>  `id_userRole` int NOT NULL AUTO_INCREMENT,</a:t>
            </a:r>
          </a:p>
          <a:p>
            <a:pPr>
              <a:defRPr sz="1400" cap="none"/>
            </a:pPr>
            <a:r>
              <a:t>  `userRole` varchar(45) DEFAULT NULL,</a:t>
            </a:r>
          </a:p>
          <a:p>
            <a:pPr>
              <a:defRPr sz="1400" cap="none"/>
            </a:pPr>
            <a:r>
              <a:t>  `name` varchar(45) DEFAULT NULL,</a:t>
            </a:r>
          </a:p>
          <a:p>
            <a:pPr>
              <a:defRPr sz="1400" cap="none"/>
            </a:pPr>
            <a:r>
              <a:t>  `surname` varchar(45) DEFAULT NULL,</a:t>
            </a:r>
          </a:p>
          <a:p>
            <a:pPr>
              <a:defRPr sz="1400" cap="none"/>
            </a:pPr>
            <a:r>
              <a:t>  `email` varchar(45) DEFAULT NULL,</a:t>
            </a:r>
          </a:p>
          <a:p>
            <a:pPr>
              <a:defRPr sz="1400" cap="none"/>
            </a:pPr>
            <a:r>
              <a:t>  `telephone` varchar(45)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(`id_userRole`)</a:t>
            </a:r>
          </a:p>
          <a:p>
            <a:pPr>
              <a:defRPr sz="1400" cap="none"/>
            </a:pPr>
            <a:r>
              <a:t>) ENGINE=InnoDB AUTO_INCREMENT=21 DEFAULT CHARSET=utf8mb3 COMMENT='To define user as Guest or Host';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`AirBnB`.`userRole` (`id_userRole`,`userRole`,`name`,`surname`,`email`,`telephone`,`create_time`,`update_time`) VALUES (1,'host','et','voluptatem','jrolfson@example.org','(606)634-1706x00704','2000-08-25 06:12:13','2004-10-18 04:12:38');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666274-0D84-4E8C-6E1F-360CEA0F5320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CE57B-47EE-0CC0-45E0-A30F26467AC7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userTaxId table 21/21 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2676047-098F-3296-C1DF-FFC32E9137AA}" type="slidenum">
              <a:t>22</a:t>
            </a:fld>
            <a:endParaRPr dirty="0"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`userTaxId` (</a:t>
            </a:r>
          </a:p>
          <a:p>
            <a:pPr>
              <a:defRPr sz="1400" cap="none"/>
            </a:pPr>
            <a:r>
              <a:t>  `id_userTaxId` int NOT NULL AUTO_INCREMENT,</a:t>
            </a:r>
          </a:p>
          <a:p>
            <a:pPr>
              <a:defRPr sz="1400" cap="none"/>
            </a:pPr>
            <a:r>
              <a:t>  `userTaxNo` varchar(25)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`fk_userRoleId` int DEFAULT NULL,</a:t>
            </a:r>
          </a:p>
          <a:p>
            <a:pPr>
              <a:defRPr sz="1400" cap="none"/>
            </a:pPr>
            <a:r>
              <a:t>  PRIMARY KEY (`id_userTaxId`),</a:t>
            </a:r>
          </a:p>
          <a:p>
            <a:pPr>
              <a:defRPr sz="1400" cap="none"/>
            </a:pPr>
            <a:r>
              <a:t>  KEY `fk_userTaxId_1_idx` (`fk_userRoleId`),</a:t>
            </a:r>
          </a:p>
          <a:p>
            <a:pPr>
              <a:defRPr sz="1400" cap="none"/>
            </a:pPr>
            <a:r>
              <a:t>  CONSTRAINT `fk_userTaxId_1` FOREIGN KEY (`fk_userRoleId`) REFERENCES `userRole` (`id_userRole`)</a:t>
            </a:r>
          </a:p>
          <a:p>
            <a:pPr>
              <a:defRPr sz="1400" cap="none"/>
            </a:pPr>
            <a:r>
              <a:t>) ENGINE=InnoDB AUTO_INCREMENT=21 DEFAULT CHARSET=utf8mb3 COMMENT='to keep records of the guest tax records';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k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`AirBnB`.`userTaxId` (`id_userTaxId`,`userTaxNo`,`create_time`,`update_time`,`fk_userRoleId`) VALUES (1,'90874-8312','2012-01-15 13:43:00','1997-12-31 05:12:11',1);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D40DD1-A200-1905-2553-163E820F01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576C69-7D55-7268-1453-AC3ADA849A76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140335" y="215265"/>
            <a:ext cx="1183386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600" dirty="0"/>
              <a:t>Ex. Query1: Amount need to be paid from which guest and guest stayed where?</a:t>
            </a:r>
            <a:endParaRPr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D18AC-4143-594B-008C-9DDFBC192D9D}"/>
              </a:ext>
            </a:extLst>
          </p:cNvPr>
          <p:cNvSpPr txBox="1"/>
          <p:nvPr/>
        </p:nvSpPr>
        <p:spPr>
          <a:xfrm>
            <a:off x="386622" y="1197364"/>
            <a:ext cx="11337291" cy="310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airbnb.facilityinvoice.create_time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'Invoice date'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airbnb.facilityinvoice.stayedDay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Stayed_Day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airbnb.facilityprice.pricePerDay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'Price/Day'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airbnb.accountpayable.amount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Amount,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airbnb.facilityinvoice.discount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Discount,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airbnb.facilityinvoice.invoiceAmountTotal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'Total Invoice Amount'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airbnb.facility.name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Host_Name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airbnb.facility.adress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Host_Address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airbnb.accountpayable.orgName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Guest_Name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airbnb.accountpayable.address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Guest_Address</a:t>
            </a:r>
            <a:endParaRPr lang="en-US" sz="1200" b="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airbnb.facilityinvoice_has_accountpayable</a:t>
            </a:r>
            <a:endParaRPr lang="en-US" sz="1200" b="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airbnb.accountpayable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 airbnb.facilityinvoice_has_accountpayable.accountPayable_id_acctPayable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airbnb.accountpayable.id_acctPayable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airbnb.facilityinvoice_has_accountpayable.facilityInvoice_id_facilityInvoice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airbnb.facilityinvoice.id_facilityInvoice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airbnb.facilityinvoice.fk_facilityId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airbnb.facility.id_facility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airbnb.facilityprice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airbnb.facilityinvoice.fk_facilityPriceId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airbnb.facilityprice.id_facilityPrice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;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7D44F-5689-8B05-3FA4-BF67B76D6D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E57A6-D265-46E6-F759-373D9BEBFD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1BE41-8EDF-7683-E561-88171434DD30}"/>
              </a:ext>
            </a:extLst>
          </p:cNvPr>
          <p:cNvSpPr txBox="1"/>
          <p:nvPr/>
        </p:nvSpPr>
        <p:spPr>
          <a:xfrm>
            <a:off x="422501" y="4577080"/>
            <a:ext cx="11265535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Have joined 5 tables together. Inner join method is used to query tables, </a:t>
            </a:r>
          </a:p>
        </p:txBody>
      </p:sp>
    </p:spTree>
    <p:extLst>
      <p:ext uri="{BB962C8B-B14F-4D97-AF65-F5344CB8AC3E}">
        <p14:creationId xmlns:p14="http://schemas.microsoft.com/office/powerpoint/2010/main" val="280424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140335" y="215265"/>
            <a:ext cx="11833860" cy="430530"/>
          </a:xfrm>
        </p:spPr>
        <p:txBody>
          <a:bodyPr/>
          <a:lstStyle/>
          <a:p>
            <a:pPr algn="l"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dirty="0"/>
              <a:t>Ex. Query1 (cont.): Result</a:t>
            </a:r>
            <a:endParaRPr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7D44F-5689-8B05-3FA4-BF67B76D6D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E57A6-D265-46E6-F759-373D9BEBFD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94738-BE25-6B0F-1254-1C8428D1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1" y="853441"/>
            <a:ext cx="11723411" cy="38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140335" y="215265"/>
            <a:ext cx="1183386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300" dirty="0"/>
              <a:t>Ex. Query2: which facility is ordered by whom, when, reservation day, guest bank details?</a:t>
            </a:r>
            <a:endParaRPr sz="23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7D44F-5689-8B05-3FA4-BF67B76D6D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E57A6-D265-46E6-F759-373D9BEBFD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C6406-83B8-E398-2AFD-A48E8B91CC1C}"/>
              </a:ext>
            </a:extLst>
          </p:cNvPr>
          <p:cNvSpPr txBox="1"/>
          <p:nvPr/>
        </p:nvSpPr>
        <p:spPr>
          <a:xfrm>
            <a:off x="386622" y="1197364"/>
            <a:ext cx="11337291" cy="421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airbnb.userrole.userRole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'Role'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(airbnb.userrole.name,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airbnb.userrole.surname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USER_NAME_SURNAME,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airbnb.facility.name                          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Host_Name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airbnb.facilityorder.dayOrder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'Ordered/Day'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airbnb.facilityorder.create_time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'Order Date'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pt-BR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airbnb.usertaxid.userTaxNo                         </a:t>
            </a:r>
            <a:r>
              <a:rPr lang="pt-BR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Tax_ID,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airbnb.bank.bankName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Bank_Name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airbnb.bank.iban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IBAN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airbnb.bank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airbnb.userrole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    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airbnb.bank.fk_userRole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airbnb.userrole.id_userRole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    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airbnb.bank.fk_facilityId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airbnb.facility.id_facility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airbnb.facilityorder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    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airbnb.facility.id_facility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airbnb.facilityorder.fk_facilityId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,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airbnb.usertaxid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airbnb.userrole.userRole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'guest'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B13F6-52C5-034E-327D-7AC9DC9B7546}"/>
              </a:ext>
            </a:extLst>
          </p:cNvPr>
          <p:cNvSpPr txBox="1"/>
          <p:nvPr/>
        </p:nvSpPr>
        <p:spPr>
          <a:xfrm>
            <a:off x="386622" y="5411086"/>
            <a:ext cx="1137802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Have joined 5 tables together with where condition. Inner join method is used to query tables, CONCAT built-in function is used to merge name and surname columns</a:t>
            </a:r>
          </a:p>
        </p:txBody>
      </p:sp>
    </p:spTree>
    <p:extLst>
      <p:ext uri="{BB962C8B-B14F-4D97-AF65-F5344CB8AC3E}">
        <p14:creationId xmlns:p14="http://schemas.microsoft.com/office/powerpoint/2010/main" val="153591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140335" y="215265"/>
            <a:ext cx="11833860" cy="430530"/>
          </a:xfrm>
        </p:spPr>
        <p:txBody>
          <a:bodyPr/>
          <a:lstStyle/>
          <a:p>
            <a:pPr algn="l"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dirty="0"/>
              <a:t>Ex. Query2 (cont.): Result</a:t>
            </a:r>
            <a:endParaRPr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7D44F-5689-8B05-3FA4-BF67B76D6D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E57A6-D265-46E6-F759-373D9BEBFD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4C54-6E3E-FDF9-10A2-1CD20138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" y="855116"/>
            <a:ext cx="11069320" cy="49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140335" y="215265"/>
            <a:ext cx="11833860" cy="430530"/>
          </a:xfrm>
        </p:spPr>
        <p:txBody>
          <a:bodyPr/>
          <a:lstStyle/>
          <a:p>
            <a:pPr algn="l"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dirty="0"/>
              <a:t>Ex. Query3: Host available dates and architecture details and Host type</a:t>
            </a:r>
            <a:endParaRPr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7D44F-5689-8B05-3FA4-BF67B76D6D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E57A6-D265-46E6-F759-373D9BEBFD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C6406-83B8-E398-2AFD-A48E8B91CC1C}"/>
              </a:ext>
            </a:extLst>
          </p:cNvPr>
          <p:cNvSpPr txBox="1"/>
          <p:nvPr/>
        </p:nvSpPr>
        <p:spPr>
          <a:xfrm>
            <a:off x="386622" y="1197364"/>
            <a:ext cx="11337291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airbnb.facility.type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Type, airbnb.facility.name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Host_Name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airbnb.facility.adress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Host_Address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airbnb.facilityarchitecture.totalSq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Total_Sq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airbnb.facilityarchitecture.hasBalcoon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Has_Balcoon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airbnb.facilityarchitecture.hasRoom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Has_Room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airbnb.facilityavailability.availableStartDate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Availibility_Start_Date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airbnb.facilityavailability.availableEndDate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Availibility_End_Date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airbnb.facilityarchitecture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airbnb.facilityarchitecture.fk_facilityId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airbnb.facility.id_facility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airbnb.facilityavailability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        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airbnb.facility.id_facility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airbnb.facilityavailability.fk_facilityId</a:t>
            </a:r>
            <a:r>
              <a:rPr lang="en-US" sz="12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;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B13F6-52C5-034E-327D-7AC9DC9B7546}"/>
              </a:ext>
            </a:extLst>
          </p:cNvPr>
          <p:cNvSpPr txBox="1"/>
          <p:nvPr/>
        </p:nvSpPr>
        <p:spPr>
          <a:xfrm>
            <a:off x="386622" y="3855504"/>
            <a:ext cx="11265535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Have joined 3 tables together. Inner join method is used to query tables, </a:t>
            </a:r>
          </a:p>
        </p:txBody>
      </p:sp>
    </p:spTree>
    <p:extLst>
      <p:ext uri="{BB962C8B-B14F-4D97-AF65-F5344CB8AC3E}">
        <p14:creationId xmlns:p14="http://schemas.microsoft.com/office/powerpoint/2010/main" val="1563024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140335" y="215265"/>
            <a:ext cx="11833860" cy="430530"/>
          </a:xfrm>
        </p:spPr>
        <p:txBody>
          <a:bodyPr/>
          <a:lstStyle/>
          <a:p>
            <a:pPr algn="l"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2400" dirty="0"/>
              <a:t>Ex. Query3 (cont.): Result</a:t>
            </a:r>
            <a:endParaRPr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7D44F-5689-8B05-3FA4-BF67B76D6D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E57A6-D265-46E6-F759-373D9BEBFD6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07A7D-FC83-6B9D-40CC-49C5F5A8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702310"/>
            <a:ext cx="10876613" cy="57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87675-81B3-ED92-E7CF-3F902951BFDF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86F96-FB9E-FD07-7C8B-3724C3E6B1F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7D3B7E-9670-8A61-03C2-5F11A8B34F95}"/>
              </a:ext>
            </a:extLst>
          </p:cNvPr>
          <p:cNvSpPr txBox="1">
            <a:spLocks/>
          </p:cNvSpPr>
          <p:nvPr/>
        </p:nvSpPr>
        <p:spPr>
          <a:xfrm>
            <a:off x="1523999" y="1778635"/>
            <a:ext cx="9143365" cy="2386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283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B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accountReceivable table 2/21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1804F30-7EEC-D5B9-A238-88EC017654DD}" type="slidenum">
              <a:t>3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SEAAGoEAAAoSgAA+xIAABAAAAAmAAAACAAAAP//////////"/>
              </a:ext>
            </a:extLst>
          </p:cNvSpPr>
          <p:nvPr/>
        </p:nvSpPr>
        <p:spPr>
          <a:xfrm>
            <a:off x="5525135" y="71755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`accountReceivable` (</a:t>
            </a:r>
          </a:p>
          <a:p>
            <a:pPr>
              <a:defRPr sz="1400" cap="none"/>
            </a:pPr>
            <a:r>
              <a:t>  `id_acctReceivable` int NOT NULL AUTO_INCREMENT,</a:t>
            </a:r>
          </a:p>
          <a:p>
            <a:pPr>
              <a:defRPr sz="1400" cap="none"/>
            </a:pPr>
            <a:r>
              <a:t>  `amount` int DEFAULT NULL,</a:t>
            </a:r>
          </a:p>
          <a:p>
            <a:pPr>
              <a:defRPr sz="1400" cap="none"/>
            </a:pPr>
            <a:r>
              <a:t>  `orgName` varchar(50) DEFAULT NULL,</a:t>
            </a:r>
          </a:p>
          <a:p>
            <a:pPr>
              <a:defRPr sz="1400" cap="none"/>
            </a:pPr>
            <a:r>
              <a:t>  `address` varchar(50)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(`id_acctReceivable`)</a:t>
            </a:r>
          </a:p>
          <a:p>
            <a:pPr>
              <a:defRPr sz="1400" cap="none"/>
            </a:pPr>
            <a:r>
              <a:t>) ENGINE=InnoDB AUTO_INCREMENT=21 DEFAULT CHARSET=utf8mb3 COMMENT='to keep account receivable';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MAAHwaAACMIQAAsRwAABAAAAAmAAAACAAAAP//////////"/>
              </a:ext>
            </a:extLst>
          </p:cNvSpPr>
          <p:nvPr/>
        </p:nvSpPr>
        <p:spPr>
          <a:xfrm>
            <a:off x="502285" y="43053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iIAAE4UAACZSgAA3yIAABAAAAAmAAAACAAAAP//////////"/>
              </a:ext>
            </a:extLst>
          </p:cNvSpPr>
          <p:nvPr/>
        </p:nvSpPr>
        <p:spPr>
          <a:xfrm>
            <a:off x="5596890" y="330073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`AirBnB`.`accountReceivable` (`id_acctReceivable`,`amount`,`orgName`,`address`,`create_time`,`update_time`) VALUES (1,9211524,'Spinka Inc','3602 Sandra Prairie\nSouth Rosendo, NE 05968-8299','1986-12-13 07:00:17','1972-06-30 08:21:21');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BB2889A-E7CB-52D0-D618-38D8C968E4E0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63E9D2-2631-6441-C4E7-D84D8BD613DB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bank table 3/21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1254BAEB-A5FF-014C-B1EC-5319F4A24706}" type="slidenum">
              <a:t>4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SEAAGoEAAAASwAAGBUAABAAAAAmAAAACAAAAP//////////"/>
              </a:ext>
            </a:extLst>
          </p:cNvSpPr>
          <p:nvPr/>
        </p:nvSpPr>
        <p:spPr>
          <a:xfrm>
            <a:off x="5525135" y="717550"/>
            <a:ext cx="6666865" cy="2711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`bank` (</a:t>
            </a:r>
          </a:p>
          <a:p>
            <a:pPr>
              <a:defRPr sz="1100" cap="none"/>
            </a:pPr>
            <a:r>
              <a:t>  `id_bank` int NOT NULL AUTO_INCREMENT,</a:t>
            </a:r>
          </a:p>
          <a:p>
            <a:pPr>
              <a:defRPr sz="1100" cap="none"/>
            </a:pPr>
            <a:r>
              <a:t>  `bankName` varchar(250) DEFAULT NULL,</a:t>
            </a:r>
          </a:p>
          <a:p>
            <a:pPr>
              <a:defRPr sz="1100" cap="none"/>
            </a:pPr>
            <a:r>
              <a:t>  `iban` varchar(50) DEFAULT NULL,</a:t>
            </a:r>
          </a:p>
          <a:p>
            <a:pPr>
              <a:defRPr sz="1100" cap="none"/>
            </a:pPr>
            <a:r>
              <a:t>  `accountHolderNameSurname` varchar(50)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`fk_facilityId` int DEFAULT NULL,</a:t>
            </a:r>
          </a:p>
          <a:p>
            <a:pPr>
              <a:defRPr sz="1100" cap="none"/>
            </a:pPr>
            <a:r>
              <a:t>  `fk_userRole` int DEFAULT NULL,</a:t>
            </a:r>
          </a:p>
          <a:p>
            <a:pPr>
              <a:defRPr sz="1100" cap="none"/>
            </a:pPr>
            <a:r>
              <a:t>  PRIMARY KEY (`id_bank`),</a:t>
            </a:r>
          </a:p>
          <a:p>
            <a:pPr>
              <a:defRPr sz="1100" cap="none"/>
            </a:pPr>
            <a:r>
              <a:t>  KEY `fk_bank_1_idx` (`fk_facilityId`),</a:t>
            </a:r>
          </a:p>
          <a:p>
            <a:pPr>
              <a:defRPr sz="1100" cap="none"/>
            </a:pPr>
            <a:r>
              <a:t>  KEY `fk_bank_2_idx` (`fk_userRole`),</a:t>
            </a:r>
          </a:p>
          <a:p>
            <a:pPr>
              <a:defRPr sz="1100" cap="none"/>
            </a:pPr>
            <a:r>
              <a:t>  CONSTRAINT `fk_bank_1` FOREIGN KEY (`fk_facilityId`) REFERENCES `facility` (`id_facility`),</a:t>
            </a:r>
          </a:p>
          <a:p>
            <a:pPr>
              <a:defRPr sz="1100" cap="none"/>
            </a:pPr>
            <a:r>
              <a:t>  CONSTRAINT `fk_bank_2` FOREIGN KEY (`fk_userRole`) REFERENCES `userRole` (`id_userRole`)</a:t>
            </a:r>
          </a:p>
          <a:p>
            <a:pPr>
              <a:defRPr sz="1100" cap="none"/>
            </a:pPr>
            <a:r>
              <a:t>) ENGINE=InnoDB AUTO_INCREMENT=21 DEFAULT CHARSET=utf8mb3 COMMENT='to keep bank records';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yPwv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MAACIdAACMIQAAVx8AABAAAAAmAAAACAAAAP//////////"/>
              </a:ext>
            </a:extLst>
          </p:cNvSpPr>
          <p:nvPr/>
        </p:nvSpPr>
        <p:spPr>
          <a:xfrm>
            <a:off x="502285" y="473583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iIAAPQWAACZSgAAhSUAABAAAAAmAAAACAAAAP//////////"/>
              </a:ext>
            </a:extLst>
          </p:cNvSpPr>
          <p:nvPr/>
        </p:nvSpPr>
        <p:spPr>
          <a:xfrm>
            <a:off x="5596890" y="373126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`AirBnB`.`bank` (`id_bank`,`bankName`,`iban`,`accountHolderNameSurname`,`create_time`,`update_time`,`fk_facilityId`,`fk_userRole`) VALUES (1,'Smith Group','232710582809','Prof. Jarod Adams III','1994-07-03 01:18:14','1981-08-27 17:17:20',1,1);</a:t>
            </a:r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75E6B2C-1483-88C2-AEB1-CF127CA95DA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DE230C-177D-C114-D776-5C1279B0058C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carrier table 4/21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E27D924-6AE3-722F-AD9F-9C7A97D15BC9}" type="slidenum">
              <a:t>5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`carrier` (</a:t>
            </a:r>
          </a:p>
          <a:p>
            <a:pPr>
              <a:defRPr sz="1100" cap="none"/>
            </a:pPr>
            <a:r>
              <a:t>  `id_carrier` int NOT NULL AUTO_INCREMENT,</a:t>
            </a:r>
          </a:p>
          <a:p>
            <a:pPr>
              <a:defRPr sz="1100" cap="none"/>
            </a:pPr>
            <a:r>
              <a:t>  `name` varchar(50) DEFAULT NULL,</a:t>
            </a:r>
          </a:p>
          <a:p>
            <a:pPr>
              <a:defRPr sz="1100" cap="none"/>
            </a:pPr>
            <a:r>
              <a:t>  `itemSent` varchar(45) DEFAULT NULL,</a:t>
            </a:r>
          </a:p>
          <a:p>
            <a:pPr>
              <a:defRPr sz="1100" cap="none"/>
            </a:pPr>
            <a:r>
              <a:t>  `trackingNo` varchar(25)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`fk_facilityInvoideId` int DEFAULT NULL,</a:t>
            </a:r>
          </a:p>
          <a:p>
            <a:pPr>
              <a:defRPr sz="1100" cap="none"/>
            </a:pPr>
            <a:r>
              <a:t>  `fk_userRoleId` int DEFAULT NULL,</a:t>
            </a:r>
          </a:p>
          <a:p>
            <a:pPr>
              <a:defRPr sz="1100" cap="none"/>
            </a:pPr>
            <a:r>
              <a:t>  PRIMARY KEY (`id_carrier`),</a:t>
            </a:r>
          </a:p>
          <a:p>
            <a:pPr>
              <a:defRPr sz="1100" cap="none"/>
            </a:pPr>
            <a:r>
              <a:t>  KEY `fk_carrier_2_idx` (`fk_facilityInvoideId`),</a:t>
            </a:r>
          </a:p>
          <a:p>
            <a:pPr>
              <a:defRPr sz="1100" cap="none"/>
            </a:pPr>
            <a:r>
              <a:t>  KEY `fk_carrier_3_idx` (`fk_userRoleId`),</a:t>
            </a:r>
          </a:p>
          <a:p>
            <a:pPr>
              <a:defRPr sz="1100" cap="none"/>
            </a:pPr>
            <a:r>
              <a:t>  CONSTRAINT `fk_carrier_2` FOREIGN KEY (`fk_facilityInvoideId`) REFERENCES `facilityInvoice` (`id_facilityInvoice`),</a:t>
            </a:r>
          </a:p>
          <a:p>
            <a:pPr>
              <a:defRPr sz="1100" cap="none"/>
            </a:pPr>
            <a:r>
              <a:t>  CONSTRAINT `fk_carrier_3` FOREIGN KEY (`fk_userRoleId`) REFERENCES `userRole` (`id_userRole`)</a:t>
            </a:r>
          </a:p>
          <a:p>
            <a:pPr>
              <a:defRPr sz="1100" cap="none"/>
            </a:pPr>
            <a:r>
              <a:t>) ENGINE=InnoDB AUTO_INCREMENT=21 DEFAULT CHARSET=utf8mb3 COMMENT='to keep records of carrier that platform user can track the sent items like invoice';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`AirBnB`.`carrier` (`id_carrier`,`name`,`itemSent`,`trackingNo`,`create_time`,`update_time`,`fk_facilityInvoideId`,`fk_userRoleId`) VALUES (1,'DHL',' invitation','1932617','2003-02-26 07:09:12','1989-06-25 09:00:36',1,1);</a:t>
            </a:r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D0B7F9-E3B9-FED8-77B4-AD6C9512D5C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88A13-F4EE-7FAA-B64F-1622552F913D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employee table 5/21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4D607CC-8289-83F1-C76E-74A449203121}" type="slidenum">
              <a:t>6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200" cap="none"/>
            </a:pPr>
            <a:r>
              <a:t>CREATE TABLE `employee` (</a:t>
            </a:r>
          </a:p>
          <a:p>
            <a:pPr>
              <a:defRPr sz="1200" cap="none"/>
            </a:pPr>
            <a:r>
              <a:t>  `id_employee` int NOT NULL AUTO_INCREMENT,</a:t>
            </a:r>
          </a:p>
          <a:p>
            <a:pPr>
              <a:defRPr sz="1200" cap="none"/>
            </a:pPr>
            <a:r>
              <a:t>  `name` varchar(50) DEFAULT NULL,</a:t>
            </a:r>
          </a:p>
          <a:p>
            <a:pPr>
              <a:defRPr sz="1200" cap="none"/>
            </a:pPr>
            <a:r>
              <a:t>  `surname` varchar(50) DEFAULT NULL,</a:t>
            </a:r>
          </a:p>
          <a:p>
            <a:pPr>
              <a:defRPr sz="1200" cap="none"/>
            </a:pPr>
            <a:r>
              <a:t>  `telephone` varchar(50) DEFAULT NULL,</a:t>
            </a:r>
          </a:p>
          <a:p>
            <a:pPr>
              <a:defRPr sz="1200" cap="none"/>
            </a:pPr>
            <a:r>
              <a:t>  `create_time` timestamp NULL DEFAULT NULL,</a:t>
            </a:r>
          </a:p>
          <a:p>
            <a:pPr>
              <a:defRPr sz="1200" cap="none"/>
            </a:pPr>
            <a:r>
              <a:t>  `update_time` timestamp NULL DEFAULT NULL,</a:t>
            </a:r>
          </a:p>
          <a:p>
            <a:pPr>
              <a:defRPr sz="1200" cap="none"/>
            </a:pPr>
            <a:r>
              <a:t>  `fk_facilityId` int DEFAULT NULL,</a:t>
            </a:r>
          </a:p>
          <a:p>
            <a:pPr>
              <a:defRPr sz="1200" cap="none"/>
            </a:pPr>
            <a:r>
              <a:t>  PRIMARY KEY (`id_employee`),</a:t>
            </a:r>
          </a:p>
          <a:p>
            <a:pPr>
              <a:defRPr sz="1200" cap="none"/>
            </a:pPr>
            <a:r>
              <a:t>  KEY `fk_employee_1_idx` (`fk_facilityId`),</a:t>
            </a:r>
          </a:p>
          <a:p>
            <a:pPr>
              <a:defRPr sz="1200" cap="none"/>
            </a:pPr>
            <a:r>
              <a:t>  CONSTRAINT `fk_employee_1` FOREIGN KEY (`fk_facilityId`) REFERENCES `facility` (`id_facility`)</a:t>
            </a:r>
          </a:p>
          <a:p>
            <a:pPr>
              <a:defRPr sz="1200" cap="none"/>
            </a:pPr>
            <a:r>
              <a:t>) ENGINE=InnoDB AUTO_INCREMENT=21 DEFAULT CHARSET=utf8mb3 COMMENT='To define user as Guest or Host';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`AirBnB`.`employee` (`id_employee`,`name`,`surname`,`telephone`,`create_time`,`update_time`,`fk_facilityId`) VALUES (1,'Peggie','Bechtelar','1-019-451-9861x0725','2012-05-10 00:31:06','1986-06-03 01:30:25',1);</a:t>
            </a:r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2E25C0-990F-E58E-8183-54F7D2D4C2D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96A1-E9D3-9D4F-ACB1-9631C18526E4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expectedIncome table 6/21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39CBA4A-04AE-C94C-E024-F219F46A16A7}" type="slidenum">
              <a:t>7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000" cap="none"/>
            </a:pPr>
            <a:r>
              <a:t>CREATE TABLE `expectedIncome` (</a:t>
            </a:r>
          </a:p>
          <a:p>
            <a:pPr>
              <a:defRPr sz="1000" cap="none"/>
            </a:pPr>
            <a:r>
              <a:t>  `id_expectedIncome` int NOT NULL AUTO_INCREMENT,</a:t>
            </a:r>
          </a:p>
          <a:p>
            <a:pPr>
              <a:defRPr sz="1000" cap="none"/>
            </a:pPr>
            <a:r>
              <a:t>  `expectedIncome` int DEFAULT NULL,</a:t>
            </a:r>
          </a:p>
          <a:p>
            <a:pPr>
              <a:defRPr sz="1000" cap="none"/>
            </a:pPr>
            <a:r>
              <a:t>  `create_time` timestamp NULL DEFAULT NULL,</a:t>
            </a:r>
          </a:p>
          <a:p>
            <a:pPr>
              <a:defRPr sz="1000" cap="none"/>
            </a:pPr>
            <a:r>
              <a:t>  `update_time` timestamp NULL DEFAULT NULL,</a:t>
            </a:r>
          </a:p>
          <a:p>
            <a:pPr>
              <a:defRPr sz="1000" cap="none"/>
            </a:pPr>
            <a:r>
              <a:t>  `fk_facilityId` int DEFAULT NULL,</a:t>
            </a:r>
          </a:p>
          <a:p>
            <a:pPr>
              <a:defRPr sz="1000" cap="none"/>
            </a:pPr>
            <a:r>
              <a:t>  `fk_facilityPriceId` int DEFAULT NULL,</a:t>
            </a:r>
          </a:p>
          <a:p>
            <a:pPr>
              <a:defRPr sz="1000" cap="none"/>
            </a:pPr>
            <a:r>
              <a:t>  `fk_facilityOrderId` int DEFAULT NULL,</a:t>
            </a:r>
          </a:p>
          <a:p>
            <a:pPr>
              <a:defRPr sz="1000" cap="none"/>
            </a:pPr>
            <a:r>
              <a:t>  PRIMARY KEY (`id_expectedIncome`),</a:t>
            </a:r>
          </a:p>
          <a:p>
            <a:pPr>
              <a:defRPr sz="1000" cap="none"/>
            </a:pPr>
            <a:r>
              <a:t>  KEY `fk_expectedIncome_1_idx` (`fk_facilityId`),</a:t>
            </a:r>
          </a:p>
          <a:p>
            <a:pPr>
              <a:defRPr sz="1000" cap="none"/>
            </a:pPr>
            <a:r>
              <a:t>  KEY `fk_expectedIncome_2_idx` (`fk_facilityPriceId`),</a:t>
            </a:r>
          </a:p>
          <a:p>
            <a:pPr>
              <a:defRPr sz="1000" cap="none"/>
            </a:pPr>
            <a:r>
              <a:t>  KEY `fk_expectedIncome_3_idx` (`fk_facilityOrderId`),</a:t>
            </a:r>
          </a:p>
          <a:p>
            <a:pPr>
              <a:defRPr sz="1000" cap="none"/>
            </a:pPr>
            <a:r>
              <a:t>  CONSTRAINT `fk_expectedIncome_1` FOREIGN KEY (`fk_facilityId`) REFERENCES `facility` (`id_facility`),</a:t>
            </a:r>
          </a:p>
          <a:p>
            <a:pPr>
              <a:defRPr sz="1000" cap="none"/>
            </a:pPr>
            <a:r>
              <a:t>  CONSTRAINT `fk_expectedIncome_2` FOREIGN KEY (`fk_facilityPriceId`) REFERENCES `facilityPrice` (`id_facilityPrice`),</a:t>
            </a:r>
          </a:p>
          <a:p>
            <a:pPr>
              <a:defRPr sz="1000" cap="none"/>
            </a:pPr>
            <a:r>
              <a:t>  CONSTRAINT `fk_expectedIncome_3` FOREIGN KEY (`fk_facilityOrderId`) REFERENCES `facilityOrder` (`id_facilityOrder`)</a:t>
            </a:r>
          </a:p>
          <a:p>
            <a:pPr>
              <a:defRPr sz="1000" cap="none"/>
            </a:pPr>
            <a:r>
              <a:t>) ENGINE=InnoDB AUTO_INCREMENT=21 DEFAULT CHARSET=utf8mb3 COMMENT='to keep record for the expected income';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`AirBnB`.`expectedIncome` (`id_expectedIncome`,`expectedIncome`,`create_time`,`update_time`,`fk_facilityId`,`fk_facilityPriceId`,`fk_facilityOrderId`) VALUES (1,4558,'1986-05-14 16:31:53','1979-05-22 08:51:45',1,1,1);</a:t>
            </a:r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186555-AA5C-296D-F6B9-70EEC90DA958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624AE2-47B3-B015-5099-ACC73A3596DA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 table 7/21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9937F03-4DD4-C689-9A2B-BBDC31656CEE}" type="slidenum">
              <a:t>8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`facility` (</a:t>
            </a:r>
          </a:p>
          <a:p>
            <a:pPr>
              <a:defRPr sz="1400" cap="none"/>
            </a:pPr>
            <a:r>
              <a:t>  `id_facility` int NOT NULL AUTO_INCREMENT,</a:t>
            </a:r>
          </a:p>
          <a:p>
            <a:pPr>
              <a:defRPr sz="1400" cap="none"/>
            </a:pPr>
            <a:r>
              <a:t>  `type` varchar(45) DEFAULT NULL,</a:t>
            </a:r>
          </a:p>
          <a:p>
            <a:pPr>
              <a:defRPr sz="1400" cap="none"/>
            </a:pPr>
            <a:r>
              <a:t>  `name` varchar(45) DEFAULT NULL,</a:t>
            </a:r>
          </a:p>
          <a:p>
            <a:pPr>
              <a:defRPr sz="1400" cap="none"/>
            </a:pPr>
            <a:r>
              <a:t>  `adress` varchar(45) DEFAULT NULL,</a:t>
            </a:r>
          </a:p>
          <a:p>
            <a:pPr>
              <a:defRPr sz="1400" cap="none"/>
            </a:pPr>
            <a:r>
              <a:t>  `email` varchar(45) DEFAULT NULL,</a:t>
            </a:r>
          </a:p>
          <a:p>
            <a:pPr>
              <a:defRPr sz="1400" cap="none"/>
            </a:pPr>
            <a:r>
              <a:t>  `telephone` varchar(45)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(`id_facility`)</a:t>
            </a:r>
          </a:p>
          <a:p>
            <a:pPr>
              <a:defRPr sz="1400" cap="none"/>
            </a:pPr>
            <a:r>
              <a:t>) ENGINE=InnoDB AUTO_INCREMENT=21 DEFAULT CHARSET=utf8mb3 COMMENT='To define facility type like Hotel, apart and etc..';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`AirBnB`.`facility` (`id_facility`,`type`,`name`,`adress`,`email`,`telephone`,`create_time`,`update_time`) VALUES (1,'apartment','sint','Apt. 247','hhackett@example.com','08339197935','1974-08-31 09:18:10','1970-09-02 01:18:50');</a:t>
            </a:r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C883C05-C0EB-DB8C-1580-0952669C14DD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0D7D1C-05A9-F815-5E41-7C73F64AB187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facilityAdvantages table 8/21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B18F44B-05A6-4D02-E8A0-F357BAEE1EA6}" type="slidenum">
              <a:t>9</a:t>
            </a:fld>
            <a:endParaRPr/>
          </a:p>
        </p:txBody>
      </p:sp>
      <p:sp>
        <p:nvSpPr>
          <p:cNvPr id="5" name="SlideTit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`facilityAdvantages` (</a:t>
            </a:r>
          </a:p>
          <a:p>
            <a:pPr>
              <a:defRPr sz="1400" cap="none"/>
            </a:pPr>
            <a:r>
              <a:t>  `id_facilityAdvantage` int NOT NULL AUTO_INCREMENT,</a:t>
            </a:r>
          </a:p>
          <a:p>
            <a:pPr>
              <a:defRPr sz="1400" cap="none"/>
            </a:pPr>
            <a:r>
              <a:t>  `advantage` varchar(45)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(`id_facilityAdvantage`),</a:t>
            </a:r>
          </a:p>
          <a:p>
            <a:pPr>
              <a:defRPr sz="1400" cap="none"/>
            </a:pPr>
            <a:r>
              <a:t>  KEY `fk_facilityAdvantages_1_idx` (`fk_facilityId`),</a:t>
            </a:r>
          </a:p>
          <a:p>
            <a:pPr>
              <a:defRPr sz="1400" cap="none"/>
            </a:pPr>
            <a:r>
              <a:t>  CONSTRAINT `fk_facilityAdvantages_1`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COMMENT='to keep records for the advantages of facility';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`AirBnB`.`facilityAdvantages` (`id_facilityAdvantage`,`advantage`,`create_time`,`update_time`,`fk_facilityId`) VALUES (1,'Necessitatibus molestias beatae voluptates qu','1972-11-21 04:41:28','2021-06-27 16:42:03',1);</a:t>
            </a:r>
          </a:p>
          <a:p>
            <a:pPr>
              <a:defRPr sz="1400" cap="none"/>
            </a:pPr>
            <a:endParaRPr/>
          </a:p>
          <a:p>
            <a:pPr>
              <a:defRPr sz="1400" cap="none"/>
            </a:pPr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1CD003-51DB-FFFD-5655-D3BCCF6DA0EF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Ozdogan-Huseyin_92111877_DLBDSPBDM_P2_S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E51FB3-20E4-9BBD-B4C0-410F6B08A3A0}"/>
              </a:ext>
            </a:extLst>
          </p:cNvPr>
          <p:cNvSpPr txBox="1">
            <a:spLocks/>
          </p:cNvSpPr>
          <p:nvPr/>
        </p:nvSpPr>
        <p:spPr>
          <a:xfrm>
            <a:off x="527786" y="5833806"/>
            <a:ext cx="4563643" cy="52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lvl1pPr>
            <a:lvl2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2pPr>
            <a:lvl3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3pPr>
            <a:lvl4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4pPr>
            <a:lvl5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5pPr>
            <a:lvl6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6pPr>
            <a:lvl7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7pPr>
            <a:lvl8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8pPr>
            <a:lvl9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1" charset="0"/>
                <a:cs typeface="DejaVu Sans" pitchFamily="1" charset="0"/>
              </a:defRPr>
            </a:lvl9pPr>
          </a:lstStyle>
          <a:p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are filled to database are dummy data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5906</Words>
  <Application>Microsoft Office PowerPoint</Application>
  <PresentationFormat>Widescreen</PresentationFormat>
  <Paragraphs>463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Basic Sans</vt:lpstr>
      <vt:lpstr>Calibri</vt:lpstr>
      <vt:lpstr>Symbol</vt:lpstr>
      <vt:lpstr>Times New Roman</vt:lpstr>
      <vt:lpstr>Wingdings</vt:lpstr>
      <vt:lpstr>Presentation</vt:lpstr>
      <vt:lpstr>DLBDSPBDM01-Project build a data mart in SQL use case: AirBnB</vt:lpstr>
      <vt:lpstr>Implementation procedure: accountPayable table 1/21</vt:lpstr>
      <vt:lpstr>Implementation procedure: accountReceivable table 2/21</vt:lpstr>
      <vt:lpstr>Implementation procedure: bank table 3/21</vt:lpstr>
      <vt:lpstr>Implementation procedure: carrier table 4/21</vt:lpstr>
      <vt:lpstr>Implementation procedure: employee table 5/21</vt:lpstr>
      <vt:lpstr>Implementation procedure: expectedIncome table 6/21</vt:lpstr>
      <vt:lpstr>Implementation procedure: facility table 7/21</vt:lpstr>
      <vt:lpstr>Implementation procedure: facilityAdvantages table 8/21</vt:lpstr>
      <vt:lpstr>Implementation procedure: facilityArchitecture table 9/21</vt:lpstr>
      <vt:lpstr>Implementation procedure: facilityAvailability table 10/21</vt:lpstr>
      <vt:lpstr>Implementation procedure: facilityInvoice table 11/21</vt:lpstr>
      <vt:lpstr>Implementation procedure: facilityLocation table 12/21</vt:lpstr>
      <vt:lpstr>Implementation procedure: facilityOrder table 13/21</vt:lpstr>
      <vt:lpstr>Implementation procedure: facilityOverdayStayed table 14/21</vt:lpstr>
      <vt:lpstr>Implementation procedure: facilityPrice table 15/21</vt:lpstr>
      <vt:lpstr>Implementation procedure: facilityRate table 16/21</vt:lpstr>
      <vt:lpstr>Implementation procedure: facilityReview table 17/21</vt:lpstr>
      <vt:lpstr>Implementation procedure: facilitySocial table 18/21</vt:lpstr>
      <vt:lpstr>Implementation procedure: facilityTaxRate table 19/21</vt:lpstr>
      <vt:lpstr>Implementation procedure: userRole table 20/21</vt:lpstr>
      <vt:lpstr>Implementation procedure: userTaxId table 21/21 </vt:lpstr>
      <vt:lpstr>Ex. Query1: Amount need to be paid from which guest and guest stayed where?</vt:lpstr>
      <vt:lpstr>Ex. Query1 (cont.): Result</vt:lpstr>
      <vt:lpstr>Ex. Query2: which facility is ordered by whom, when, reservation day, guest bank details?</vt:lpstr>
      <vt:lpstr>Ex. Query2 (cont.): Result</vt:lpstr>
      <vt:lpstr>Ex. Query3: Host available dates and architecture details and Host type</vt:lpstr>
      <vt:lpstr>Ex. Query3 (cont.):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DLBCSPJWD01-Project Java web development</dc:title>
  <dc:subject/>
  <dc:creator>Dev</dc:creator>
  <cp:keywords/>
  <dc:description/>
  <cp:lastModifiedBy>Dev</cp:lastModifiedBy>
  <cp:revision>11</cp:revision>
  <dcterms:created xsi:type="dcterms:W3CDTF">2022-05-28T15:54:43Z</dcterms:created>
  <dcterms:modified xsi:type="dcterms:W3CDTF">2022-09-22T14:40:42Z</dcterms:modified>
</cp:coreProperties>
</file>