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8" r:id="rId2"/>
    <p:sldId id="257" r:id="rId3"/>
    <p:sldId id="264" r:id="rId4"/>
    <p:sldId id="298" r:id="rId5"/>
    <p:sldId id="312" r:id="rId6"/>
    <p:sldId id="313" r:id="rId7"/>
    <p:sldId id="315" r:id="rId8"/>
    <p:sldId id="314" r:id="rId9"/>
    <p:sldId id="316" r:id="rId10"/>
    <p:sldId id="317" r:id="rId11"/>
    <p:sldId id="318" r:id="rId12"/>
    <p:sldId id="319" r:id="rId13"/>
    <p:sldId id="320" r:id="rId14"/>
    <p:sldId id="321" r:id="rId15"/>
    <p:sldId id="322" r:id="rId16"/>
    <p:sldId id="323" r:id="rId17"/>
    <p:sldId id="324" r:id="rId18"/>
    <p:sldId id="310" r:id="rId19"/>
    <p:sldId id="301" r:id="rId20"/>
    <p:sldId id="311" r:id="rId21"/>
    <p:sldId id="306" r:id="rId22"/>
    <p:sldId id="303" r:id="rId23"/>
    <p:sldId id="304" r:id="rId24"/>
    <p:sldId id="305" r:id="rId25"/>
    <p:sldId id="325" r:id="rId26"/>
    <p:sldId id="326" r:id="rId27"/>
    <p:sldId id="308" r:id="rId28"/>
    <p:sldId id="307" r:id="rId29"/>
    <p:sldId id="309" r:id="rId30"/>
    <p:sldId id="327" r:id="rId31"/>
    <p:sldId id="328" r:id="rId32"/>
    <p:sldId id="329" r:id="rId33"/>
    <p:sldId id="33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866CA-31A3-47BF-791F-CCF91FFCD658}" v="205" dt="2024-07-03T00:56:33.371"/>
    <p1510:client id="{551E264F-00D0-4735-9464-36BC103B4104}" v="250" dt="2024-07-02T05:20:48.845"/>
    <p1510:client id="{86D0D423-BD98-F7A8-9AA1-102A576AC400}" v="253" dt="2024-07-02T05:01:16.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57"/>
    <p:restoredTop sz="88844" autoAdjust="0"/>
  </p:normalViewPr>
  <p:slideViewPr>
    <p:cSldViewPr snapToGrid="0">
      <p:cViewPr varScale="1">
        <p:scale>
          <a:sx n="113" d="100"/>
          <a:sy n="113" d="100"/>
        </p:scale>
        <p:origin x="1056" y="176"/>
      </p:cViewPr>
      <p:guideLst/>
    </p:cSldViewPr>
  </p:slideViewPr>
  <p:notesTextViewPr>
    <p:cViewPr>
      <p:scale>
        <a:sx n="1" d="1"/>
        <a:sy n="1" d="1"/>
      </p:scale>
      <p:origin x="0" y="0"/>
    </p:cViewPr>
  </p:notesTextViewPr>
  <p:notesViewPr>
    <p:cSldViewPr snapToGrid="0">
      <p:cViewPr varScale="1">
        <p:scale>
          <a:sx n="168" d="100"/>
          <a:sy n="168" d="100"/>
        </p:scale>
        <p:origin x="3280"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5C9AF-455B-48BB-88FE-0B7577E21959}" type="datetimeFigureOut">
              <a:rPr lang="zh-CN" altLang="en-US" smtClean="0"/>
              <a:t>2024/9/2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0BF4C-799D-4F88-B4F8-DBFDD746ED9C}" type="slidenum">
              <a:rPr lang="zh-CN" altLang="en-US" smtClean="0"/>
              <a:t>‹#›</a:t>
            </a:fld>
            <a:endParaRPr lang="zh-CN" altLang="en-US"/>
          </a:p>
        </p:txBody>
      </p:sp>
    </p:spTree>
    <p:extLst>
      <p:ext uri="{BB962C8B-B14F-4D97-AF65-F5344CB8AC3E}">
        <p14:creationId xmlns:p14="http://schemas.microsoft.com/office/powerpoint/2010/main" val="367539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3</a:t>
            </a:fld>
            <a:endParaRPr lang="zh-CN" altLang="en-US"/>
          </a:p>
        </p:txBody>
      </p:sp>
    </p:spTree>
    <p:extLst>
      <p:ext uri="{BB962C8B-B14F-4D97-AF65-F5344CB8AC3E}">
        <p14:creationId xmlns:p14="http://schemas.microsoft.com/office/powerpoint/2010/main" val="891375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F0BF4C-799D-4F88-B4F8-DBFDD746ED9C}" type="slidenum">
              <a:rPr lang="zh-CN" altLang="en-US" smtClean="0"/>
              <a:t>31</a:t>
            </a:fld>
            <a:endParaRPr lang="zh-CN" altLang="en-US"/>
          </a:p>
        </p:txBody>
      </p:sp>
    </p:spTree>
    <p:extLst>
      <p:ext uri="{BB962C8B-B14F-4D97-AF65-F5344CB8AC3E}">
        <p14:creationId xmlns:p14="http://schemas.microsoft.com/office/powerpoint/2010/main" val="1386668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F0BF4C-799D-4F88-B4F8-DBFDD746ED9C}" type="slidenum">
              <a:rPr lang="zh-CN" altLang="en-US" smtClean="0"/>
              <a:t>32</a:t>
            </a:fld>
            <a:endParaRPr lang="zh-CN" altLang="en-US"/>
          </a:p>
        </p:txBody>
      </p:sp>
    </p:spTree>
    <p:extLst>
      <p:ext uri="{BB962C8B-B14F-4D97-AF65-F5344CB8AC3E}">
        <p14:creationId xmlns:p14="http://schemas.microsoft.com/office/powerpoint/2010/main" val="3255996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F0BF4C-799D-4F88-B4F8-DBFDD746ED9C}" type="slidenum">
              <a:rPr lang="zh-CN" altLang="en-US" smtClean="0"/>
              <a:t>33</a:t>
            </a:fld>
            <a:endParaRPr lang="zh-CN" altLang="en-US"/>
          </a:p>
        </p:txBody>
      </p:sp>
    </p:spTree>
    <p:extLst>
      <p:ext uri="{BB962C8B-B14F-4D97-AF65-F5344CB8AC3E}">
        <p14:creationId xmlns:p14="http://schemas.microsoft.com/office/powerpoint/2010/main" val="325108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5</a:t>
            </a:fld>
            <a:endParaRPr lang="zh-CN" altLang="en-US"/>
          </a:p>
        </p:txBody>
      </p:sp>
    </p:spTree>
    <p:extLst>
      <p:ext uri="{BB962C8B-B14F-4D97-AF65-F5344CB8AC3E}">
        <p14:creationId xmlns:p14="http://schemas.microsoft.com/office/powerpoint/2010/main" val="1229988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6</a:t>
            </a:fld>
            <a:endParaRPr lang="zh-CN" altLang="en-US"/>
          </a:p>
        </p:txBody>
      </p:sp>
    </p:spTree>
    <p:extLst>
      <p:ext uri="{BB962C8B-B14F-4D97-AF65-F5344CB8AC3E}">
        <p14:creationId xmlns:p14="http://schemas.microsoft.com/office/powerpoint/2010/main" val="165004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7</a:t>
            </a:fld>
            <a:endParaRPr lang="zh-CN" altLang="en-US"/>
          </a:p>
        </p:txBody>
      </p:sp>
    </p:spTree>
    <p:extLst>
      <p:ext uri="{BB962C8B-B14F-4D97-AF65-F5344CB8AC3E}">
        <p14:creationId xmlns:p14="http://schemas.microsoft.com/office/powerpoint/2010/main" val="2023942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9</a:t>
            </a:fld>
            <a:endParaRPr lang="zh-CN" altLang="en-US"/>
          </a:p>
        </p:txBody>
      </p:sp>
    </p:spTree>
    <p:extLst>
      <p:ext uri="{BB962C8B-B14F-4D97-AF65-F5344CB8AC3E}">
        <p14:creationId xmlns:p14="http://schemas.microsoft.com/office/powerpoint/2010/main" val="2356904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0BF4C-799D-4F88-B4F8-DBFDD746ED9C}" type="slidenum">
              <a:rPr lang="zh-CN" altLang="en-US" smtClean="0"/>
              <a:t>21</a:t>
            </a:fld>
            <a:endParaRPr lang="zh-CN" altLang="en-US"/>
          </a:p>
        </p:txBody>
      </p:sp>
    </p:spTree>
    <p:extLst>
      <p:ext uri="{BB962C8B-B14F-4D97-AF65-F5344CB8AC3E}">
        <p14:creationId xmlns:p14="http://schemas.microsoft.com/office/powerpoint/2010/main" val="326095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F0BF4C-799D-4F88-B4F8-DBFDD746ED9C}" type="slidenum">
              <a:rPr lang="zh-CN" altLang="en-US" smtClean="0"/>
              <a:t>28</a:t>
            </a:fld>
            <a:endParaRPr lang="zh-CN" altLang="en-US"/>
          </a:p>
        </p:txBody>
      </p:sp>
    </p:spTree>
    <p:extLst>
      <p:ext uri="{BB962C8B-B14F-4D97-AF65-F5344CB8AC3E}">
        <p14:creationId xmlns:p14="http://schemas.microsoft.com/office/powerpoint/2010/main" val="3568839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F0BF4C-799D-4F88-B4F8-DBFDD746ED9C}" type="slidenum">
              <a:rPr lang="zh-CN" altLang="en-US" smtClean="0"/>
              <a:t>29</a:t>
            </a:fld>
            <a:endParaRPr lang="zh-CN" altLang="en-US"/>
          </a:p>
        </p:txBody>
      </p:sp>
    </p:spTree>
    <p:extLst>
      <p:ext uri="{BB962C8B-B14F-4D97-AF65-F5344CB8AC3E}">
        <p14:creationId xmlns:p14="http://schemas.microsoft.com/office/powerpoint/2010/main" val="4052629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F0BF4C-799D-4F88-B4F8-DBFDD746ED9C}" type="slidenum">
              <a:rPr lang="zh-CN" altLang="en-US" smtClean="0"/>
              <a:t>30</a:t>
            </a:fld>
            <a:endParaRPr lang="zh-CN" altLang="en-US"/>
          </a:p>
        </p:txBody>
      </p:sp>
    </p:spTree>
    <p:extLst>
      <p:ext uri="{BB962C8B-B14F-4D97-AF65-F5344CB8AC3E}">
        <p14:creationId xmlns:p14="http://schemas.microsoft.com/office/powerpoint/2010/main" val="429975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no im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093C11-A994-E549-B042-382B08986623}"/>
              </a:ext>
            </a:extLst>
          </p:cNvPr>
          <p:cNvSpPr>
            <a:spLocks noGrp="1"/>
          </p:cNvSpPr>
          <p:nvPr>
            <p:ph type="ctrTitle" hasCustomPrompt="1"/>
          </p:nvPr>
        </p:nvSpPr>
        <p:spPr>
          <a:xfrm>
            <a:off x="718929" y="2445781"/>
            <a:ext cx="7152861" cy="865622"/>
          </a:xfrm>
          <a:prstGeom prst="rect">
            <a:avLst/>
          </a:prstGeom>
        </p:spPr>
        <p:txBody>
          <a:bodyPr wrap="square" anchor="t" anchorCtr="0">
            <a:spAutoFit/>
          </a:bodyPr>
          <a:lstStyle>
            <a:lvl1pPr algn="l">
              <a:lnSpc>
                <a:spcPts val="6620"/>
              </a:lnSpc>
              <a:defRPr sz="5400" b="0" i="0" cap="none" baseline="0">
                <a:solidFill>
                  <a:srgbClr val="000000"/>
                </a:solidFill>
                <a:latin typeface="Barlow Light" pitchFamily="2" charset="77"/>
                <a:ea typeface="DIN 2014 Light" panose="020B0404020202020204" pitchFamily="34" charset="77"/>
              </a:defRPr>
            </a:lvl1pPr>
          </a:lstStyle>
          <a:p>
            <a:r>
              <a:rPr lang="en-US"/>
              <a:t>Click to edit title</a:t>
            </a:r>
          </a:p>
        </p:txBody>
      </p:sp>
      <p:sp>
        <p:nvSpPr>
          <p:cNvPr id="4" name="Subtitle 2">
            <a:extLst>
              <a:ext uri="{FF2B5EF4-FFF2-40B4-BE49-F238E27FC236}">
                <a16:creationId xmlns:a16="http://schemas.microsoft.com/office/drawing/2014/main" id="{19EECD76-5546-394C-A08F-DB8E115F0080}"/>
              </a:ext>
            </a:extLst>
          </p:cNvPr>
          <p:cNvSpPr>
            <a:spLocks noGrp="1"/>
          </p:cNvSpPr>
          <p:nvPr>
            <p:ph type="subTitle" idx="1" hasCustomPrompt="1"/>
          </p:nvPr>
        </p:nvSpPr>
        <p:spPr>
          <a:xfrm>
            <a:off x="718929" y="3382499"/>
            <a:ext cx="7152861" cy="432811"/>
          </a:xfrm>
          <a:prstGeom prst="rect">
            <a:avLst/>
          </a:prstGeom>
        </p:spPr>
        <p:txBody>
          <a:bodyPr wrap="square" anchor="t" anchorCtr="0">
            <a:spAutoFit/>
          </a:bodyPr>
          <a:lstStyle>
            <a:lvl1pPr marL="0" indent="0" algn="l">
              <a:lnSpc>
                <a:spcPts val="2860"/>
              </a:lnSpc>
              <a:spcAft>
                <a:spcPts val="0"/>
              </a:spcAft>
              <a:buNone/>
              <a:defRPr sz="2400" b="0" i="0" cap="none" baseline="0">
                <a:solidFill>
                  <a:srgbClr val="000000"/>
                </a:solidFill>
                <a:latin typeface="Barlow Light" pitchFamily="2" charset="77"/>
                <a:ea typeface="DIN 2014 Light" panose="020B0404020202020204"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subtitle</a:t>
            </a:r>
            <a:endParaRPr lang="en-US"/>
          </a:p>
        </p:txBody>
      </p:sp>
      <p:sp>
        <p:nvSpPr>
          <p:cNvPr id="5" name="Text Placeholder 3">
            <a:extLst>
              <a:ext uri="{FF2B5EF4-FFF2-40B4-BE49-F238E27FC236}">
                <a16:creationId xmlns:a16="http://schemas.microsoft.com/office/drawing/2014/main" id="{B35A7696-ECE8-C940-A4FE-4B77CA605C4E}"/>
              </a:ext>
            </a:extLst>
          </p:cNvPr>
          <p:cNvSpPr>
            <a:spLocks noGrp="1"/>
          </p:cNvSpPr>
          <p:nvPr>
            <p:ph type="body" sz="quarter" idx="10" hasCustomPrompt="1"/>
          </p:nvPr>
        </p:nvSpPr>
        <p:spPr>
          <a:xfrm>
            <a:off x="718929" y="4114378"/>
            <a:ext cx="3497815" cy="284578"/>
          </a:xfrm>
          <a:prstGeom prst="rect">
            <a:avLst/>
          </a:prstGeom>
        </p:spPr>
        <p:txBody>
          <a:bodyPr>
            <a:normAutofit/>
          </a:bodyPr>
          <a:lstStyle>
            <a:lvl1pPr marL="0" indent="0" algn="l">
              <a:buFontTx/>
              <a:buNone/>
              <a:defRPr sz="1400" b="1" i="0">
                <a:solidFill>
                  <a:srgbClr val="000000"/>
                </a:solidFill>
                <a:latin typeface="Barlow SemiBold" pitchFamily="2" charset="77"/>
                <a:ea typeface="DIN 2014 Demi" panose="020B0504020202020204" pitchFamily="34" charset="77"/>
                <a:cs typeface="Open Sans" panose="020B0606030504020204" pitchFamily="34" charset="0"/>
              </a:defRPr>
            </a:lvl1pPr>
          </a:lstStyle>
          <a:p>
            <a:pPr lvl="0"/>
            <a:r>
              <a:rPr lang="en-GB"/>
              <a:t>Presented by Name </a:t>
            </a:r>
            <a:r>
              <a:rPr lang="en-GB" err="1"/>
              <a:t>Lastname</a:t>
            </a:r>
            <a:endParaRPr lang="en-GB"/>
          </a:p>
        </p:txBody>
      </p:sp>
      <p:sp>
        <p:nvSpPr>
          <p:cNvPr id="6" name="Text Placeholder 3">
            <a:extLst>
              <a:ext uri="{FF2B5EF4-FFF2-40B4-BE49-F238E27FC236}">
                <a16:creationId xmlns:a16="http://schemas.microsoft.com/office/drawing/2014/main" id="{CDC6E18F-FA4E-DF49-843E-38F72D48BA93}"/>
              </a:ext>
            </a:extLst>
          </p:cNvPr>
          <p:cNvSpPr>
            <a:spLocks noGrp="1"/>
          </p:cNvSpPr>
          <p:nvPr>
            <p:ph type="body" sz="quarter" idx="11" hasCustomPrompt="1"/>
          </p:nvPr>
        </p:nvSpPr>
        <p:spPr>
          <a:xfrm>
            <a:off x="718929" y="4442370"/>
            <a:ext cx="3497815" cy="284578"/>
          </a:xfrm>
          <a:prstGeom prst="rect">
            <a:avLst/>
          </a:prstGeom>
        </p:spPr>
        <p:txBody>
          <a:bodyPr>
            <a:normAutofit/>
          </a:bodyPr>
          <a:lstStyle>
            <a:lvl1pPr marL="0" indent="0" algn="l">
              <a:buFontTx/>
              <a:buNone/>
              <a:defRPr sz="1400" b="0" i="0">
                <a:solidFill>
                  <a:srgbClr val="000000"/>
                </a:solidFill>
                <a:latin typeface="Barlow Light" pitchFamily="2" charset="77"/>
                <a:ea typeface="DIN 2014 Light" panose="020B0404020202020204" pitchFamily="34" charset="77"/>
                <a:cs typeface="Open Sans" panose="020B0606030504020204" pitchFamily="34" charset="0"/>
              </a:defRPr>
            </a:lvl1pPr>
          </a:lstStyle>
          <a:p>
            <a:pPr lvl="0"/>
            <a:r>
              <a:rPr lang="en-GB"/>
              <a:t>Day 00 Month, 2021</a:t>
            </a:r>
          </a:p>
        </p:txBody>
      </p:sp>
      <p:pic>
        <p:nvPicPr>
          <p:cNvPr id="7" name="Picture 6">
            <a:extLst>
              <a:ext uri="{FF2B5EF4-FFF2-40B4-BE49-F238E27FC236}">
                <a16:creationId xmlns:a16="http://schemas.microsoft.com/office/drawing/2014/main" id="{E7293312-AFF4-D84D-99E7-98D4D7B28FBA}"/>
              </a:ext>
            </a:extLst>
          </p:cNvPr>
          <p:cNvPicPr>
            <a:picLocks noChangeAspect="1"/>
          </p:cNvPicPr>
          <p:nvPr/>
        </p:nvPicPr>
        <p:blipFill rotWithShape="1">
          <a:blip r:embed="rId2"/>
          <a:srcRect l="52909" t="68124" r="2" b="10595"/>
          <a:stretch/>
        </p:blipFill>
        <p:spPr>
          <a:xfrm>
            <a:off x="8102009" y="3233854"/>
            <a:ext cx="3662391" cy="3300759"/>
          </a:xfrm>
          <a:prstGeom prst="rect">
            <a:avLst/>
          </a:prstGeom>
        </p:spPr>
      </p:pic>
      <p:pic>
        <p:nvPicPr>
          <p:cNvPr id="8" name="Picture 7">
            <a:extLst>
              <a:ext uri="{FF2B5EF4-FFF2-40B4-BE49-F238E27FC236}">
                <a16:creationId xmlns:a16="http://schemas.microsoft.com/office/drawing/2014/main" id="{9A92F9E7-BC4A-CD44-9374-3963AC3F1A2C}"/>
              </a:ext>
            </a:extLst>
          </p:cNvPr>
          <p:cNvPicPr>
            <a:picLocks noChangeAspect="1"/>
          </p:cNvPicPr>
          <p:nvPr/>
        </p:nvPicPr>
        <p:blipFill>
          <a:blip r:embed="rId3"/>
          <a:stretch>
            <a:fillRect/>
          </a:stretch>
        </p:blipFill>
        <p:spPr>
          <a:xfrm>
            <a:off x="9984686" y="422097"/>
            <a:ext cx="1762621" cy="855390"/>
          </a:xfrm>
          <a:prstGeom prst="rect">
            <a:avLst/>
          </a:prstGeom>
          <a:ln w="6350">
            <a:noFill/>
          </a:ln>
        </p:spPr>
      </p:pic>
      <p:pic>
        <p:nvPicPr>
          <p:cNvPr id="10" name="Picture 9">
            <a:extLst>
              <a:ext uri="{FF2B5EF4-FFF2-40B4-BE49-F238E27FC236}">
                <a16:creationId xmlns:a16="http://schemas.microsoft.com/office/drawing/2014/main" id="{6427B3FD-0E2F-1A45-9E15-2CEF5BB47DA6}"/>
              </a:ext>
            </a:extLst>
          </p:cNvPr>
          <p:cNvPicPr>
            <a:picLocks noChangeAspect="1"/>
          </p:cNvPicPr>
          <p:nvPr/>
        </p:nvPicPr>
        <p:blipFill rotWithShape="1">
          <a:blip r:embed="rId2"/>
          <a:srcRect l="3874" t="49360" r="52758" b="42026"/>
          <a:stretch/>
        </p:blipFill>
        <p:spPr>
          <a:xfrm>
            <a:off x="271667" y="323388"/>
            <a:ext cx="3372988" cy="1336079"/>
          </a:xfrm>
          <a:prstGeom prst="rect">
            <a:avLst/>
          </a:prstGeom>
        </p:spPr>
      </p:pic>
    </p:spTree>
    <p:extLst>
      <p:ext uri="{BB962C8B-B14F-4D97-AF65-F5344CB8AC3E}">
        <p14:creationId xmlns:p14="http://schemas.microsoft.com/office/powerpoint/2010/main" val="780671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4A883F-D7EF-994A-8C0A-250C680E9DAC}"/>
              </a:ext>
            </a:extLst>
          </p:cNvPr>
          <p:cNvPicPr>
            <a:picLocks noChangeAspect="1"/>
          </p:cNvPicPr>
          <p:nvPr userDrawn="1"/>
        </p:nvPicPr>
        <p:blipFill>
          <a:blip r:embed="rId2"/>
          <a:stretch>
            <a:fillRect/>
          </a:stretch>
        </p:blipFill>
        <p:spPr>
          <a:xfrm>
            <a:off x="489720" y="5565272"/>
            <a:ext cx="1814147" cy="880395"/>
          </a:xfrm>
          <a:prstGeom prst="rect">
            <a:avLst/>
          </a:prstGeom>
          <a:ln w="6350">
            <a:noFill/>
          </a:ln>
        </p:spPr>
      </p:pic>
      <p:sp>
        <p:nvSpPr>
          <p:cNvPr id="4" name="Title 1">
            <a:extLst>
              <a:ext uri="{FF2B5EF4-FFF2-40B4-BE49-F238E27FC236}">
                <a16:creationId xmlns:a16="http://schemas.microsoft.com/office/drawing/2014/main" id="{7C9E8C4A-1C6F-0847-BF94-B8F6F086A0C5}"/>
              </a:ext>
            </a:extLst>
          </p:cNvPr>
          <p:cNvSpPr>
            <a:spLocks noGrp="1"/>
          </p:cNvSpPr>
          <p:nvPr>
            <p:ph type="ctrTitle" hasCustomPrompt="1"/>
          </p:nvPr>
        </p:nvSpPr>
        <p:spPr>
          <a:xfrm>
            <a:off x="430280" y="1869344"/>
            <a:ext cx="5413929" cy="1781257"/>
          </a:xfrm>
          <a:prstGeom prst="rect">
            <a:avLst/>
          </a:prstGeom>
        </p:spPr>
        <p:txBody>
          <a:bodyPr wrap="square" anchor="t" anchorCtr="0">
            <a:spAutoFit/>
          </a:bodyPr>
          <a:lstStyle>
            <a:lvl1pPr algn="l">
              <a:lnSpc>
                <a:spcPct val="100000"/>
              </a:lnSpc>
              <a:defRPr sz="5400" b="0" i="0" cap="none" baseline="0">
                <a:solidFill>
                  <a:srgbClr val="000000"/>
                </a:solidFill>
                <a:latin typeface="Barlow Light" pitchFamily="2" charset="77"/>
                <a:ea typeface="DIN 2014 Light" panose="020B0404020202020204" pitchFamily="34" charset="77"/>
              </a:defRPr>
            </a:lvl1pPr>
          </a:lstStyle>
          <a:p>
            <a:r>
              <a:rPr lang="en-US"/>
              <a:t>Click to edit section title</a:t>
            </a:r>
          </a:p>
        </p:txBody>
      </p:sp>
      <p:pic>
        <p:nvPicPr>
          <p:cNvPr id="9" name="Picture 8">
            <a:extLst>
              <a:ext uri="{FF2B5EF4-FFF2-40B4-BE49-F238E27FC236}">
                <a16:creationId xmlns:a16="http://schemas.microsoft.com/office/drawing/2014/main" id="{96CB0E58-519D-1C4A-9758-18D74E94D9C4}"/>
              </a:ext>
            </a:extLst>
          </p:cNvPr>
          <p:cNvPicPr>
            <a:picLocks noChangeAspect="1"/>
          </p:cNvPicPr>
          <p:nvPr userDrawn="1"/>
        </p:nvPicPr>
        <p:blipFill rotWithShape="1">
          <a:blip r:embed="rId3"/>
          <a:srcRect l="52909" t="68124" r="2" b="12204"/>
          <a:stretch/>
        </p:blipFill>
        <p:spPr>
          <a:xfrm>
            <a:off x="8102009" y="3233854"/>
            <a:ext cx="3662391" cy="3051199"/>
          </a:xfrm>
          <a:prstGeom prst="rect">
            <a:avLst/>
          </a:prstGeom>
        </p:spPr>
      </p:pic>
      <p:pic>
        <p:nvPicPr>
          <p:cNvPr id="10" name="Picture 9">
            <a:extLst>
              <a:ext uri="{FF2B5EF4-FFF2-40B4-BE49-F238E27FC236}">
                <a16:creationId xmlns:a16="http://schemas.microsoft.com/office/drawing/2014/main" id="{A25B9D3D-C254-FE4D-B97F-D0D03F4FA938}"/>
              </a:ext>
            </a:extLst>
          </p:cNvPr>
          <p:cNvPicPr>
            <a:picLocks noChangeAspect="1"/>
          </p:cNvPicPr>
          <p:nvPr userDrawn="1"/>
        </p:nvPicPr>
        <p:blipFill rotWithShape="1">
          <a:blip r:embed="rId3"/>
          <a:srcRect l="3874" t="49360" r="52758" b="42026"/>
          <a:stretch/>
        </p:blipFill>
        <p:spPr>
          <a:xfrm>
            <a:off x="271667" y="323388"/>
            <a:ext cx="3372988" cy="1336079"/>
          </a:xfrm>
          <a:prstGeom prst="rect">
            <a:avLst/>
          </a:prstGeom>
        </p:spPr>
      </p:pic>
      <p:sp>
        <p:nvSpPr>
          <p:cNvPr id="14" name="Rectangle 13">
            <a:extLst>
              <a:ext uri="{FF2B5EF4-FFF2-40B4-BE49-F238E27FC236}">
                <a16:creationId xmlns:a16="http://schemas.microsoft.com/office/drawing/2014/main" id="{CF0FB895-CEDF-407A-8EBB-D14839C388BA}"/>
              </a:ext>
            </a:extLst>
          </p:cNvPr>
          <p:cNvSpPr/>
          <p:nvPr userDrawn="1"/>
        </p:nvSpPr>
        <p:spPr>
          <a:xfrm>
            <a:off x="8287473" y="6445667"/>
            <a:ext cx="3476927" cy="412333"/>
          </a:xfrm>
          <a:prstGeom prst="rect">
            <a:avLst/>
          </a:prstGeom>
          <a:solidFill>
            <a:srgbClr val="E7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712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dy slide no im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093C11-A994-E549-B042-382B08986623}"/>
              </a:ext>
            </a:extLst>
          </p:cNvPr>
          <p:cNvSpPr>
            <a:spLocks noGrp="1"/>
          </p:cNvSpPr>
          <p:nvPr>
            <p:ph type="ctrTitle" hasCustomPrompt="1"/>
          </p:nvPr>
        </p:nvSpPr>
        <p:spPr>
          <a:xfrm>
            <a:off x="430280" y="449927"/>
            <a:ext cx="9687755" cy="584775"/>
          </a:xfrm>
          <a:prstGeom prst="rect">
            <a:avLst/>
          </a:prstGeom>
        </p:spPr>
        <p:txBody>
          <a:bodyPr wrap="square" anchor="t" anchorCtr="0">
            <a:spAutoFit/>
          </a:bodyPr>
          <a:lstStyle>
            <a:lvl1pPr algn="l">
              <a:lnSpc>
                <a:spcPct val="100000"/>
              </a:lnSpc>
              <a:defRPr sz="3200" b="0" i="0" cap="none" baseline="0">
                <a:solidFill>
                  <a:srgbClr val="000000"/>
                </a:solidFill>
                <a:latin typeface="Barlow Light" pitchFamily="2" charset="77"/>
                <a:ea typeface="DIN 2014 Light" panose="020B0404020202020204" pitchFamily="34" charset="77"/>
              </a:defRPr>
            </a:lvl1pPr>
          </a:lstStyle>
          <a:p>
            <a:r>
              <a:rPr lang="en-US"/>
              <a:t>Click to edit title</a:t>
            </a:r>
          </a:p>
        </p:txBody>
      </p:sp>
      <p:pic>
        <p:nvPicPr>
          <p:cNvPr id="7" name="Picture 6">
            <a:extLst>
              <a:ext uri="{FF2B5EF4-FFF2-40B4-BE49-F238E27FC236}">
                <a16:creationId xmlns:a16="http://schemas.microsoft.com/office/drawing/2014/main" id="{E7293312-AFF4-D84D-99E7-98D4D7B28FBA}"/>
              </a:ext>
            </a:extLst>
          </p:cNvPr>
          <p:cNvPicPr>
            <a:picLocks noChangeAspect="1"/>
          </p:cNvPicPr>
          <p:nvPr userDrawn="1"/>
        </p:nvPicPr>
        <p:blipFill rotWithShape="1">
          <a:blip r:embed="rId2"/>
          <a:srcRect l="79226" t="68124" r="1" b="10595"/>
          <a:stretch/>
        </p:blipFill>
        <p:spPr>
          <a:xfrm>
            <a:off x="10260623" y="211344"/>
            <a:ext cx="1615638" cy="3300759"/>
          </a:xfrm>
          <a:prstGeom prst="rect">
            <a:avLst/>
          </a:prstGeom>
        </p:spPr>
      </p:pic>
      <p:pic>
        <p:nvPicPr>
          <p:cNvPr id="9" name="Picture 8">
            <a:extLst>
              <a:ext uri="{FF2B5EF4-FFF2-40B4-BE49-F238E27FC236}">
                <a16:creationId xmlns:a16="http://schemas.microsoft.com/office/drawing/2014/main" id="{294273B4-A5A6-EE41-BD37-13F7331B8F52}"/>
              </a:ext>
            </a:extLst>
          </p:cNvPr>
          <p:cNvPicPr>
            <a:picLocks noChangeAspect="1"/>
          </p:cNvPicPr>
          <p:nvPr userDrawn="1"/>
        </p:nvPicPr>
        <p:blipFill>
          <a:blip r:embed="rId3"/>
          <a:stretch>
            <a:fillRect/>
          </a:stretch>
        </p:blipFill>
        <p:spPr>
          <a:xfrm>
            <a:off x="10886515" y="6104792"/>
            <a:ext cx="989746" cy="480318"/>
          </a:xfrm>
          <a:prstGeom prst="rect">
            <a:avLst/>
          </a:prstGeom>
          <a:ln w="6350">
            <a:noFill/>
          </a:ln>
        </p:spPr>
      </p:pic>
      <p:sp>
        <p:nvSpPr>
          <p:cNvPr id="12" name="Subtitle 2">
            <a:extLst>
              <a:ext uri="{FF2B5EF4-FFF2-40B4-BE49-F238E27FC236}">
                <a16:creationId xmlns:a16="http://schemas.microsoft.com/office/drawing/2014/main" id="{4611B57F-60E4-BF40-AC95-C9DB86A26E2D}"/>
              </a:ext>
            </a:extLst>
          </p:cNvPr>
          <p:cNvSpPr>
            <a:spLocks noGrp="1"/>
          </p:cNvSpPr>
          <p:nvPr>
            <p:ph type="subTitle" idx="1" hasCustomPrompt="1"/>
          </p:nvPr>
        </p:nvSpPr>
        <p:spPr>
          <a:xfrm>
            <a:off x="430280" y="2247150"/>
            <a:ext cx="9687754" cy="276999"/>
          </a:xfrm>
          <a:prstGeom prst="rect">
            <a:avLst/>
          </a:prstGeom>
        </p:spPr>
        <p:txBody>
          <a:bodyPr wrap="square" anchor="t" anchorCtr="0">
            <a:spAutoFit/>
          </a:bodyPr>
          <a:lstStyle>
            <a:lvl1pPr marL="0" indent="0" algn="l">
              <a:lnSpc>
                <a:spcPct val="100000"/>
              </a:lnSpc>
              <a:spcAft>
                <a:spcPts val="0"/>
              </a:spcAft>
              <a:buNone/>
              <a:defRPr sz="1200" b="0" i="0" cap="none" baseline="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body copy</a:t>
            </a:r>
          </a:p>
        </p:txBody>
      </p:sp>
      <p:sp>
        <p:nvSpPr>
          <p:cNvPr id="5" name="Text Placeholder 4">
            <a:extLst>
              <a:ext uri="{FF2B5EF4-FFF2-40B4-BE49-F238E27FC236}">
                <a16:creationId xmlns:a16="http://schemas.microsoft.com/office/drawing/2014/main" id="{9241AB50-6DF5-0046-88B5-CCF309E40D51}"/>
              </a:ext>
            </a:extLst>
          </p:cNvPr>
          <p:cNvSpPr>
            <a:spLocks noGrp="1"/>
          </p:cNvSpPr>
          <p:nvPr>
            <p:ph type="body" sz="quarter" idx="10" hasCustomPrompt="1"/>
          </p:nvPr>
        </p:nvSpPr>
        <p:spPr>
          <a:xfrm>
            <a:off x="430280" y="1508852"/>
            <a:ext cx="9687754" cy="517525"/>
          </a:xfrm>
          <a:prstGeom prst="rect">
            <a:avLst/>
          </a:prstGeom>
        </p:spPr>
        <p:txBody>
          <a:bodyPr/>
          <a:lstStyle>
            <a:lvl1pPr marL="0" indent="0">
              <a:buNone/>
              <a:defRPr sz="1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a:t>Click to edit subhead</a:t>
            </a:r>
          </a:p>
        </p:txBody>
      </p:sp>
      <p:sp>
        <p:nvSpPr>
          <p:cNvPr id="8" name="Text Placeholder 7">
            <a:extLst>
              <a:ext uri="{FF2B5EF4-FFF2-40B4-BE49-F238E27FC236}">
                <a16:creationId xmlns:a16="http://schemas.microsoft.com/office/drawing/2014/main" id="{D59D4BD1-E32E-4B45-9EE2-0025BDBB56AB}"/>
              </a:ext>
            </a:extLst>
          </p:cNvPr>
          <p:cNvSpPr>
            <a:spLocks noGrp="1"/>
          </p:cNvSpPr>
          <p:nvPr>
            <p:ph type="body" sz="quarter" idx="11" hasCustomPrompt="1"/>
          </p:nvPr>
        </p:nvSpPr>
        <p:spPr>
          <a:xfrm>
            <a:off x="430280" y="6335873"/>
            <a:ext cx="5049837" cy="249237"/>
          </a:xfrm>
          <a:prstGeom prst="rect">
            <a:avLst/>
          </a:prstGeom>
        </p:spPr>
        <p:txBody>
          <a:bodyPr/>
          <a:lstStyle>
            <a:lvl1pPr marL="0" indent="0">
              <a:buNone/>
              <a:defRPr sz="800"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GB"/>
              <a:t>Footnotes can go here</a:t>
            </a:r>
            <a:endParaRPr lang="en-US"/>
          </a:p>
        </p:txBody>
      </p:sp>
    </p:spTree>
    <p:extLst>
      <p:ext uri="{BB962C8B-B14F-4D97-AF65-F5344CB8AC3E}">
        <p14:creationId xmlns:p14="http://schemas.microsoft.com/office/powerpoint/2010/main" val="97507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0.png"/><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0.png"/><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156C-8FA6-A24D-9D15-563042024672}"/>
              </a:ext>
            </a:extLst>
          </p:cNvPr>
          <p:cNvSpPr>
            <a:spLocks noGrp="1"/>
          </p:cNvSpPr>
          <p:nvPr>
            <p:ph type="ctrTitle"/>
          </p:nvPr>
        </p:nvSpPr>
        <p:spPr>
          <a:xfrm>
            <a:off x="709204" y="1600445"/>
            <a:ext cx="10773591" cy="819455"/>
          </a:xfrm>
        </p:spPr>
        <p:txBody>
          <a:bodyPr wrap="square" lIns="91440" tIns="45720" rIns="91440" bIns="45720" anchor="t" anchorCtr="0">
            <a:spAutoFit/>
          </a:bodyPr>
          <a:lstStyle/>
          <a:p>
            <a:r>
              <a:rPr lang="en-US" sz="3600" b="1" dirty="0">
                <a:latin typeface="Barlow Light"/>
              </a:rPr>
              <a:t>COS 30049 Computing Technology Innovation Project</a:t>
            </a:r>
            <a:endParaRPr lang="en-US" sz="6000" dirty="0"/>
          </a:p>
        </p:txBody>
      </p:sp>
      <p:sp>
        <p:nvSpPr>
          <p:cNvPr id="3" name="Subtitle 2">
            <a:extLst>
              <a:ext uri="{FF2B5EF4-FFF2-40B4-BE49-F238E27FC236}">
                <a16:creationId xmlns:a16="http://schemas.microsoft.com/office/drawing/2014/main" id="{88FBE53B-DCDD-384B-83A7-6FB37BB00DBE}"/>
              </a:ext>
            </a:extLst>
          </p:cNvPr>
          <p:cNvSpPr>
            <a:spLocks noGrp="1"/>
          </p:cNvSpPr>
          <p:nvPr>
            <p:ph type="subTitle" idx="1"/>
          </p:nvPr>
        </p:nvSpPr>
        <p:spPr>
          <a:xfrm>
            <a:off x="709203" y="2695466"/>
            <a:ext cx="6915001" cy="1467068"/>
          </a:xfrm>
        </p:spPr>
        <p:txBody>
          <a:bodyPr wrap="square" lIns="91440" tIns="45720" rIns="91440" bIns="45720" anchor="t" anchorCtr="0">
            <a:spAutoFit/>
          </a:bodyPr>
          <a:lstStyle/>
          <a:p>
            <a:pPr>
              <a:lnSpc>
                <a:spcPct val="150000"/>
              </a:lnSpc>
            </a:pPr>
            <a:r>
              <a:rPr lang="en-US" sz="3200" b="1">
                <a:latin typeface="Barlow Light"/>
                <a:cs typeface="Segoe UI"/>
              </a:rPr>
              <a:t>Week6: </a:t>
            </a:r>
            <a:r>
              <a:rPr lang="en-US" sz="3200" b="1" dirty="0">
                <a:latin typeface="Barlow Light"/>
                <a:cs typeface="Segoe UI"/>
              </a:rPr>
              <a:t>Regression and Clustering in Machine Learning</a:t>
            </a:r>
            <a:endParaRPr lang="en-US" dirty="0"/>
          </a:p>
        </p:txBody>
      </p:sp>
      <p:sp>
        <p:nvSpPr>
          <p:cNvPr id="4" name="Text Placeholder 3">
            <a:extLst>
              <a:ext uri="{FF2B5EF4-FFF2-40B4-BE49-F238E27FC236}">
                <a16:creationId xmlns:a16="http://schemas.microsoft.com/office/drawing/2014/main" id="{927ABD45-C2A3-AE49-A875-BD97DC6E086F}"/>
              </a:ext>
            </a:extLst>
          </p:cNvPr>
          <p:cNvSpPr>
            <a:spLocks noGrp="1"/>
          </p:cNvSpPr>
          <p:nvPr>
            <p:ph type="body" sz="quarter" idx="10"/>
          </p:nvPr>
        </p:nvSpPr>
        <p:spPr>
          <a:xfrm>
            <a:off x="709203" y="4713666"/>
            <a:ext cx="3497815" cy="964367"/>
          </a:xfrm>
        </p:spPr>
        <p:txBody>
          <a:bodyPr vert="horz" lIns="91440" tIns="45720" rIns="91440" bIns="45720" rtlCol="0" anchor="t">
            <a:normAutofit/>
          </a:bodyPr>
          <a:lstStyle/>
          <a:p>
            <a:r>
              <a:rPr lang="en-US" b="0" i="1" dirty="0">
                <a:latin typeface="Barlow Light"/>
                <a:cs typeface="Open Sans"/>
              </a:rPr>
              <a:t>Presented by: Hao Zhang</a:t>
            </a:r>
          </a:p>
          <a:p>
            <a:r>
              <a:rPr lang="en-US" b="0" i="1" dirty="0">
                <a:latin typeface="Barlow Light"/>
                <a:cs typeface="Open Sans"/>
              </a:rPr>
              <a:t>Semester 2</a:t>
            </a:r>
            <a:endParaRPr lang="en-US" dirty="0">
              <a:latin typeface="Barlow SemiBold"/>
              <a:cs typeface="Open Sans"/>
            </a:endParaRPr>
          </a:p>
        </p:txBody>
      </p:sp>
    </p:spTree>
    <p:extLst>
      <p:ext uri="{BB962C8B-B14F-4D97-AF65-F5344CB8AC3E}">
        <p14:creationId xmlns:p14="http://schemas.microsoft.com/office/powerpoint/2010/main" val="3432140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6" name="TextBox 5">
            <a:extLst>
              <a:ext uri="{FF2B5EF4-FFF2-40B4-BE49-F238E27FC236}">
                <a16:creationId xmlns:a16="http://schemas.microsoft.com/office/drawing/2014/main" id="{8914D838-94E0-E293-4846-0E8E667C48CB}"/>
              </a:ext>
            </a:extLst>
          </p:cNvPr>
          <p:cNvSpPr txBox="1"/>
          <p:nvPr/>
        </p:nvSpPr>
        <p:spPr>
          <a:xfrm>
            <a:off x="430280" y="889146"/>
            <a:ext cx="10484768" cy="5171159"/>
          </a:xfrm>
          <a:prstGeom prst="rect">
            <a:avLst/>
          </a:prstGeom>
          <a:noFill/>
        </p:spPr>
        <p:txBody>
          <a:bodyPr wrap="square">
            <a:spAutoFit/>
          </a:bodyPr>
          <a:lstStyle/>
          <a:p>
            <a:pPr>
              <a:lnSpc>
                <a:spcPct val="150000"/>
              </a:lnSpc>
              <a:spcAft>
                <a:spcPts val="600"/>
              </a:spcAft>
            </a:pPr>
            <a:r>
              <a:rPr lang="en-US" sz="1600" i="1" dirty="0">
                <a:latin typeface="Arial" panose="020B0604020202020204" pitchFamily="34" charset="0"/>
                <a:cs typeface="Arial" panose="020B0604020202020204" pitchFamily="34" charset="0"/>
              </a:rPr>
              <a:t>Overfitting and Underfitting</a:t>
            </a:r>
            <a:endParaRPr lang="en-US" sz="1600" b="1" dirty="0">
              <a:latin typeface="Arial" panose="020B0604020202020204" pitchFamily="34" charset="0"/>
              <a:cs typeface="Arial" panose="020B0604020202020204" pitchFamily="34" charset="0"/>
            </a:endParaRPr>
          </a:p>
          <a:p>
            <a:pPr>
              <a:lnSpc>
                <a:spcPct val="150000"/>
              </a:lnSpc>
              <a:spcAft>
                <a:spcPts val="600"/>
              </a:spcAft>
            </a:pPr>
            <a:r>
              <a:rPr lang="en-US" sz="1600" b="1" dirty="0">
                <a:latin typeface="Arial" panose="020B0604020202020204" pitchFamily="34" charset="0"/>
                <a:cs typeface="Arial" panose="020B0604020202020204" pitchFamily="34" charset="0"/>
              </a:rPr>
              <a:t>Underfitting</a:t>
            </a:r>
          </a:p>
          <a:p>
            <a:pPr>
              <a:lnSpc>
                <a:spcPct val="150000"/>
              </a:lnSpc>
              <a:spcAft>
                <a:spcPts val="600"/>
              </a:spcAft>
            </a:pPr>
            <a:r>
              <a:rPr lang="en-US" sz="1600" dirty="0">
                <a:latin typeface="Arial" panose="020B0604020202020204" pitchFamily="34" charset="0"/>
                <a:cs typeface="Arial" panose="020B0604020202020204" pitchFamily="34" charset="0"/>
              </a:rPr>
              <a:t>Underfitted models have high bias and low variance, meaning they are unable to capture the complexity of the data.</a:t>
            </a:r>
          </a:p>
          <a:p>
            <a:pPr>
              <a:lnSpc>
                <a:spcPct val="150000"/>
              </a:lnSpc>
              <a:spcAft>
                <a:spcPts val="600"/>
              </a:spcAft>
            </a:pPr>
            <a:r>
              <a:rPr lang="en-US" sz="1600" dirty="0">
                <a:latin typeface="Arial" panose="020B0604020202020204" pitchFamily="34" charset="0"/>
                <a:cs typeface="Arial" panose="020B0604020202020204" pitchFamily="34" charset="0"/>
              </a:rPr>
              <a:t>This results in </a:t>
            </a:r>
            <a:r>
              <a:rPr lang="en-US" sz="1600" dirty="0">
                <a:solidFill>
                  <a:srgbClr val="FF0000"/>
                </a:solidFill>
                <a:latin typeface="Arial" panose="020B0604020202020204" pitchFamily="34" charset="0"/>
                <a:cs typeface="Arial" panose="020B0604020202020204" pitchFamily="34" charset="0"/>
              </a:rPr>
              <a:t>poor predictions </a:t>
            </a:r>
            <a:r>
              <a:rPr lang="en-US" sz="1600" dirty="0">
                <a:latin typeface="Arial" panose="020B0604020202020204" pitchFamily="34" charset="0"/>
                <a:cs typeface="Arial" panose="020B0604020202020204" pitchFamily="34" charset="0"/>
              </a:rPr>
              <a:t>on both the training set and any new data, making the model ineffective.</a:t>
            </a:r>
          </a:p>
          <a:p>
            <a:pPr>
              <a:lnSpc>
                <a:spcPct val="150000"/>
              </a:lnSpc>
              <a:spcAft>
                <a:spcPts val="600"/>
              </a:spcAft>
            </a:pPr>
            <a:endParaRPr lang="en-US" sz="1600" dirty="0">
              <a:latin typeface="Arial" panose="020B0604020202020204" pitchFamily="34" charset="0"/>
              <a:cs typeface="Arial" panose="020B0604020202020204" pitchFamily="34" charset="0"/>
            </a:endParaRPr>
          </a:p>
          <a:p>
            <a:pPr>
              <a:lnSpc>
                <a:spcPct val="150000"/>
              </a:lnSpc>
              <a:spcAft>
                <a:spcPts val="600"/>
              </a:spcAft>
            </a:pPr>
            <a:r>
              <a:rPr lang="en-US" sz="1600" dirty="0">
                <a:latin typeface="Arial" panose="020B0604020202020204" pitchFamily="34" charset="0"/>
                <a:cs typeface="Arial" panose="020B0604020202020204" pitchFamily="34" charset="0"/>
              </a:rPr>
              <a:t>Solutions:</a:t>
            </a:r>
          </a:p>
          <a:p>
            <a:pPr>
              <a:lnSpc>
                <a:spcPct val="150000"/>
              </a:lnSpc>
              <a:spcAft>
                <a:spcPts val="600"/>
              </a:spcAft>
            </a:pPr>
            <a:r>
              <a:rPr lang="en-US" sz="1600" dirty="0">
                <a:latin typeface="Arial" panose="020B0604020202020204" pitchFamily="34" charset="0"/>
                <a:cs typeface="Arial" panose="020B0604020202020204" pitchFamily="34" charset="0"/>
              </a:rPr>
              <a:t>Increase Model Complexity: Use a more complex model that can better capture the patterns in the data.</a:t>
            </a:r>
          </a:p>
          <a:p>
            <a:pPr>
              <a:lnSpc>
                <a:spcPct val="150000"/>
              </a:lnSpc>
              <a:spcAft>
                <a:spcPts val="600"/>
              </a:spcAft>
            </a:pPr>
            <a:r>
              <a:rPr lang="en-US" sz="1600" dirty="0">
                <a:latin typeface="Arial" panose="020B0604020202020204" pitchFamily="34" charset="0"/>
                <a:cs typeface="Arial" panose="020B0604020202020204" pitchFamily="34" charset="0"/>
              </a:rPr>
              <a:t>Feature Engineering: Improve the features by adding or deriving new features that better represent the underlying patterns.</a:t>
            </a:r>
          </a:p>
          <a:p>
            <a:pPr>
              <a:lnSpc>
                <a:spcPct val="150000"/>
              </a:lnSpc>
              <a:spcAft>
                <a:spcPts val="600"/>
              </a:spcAft>
            </a:pPr>
            <a:r>
              <a:rPr lang="en-US" sz="1600" dirty="0">
                <a:latin typeface="Arial" panose="020B0604020202020204" pitchFamily="34" charset="0"/>
                <a:cs typeface="Arial" panose="020B0604020202020204" pitchFamily="34" charset="0"/>
              </a:rPr>
              <a:t>Train Longer: Allow the model to train for more epochs or iterations to improve its learning.</a:t>
            </a:r>
          </a:p>
          <a:p>
            <a:pPr>
              <a:lnSpc>
                <a:spcPct val="150000"/>
              </a:lnSpc>
              <a:spcAft>
                <a:spcPts val="600"/>
              </a:spcAft>
            </a:pPr>
            <a:r>
              <a:rPr lang="en-US" sz="1600" dirty="0">
                <a:latin typeface="Arial" panose="020B0604020202020204" pitchFamily="34" charset="0"/>
                <a:cs typeface="Arial" panose="020B0604020202020204" pitchFamily="34" charset="0"/>
              </a:rPr>
              <a:t>Use More Suitable Algorithms: Choose algorithms that are better suited to the data’s structure and complexity.</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286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6" name="TextBox 5">
            <a:extLst>
              <a:ext uri="{FF2B5EF4-FFF2-40B4-BE49-F238E27FC236}">
                <a16:creationId xmlns:a16="http://schemas.microsoft.com/office/drawing/2014/main" id="{8914D838-94E0-E293-4846-0E8E667C48CB}"/>
              </a:ext>
            </a:extLst>
          </p:cNvPr>
          <p:cNvSpPr txBox="1"/>
          <p:nvPr/>
        </p:nvSpPr>
        <p:spPr>
          <a:xfrm>
            <a:off x="430280" y="889146"/>
            <a:ext cx="9974629" cy="2093394"/>
          </a:xfrm>
          <a:prstGeom prst="rect">
            <a:avLst/>
          </a:prstGeom>
          <a:noFill/>
        </p:spPr>
        <p:txBody>
          <a:bodyPr wrap="square">
            <a:spAutoFit/>
          </a:bodyPr>
          <a:lstStyle/>
          <a:p>
            <a:pPr>
              <a:lnSpc>
                <a:spcPct val="150000"/>
              </a:lnSpc>
              <a:spcAft>
                <a:spcPts val="600"/>
              </a:spcAft>
            </a:pPr>
            <a:r>
              <a:rPr lang="en-AU" b="1" dirty="0">
                <a:latin typeface="Arial" panose="020B0604020202020204" pitchFamily="34" charset="0"/>
                <a:cs typeface="Arial" panose="020B0604020202020204" pitchFamily="34" charset="0"/>
              </a:rPr>
              <a:t>How do we assess a model's prediction accuracy? </a:t>
            </a:r>
            <a:r>
              <a:rPr lang="en-US" b="1" dirty="0">
                <a:latin typeface="Arial" panose="020B0604020202020204" pitchFamily="34" charset="0"/>
                <a:cs typeface="Arial" panose="020B0604020202020204" pitchFamily="34" charset="0"/>
              </a:rPr>
              <a:t>Loss Functions</a:t>
            </a:r>
          </a:p>
          <a:p>
            <a:pPr>
              <a:lnSpc>
                <a:spcPct val="150000"/>
              </a:lnSpc>
              <a:spcAft>
                <a:spcPts val="600"/>
              </a:spcAft>
            </a:pPr>
            <a:r>
              <a:rPr lang="en-US" sz="1600" dirty="0">
                <a:latin typeface="Arial" panose="020B0604020202020204" pitchFamily="34" charset="0"/>
                <a:cs typeface="Arial" panose="020B0604020202020204" pitchFamily="34" charset="0"/>
              </a:rPr>
              <a:t>Loss functions are critical in machine learning as they </a:t>
            </a:r>
            <a:r>
              <a:rPr lang="en-US" sz="1600" b="1" dirty="0">
                <a:solidFill>
                  <a:srgbClr val="FF0000"/>
                </a:solidFill>
                <a:latin typeface="Arial" panose="020B0604020202020204" pitchFamily="34" charset="0"/>
                <a:cs typeface="Arial" panose="020B0604020202020204" pitchFamily="34" charset="0"/>
              </a:rPr>
              <a:t>measure the difference between the predicted values and the actual values</a:t>
            </a:r>
            <a:r>
              <a:rPr lang="en-US" sz="1600" dirty="0">
                <a:latin typeface="Arial" panose="020B0604020202020204" pitchFamily="34" charset="0"/>
                <a:cs typeface="Arial" panose="020B0604020202020204" pitchFamily="34" charset="0"/>
              </a:rPr>
              <a:t>. </a:t>
            </a:r>
          </a:p>
          <a:p>
            <a:pPr>
              <a:lnSpc>
                <a:spcPct val="150000"/>
              </a:lnSpc>
              <a:spcAft>
                <a:spcPts val="600"/>
              </a:spcAft>
            </a:pPr>
            <a:r>
              <a:rPr lang="en-US" sz="1600" dirty="0">
                <a:latin typeface="Arial" panose="020B0604020202020204" pitchFamily="34" charset="0"/>
                <a:cs typeface="Arial" panose="020B0604020202020204" pitchFamily="34" charset="0"/>
              </a:rPr>
              <a:t>The goal of most machine learning algorithms is to </a:t>
            </a:r>
            <a:r>
              <a:rPr lang="en-US" sz="1600" dirty="0">
                <a:solidFill>
                  <a:srgbClr val="FF0000"/>
                </a:solidFill>
                <a:latin typeface="Arial" panose="020B0604020202020204" pitchFamily="34" charset="0"/>
                <a:cs typeface="Arial" panose="020B0604020202020204" pitchFamily="34" charset="0"/>
              </a:rPr>
              <a:t>minimize this loss</a:t>
            </a:r>
            <a:r>
              <a:rPr lang="en-US" sz="1600" dirty="0">
                <a:latin typeface="Arial" panose="020B0604020202020204" pitchFamily="34" charset="0"/>
                <a:cs typeface="Arial" panose="020B0604020202020204" pitchFamily="34" charset="0"/>
              </a:rPr>
              <a:t>, thereby improving the model's accuracy.</a:t>
            </a:r>
          </a:p>
        </p:txBody>
      </p:sp>
      <p:sp>
        <p:nvSpPr>
          <p:cNvPr id="11" name="TextBox 10">
            <a:extLst>
              <a:ext uri="{FF2B5EF4-FFF2-40B4-BE49-F238E27FC236}">
                <a16:creationId xmlns:a16="http://schemas.microsoft.com/office/drawing/2014/main" id="{6AEF127A-C7EB-81F0-175C-653B2BE71AA8}"/>
              </a:ext>
            </a:extLst>
          </p:cNvPr>
          <p:cNvSpPr txBox="1"/>
          <p:nvPr/>
        </p:nvSpPr>
        <p:spPr>
          <a:xfrm>
            <a:off x="430280" y="3429000"/>
            <a:ext cx="9608869" cy="2262671"/>
          </a:xfrm>
          <a:prstGeom prst="rect">
            <a:avLst/>
          </a:prstGeom>
          <a:noFill/>
        </p:spPr>
        <p:txBody>
          <a:bodyPr wrap="square">
            <a:spAutoFit/>
          </a:bodyPr>
          <a:lstStyle/>
          <a:p>
            <a:pPr>
              <a:lnSpc>
                <a:spcPct val="150000"/>
              </a:lnSpc>
            </a:pPr>
            <a:r>
              <a:rPr lang="en-US" sz="1600" b="1" dirty="0">
                <a:latin typeface="Arial" panose="020B0604020202020204" pitchFamily="34" charset="0"/>
                <a:cs typeface="Arial" panose="020B0604020202020204" pitchFamily="34" charset="0"/>
              </a:rPr>
              <a:t>Why</a:t>
            </a:r>
            <a:r>
              <a:rPr lang="zh-CN" altLang="en-US" sz="1600" b="1" dirty="0">
                <a:latin typeface="Arial" panose="020B0604020202020204" pitchFamily="34" charset="0"/>
                <a:cs typeface="Arial" panose="020B0604020202020204" pitchFamily="34" charset="0"/>
              </a:rPr>
              <a:t> </a:t>
            </a:r>
            <a:r>
              <a:rPr lang="en-US" altLang="zh-CN" sz="1600" b="1" dirty="0">
                <a:latin typeface="Arial" panose="020B0604020202020204" pitchFamily="34" charset="0"/>
                <a:cs typeface="Arial" panose="020B0604020202020204" pitchFamily="34" charset="0"/>
              </a:rPr>
              <a:t>we need loss functions?</a:t>
            </a:r>
            <a:endParaRPr lang="en-US" sz="1600" b="1"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In machine learning, we aim to make the predicted values as close as possible to the actual values, so it's essential to minimize the difference (which is where loss functions come into play). The choice of loss function is critical in this process. In specific projects, some loss functions result in faster gradient descent, while others may lead to slower descent. Therefore, selecting the appropriate loss function is crucial.</a:t>
            </a:r>
          </a:p>
        </p:txBody>
      </p:sp>
    </p:spTree>
    <p:extLst>
      <p:ext uri="{BB962C8B-B14F-4D97-AF65-F5344CB8AC3E}">
        <p14:creationId xmlns:p14="http://schemas.microsoft.com/office/powerpoint/2010/main" val="326996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6" name="TextBox 5">
            <a:extLst>
              <a:ext uri="{FF2B5EF4-FFF2-40B4-BE49-F238E27FC236}">
                <a16:creationId xmlns:a16="http://schemas.microsoft.com/office/drawing/2014/main" id="{8914D838-94E0-E293-4846-0E8E667C48CB}"/>
              </a:ext>
            </a:extLst>
          </p:cNvPr>
          <p:cNvSpPr txBox="1"/>
          <p:nvPr/>
        </p:nvSpPr>
        <p:spPr>
          <a:xfrm>
            <a:off x="430280" y="1066030"/>
            <a:ext cx="9974629" cy="456535"/>
          </a:xfrm>
          <a:prstGeom prst="rect">
            <a:avLst/>
          </a:prstGeom>
          <a:noFill/>
        </p:spPr>
        <p:txBody>
          <a:bodyPr wrap="square">
            <a:spAutoFit/>
          </a:bodyPr>
          <a:lstStyle/>
          <a:p>
            <a:pPr>
              <a:lnSpc>
                <a:spcPct val="150000"/>
              </a:lnSpc>
              <a:spcAft>
                <a:spcPts val="600"/>
              </a:spcAft>
            </a:pPr>
            <a:r>
              <a:rPr lang="en-US" b="1" dirty="0">
                <a:latin typeface="Arial" panose="020B0604020202020204" pitchFamily="34" charset="0"/>
                <a:cs typeface="Arial" panose="020B0604020202020204" pitchFamily="34" charset="0"/>
              </a:rPr>
              <a:t>Loss Functions</a:t>
            </a:r>
            <a:r>
              <a:rPr lang="zh-CN" altLang="en-US" b="1" dirty="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AEF127A-C7EB-81F0-175C-653B2BE71AA8}"/>
              </a:ext>
            </a:extLst>
          </p:cNvPr>
          <p:cNvSpPr txBox="1"/>
          <p:nvPr/>
        </p:nvSpPr>
        <p:spPr>
          <a:xfrm>
            <a:off x="430280" y="1699449"/>
            <a:ext cx="9608869" cy="3001334"/>
          </a:xfrm>
          <a:prstGeom prst="rect">
            <a:avLst/>
          </a:prstGeom>
          <a:noFill/>
        </p:spPr>
        <p:txBody>
          <a:bodyPr wrap="square">
            <a:spAutoFit/>
          </a:bodyPr>
          <a:lstStyle/>
          <a:p>
            <a:pPr>
              <a:lnSpc>
                <a:spcPct val="150000"/>
              </a:lnSpc>
            </a:pPr>
            <a:r>
              <a:rPr lang="en-US" sz="1600" i="1" dirty="0">
                <a:latin typeface="Arial" panose="020B0604020202020204" pitchFamily="34" charset="0"/>
                <a:cs typeface="Arial" panose="020B0604020202020204" pitchFamily="34" charset="0"/>
              </a:rPr>
              <a:t>Position of loss function in machine learning</a:t>
            </a:r>
          </a:p>
          <a:p>
            <a:pPr>
              <a:lnSpc>
                <a:spcPct val="150000"/>
              </a:lnSpc>
            </a:pPr>
            <a:r>
              <a:rPr lang="en-US" sz="1600" dirty="0">
                <a:latin typeface="Arial" panose="020B0604020202020204" pitchFamily="34" charset="0"/>
                <a:cs typeface="Arial" panose="020B0604020202020204" pitchFamily="34" charset="0"/>
              </a:rPr>
              <a:t>In machine learning, we know that the input features (often referred to as </a:t>
            </a:r>
            <a:r>
              <a:rPr lang="en-US" sz="1600" b="1" i="1" dirty="0">
                <a:latin typeface="Arial" panose="020B0604020202020204" pitchFamily="34" charset="0"/>
                <a:cs typeface="Arial" panose="020B0604020202020204" pitchFamily="34" charset="0"/>
              </a:rPr>
              <a:t>x</a:t>
            </a:r>
            <a:r>
              <a:rPr lang="en-US" sz="1600" dirty="0">
                <a:latin typeface="Arial" panose="020B0604020202020204" pitchFamily="34" charset="0"/>
                <a:cs typeface="Arial" panose="020B0604020202020204" pitchFamily="34" charset="0"/>
              </a:rPr>
              <a:t>) are used by the model to predict an output </a:t>
            </a:r>
            <a:r>
              <a:rPr lang="en-US" sz="1600" b="1" i="1" dirty="0">
                <a:latin typeface="Arial" panose="020B0604020202020204" pitchFamily="34" charset="0"/>
                <a:cs typeface="Arial" panose="020B0604020202020204" pitchFamily="34" charset="0"/>
              </a:rPr>
              <a:t>y</a:t>
            </a:r>
            <a:r>
              <a:rPr lang="en-US" sz="1600" dirty="0">
                <a:latin typeface="Arial" panose="020B0604020202020204" pitchFamily="34" charset="0"/>
                <a:cs typeface="Arial" panose="020B0604020202020204" pitchFamily="34" charset="0"/>
              </a:rPr>
              <a:t>. This process is known as the </a:t>
            </a:r>
            <a:r>
              <a:rPr lang="en-US" sz="1600" b="1" i="1" dirty="0">
                <a:latin typeface="Arial" panose="020B0604020202020204" pitchFamily="34" charset="0"/>
                <a:cs typeface="Arial" panose="020B0604020202020204" pitchFamily="34" charset="0"/>
              </a:rPr>
              <a:t>forward</a:t>
            </a:r>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pass</a:t>
            </a:r>
            <a:r>
              <a:rPr lang="en-US" sz="1600" dirty="0">
                <a:latin typeface="Arial" panose="020B0604020202020204" pitchFamily="34" charset="0"/>
                <a:cs typeface="Arial" panose="020B0604020202020204" pitchFamily="34" charset="0"/>
              </a:rPr>
              <a:t>. However, to improve the accuracy of the predictions by minimizing the difference between the predicted values and the actual values, we need to update the model's parameters. This updating process is called the </a:t>
            </a:r>
            <a:r>
              <a:rPr lang="en-US" sz="1600" b="1" i="1" dirty="0">
                <a:latin typeface="Arial" panose="020B0604020202020204" pitchFamily="34" charset="0"/>
                <a:cs typeface="Arial" panose="020B0604020202020204" pitchFamily="34" charset="0"/>
              </a:rPr>
              <a:t>backward</a:t>
            </a:r>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pass</a:t>
            </a:r>
            <a:r>
              <a:rPr lang="en-US" sz="1600" dirty="0">
                <a:latin typeface="Arial" panose="020B0604020202020204" pitchFamily="34" charset="0"/>
                <a:cs typeface="Arial" panose="020B0604020202020204" pitchFamily="34" charset="0"/>
              </a:rPr>
              <a:t> or </a:t>
            </a:r>
            <a:r>
              <a:rPr lang="en-US" sz="1600" b="1" i="1" dirty="0">
                <a:latin typeface="Arial" panose="020B0604020202020204" pitchFamily="34" charset="0"/>
                <a:cs typeface="Arial" panose="020B0604020202020204" pitchFamily="34" charset="0"/>
              </a:rPr>
              <a:t>backpropagation</a:t>
            </a:r>
            <a:r>
              <a:rPr lang="en-US" sz="1600" dirty="0">
                <a:latin typeface="Arial" panose="020B0604020202020204" pitchFamily="34" charset="0"/>
                <a:cs typeface="Arial" panose="020B0604020202020204" pitchFamily="34" charset="0"/>
              </a:rPr>
              <a:t>. The loss function plays a crucial role in this process, as it calculates the difference between the predictions and the actual values during the forward pass, and then guides how the model's parameters should be adjusted during the backward pass to reduce this difference.</a:t>
            </a:r>
          </a:p>
        </p:txBody>
      </p:sp>
      <p:sp>
        <p:nvSpPr>
          <p:cNvPr id="3" name="TextBox 2">
            <a:extLst>
              <a:ext uri="{FF2B5EF4-FFF2-40B4-BE49-F238E27FC236}">
                <a16:creationId xmlns:a16="http://schemas.microsoft.com/office/drawing/2014/main" id="{8A3ED50D-ADA6-C588-F950-001C5CE58277}"/>
              </a:ext>
            </a:extLst>
          </p:cNvPr>
          <p:cNvSpPr txBox="1"/>
          <p:nvPr/>
        </p:nvSpPr>
        <p:spPr>
          <a:xfrm>
            <a:off x="430280" y="5430303"/>
            <a:ext cx="9974628" cy="785343"/>
          </a:xfrm>
          <a:prstGeom prst="rect">
            <a:avLst/>
          </a:prstGeom>
          <a:noFill/>
        </p:spPr>
        <p:txBody>
          <a:bodyPr wrap="square">
            <a:spAutoFit/>
          </a:bodyPr>
          <a:lstStyle/>
          <a:p>
            <a:pPr>
              <a:lnSpc>
                <a:spcPct val="150000"/>
              </a:lnSpc>
            </a:pPr>
            <a:r>
              <a:rPr lang="en-US" sz="1600" i="1" dirty="0">
                <a:latin typeface="Arial" panose="020B0604020202020204" pitchFamily="34" charset="0"/>
                <a:cs typeface="Arial" panose="020B0604020202020204" pitchFamily="34" charset="0"/>
              </a:rPr>
              <a:t>Forward propagation: Computes the output based on current parameters.</a:t>
            </a:r>
          </a:p>
          <a:p>
            <a:pPr>
              <a:lnSpc>
                <a:spcPct val="150000"/>
              </a:lnSpc>
            </a:pPr>
            <a:r>
              <a:rPr lang="en-US" sz="1600" i="1" dirty="0">
                <a:latin typeface="Arial" panose="020B0604020202020204" pitchFamily="34" charset="0"/>
                <a:cs typeface="Arial" panose="020B0604020202020204" pitchFamily="34" charset="0"/>
              </a:rPr>
              <a:t>Backward propagation: Adjusts the parameters to reduce the error in future predictions.</a:t>
            </a:r>
          </a:p>
        </p:txBody>
      </p:sp>
    </p:spTree>
    <p:extLst>
      <p:ext uri="{BB962C8B-B14F-4D97-AF65-F5344CB8AC3E}">
        <p14:creationId xmlns:p14="http://schemas.microsoft.com/office/powerpoint/2010/main" val="1154704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6" name="TextBox 5">
            <a:extLst>
              <a:ext uri="{FF2B5EF4-FFF2-40B4-BE49-F238E27FC236}">
                <a16:creationId xmlns:a16="http://schemas.microsoft.com/office/drawing/2014/main" id="{8914D838-94E0-E293-4846-0E8E667C48CB}"/>
              </a:ext>
            </a:extLst>
          </p:cNvPr>
          <p:cNvSpPr txBox="1"/>
          <p:nvPr/>
        </p:nvSpPr>
        <p:spPr>
          <a:xfrm>
            <a:off x="430280" y="1066030"/>
            <a:ext cx="9974629" cy="456535"/>
          </a:xfrm>
          <a:prstGeom prst="rect">
            <a:avLst/>
          </a:prstGeom>
          <a:noFill/>
        </p:spPr>
        <p:txBody>
          <a:bodyPr wrap="square">
            <a:spAutoFit/>
          </a:bodyPr>
          <a:lstStyle/>
          <a:p>
            <a:pPr>
              <a:lnSpc>
                <a:spcPct val="150000"/>
              </a:lnSpc>
              <a:spcAft>
                <a:spcPts val="600"/>
              </a:spcAft>
            </a:pPr>
            <a:r>
              <a:rPr lang="en-US" b="1" dirty="0">
                <a:latin typeface="Arial" panose="020B0604020202020204" pitchFamily="34" charset="0"/>
                <a:cs typeface="Arial" panose="020B0604020202020204" pitchFamily="34" charset="0"/>
              </a:rPr>
              <a:t>Loss Functions</a:t>
            </a:r>
            <a:r>
              <a:rPr lang="zh-CN" altLang="en-US" b="1" dirty="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AEF127A-C7EB-81F0-175C-653B2BE71AA8}"/>
              </a:ext>
            </a:extLst>
          </p:cNvPr>
          <p:cNvSpPr txBox="1"/>
          <p:nvPr/>
        </p:nvSpPr>
        <p:spPr>
          <a:xfrm>
            <a:off x="430280" y="1699449"/>
            <a:ext cx="9608869" cy="1277786"/>
          </a:xfrm>
          <a:prstGeom prst="rect">
            <a:avLst/>
          </a:prstGeom>
          <a:noFill/>
        </p:spPr>
        <p:txBody>
          <a:bodyPr wrap="square">
            <a:spAutoFit/>
          </a:bodyPr>
          <a:lstStyle/>
          <a:p>
            <a:pPr>
              <a:lnSpc>
                <a:spcPct val="150000"/>
              </a:lnSpc>
              <a:spcAft>
                <a:spcPts val="600"/>
              </a:spcAft>
            </a:pPr>
            <a:r>
              <a:rPr lang="en-US" altLang="zh-CN" i="1" u="sng" dirty="0">
                <a:latin typeface="Arial" panose="020B0604020202020204" pitchFamily="34" charset="0"/>
                <a:cs typeface="Arial" panose="020B0604020202020204" pitchFamily="34" charset="0"/>
              </a:rPr>
              <a:t>1.</a:t>
            </a:r>
            <a:r>
              <a:rPr lang="zh-CN" altLang="en-US" i="1" u="sng" dirty="0">
                <a:latin typeface="Arial" panose="020B0604020202020204" pitchFamily="34" charset="0"/>
                <a:cs typeface="Arial" panose="020B0604020202020204" pitchFamily="34" charset="0"/>
              </a:rPr>
              <a:t> </a:t>
            </a:r>
            <a:r>
              <a:rPr lang="en-US" i="1" u="sng" dirty="0">
                <a:latin typeface="Arial" panose="020B0604020202020204" pitchFamily="34" charset="0"/>
                <a:cs typeface="Arial" panose="020B0604020202020204" pitchFamily="34" charset="0"/>
              </a:rPr>
              <a:t>Mean Squared Error (MSE)</a:t>
            </a:r>
          </a:p>
          <a:p>
            <a:pPr>
              <a:lnSpc>
                <a:spcPct val="150000"/>
              </a:lnSpc>
              <a:spcAft>
                <a:spcPts val="600"/>
              </a:spcAft>
            </a:pPr>
            <a:r>
              <a:rPr lang="en-US" sz="1600" dirty="0">
                <a:latin typeface="Arial" panose="020B0604020202020204" pitchFamily="34" charset="0"/>
                <a:cs typeface="Arial" panose="020B0604020202020204" pitchFamily="34" charset="0"/>
              </a:rPr>
              <a:t>The Mean Squared Error (MSE) function calculates the average of the squares of the differences between the predicted values and the actual values. It's widely used in regression tasks.</a:t>
            </a:r>
          </a:p>
        </p:txBody>
      </p:sp>
      <p:pic>
        <p:nvPicPr>
          <p:cNvPr id="2" name="Picture 1">
            <a:extLst>
              <a:ext uri="{FF2B5EF4-FFF2-40B4-BE49-F238E27FC236}">
                <a16:creationId xmlns:a16="http://schemas.microsoft.com/office/drawing/2014/main" id="{69D19E17-A380-E8CB-6A94-8F302DDBAA52}"/>
              </a:ext>
            </a:extLst>
          </p:cNvPr>
          <p:cNvPicPr>
            <a:picLocks noChangeAspect="1"/>
          </p:cNvPicPr>
          <p:nvPr/>
        </p:nvPicPr>
        <p:blipFill>
          <a:blip r:embed="rId2"/>
          <a:stretch>
            <a:fillRect/>
          </a:stretch>
        </p:blipFill>
        <p:spPr>
          <a:xfrm>
            <a:off x="1531394" y="3271568"/>
            <a:ext cx="7772400" cy="1310730"/>
          </a:xfrm>
          <a:prstGeom prst="rect">
            <a:avLst/>
          </a:prstGeom>
        </p:spPr>
      </p:pic>
      <p:sp>
        <p:nvSpPr>
          <p:cNvPr id="7" name="TextBox 6">
            <a:extLst>
              <a:ext uri="{FF2B5EF4-FFF2-40B4-BE49-F238E27FC236}">
                <a16:creationId xmlns:a16="http://schemas.microsoft.com/office/drawing/2014/main" id="{E30F953D-FBD9-C5C1-E27E-BEB78A651958}"/>
              </a:ext>
            </a:extLst>
          </p:cNvPr>
          <p:cNvSpPr txBox="1"/>
          <p:nvPr/>
        </p:nvSpPr>
        <p:spPr>
          <a:xfrm>
            <a:off x="430280" y="5006627"/>
            <a:ext cx="11187413" cy="78534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MSE gives more weight to larger errors because the errors are squared. This means that MSE is sensitive to outliers.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It's a common choice for measuring the accuracy of continuous models.</a:t>
            </a:r>
          </a:p>
        </p:txBody>
      </p:sp>
    </p:spTree>
    <p:extLst>
      <p:ext uri="{BB962C8B-B14F-4D97-AF65-F5344CB8AC3E}">
        <p14:creationId xmlns:p14="http://schemas.microsoft.com/office/powerpoint/2010/main" val="14808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6" name="TextBox 5">
            <a:extLst>
              <a:ext uri="{FF2B5EF4-FFF2-40B4-BE49-F238E27FC236}">
                <a16:creationId xmlns:a16="http://schemas.microsoft.com/office/drawing/2014/main" id="{8914D838-94E0-E293-4846-0E8E667C48CB}"/>
              </a:ext>
            </a:extLst>
          </p:cNvPr>
          <p:cNvSpPr txBox="1"/>
          <p:nvPr/>
        </p:nvSpPr>
        <p:spPr>
          <a:xfrm>
            <a:off x="430280" y="1066030"/>
            <a:ext cx="9974629" cy="456535"/>
          </a:xfrm>
          <a:prstGeom prst="rect">
            <a:avLst/>
          </a:prstGeom>
          <a:noFill/>
        </p:spPr>
        <p:txBody>
          <a:bodyPr wrap="square">
            <a:spAutoFit/>
          </a:bodyPr>
          <a:lstStyle/>
          <a:p>
            <a:pPr>
              <a:lnSpc>
                <a:spcPct val="150000"/>
              </a:lnSpc>
              <a:spcAft>
                <a:spcPts val="600"/>
              </a:spcAft>
            </a:pPr>
            <a:r>
              <a:rPr lang="en-US" b="1" dirty="0">
                <a:latin typeface="Arial" panose="020B0604020202020204" pitchFamily="34" charset="0"/>
                <a:cs typeface="Arial" panose="020B0604020202020204" pitchFamily="34" charset="0"/>
              </a:rPr>
              <a:t>Loss Functions</a:t>
            </a:r>
            <a:r>
              <a:rPr lang="zh-CN" altLang="en-US" b="1" dirty="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AEF127A-C7EB-81F0-175C-653B2BE71AA8}"/>
              </a:ext>
            </a:extLst>
          </p:cNvPr>
          <p:cNvSpPr txBox="1"/>
          <p:nvPr/>
        </p:nvSpPr>
        <p:spPr>
          <a:xfrm>
            <a:off x="430280" y="1699449"/>
            <a:ext cx="9608869" cy="1277786"/>
          </a:xfrm>
          <a:prstGeom prst="rect">
            <a:avLst/>
          </a:prstGeom>
          <a:noFill/>
        </p:spPr>
        <p:txBody>
          <a:bodyPr wrap="square">
            <a:spAutoFit/>
          </a:bodyPr>
          <a:lstStyle/>
          <a:p>
            <a:pPr>
              <a:lnSpc>
                <a:spcPct val="150000"/>
              </a:lnSpc>
              <a:spcAft>
                <a:spcPts val="600"/>
              </a:spcAft>
            </a:pPr>
            <a:r>
              <a:rPr lang="en-US" altLang="zh-CN" i="1" u="sng" dirty="0">
                <a:latin typeface="Arial" panose="020B0604020202020204" pitchFamily="34" charset="0"/>
                <a:cs typeface="Arial" panose="020B0604020202020204" pitchFamily="34" charset="0"/>
              </a:rPr>
              <a:t>2.</a:t>
            </a:r>
            <a:r>
              <a:rPr lang="zh-CN" altLang="en-US" i="1" u="sng" dirty="0">
                <a:latin typeface="Arial" panose="020B0604020202020204" pitchFamily="34" charset="0"/>
                <a:cs typeface="Arial" panose="020B0604020202020204" pitchFamily="34" charset="0"/>
              </a:rPr>
              <a:t> </a:t>
            </a:r>
            <a:r>
              <a:rPr lang="en-US" i="1" u="sng" dirty="0">
                <a:latin typeface="Arial" panose="020B0604020202020204" pitchFamily="34" charset="0"/>
                <a:cs typeface="Arial" panose="020B0604020202020204" pitchFamily="34" charset="0"/>
              </a:rPr>
              <a:t>Root Mean Squared Error (RMSE)</a:t>
            </a:r>
          </a:p>
          <a:p>
            <a:pPr>
              <a:lnSpc>
                <a:spcPct val="150000"/>
              </a:lnSpc>
              <a:spcAft>
                <a:spcPts val="600"/>
              </a:spcAft>
            </a:pPr>
            <a:r>
              <a:rPr lang="en-US" sz="1600" dirty="0">
                <a:latin typeface="Arial" panose="020B0604020202020204" pitchFamily="34" charset="0"/>
                <a:cs typeface="Arial" panose="020B0604020202020204" pitchFamily="34" charset="0"/>
              </a:rPr>
              <a:t>The Root Mean Squared Error (RMSE) is the square root of the MSE. It provides the error metric in the same units as the target variable, making it easier to interpret.</a:t>
            </a:r>
          </a:p>
        </p:txBody>
      </p:sp>
      <p:sp>
        <p:nvSpPr>
          <p:cNvPr id="7" name="TextBox 6">
            <a:extLst>
              <a:ext uri="{FF2B5EF4-FFF2-40B4-BE49-F238E27FC236}">
                <a16:creationId xmlns:a16="http://schemas.microsoft.com/office/drawing/2014/main" id="{E30F953D-FBD9-C5C1-E27E-BEB78A651958}"/>
              </a:ext>
            </a:extLst>
          </p:cNvPr>
          <p:cNvSpPr txBox="1"/>
          <p:nvPr/>
        </p:nvSpPr>
        <p:spPr>
          <a:xfrm>
            <a:off x="430280" y="5006627"/>
            <a:ext cx="11187413" cy="116256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Like MSE, RMSE is also sensitive to outliers. However, it’s often preferred when the units of the error matter since it’s in the same units as the original data.</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RMSE is widely used in practice due to its interpretability.</a:t>
            </a:r>
          </a:p>
        </p:txBody>
      </p:sp>
      <p:pic>
        <p:nvPicPr>
          <p:cNvPr id="3" name="Picture 2">
            <a:extLst>
              <a:ext uri="{FF2B5EF4-FFF2-40B4-BE49-F238E27FC236}">
                <a16:creationId xmlns:a16="http://schemas.microsoft.com/office/drawing/2014/main" id="{3EBFC31B-438B-317F-0E94-806C78F0ACB7}"/>
              </a:ext>
            </a:extLst>
          </p:cNvPr>
          <p:cNvPicPr>
            <a:picLocks noChangeAspect="1"/>
          </p:cNvPicPr>
          <p:nvPr/>
        </p:nvPicPr>
        <p:blipFill>
          <a:blip r:embed="rId2"/>
          <a:stretch>
            <a:fillRect/>
          </a:stretch>
        </p:blipFill>
        <p:spPr>
          <a:xfrm>
            <a:off x="3633846" y="3392968"/>
            <a:ext cx="3267468" cy="980240"/>
          </a:xfrm>
          <a:prstGeom prst="rect">
            <a:avLst/>
          </a:prstGeom>
        </p:spPr>
      </p:pic>
    </p:spTree>
    <p:extLst>
      <p:ext uri="{BB962C8B-B14F-4D97-AF65-F5344CB8AC3E}">
        <p14:creationId xmlns:p14="http://schemas.microsoft.com/office/powerpoint/2010/main" val="293671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6" name="TextBox 5">
            <a:extLst>
              <a:ext uri="{FF2B5EF4-FFF2-40B4-BE49-F238E27FC236}">
                <a16:creationId xmlns:a16="http://schemas.microsoft.com/office/drawing/2014/main" id="{8914D838-94E0-E293-4846-0E8E667C48CB}"/>
              </a:ext>
            </a:extLst>
          </p:cNvPr>
          <p:cNvSpPr txBox="1"/>
          <p:nvPr/>
        </p:nvSpPr>
        <p:spPr>
          <a:xfrm>
            <a:off x="430280" y="1066030"/>
            <a:ext cx="9974629" cy="456535"/>
          </a:xfrm>
          <a:prstGeom prst="rect">
            <a:avLst/>
          </a:prstGeom>
          <a:noFill/>
        </p:spPr>
        <p:txBody>
          <a:bodyPr wrap="square">
            <a:spAutoFit/>
          </a:bodyPr>
          <a:lstStyle/>
          <a:p>
            <a:pPr>
              <a:lnSpc>
                <a:spcPct val="150000"/>
              </a:lnSpc>
              <a:spcAft>
                <a:spcPts val="600"/>
              </a:spcAft>
            </a:pPr>
            <a:r>
              <a:rPr lang="en-US" b="1" dirty="0">
                <a:latin typeface="Arial" panose="020B0604020202020204" pitchFamily="34" charset="0"/>
                <a:cs typeface="Arial" panose="020B0604020202020204" pitchFamily="34" charset="0"/>
              </a:rPr>
              <a:t>Loss Functions</a:t>
            </a:r>
            <a:r>
              <a:rPr lang="zh-CN" altLang="en-US" b="1" dirty="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AEF127A-C7EB-81F0-175C-653B2BE71AA8}"/>
              </a:ext>
            </a:extLst>
          </p:cNvPr>
          <p:cNvSpPr txBox="1"/>
          <p:nvPr/>
        </p:nvSpPr>
        <p:spPr>
          <a:xfrm>
            <a:off x="430280" y="1699449"/>
            <a:ext cx="9608869" cy="1655005"/>
          </a:xfrm>
          <a:prstGeom prst="rect">
            <a:avLst/>
          </a:prstGeom>
          <a:noFill/>
        </p:spPr>
        <p:txBody>
          <a:bodyPr wrap="square">
            <a:spAutoFit/>
          </a:bodyPr>
          <a:lstStyle/>
          <a:p>
            <a:pPr>
              <a:lnSpc>
                <a:spcPct val="150000"/>
              </a:lnSpc>
              <a:spcAft>
                <a:spcPts val="600"/>
              </a:spcAft>
            </a:pPr>
            <a:r>
              <a:rPr lang="en-US" altLang="zh-CN" i="1" u="sng" dirty="0">
                <a:latin typeface="Arial" panose="020B0604020202020204" pitchFamily="34" charset="0"/>
                <a:cs typeface="Arial" panose="020B0604020202020204" pitchFamily="34" charset="0"/>
              </a:rPr>
              <a:t>3.</a:t>
            </a:r>
            <a:r>
              <a:rPr lang="zh-CN" altLang="en-US" i="1" u="sng" dirty="0">
                <a:latin typeface="Arial" panose="020B0604020202020204" pitchFamily="34" charset="0"/>
                <a:cs typeface="Arial" panose="020B0604020202020204" pitchFamily="34" charset="0"/>
              </a:rPr>
              <a:t> </a:t>
            </a:r>
            <a:r>
              <a:rPr lang="en-US" i="1" u="sng" dirty="0">
                <a:latin typeface="Arial" panose="020B0604020202020204" pitchFamily="34" charset="0"/>
                <a:cs typeface="Arial" panose="020B0604020202020204" pitchFamily="34" charset="0"/>
              </a:rPr>
              <a:t>Mean Absolute Error (MAE):</a:t>
            </a:r>
          </a:p>
          <a:p>
            <a:pPr>
              <a:lnSpc>
                <a:spcPct val="150000"/>
              </a:lnSpc>
              <a:spcAft>
                <a:spcPts val="600"/>
              </a:spcAft>
            </a:pPr>
            <a:r>
              <a:rPr lang="en-US" sz="1600" dirty="0"/>
              <a:t>The Mean Absolute Error (MAE) function calculates the average of the absolute differences between the predicted values and the actual values. It measures the average magnitude of errors in a set of predictions, without considering their direction.</a:t>
            </a:r>
            <a:endParaRPr lang="en-US"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30F953D-FBD9-C5C1-E27E-BEB78A651958}"/>
              </a:ext>
            </a:extLst>
          </p:cNvPr>
          <p:cNvSpPr txBox="1"/>
          <p:nvPr/>
        </p:nvSpPr>
        <p:spPr>
          <a:xfrm>
            <a:off x="430280" y="5006627"/>
            <a:ext cx="11187413" cy="7932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t>MAE is less sensitive to outliers than MSE because it doesn’t square the errors.</a:t>
            </a:r>
          </a:p>
          <a:p>
            <a:pPr marL="285750" indent="-285750">
              <a:lnSpc>
                <a:spcPct val="150000"/>
              </a:lnSpc>
              <a:buFont typeface="Arial" panose="020B0604020202020204" pitchFamily="34" charset="0"/>
              <a:buChar char="•"/>
            </a:pPr>
            <a:r>
              <a:rPr lang="en-US" sz="1600" dirty="0"/>
              <a:t>MAE gives equal weight to all errors, making it a more straightforward measure of average model performance.</a:t>
            </a:r>
            <a:endParaRPr lang="en-US" sz="16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90BB4449-6B7D-ACC6-7356-88B77423FB47}"/>
              </a:ext>
            </a:extLst>
          </p:cNvPr>
          <p:cNvPicPr>
            <a:picLocks noChangeAspect="1"/>
          </p:cNvPicPr>
          <p:nvPr/>
        </p:nvPicPr>
        <p:blipFill>
          <a:blip r:embed="rId2"/>
          <a:stretch>
            <a:fillRect/>
          </a:stretch>
        </p:blipFill>
        <p:spPr>
          <a:xfrm>
            <a:off x="4096794" y="3623908"/>
            <a:ext cx="2641600" cy="749300"/>
          </a:xfrm>
          <a:prstGeom prst="rect">
            <a:avLst/>
          </a:prstGeom>
        </p:spPr>
      </p:pic>
    </p:spTree>
    <p:extLst>
      <p:ext uri="{BB962C8B-B14F-4D97-AF65-F5344CB8AC3E}">
        <p14:creationId xmlns:p14="http://schemas.microsoft.com/office/powerpoint/2010/main" val="76643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6" name="TextBox 5">
            <a:extLst>
              <a:ext uri="{FF2B5EF4-FFF2-40B4-BE49-F238E27FC236}">
                <a16:creationId xmlns:a16="http://schemas.microsoft.com/office/drawing/2014/main" id="{8914D838-94E0-E293-4846-0E8E667C48CB}"/>
              </a:ext>
            </a:extLst>
          </p:cNvPr>
          <p:cNvSpPr txBox="1"/>
          <p:nvPr/>
        </p:nvSpPr>
        <p:spPr>
          <a:xfrm>
            <a:off x="430280" y="1066030"/>
            <a:ext cx="9974629" cy="456535"/>
          </a:xfrm>
          <a:prstGeom prst="rect">
            <a:avLst/>
          </a:prstGeom>
          <a:noFill/>
        </p:spPr>
        <p:txBody>
          <a:bodyPr wrap="square">
            <a:spAutoFit/>
          </a:bodyPr>
          <a:lstStyle/>
          <a:p>
            <a:pPr>
              <a:lnSpc>
                <a:spcPct val="150000"/>
              </a:lnSpc>
              <a:spcAft>
                <a:spcPts val="600"/>
              </a:spcAft>
            </a:pPr>
            <a:r>
              <a:rPr lang="en-US" b="1" dirty="0">
                <a:latin typeface="Arial" panose="020B0604020202020204" pitchFamily="34" charset="0"/>
                <a:cs typeface="Arial" panose="020B0604020202020204" pitchFamily="34" charset="0"/>
              </a:rPr>
              <a:t>Loss Functions</a:t>
            </a:r>
            <a:r>
              <a:rPr lang="zh-CN" altLang="en-US" b="1"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b="1" dirty="0">
                <a:latin typeface="Arial" panose="020B0604020202020204" pitchFamily="34" charset="0"/>
                <a:cs typeface="Arial" panose="020B0604020202020204" pitchFamily="34" charset="0"/>
              </a:rPr>
              <a:t> </a:t>
            </a:r>
            <a:r>
              <a:rPr lang="en-US" altLang="zh-CN" i="1" dirty="0">
                <a:latin typeface="Arial" panose="020B0604020202020204" pitchFamily="34" charset="0"/>
                <a:cs typeface="Arial" panose="020B0604020202020204" pitchFamily="34" charset="0"/>
              </a:rPr>
              <a:t>additional knowledge</a:t>
            </a:r>
            <a:r>
              <a:rPr lang="zh-CN" altLang="en-US" i="1" dirty="0">
                <a:latin typeface="Arial" panose="020B0604020202020204" pitchFamily="34" charset="0"/>
                <a:cs typeface="Arial" panose="020B0604020202020204" pitchFamily="34" charset="0"/>
              </a:rPr>
              <a:t> </a:t>
            </a:r>
            <a:endParaRPr lang="en-US" i="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AEF127A-C7EB-81F0-175C-653B2BE71AA8}"/>
              </a:ext>
            </a:extLst>
          </p:cNvPr>
          <p:cNvSpPr txBox="1"/>
          <p:nvPr/>
        </p:nvSpPr>
        <p:spPr>
          <a:xfrm>
            <a:off x="430280" y="1699449"/>
            <a:ext cx="9608869" cy="2103525"/>
          </a:xfrm>
          <a:prstGeom prst="rect">
            <a:avLst/>
          </a:prstGeom>
          <a:noFill/>
        </p:spPr>
        <p:txBody>
          <a:bodyPr wrap="square">
            <a:spAutoFit/>
          </a:bodyPr>
          <a:lstStyle/>
          <a:p>
            <a:pPr>
              <a:lnSpc>
                <a:spcPct val="150000"/>
              </a:lnSpc>
              <a:spcAft>
                <a:spcPts val="600"/>
              </a:spcAft>
            </a:pPr>
            <a:r>
              <a:rPr lang="en-US" altLang="zh-CN" i="1" u="sng" dirty="0">
                <a:latin typeface="Arial" panose="020B0604020202020204" pitchFamily="34" charset="0"/>
                <a:cs typeface="Arial" panose="020B0604020202020204" pitchFamily="34" charset="0"/>
              </a:rPr>
              <a:t>4.</a:t>
            </a:r>
            <a:r>
              <a:rPr lang="zh-CN" altLang="en-US" i="1" u="sng" dirty="0">
                <a:latin typeface="Arial" panose="020B0604020202020204" pitchFamily="34" charset="0"/>
                <a:cs typeface="Arial" panose="020B0604020202020204" pitchFamily="34" charset="0"/>
              </a:rPr>
              <a:t> </a:t>
            </a:r>
            <a:r>
              <a:rPr lang="en-US" i="1" u="sng" dirty="0">
                <a:latin typeface="Arial" panose="020B0604020202020204" pitchFamily="34" charset="0"/>
                <a:cs typeface="Arial" panose="020B0604020202020204" pitchFamily="34" charset="0"/>
              </a:rPr>
              <a:t>Cross-Entropy Loss (Log Loss):</a:t>
            </a:r>
          </a:p>
          <a:p>
            <a:pPr>
              <a:lnSpc>
                <a:spcPct val="150000"/>
              </a:lnSpc>
              <a:spcAft>
                <a:spcPts val="600"/>
              </a:spcAft>
            </a:pPr>
            <a:r>
              <a:rPr lang="en-US" sz="1600" dirty="0"/>
              <a:t>Used for: Classification tasks, especially binary and multi-class classification.</a:t>
            </a:r>
          </a:p>
          <a:p>
            <a:pPr>
              <a:lnSpc>
                <a:spcPct val="150000"/>
              </a:lnSpc>
              <a:spcAft>
                <a:spcPts val="600"/>
              </a:spcAft>
            </a:pPr>
            <a:r>
              <a:rPr lang="en-US" sz="1600" dirty="0"/>
              <a:t>Cross-entropy loss measures the difference between two probability distributions: the true labels and the predicted probabilities. It is widely used because it effectively penalizes incorrect predictions with higher confidence.</a:t>
            </a:r>
          </a:p>
        </p:txBody>
      </p:sp>
      <p:sp>
        <p:nvSpPr>
          <p:cNvPr id="8" name="TextBox 7">
            <a:extLst>
              <a:ext uri="{FF2B5EF4-FFF2-40B4-BE49-F238E27FC236}">
                <a16:creationId xmlns:a16="http://schemas.microsoft.com/office/drawing/2014/main" id="{61258382-F240-F83D-62B1-3C2AA0A56875}"/>
              </a:ext>
            </a:extLst>
          </p:cNvPr>
          <p:cNvSpPr txBox="1"/>
          <p:nvPr/>
        </p:nvSpPr>
        <p:spPr>
          <a:xfrm>
            <a:off x="8792197" y="5252540"/>
            <a:ext cx="2492943"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(for binary classification)</a:t>
            </a:r>
          </a:p>
        </p:txBody>
      </p:sp>
      <p:pic>
        <p:nvPicPr>
          <p:cNvPr id="9" name="Picture 8">
            <a:extLst>
              <a:ext uri="{FF2B5EF4-FFF2-40B4-BE49-F238E27FC236}">
                <a16:creationId xmlns:a16="http://schemas.microsoft.com/office/drawing/2014/main" id="{996B8E8C-3E68-3D3D-77B6-85058C9689C5}"/>
              </a:ext>
            </a:extLst>
          </p:cNvPr>
          <p:cNvPicPr>
            <a:picLocks noChangeAspect="1"/>
          </p:cNvPicPr>
          <p:nvPr/>
        </p:nvPicPr>
        <p:blipFill>
          <a:blip r:embed="rId2"/>
          <a:stretch>
            <a:fillRect/>
          </a:stretch>
        </p:blipFill>
        <p:spPr>
          <a:xfrm>
            <a:off x="2153331" y="4388057"/>
            <a:ext cx="6528526" cy="1124247"/>
          </a:xfrm>
          <a:prstGeom prst="rect">
            <a:avLst/>
          </a:prstGeom>
        </p:spPr>
      </p:pic>
    </p:spTree>
    <p:extLst>
      <p:ext uri="{BB962C8B-B14F-4D97-AF65-F5344CB8AC3E}">
        <p14:creationId xmlns:p14="http://schemas.microsoft.com/office/powerpoint/2010/main" val="60582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6" name="TextBox 5">
            <a:extLst>
              <a:ext uri="{FF2B5EF4-FFF2-40B4-BE49-F238E27FC236}">
                <a16:creationId xmlns:a16="http://schemas.microsoft.com/office/drawing/2014/main" id="{8914D838-94E0-E293-4846-0E8E667C48CB}"/>
              </a:ext>
            </a:extLst>
          </p:cNvPr>
          <p:cNvSpPr txBox="1"/>
          <p:nvPr/>
        </p:nvSpPr>
        <p:spPr>
          <a:xfrm>
            <a:off x="430280" y="1066030"/>
            <a:ext cx="9974629" cy="456535"/>
          </a:xfrm>
          <a:prstGeom prst="rect">
            <a:avLst/>
          </a:prstGeom>
          <a:noFill/>
        </p:spPr>
        <p:txBody>
          <a:bodyPr wrap="square">
            <a:spAutoFit/>
          </a:bodyPr>
          <a:lstStyle/>
          <a:p>
            <a:pPr>
              <a:lnSpc>
                <a:spcPct val="150000"/>
              </a:lnSpc>
              <a:spcAft>
                <a:spcPts val="600"/>
              </a:spcAft>
            </a:pPr>
            <a:r>
              <a:rPr lang="en-US" b="1" dirty="0">
                <a:latin typeface="Arial" panose="020B0604020202020204" pitchFamily="34" charset="0"/>
                <a:cs typeface="Arial" panose="020B0604020202020204" pitchFamily="34" charset="0"/>
              </a:rPr>
              <a:t>Loss Functions</a:t>
            </a:r>
            <a:r>
              <a:rPr lang="zh-CN" altLang="en-US" b="1"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b="1" dirty="0">
                <a:latin typeface="Arial" panose="020B0604020202020204" pitchFamily="34" charset="0"/>
                <a:cs typeface="Arial" panose="020B0604020202020204" pitchFamily="34" charset="0"/>
              </a:rPr>
              <a:t> </a:t>
            </a:r>
            <a:r>
              <a:rPr lang="en-US" altLang="zh-CN" i="1" dirty="0">
                <a:latin typeface="Arial" panose="020B0604020202020204" pitchFamily="34" charset="0"/>
                <a:cs typeface="Arial" panose="020B0604020202020204" pitchFamily="34" charset="0"/>
              </a:rPr>
              <a:t>additional knowledge</a:t>
            </a:r>
            <a:r>
              <a:rPr lang="zh-CN" altLang="en-US" i="1" dirty="0">
                <a:latin typeface="Arial" panose="020B0604020202020204" pitchFamily="34" charset="0"/>
                <a:cs typeface="Arial" panose="020B0604020202020204" pitchFamily="34" charset="0"/>
              </a:rPr>
              <a:t> </a:t>
            </a:r>
            <a:endParaRPr lang="en-US" i="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AEF127A-C7EB-81F0-175C-653B2BE71AA8}"/>
              </a:ext>
            </a:extLst>
          </p:cNvPr>
          <p:cNvSpPr txBox="1"/>
          <p:nvPr/>
        </p:nvSpPr>
        <p:spPr>
          <a:xfrm>
            <a:off x="430280" y="1699449"/>
            <a:ext cx="9608869" cy="2103525"/>
          </a:xfrm>
          <a:prstGeom prst="rect">
            <a:avLst/>
          </a:prstGeom>
          <a:noFill/>
        </p:spPr>
        <p:txBody>
          <a:bodyPr wrap="square">
            <a:spAutoFit/>
          </a:bodyPr>
          <a:lstStyle/>
          <a:p>
            <a:pPr>
              <a:lnSpc>
                <a:spcPct val="150000"/>
              </a:lnSpc>
              <a:spcAft>
                <a:spcPts val="600"/>
              </a:spcAft>
            </a:pPr>
            <a:r>
              <a:rPr lang="en-US" altLang="zh-CN" i="1" u="sng" dirty="0">
                <a:latin typeface="Arial" panose="020B0604020202020204" pitchFamily="34" charset="0"/>
                <a:cs typeface="Arial" panose="020B0604020202020204" pitchFamily="34" charset="0"/>
              </a:rPr>
              <a:t>5.</a:t>
            </a:r>
            <a:r>
              <a:rPr lang="zh-CN" altLang="en-US" i="1" u="sng" dirty="0">
                <a:latin typeface="Arial" panose="020B0604020202020204" pitchFamily="34" charset="0"/>
                <a:cs typeface="Arial" panose="020B0604020202020204" pitchFamily="34" charset="0"/>
              </a:rPr>
              <a:t> </a:t>
            </a:r>
            <a:r>
              <a:rPr lang="en-US" i="1" u="sng" dirty="0">
                <a:latin typeface="Arial" panose="020B0604020202020204" pitchFamily="34" charset="0"/>
                <a:cs typeface="Arial" panose="020B0604020202020204" pitchFamily="34" charset="0"/>
              </a:rPr>
              <a:t>Cosine Similarity Loss: </a:t>
            </a:r>
          </a:p>
          <a:p>
            <a:pPr>
              <a:lnSpc>
                <a:spcPct val="150000"/>
              </a:lnSpc>
              <a:spcAft>
                <a:spcPts val="600"/>
              </a:spcAft>
            </a:pPr>
            <a:r>
              <a:rPr lang="en-US" sz="1600" dirty="0">
                <a:latin typeface="Arial" panose="020B0604020202020204" pitchFamily="34" charset="0"/>
                <a:cs typeface="Arial" panose="020B0604020202020204" pitchFamily="34" charset="0"/>
              </a:rPr>
              <a:t>Used for: Tasks that involve measuring the similarity between two vectors, such as in recommendation systems or text similarity tasks.</a:t>
            </a:r>
          </a:p>
          <a:p>
            <a:pPr>
              <a:lnSpc>
                <a:spcPct val="150000"/>
              </a:lnSpc>
              <a:spcAft>
                <a:spcPts val="600"/>
              </a:spcAft>
            </a:pPr>
            <a:r>
              <a:rPr lang="en-US" sz="1600" dirty="0">
                <a:latin typeface="Arial" panose="020B0604020202020204" pitchFamily="34" charset="0"/>
                <a:cs typeface="Arial" panose="020B0604020202020204" pitchFamily="34" charset="0"/>
              </a:rPr>
              <a:t>Cosine similarity loss measures the cosine of the angle between two non-zero vectors, which reflects how similar they are.</a:t>
            </a:r>
          </a:p>
        </p:txBody>
      </p:sp>
      <p:pic>
        <p:nvPicPr>
          <p:cNvPr id="2" name="Picture 1">
            <a:extLst>
              <a:ext uri="{FF2B5EF4-FFF2-40B4-BE49-F238E27FC236}">
                <a16:creationId xmlns:a16="http://schemas.microsoft.com/office/drawing/2014/main" id="{32C9455B-91CE-AD97-61B9-F2B5756EFCF4}"/>
              </a:ext>
            </a:extLst>
          </p:cNvPr>
          <p:cNvPicPr>
            <a:picLocks noChangeAspect="1"/>
          </p:cNvPicPr>
          <p:nvPr/>
        </p:nvPicPr>
        <p:blipFill>
          <a:blip r:embed="rId2"/>
          <a:stretch>
            <a:fillRect/>
          </a:stretch>
        </p:blipFill>
        <p:spPr>
          <a:xfrm>
            <a:off x="1980102" y="4190968"/>
            <a:ext cx="6588109" cy="1096095"/>
          </a:xfrm>
          <a:prstGeom prst="rect">
            <a:avLst/>
          </a:prstGeom>
        </p:spPr>
      </p:pic>
    </p:spTree>
    <p:extLst>
      <p:ext uri="{BB962C8B-B14F-4D97-AF65-F5344CB8AC3E}">
        <p14:creationId xmlns:p14="http://schemas.microsoft.com/office/powerpoint/2010/main" val="4265924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Regression Algorithms</a:t>
            </a:r>
            <a:endParaRPr lang="en-US" b="1" dirty="0"/>
          </a:p>
        </p:txBody>
      </p:sp>
      <p:sp>
        <p:nvSpPr>
          <p:cNvPr id="2" name="TextBox 1">
            <a:extLst>
              <a:ext uri="{FF2B5EF4-FFF2-40B4-BE49-F238E27FC236}">
                <a16:creationId xmlns:a16="http://schemas.microsoft.com/office/drawing/2014/main" id="{D7A66BCF-9A93-BAF9-C2B2-A981AC790BD8}"/>
              </a:ext>
            </a:extLst>
          </p:cNvPr>
          <p:cNvSpPr txBox="1"/>
          <p:nvPr/>
        </p:nvSpPr>
        <p:spPr>
          <a:xfrm>
            <a:off x="430280" y="889146"/>
            <a:ext cx="9687755" cy="58231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Regression models are machine learning algorithms used to </a:t>
            </a:r>
            <a:r>
              <a:rPr lang="en-US" altLang="zh-CN" sz="1600" b="1" dirty="0">
                <a:solidFill>
                  <a:srgbClr val="FF0000"/>
                </a:solidFill>
                <a:latin typeface="Arial" panose="020B0604020202020204" pitchFamily="34" charset="0"/>
                <a:cs typeface="Arial" panose="020B0604020202020204" pitchFamily="34" charset="0"/>
              </a:rPr>
              <a:t>predict continuous numerical variables</a:t>
            </a:r>
            <a:r>
              <a:rPr lang="en-US" altLang="zh-CN" sz="1600" dirty="0">
                <a:latin typeface="Arial" panose="020B0604020202020204" pitchFamily="34" charset="0"/>
                <a:cs typeface="Arial" panose="020B0604020202020204" pitchFamily="34" charset="0"/>
              </a:rPr>
              <a:t>. Their main objective is to analyze and learn the relationship between input data and the target variable, thereby establishing a mathematical model to make predictions on new data.</a:t>
            </a:r>
          </a:p>
          <a:p>
            <a:pPr>
              <a:lnSpc>
                <a:spcPct val="150000"/>
              </a:lnSpc>
            </a:pPr>
            <a:endParaRPr lang="en-US" altLang="zh-CN" sz="1600" dirty="0">
              <a:latin typeface="Arial" panose="020B0604020202020204" pitchFamily="34" charset="0"/>
              <a:cs typeface="Arial" panose="020B0604020202020204" pitchFamily="34" charset="0"/>
            </a:endParaRPr>
          </a:p>
          <a:p>
            <a:pPr>
              <a:lnSpc>
                <a:spcPct val="150000"/>
              </a:lnSpc>
            </a:pPr>
            <a:r>
              <a:rPr lang="en-US" altLang="zh-CN" sz="1600" b="1" dirty="0">
                <a:latin typeface="Arial" panose="020B0604020202020204" pitchFamily="34" charset="0"/>
                <a:cs typeface="Arial" panose="020B0604020202020204" pitchFamily="34" charset="0"/>
              </a:rPr>
              <a:t>Uses of Regression Models</a:t>
            </a:r>
          </a:p>
          <a:p>
            <a:pPr>
              <a:lnSpc>
                <a:spcPct val="150000"/>
              </a:lnSpc>
            </a:pPr>
            <a:r>
              <a:rPr lang="en-US" altLang="zh-CN" sz="1400" b="1" dirty="0">
                <a:latin typeface="Arial" panose="020B0604020202020204" pitchFamily="34" charset="0"/>
                <a:cs typeface="Arial" panose="020B0604020202020204" pitchFamily="34" charset="0"/>
              </a:rPr>
              <a:t>1. Predicting Numerical Variables</a:t>
            </a:r>
            <a:endParaRPr lang="en-US" altLang="zh-CN" sz="1400" dirty="0">
              <a:latin typeface="Arial" panose="020B0604020202020204" pitchFamily="34" charset="0"/>
              <a:cs typeface="Arial" panose="020B0604020202020204" pitchFamily="34" charset="0"/>
            </a:endParaRPr>
          </a:p>
          <a:p>
            <a:pPr>
              <a:lnSpc>
                <a:spcPct val="150000"/>
              </a:lnSpc>
            </a:pPr>
            <a:r>
              <a:rPr lang="en-US" altLang="zh-CN" sz="1400" dirty="0">
                <a:latin typeface="Arial" panose="020B0604020202020204" pitchFamily="34" charset="0"/>
                <a:cs typeface="Arial" panose="020B0604020202020204" pitchFamily="34" charset="0"/>
              </a:rPr>
              <a:t>For example, predicting house prices, temperature forecasts, sales predictions, etc.</a:t>
            </a:r>
          </a:p>
          <a:p>
            <a:pPr>
              <a:lnSpc>
                <a:spcPct val="150000"/>
              </a:lnSpc>
            </a:pPr>
            <a:r>
              <a:rPr lang="en-US" altLang="zh-CN" sz="1400" b="1" dirty="0">
                <a:latin typeface="Arial" panose="020B0604020202020204" pitchFamily="34" charset="0"/>
                <a:cs typeface="Arial" panose="020B0604020202020204" pitchFamily="34" charset="0"/>
              </a:rPr>
              <a:t>2. Trend Analysis</a:t>
            </a:r>
            <a:endParaRPr lang="en-US" altLang="zh-CN" sz="1400" dirty="0">
              <a:latin typeface="Arial" panose="020B0604020202020204" pitchFamily="34" charset="0"/>
              <a:cs typeface="Arial" panose="020B0604020202020204" pitchFamily="34" charset="0"/>
            </a:endParaRPr>
          </a:p>
          <a:p>
            <a:pPr>
              <a:lnSpc>
                <a:spcPct val="150000"/>
              </a:lnSpc>
            </a:pPr>
            <a:r>
              <a:rPr lang="en-US" altLang="zh-CN" sz="1400" dirty="0">
                <a:latin typeface="Arial" panose="020B0604020202020204" pitchFamily="34" charset="0"/>
                <a:cs typeface="Arial" panose="020B0604020202020204" pitchFamily="34" charset="0"/>
              </a:rPr>
              <a:t>For example, trend analysis in economics, price trend analysis in the stock market, etc.</a:t>
            </a:r>
          </a:p>
          <a:p>
            <a:pPr>
              <a:lnSpc>
                <a:spcPct val="150000"/>
              </a:lnSpc>
            </a:pPr>
            <a:r>
              <a:rPr lang="en-US" altLang="zh-CN" sz="1400" b="1" dirty="0">
                <a:latin typeface="Arial" panose="020B0604020202020204" pitchFamily="34" charset="0"/>
                <a:cs typeface="Arial" panose="020B0604020202020204" pitchFamily="34" charset="0"/>
              </a:rPr>
              <a:t>3. Evaluating Influential Factors</a:t>
            </a:r>
            <a:endParaRPr lang="en-US" altLang="zh-CN" sz="1400" dirty="0">
              <a:latin typeface="Arial" panose="020B0604020202020204" pitchFamily="34" charset="0"/>
              <a:cs typeface="Arial" panose="020B0604020202020204" pitchFamily="34" charset="0"/>
            </a:endParaRPr>
          </a:p>
          <a:p>
            <a:pPr>
              <a:lnSpc>
                <a:spcPct val="150000"/>
              </a:lnSpc>
            </a:pPr>
            <a:r>
              <a:rPr lang="en-US" altLang="zh-CN" sz="1400" dirty="0">
                <a:latin typeface="Arial" panose="020B0604020202020204" pitchFamily="34" charset="0"/>
                <a:cs typeface="Arial" panose="020B0604020202020204" pitchFamily="34" charset="0"/>
              </a:rPr>
              <a:t>For example, in medical research, evaluating the influence of various factors (such as age, weight, blood pressure) on a patient's condition.</a:t>
            </a:r>
          </a:p>
          <a:p>
            <a:pPr>
              <a:lnSpc>
                <a:spcPct val="150000"/>
              </a:lnSpc>
            </a:pPr>
            <a:r>
              <a:rPr lang="en-US" altLang="zh-CN" sz="1600" b="1" dirty="0">
                <a:latin typeface="Arial" panose="020B0604020202020204" pitchFamily="34" charset="0"/>
                <a:cs typeface="Arial" panose="020B0604020202020204" pitchFamily="34" charset="0"/>
              </a:rPr>
              <a:t>Applicable Data Types</a:t>
            </a:r>
          </a:p>
          <a:p>
            <a:pPr>
              <a:lnSpc>
                <a:spcPct val="150000"/>
              </a:lnSpc>
            </a:pPr>
            <a:r>
              <a:rPr lang="en-US" altLang="zh-CN" sz="1400" b="1" dirty="0">
                <a:latin typeface="Arial" panose="020B0604020202020204" pitchFamily="34" charset="0"/>
                <a:cs typeface="Arial" panose="020B0604020202020204" pitchFamily="34" charset="0"/>
              </a:rPr>
              <a:t>1. Numerical Data</a:t>
            </a:r>
            <a:endParaRPr lang="en-US" altLang="zh-CN" sz="1400" dirty="0">
              <a:latin typeface="Arial" panose="020B0604020202020204" pitchFamily="34" charset="0"/>
              <a:cs typeface="Arial" panose="020B0604020202020204" pitchFamily="34" charset="0"/>
            </a:endParaRPr>
          </a:p>
          <a:p>
            <a:pPr>
              <a:lnSpc>
                <a:spcPct val="150000"/>
              </a:lnSpc>
            </a:pPr>
            <a:r>
              <a:rPr lang="en-US" altLang="zh-CN" sz="1400" dirty="0">
                <a:latin typeface="Arial" panose="020B0604020202020204" pitchFamily="34" charset="0"/>
                <a:cs typeface="Arial" panose="020B0604020202020204" pitchFamily="34" charset="0"/>
              </a:rPr>
              <a:t>For example, house area, sales volume, temperature, etc.</a:t>
            </a:r>
          </a:p>
          <a:p>
            <a:pPr>
              <a:lnSpc>
                <a:spcPct val="150000"/>
              </a:lnSpc>
            </a:pPr>
            <a:r>
              <a:rPr lang="en-US" altLang="zh-CN" sz="1400" b="1" dirty="0">
                <a:latin typeface="Arial" panose="020B0604020202020204" pitchFamily="34" charset="0"/>
                <a:cs typeface="Arial" panose="020B0604020202020204" pitchFamily="34" charset="0"/>
              </a:rPr>
              <a:t>2. Labeled Data</a:t>
            </a:r>
            <a:endParaRPr lang="en-US" altLang="zh-CN" sz="1400" dirty="0">
              <a:latin typeface="Arial" panose="020B0604020202020204" pitchFamily="34" charset="0"/>
              <a:cs typeface="Arial" panose="020B0604020202020204" pitchFamily="34" charset="0"/>
            </a:endParaRPr>
          </a:p>
          <a:p>
            <a:pPr>
              <a:lnSpc>
                <a:spcPct val="150000"/>
              </a:lnSpc>
            </a:pPr>
            <a:r>
              <a:rPr lang="en-US" altLang="zh-CN" sz="1400" dirty="0">
                <a:latin typeface="Arial" panose="020B0604020202020204" pitchFamily="34" charset="0"/>
                <a:cs typeface="Arial" panose="020B0604020202020204" pitchFamily="34" charset="0"/>
              </a:rPr>
              <a:t>For example, known historical house price data, past sales data, etc.</a:t>
            </a:r>
          </a:p>
        </p:txBody>
      </p:sp>
    </p:spTree>
    <p:extLst>
      <p:ext uri="{BB962C8B-B14F-4D97-AF65-F5344CB8AC3E}">
        <p14:creationId xmlns:p14="http://schemas.microsoft.com/office/powerpoint/2010/main" val="2275436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Linear regression </a:t>
            </a:r>
            <a:endParaRPr lang="en-US" b="1" dirty="0"/>
          </a:p>
        </p:txBody>
      </p:sp>
      <p:sp>
        <p:nvSpPr>
          <p:cNvPr id="2" name="TextBox 1">
            <a:extLst>
              <a:ext uri="{FF2B5EF4-FFF2-40B4-BE49-F238E27FC236}">
                <a16:creationId xmlns:a16="http://schemas.microsoft.com/office/drawing/2014/main" id="{D7A66BCF-9A93-BAF9-C2B2-A981AC790BD8}"/>
              </a:ext>
            </a:extLst>
          </p:cNvPr>
          <p:cNvSpPr txBox="1"/>
          <p:nvPr/>
        </p:nvSpPr>
        <p:spPr>
          <a:xfrm>
            <a:off x="430281" y="1008964"/>
            <a:ext cx="10044330" cy="18933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Linear regression is a basic regression algorithm used to predict continuous numerical variables. It describes the relationship between independent variables (features) and the dependent variable (target) by fitting a straight line. </a:t>
            </a:r>
          </a:p>
          <a:p>
            <a:pPr>
              <a:lnSpc>
                <a:spcPct val="150000"/>
              </a:lnSpc>
            </a:pPr>
            <a:r>
              <a:rPr lang="en-US" altLang="zh-CN" sz="1600" dirty="0">
                <a:latin typeface="Arial" panose="020B0604020202020204" pitchFamily="34" charset="0"/>
                <a:cs typeface="Arial" panose="020B0604020202020204" pitchFamily="34" charset="0"/>
              </a:rPr>
              <a:t>The objective of a linear regression model is to find the optimal line that minimizes the error between the predicted values and the actual values.</a:t>
            </a:r>
          </a:p>
        </p:txBody>
      </p:sp>
      <p:sp>
        <p:nvSpPr>
          <p:cNvPr id="3" name="TextBox 1">
            <a:extLst>
              <a:ext uri="{FF2B5EF4-FFF2-40B4-BE49-F238E27FC236}">
                <a16:creationId xmlns:a16="http://schemas.microsoft.com/office/drawing/2014/main" id="{AA8B18EB-68FA-97CB-AB22-DB8E0B042C26}"/>
              </a:ext>
            </a:extLst>
          </p:cNvPr>
          <p:cNvSpPr txBox="1"/>
          <p:nvPr/>
        </p:nvSpPr>
        <p:spPr>
          <a:xfrm>
            <a:off x="430280" y="5270993"/>
            <a:ext cx="10044330" cy="11560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Linear regression models are simple and easy to understand, computationally efficient, and suitable for preliminary data analysis and prediction tasks, such as: Predictive analysis in economics; Quality control in engineering; Relationship modeling in medicine; Trend analysis in social sciences</a:t>
            </a:r>
            <a:endParaRPr lang="en-US" altLang="zh-CN" sz="1400"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6C344BA0-F898-6901-ACEA-5B89DAF93F8D}"/>
              </a:ext>
            </a:extLst>
          </p:cNvPr>
          <p:cNvPicPr>
            <a:picLocks noChangeAspect="1"/>
          </p:cNvPicPr>
          <p:nvPr/>
        </p:nvPicPr>
        <p:blipFill>
          <a:blip r:embed="rId2"/>
          <a:stretch>
            <a:fillRect/>
          </a:stretch>
        </p:blipFill>
        <p:spPr>
          <a:xfrm>
            <a:off x="3578992" y="3571766"/>
            <a:ext cx="3746906" cy="484448"/>
          </a:xfrm>
          <a:prstGeom prst="rect">
            <a:avLst/>
          </a:prstGeom>
        </p:spPr>
      </p:pic>
      <p:sp>
        <p:nvSpPr>
          <p:cNvPr id="7" name="TextBox 1">
            <a:extLst>
              <a:ext uri="{FF2B5EF4-FFF2-40B4-BE49-F238E27FC236}">
                <a16:creationId xmlns:a16="http://schemas.microsoft.com/office/drawing/2014/main" id="{C63B6347-3EA3-FD87-5EC5-FB1D11875CAA}"/>
              </a:ext>
            </a:extLst>
          </p:cNvPr>
          <p:cNvSpPr txBox="1"/>
          <p:nvPr/>
        </p:nvSpPr>
        <p:spPr>
          <a:xfrm>
            <a:off x="430280" y="3038522"/>
            <a:ext cx="10044330" cy="417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The general formula for a linear regression model can be expressed as:</a:t>
            </a:r>
          </a:p>
        </p:txBody>
      </p:sp>
      <p:pic>
        <p:nvPicPr>
          <p:cNvPr id="10" name="图片 9">
            <a:extLst>
              <a:ext uri="{FF2B5EF4-FFF2-40B4-BE49-F238E27FC236}">
                <a16:creationId xmlns:a16="http://schemas.microsoft.com/office/drawing/2014/main" id="{DAC371C0-ACD1-E59E-1774-E5D3906F4BB6}"/>
              </a:ext>
            </a:extLst>
          </p:cNvPr>
          <p:cNvPicPr>
            <a:picLocks noChangeAspect="1"/>
          </p:cNvPicPr>
          <p:nvPr/>
        </p:nvPicPr>
        <p:blipFill>
          <a:blip r:embed="rId3"/>
          <a:stretch>
            <a:fillRect/>
          </a:stretch>
        </p:blipFill>
        <p:spPr>
          <a:xfrm>
            <a:off x="4360233" y="4639234"/>
            <a:ext cx="1827848" cy="481409"/>
          </a:xfrm>
          <a:prstGeom prst="rect">
            <a:avLst/>
          </a:prstGeom>
        </p:spPr>
      </p:pic>
      <p:sp>
        <p:nvSpPr>
          <p:cNvPr id="11" name="TextBox 1">
            <a:extLst>
              <a:ext uri="{FF2B5EF4-FFF2-40B4-BE49-F238E27FC236}">
                <a16:creationId xmlns:a16="http://schemas.microsoft.com/office/drawing/2014/main" id="{311B8431-C17D-9379-76FA-B5187F3A7E07}"/>
              </a:ext>
            </a:extLst>
          </p:cNvPr>
          <p:cNvSpPr txBox="1"/>
          <p:nvPr/>
        </p:nvSpPr>
        <p:spPr>
          <a:xfrm>
            <a:off x="430280" y="4172036"/>
            <a:ext cx="10044330" cy="4222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For a simple linear regression model with only one independent variable </a:t>
            </a:r>
            <a:r>
              <a:rPr lang="zh-CN" altLang="en-US" sz="1600" dirty="0">
                <a:latin typeface="Arial" panose="020B0604020202020204" pitchFamily="34" charset="0"/>
                <a:cs typeface="Arial" panose="020B0604020202020204" pitchFamily="34" charset="0"/>
              </a:rPr>
              <a:t>𝑥</a:t>
            </a:r>
            <a:r>
              <a:rPr lang="en-US" altLang="zh-CN" sz="1600" dirty="0">
                <a:latin typeface="Arial" panose="020B0604020202020204" pitchFamily="34" charset="0"/>
                <a:cs typeface="Arial" panose="020B0604020202020204" pitchFamily="34" charset="0"/>
              </a:rPr>
              <a:t>, the formula simplifies to:</a:t>
            </a:r>
          </a:p>
        </p:txBody>
      </p:sp>
    </p:spTree>
    <p:extLst>
      <p:ext uri="{BB962C8B-B14F-4D97-AF65-F5344CB8AC3E}">
        <p14:creationId xmlns:p14="http://schemas.microsoft.com/office/powerpoint/2010/main" val="293813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58128" y="5782055"/>
            <a:ext cx="5407151" cy="752855"/>
          </a:xfrm>
          <a:prstGeom prst="rect">
            <a:avLst/>
          </a:prstGeom>
        </p:spPr>
      </p:pic>
      <p:pic>
        <p:nvPicPr>
          <p:cNvPr id="3" name="object 3"/>
          <p:cNvPicPr/>
          <p:nvPr/>
        </p:nvPicPr>
        <p:blipFill>
          <a:blip r:embed="rId3" cstate="print"/>
          <a:stretch>
            <a:fillRect/>
          </a:stretch>
        </p:blipFill>
        <p:spPr>
          <a:xfrm>
            <a:off x="131063" y="323088"/>
            <a:ext cx="2782823" cy="813815"/>
          </a:xfrm>
          <a:prstGeom prst="rect">
            <a:avLst/>
          </a:prstGeom>
        </p:spPr>
      </p:pic>
      <p:sp>
        <p:nvSpPr>
          <p:cNvPr id="4" name="object 4"/>
          <p:cNvSpPr txBox="1"/>
          <p:nvPr/>
        </p:nvSpPr>
        <p:spPr>
          <a:xfrm>
            <a:off x="506323" y="2805556"/>
            <a:ext cx="4331335" cy="2482850"/>
          </a:xfrm>
          <a:prstGeom prst="rect">
            <a:avLst/>
          </a:prstGeom>
        </p:spPr>
        <p:txBody>
          <a:bodyPr vert="horz" wrap="square" lIns="0" tIns="12700" rIns="0" bIns="0" rtlCol="0">
            <a:spAutoFit/>
          </a:bodyPr>
          <a:lstStyle/>
          <a:p>
            <a:pPr marL="12700" marR="5080">
              <a:lnSpc>
                <a:spcPct val="100000"/>
              </a:lnSpc>
              <a:spcBef>
                <a:spcPts val="100"/>
              </a:spcBef>
            </a:pPr>
            <a:r>
              <a:rPr sz="1000" dirty="0">
                <a:latin typeface="Arial"/>
                <a:cs typeface="Arial"/>
              </a:rPr>
              <a:t>We</a:t>
            </a:r>
            <a:r>
              <a:rPr sz="1000" spc="-20" dirty="0">
                <a:latin typeface="Arial"/>
                <a:cs typeface="Arial"/>
              </a:rPr>
              <a:t> </a:t>
            </a:r>
            <a:r>
              <a:rPr sz="1000" dirty="0">
                <a:latin typeface="Arial"/>
                <a:cs typeface="Arial"/>
              </a:rPr>
              <a:t>respectfully</a:t>
            </a:r>
            <a:r>
              <a:rPr sz="1000" spc="-15" dirty="0">
                <a:latin typeface="Arial"/>
                <a:cs typeface="Arial"/>
              </a:rPr>
              <a:t> </a:t>
            </a:r>
            <a:r>
              <a:rPr sz="1000" dirty="0">
                <a:latin typeface="Arial"/>
                <a:cs typeface="Arial"/>
              </a:rPr>
              <a:t>acknowledge</a:t>
            </a:r>
            <a:r>
              <a:rPr sz="1000" spc="-15" dirty="0">
                <a:latin typeface="Arial"/>
                <a:cs typeface="Arial"/>
              </a:rPr>
              <a:t> </a:t>
            </a:r>
            <a:r>
              <a:rPr sz="1000" dirty="0">
                <a:latin typeface="Arial"/>
                <a:cs typeface="Arial"/>
              </a:rPr>
              <a:t>the</a:t>
            </a:r>
            <a:r>
              <a:rPr sz="1000" spc="-15" dirty="0">
                <a:latin typeface="Arial"/>
                <a:cs typeface="Arial"/>
              </a:rPr>
              <a:t> </a:t>
            </a:r>
            <a:r>
              <a:rPr sz="1000" spc="-10" dirty="0">
                <a:latin typeface="Arial"/>
                <a:cs typeface="Arial"/>
              </a:rPr>
              <a:t>Wurundjeri</a:t>
            </a:r>
            <a:r>
              <a:rPr sz="1000" spc="-15" dirty="0">
                <a:latin typeface="Arial"/>
                <a:cs typeface="Arial"/>
              </a:rPr>
              <a:t> </a:t>
            </a:r>
            <a:r>
              <a:rPr sz="1000" dirty="0">
                <a:latin typeface="Arial"/>
                <a:cs typeface="Arial"/>
              </a:rPr>
              <a:t>People</a:t>
            </a:r>
            <a:r>
              <a:rPr sz="1000" spc="-15" dirty="0">
                <a:latin typeface="Arial"/>
                <a:cs typeface="Arial"/>
              </a:rPr>
              <a:t> </a:t>
            </a:r>
            <a:r>
              <a:rPr sz="1000" dirty="0">
                <a:latin typeface="Arial"/>
                <a:cs typeface="Arial"/>
              </a:rPr>
              <a:t>of</a:t>
            </a:r>
            <a:r>
              <a:rPr sz="1000" spc="-20" dirty="0">
                <a:latin typeface="Arial"/>
                <a:cs typeface="Arial"/>
              </a:rPr>
              <a:t> </a:t>
            </a:r>
            <a:r>
              <a:rPr sz="1000" dirty="0">
                <a:latin typeface="Arial"/>
                <a:cs typeface="Arial"/>
              </a:rPr>
              <a:t>the</a:t>
            </a:r>
            <a:r>
              <a:rPr sz="1000" spc="-15" dirty="0">
                <a:latin typeface="Arial"/>
                <a:cs typeface="Arial"/>
              </a:rPr>
              <a:t> </a:t>
            </a:r>
            <a:r>
              <a:rPr sz="1000" dirty="0">
                <a:latin typeface="Arial"/>
                <a:cs typeface="Arial"/>
              </a:rPr>
              <a:t>Kulin</a:t>
            </a:r>
            <a:r>
              <a:rPr sz="1000" spc="-15" dirty="0">
                <a:latin typeface="Arial"/>
                <a:cs typeface="Arial"/>
              </a:rPr>
              <a:t> </a:t>
            </a:r>
            <a:r>
              <a:rPr sz="1000" dirty="0">
                <a:latin typeface="Arial"/>
                <a:cs typeface="Arial"/>
              </a:rPr>
              <a:t>Nation,</a:t>
            </a:r>
            <a:r>
              <a:rPr sz="1000" spc="-15" dirty="0">
                <a:latin typeface="Arial"/>
                <a:cs typeface="Arial"/>
              </a:rPr>
              <a:t> </a:t>
            </a:r>
            <a:r>
              <a:rPr sz="1000" spc="-25" dirty="0">
                <a:latin typeface="Arial"/>
                <a:cs typeface="Arial"/>
              </a:rPr>
              <a:t>who </a:t>
            </a:r>
            <a:r>
              <a:rPr sz="1000" dirty="0">
                <a:latin typeface="Arial"/>
                <a:cs typeface="Arial"/>
              </a:rPr>
              <a:t>are</a:t>
            </a:r>
            <a:r>
              <a:rPr sz="1000" spc="-5" dirty="0">
                <a:latin typeface="Arial"/>
                <a:cs typeface="Arial"/>
              </a:rPr>
              <a:t> </a:t>
            </a:r>
            <a:r>
              <a:rPr sz="1000" dirty="0">
                <a:latin typeface="Arial"/>
                <a:cs typeface="Arial"/>
              </a:rPr>
              <a:t>the</a:t>
            </a:r>
            <a:r>
              <a:rPr sz="1000" spc="-15" dirty="0">
                <a:latin typeface="Arial"/>
                <a:cs typeface="Arial"/>
              </a:rPr>
              <a:t> </a:t>
            </a:r>
            <a:r>
              <a:rPr sz="1000" spc="-10" dirty="0">
                <a:latin typeface="Arial"/>
                <a:cs typeface="Arial"/>
              </a:rPr>
              <a:t>Traditional</a:t>
            </a:r>
            <a:r>
              <a:rPr sz="1000" dirty="0">
                <a:latin typeface="Arial"/>
                <a:cs typeface="Arial"/>
              </a:rPr>
              <a:t> Owners</a:t>
            </a:r>
            <a:r>
              <a:rPr sz="1000" spc="-5" dirty="0">
                <a:latin typeface="Arial"/>
                <a:cs typeface="Arial"/>
              </a:rPr>
              <a:t> </a:t>
            </a:r>
            <a:r>
              <a:rPr sz="1000" dirty="0">
                <a:latin typeface="Arial"/>
                <a:cs typeface="Arial"/>
              </a:rPr>
              <a:t>of the land on</a:t>
            </a:r>
            <a:r>
              <a:rPr sz="1000" spc="-5" dirty="0">
                <a:latin typeface="Arial"/>
                <a:cs typeface="Arial"/>
              </a:rPr>
              <a:t> </a:t>
            </a:r>
            <a:r>
              <a:rPr sz="1000" dirty="0">
                <a:latin typeface="Arial"/>
                <a:cs typeface="Arial"/>
              </a:rPr>
              <a:t>which </a:t>
            </a:r>
            <a:r>
              <a:rPr sz="1000" spc="-10" dirty="0">
                <a:latin typeface="Arial"/>
                <a:cs typeface="Arial"/>
              </a:rPr>
              <a:t>Swinburne’s</a:t>
            </a:r>
            <a:r>
              <a:rPr sz="1000" spc="-55" dirty="0">
                <a:latin typeface="Arial"/>
                <a:cs typeface="Arial"/>
              </a:rPr>
              <a:t> </a:t>
            </a:r>
            <a:r>
              <a:rPr sz="1000" spc="-10" dirty="0">
                <a:latin typeface="Arial"/>
                <a:cs typeface="Arial"/>
              </a:rPr>
              <a:t>Australian </a:t>
            </a:r>
            <a:r>
              <a:rPr sz="1000" dirty="0">
                <a:latin typeface="Arial"/>
                <a:cs typeface="Arial"/>
              </a:rPr>
              <a:t>campuses</a:t>
            </a:r>
            <a:r>
              <a:rPr sz="1000" spc="-5" dirty="0">
                <a:latin typeface="Arial"/>
                <a:cs typeface="Arial"/>
              </a:rPr>
              <a:t> </a:t>
            </a:r>
            <a:r>
              <a:rPr sz="1000" dirty="0">
                <a:latin typeface="Arial"/>
                <a:cs typeface="Arial"/>
              </a:rPr>
              <a:t>are</a:t>
            </a:r>
            <a:r>
              <a:rPr sz="1000" spc="-5" dirty="0">
                <a:latin typeface="Arial"/>
                <a:cs typeface="Arial"/>
              </a:rPr>
              <a:t> </a:t>
            </a:r>
            <a:r>
              <a:rPr sz="1000" dirty="0">
                <a:latin typeface="Arial"/>
                <a:cs typeface="Arial"/>
              </a:rPr>
              <a:t>located</a:t>
            </a:r>
            <a:r>
              <a:rPr sz="1000" spc="-5" dirty="0">
                <a:latin typeface="Arial"/>
                <a:cs typeface="Arial"/>
              </a:rPr>
              <a:t> </a:t>
            </a:r>
            <a:r>
              <a:rPr sz="1000" dirty="0">
                <a:latin typeface="Arial"/>
                <a:cs typeface="Arial"/>
              </a:rPr>
              <a:t>in</a:t>
            </a:r>
            <a:r>
              <a:rPr sz="1000" spc="-5" dirty="0">
                <a:latin typeface="Arial"/>
                <a:cs typeface="Arial"/>
              </a:rPr>
              <a:t> </a:t>
            </a:r>
            <a:r>
              <a:rPr sz="1000" spc="-10" dirty="0">
                <a:latin typeface="Arial"/>
                <a:cs typeface="Arial"/>
              </a:rPr>
              <a:t>Melbourne’s</a:t>
            </a:r>
            <a:r>
              <a:rPr sz="1000" spc="-5" dirty="0">
                <a:latin typeface="Arial"/>
                <a:cs typeface="Arial"/>
              </a:rPr>
              <a:t> </a:t>
            </a:r>
            <a:r>
              <a:rPr sz="1000" dirty="0">
                <a:latin typeface="Arial"/>
                <a:cs typeface="Arial"/>
              </a:rPr>
              <a:t>east</a:t>
            </a:r>
            <a:r>
              <a:rPr sz="1000" spc="-5" dirty="0">
                <a:latin typeface="Arial"/>
                <a:cs typeface="Arial"/>
              </a:rPr>
              <a:t> </a:t>
            </a:r>
            <a:r>
              <a:rPr sz="1000" dirty="0">
                <a:latin typeface="Arial"/>
                <a:cs typeface="Arial"/>
              </a:rPr>
              <a:t>and </a:t>
            </a:r>
            <a:r>
              <a:rPr sz="1000" spc="-10" dirty="0">
                <a:latin typeface="Arial"/>
                <a:cs typeface="Arial"/>
              </a:rPr>
              <a:t>outer-</a:t>
            </a:r>
            <a:r>
              <a:rPr sz="1000" dirty="0">
                <a:latin typeface="Arial"/>
                <a:cs typeface="Arial"/>
              </a:rPr>
              <a:t>east,</a:t>
            </a:r>
            <a:r>
              <a:rPr sz="1000" spc="-5" dirty="0">
                <a:latin typeface="Arial"/>
                <a:cs typeface="Arial"/>
              </a:rPr>
              <a:t> </a:t>
            </a:r>
            <a:r>
              <a:rPr sz="1000" dirty="0">
                <a:latin typeface="Arial"/>
                <a:cs typeface="Arial"/>
              </a:rPr>
              <a:t>and</a:t>
            </a:r>
            <a:r>
              <a:rPr sz="1000" spc="-5" dirty="0">
                <a:latin typeface="Arial"/>
                <a:cs typeface="Arial"/>
              </a:rPr>
              <a:t> </a:t>
            </a:r>
            <a:r>
              <a:rPr sz="1000" dirty="0">
                <a:latin typeface="Arial"/>
                <a:cs typeface="Arial"/>
              </a:rPr>
              <a:t>pay</a:t>
            </a:r>
            <a:r>
              <a:rPr sz="1000" spc="-5" dirty="0">
                <a:latin typeface="Arial"/>
                <a:cs typeface="Arial"/>
              </a:rPr>
              <a:t> </a:t>
            </a:r>
            <a:r>
              <a:rPr sz="1000" spc="-25" dirty="0">
                <a:latin typeface="Arial"/>
                <a:cs typeface="Arial"/>
              </a:rPr>
              <a:t>our </a:t>
            </a:r>
            <a:r>
              <a:rPr sz="1000" dirty="0">
                <a:latin typeface="Arial"/>
                <a:cs typeface="Arial"/>
              </a:rPr>
              <a:t>respect</a:t>
            </a:r>
            <a:r>
              <a:rPr sz="1000" spc="-15" dirty="0">
                <a:latin typeface="Arial"/>
                <a:cs typeface="Arial"/>
              </a:rPr>
              <a:t> </a:t>
            </a:r>
            <a:r>
              <a:rPr sz="1000" dirty="0">
                <a:latin typeface="Arial"/>
                <a:cs typeface="Arial"/>
              </a:rPr>
              <a:t>to</a:t>
            </a:r>
            <a:r>
              <a:rPr sz="1000" spc="-20" dirty="0">
                <a:latin typeface="Arial"/>
                <a:cs typeface="Arial"/>
              </a:rPr>
              <a:t> </a:t>
            </a:r>
            <a:r>
              <a:rPr sz="1000" dirty="0">
                <a:latin typeface="Arial"/>
                <a:cs typeface="Arial"/>
              </a:rPr>
              <a:t>their</a:t>
            </a:r>
            <a:r>
              <a:rPr sz="1000" spc="-15" dirty="0">
                <a:latin typeface="Arial"/>
                <a:cs typeface="Arial"/>
              </a:rPr>
              <a:t> </a:t>
            </a:r>
            <a:r>
              <a:rPr sz="1000" dirty="0">
                <a:latin typeface="Arial"/>
                <a:cs typeface="Arial"/>
              </a:rPr>
              <a:t>Elders</a:t>
            </a:r>
            <a:r>
              <a:rPr sz="1000" spc="-15" dirty="0">
                <a:latin typeface="Arial"/>
                <a:cs typeface="Arial"/>
              </a:rPr>
              <a:t> </a:t>
            </a:r>
            <a:r>
              <a:rPr sz="1000" dirty="0">
                <a:latin typeface="Arial"/>
                <a:cs typeface="Arial"/>
              </a:rPr>
              <a:t>past,</a:t>
            </a:r>
            <a:r>
              <a:rPr sz="1000" spc="-15" dirty="0">
                <a:latin typeface="Arial"/>
                <a:cs typeface="Arial"/>
              </a:rPr>
              <a:t> </a:t>
            </a:r>
            <a:r>
              <a:rPr sz="1000" dirty="0">
                <a:latin typeface="Arial"/>
                <a:cs typeface="Arial"/>
              </a:rPr>
              <a:t>present</a:t>
            </a:r>
            <a:r>
              <a:rPr sz="1000" spc="-15" dirty="0">
                <a:latin typeface="Arial"/>
                <a:cs typeface="Arial"/>
              </a:rPr>
              <a:t> </a:t>
            </a:r>
            <a:r>
              <a:rPr sz="1000" dirty="0">
                <a:latin typeface="Arial"/>
                <a:cs typeface="Arial"/>
              </a:rPr>
              <a:t>and</a:t>
            </a:r>
            <a:r>
              <a:rPr sz="1000" spc="-15" dirty="0">
                <a:latin typeface="Arial"/>
                <a:cs typeface="Arial"/>
              </a:rPr>
              <a:t> </a:t>
            </a:r>
            <a:r>
              <a:rPr sz="1000" spc="-10" dirty="0">
                <a:latin typeface="Arial"/>
                <a:cs typeface="Arial"/>
              </a:rPr>
              <a:t>emerging.</a:t>
            </a:r>
            <a:endParaRPr sz="1000">
              <a:latin typeface="Arial"/>
              <a:cs typeface="Arial"/>
            </a:endParaRPr>
          </a:p>
          <a:p>
            <a:pPr>
              <a:lnSpc>
                <a:spcPct val="100000"/>
              </a:lnSpc>
              <a:spcBef>
                <a:spcPts val="100"/>
              </a:spcBef>
            </a:pPr>
            <a:endParaRPr sz="1000">
              <a:latin typeface="Arial"/>
              <a:cs typeface="Arial"/>
            </a:endParaRPr>
          </a:p>
          <a:p>
            <a:pPr marL="12700" marR="8890">
              <a:lnSpc>
                <a:spcPct val="100000"/>
              </a:lnSpc>
            </a:pPr>
            <a:r>
              <a:rPr sz="1000" dirty="0">
                <a:latin typeface="Arial"/>
                <a:cs typeface="Arial"/>
              </a:rPr>
              <a:t>We</a:t>
            </a:r>
            <a:r>
              <a:rPr sz="1000" spc="-20" dirty="0">
                <a:latin typeface="Arial"/>
                <a:cs typeface="Arial"/>
              </a:rPr>
              <a:t> </a:t>
            </a:r>
            <a:r>
              <a:rPr sz="1000" dirty="0">
                <a:latin typeface="Arial"/>
                <a:cs typeface="Arial"/>
              </a:rPr>
              <a:t>are</a:t>
            </a:r>
            <a:r>
              <a:rPr sz="1000" spc="-15" dirty="0">
                <a:latin typeface="Arial"/>
                <a:cs typeface="Arial"/>
              </a:rPr>
              <a:t> </a:t>
            </a:r>
            <a:r>
              <a:rPr sz="1000" dirty="0">
                <a:latin typeface="Arial"/>
                <a:cs typeface="Arial"/>
              </a:rPr>
              <a:t>honoured</a:t>
            </a:r>
            <a:r>
              <a:rPr sz="1000" spc="-15" dirty="0">
                <a:latin typeface="Arial"/>
                <a:cs typeface="Arial"/>
              </a:rPr>
              <a:t> </a:t>
            </a:r>
            <a:r>
              <a:rPr sz="1000" dirty="0">
                <a:latin typeface="Arial"/>
                <a:cs typeface="Arial"/>
              </a:rPr>
              <a:t>to</a:t>
            </a:r>
            <a:r>
              <a:rPr sz="1000" spc="-15" dirty="0">
                <a:latin typeface="Arial"/>
                <a:cs typeface="Arial"/>
              </a:rPr>
              <a:t> </a:t>
            </a:r>
            <a:r>
              <a:rPr sz="1000" dirty="0">
                <a:latin typeface="Arial"/>
                <a:cs typeface="Arial"/>
              </a:rPr>
              <a:t>recognise</a:t>
            </a:r>
            <a:r>
              <a:rPr sz="1000" spc="-15" dirty="0">
                <a:latin typeface="Arial"/>
                <a:cs typeface="Arial"/>
              </a:rPr>
              <a:t> </a:t>
            </a:r>
            <a:r>
              <a:rPr sz="1000" dirty="0">
                <a:latin typeface="Arial"/>
                <a:cs typeface="Arial"/>
              </a:rPr>
              <a:t>our</a:t>
            </a:r>
            <a:r>
              <a:rPr sz="1000" spc="-20" dirty="0">
                <a:latin typeface="Arial"/>
                <a:cs typeface="Arial"/>
              </a:rPr>
              <a:t> </a:t>
            </a:r>
            <a:r>
              <a:rPr sz="1000" dirty="0">
                <a:latin typeface="Arial"/>
                <a:cs typeface="Arial"/>
              </a:rPr>
              <a:t>connection</a:t>
            </a:r>
            <a:r>
              <a:rPr sz="1000" spc="-15" dirty="0">
                <a:latin typeface="Arial"/>
                <a:cs typeface="Arial"/>
              </a:rPr>
              <a:t> </a:t>
            </a:r>
            <a:r>
              <a:rPr sz="1000" dirty="0">
                <a:latin typeface="Arial"/>
                <a:cs typeface="Arial"/>
              </a:rPr>
              <a:t>to</a:t>
            </a:r>
            <a:r>
              <a:rPr sz="1000" spc="-15" dirty="0">
                <a:latin typeface="Arial"/>
                <a:cs typeface="Arial"/>
              </a:rPr>
              <a:t> </a:t>
            </a:r>
            <a:r>
              <a:rPr sz="1000" spc="-10" dirty="0">
                <a:latin typeface="Arial"/>
                <a:cs typeface="Arial"/>
              </a:rPr>
              <a:t>Wurundjeri</a:t>
            </a:r>
            <a:r>
              <a:rPr sz="1000" spc="-15" dirty="0">
                <a:latin typeface="Arial"/>
                <a:cs typeface="Arial"/>
              </a:rPr>
              <a:t> </a:t>
            </a:r>
            <a:r>
              <a:rPr sz="1000" spc="-10" dirty="0">
                <a:latin typeface="Arial"/>
                <a:cs typeface="Arial"/>
              </a:rPr>
              <a:t>Country,</a:t>
            </a:r>
            <a:r>
              <a:rPr sz="1000" spc="-15" dirty="0">
                <a:latin typeface="Arial"/>
                <a:cs typeface="Arial"/>
              </a:rPr>
              <a:t> </a:t>
            </a:r>
            <a:r>
              <a:rPr sz="1000" spc="-10" dirty="0">
                <a:latin typeface="Arial"/>
                <a:cs typeface="Arial"/>
              </a:rPr>
              <a:t>history, </a:t>
            </a:r>
            <a:r>
              <a:rPr sz="1000" dirty="0">
                <a:latin typeface="Arial"/>
                <a:cs typeface="Arial"/>
              </a:rPr>
              <a:t>culture,</a:t>
            </a:r>
            <a:r>
              <a:rPr sz="1000" spc="-20"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spirituality</a:t>
            </a:r>
            <a:r>
              <a:rPr sz="1000" spc="-20" dirty="0">
                <a:latin typeface="Arial"/>
                <a:cs typeface="Arial"/>
              </a:rPr>
              <a:t> </a:t>
            </a:r>
            <a:r>
              <a:rPr sz="1000" dirty="0">
                <a:latin typeface="Arial"/>
                <a:cs typeface="Arial"/>
              </a:rPr>
              <a:t>through</a:t>
            </a:r>
            <a:r>
              <a:rPr sz="1000" spc="-20" dirty="0">
                <a:latin typeface="Arial"/>
                <a:cs typeface="Arial"/>
              </a:rPr>
              <a:t> </a:t>
            </a:r>
            <a:r>
              <a:rPr sz="1000" dirty="0">
                <a:latin typeface="Arial"/>
                <a:cs typeface="Arial"/>
              </a:rPr>
              <a:t>these</a:t>
            </a:r>
            <a:r>
              <a:rPr sz="1000" spc="-20" dirty="0">
                <a:latin typeface="Arial"/>
                <a:cs typeface="Arial"/>
              </a:rPr>
              <a:t> </a:t>
            </a:r>
            <a:r>
              <a:rPr sz="1000" dirty="0">
                <a:latin typeface="Arial"/>
                <a:cs typeface="Arial"/>
              </a:rPr>
              <a:t>locations,</a:t>
            </a:r>
            <a:r>
              <a:rPr sz="1000" spc="-20"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strive</a:t>
            </a:r>
            <a:r>
              <a:rPr sz="1000" spc="-20" dirty="0">
                <a:latin typeface="Arial"/>
                <a:cs typeface="Arial"/>
              </a:rPr>
              <a:t> </a:t>
            </a:r>
            <a:r>
              <a:rPr sz="1000" dirty="0">
                <a:latin typeface="Arial"/>
                <a:cs typeface="Arial"/>
              </a:rPr>
              <a:t>to</a:t>
            </a:r>
            <a:r>
              <a:rPr sz="1000" spc="-20" dirty="0">
                <a:latin typeface="Arial"/>
                <a:cs typeface="Arial"/>
              </a:rPr>
              <a:t> </a:t>
            </a:r>
            <a:r>
              <a:rPr sz="1000" dirty="0">
                <a:latin typeface="Arial"/>
                <a:cs typeface="Arial"/>
              </a:rPr>
              <a:t>ensure</a:t>
            </a:r>
            <a:r>
              <a:rPr sz="1000" spc="-20" dirty="0">
                <a:latin typeface="Arial"/>
                <a:cs typeface="Arial"/>
              </a:rPr>
              <a:t> </a:t>
            </a:r>
            <a:r>
              <a:rPr sz="1000" dirty="0">
                <a:latin typeface="Arial"/>
                <a:cs typeface="Arial"/>
              </a:rPr>
              <a:t>that</a:t>
            </a:r>
            <a:r>
              <a:rPr sz="1000" spc="-20" dirty="0">
                <a:latin typeface="Arial"/>
                <a:cs typeface="Arial"/>
              </a:rPr>
              <a:t> </a:t>
            </a:r>
            <a:r>
              <a:rPr sz="1000" spc="-25" dirty="0">
                <a:latin typeface="Arial"/>
                <a:cs typeface="Arial"/>
              </a:rPr>
              <a:t>we </a:t>
            </a:r>
            <a:r>
              <a:rPr sz="1000" dirty="0">
                <a:latin typeface="Arial"/>
                <a:cs typeface="Arial"/>
              </a:rPr>
              <a:t>operate</a:t>
            </a:r>
            <a:r>
              <a:rPr sz="1000" spc="-10" dirty="0">
                <a:latin typeface="Arial"/>
                <a:cs typeface="Arial"/>
              </a:rPr>
              <a:t> </a:t>
            </a:r>
            <a:r>
              <a:rPr sz="1000" dirty="0">
                <a:latin typeface="Arial"/>
                <a:cs typeface="Arial"/>
              </a:rPr>
              <a:t>in</a:t>
            </a:r>
            <a:r>
              <a:rPr sz="1000" spc="-5" dirty="0">
                <a:latin typeface="Arial"/>
                <a:cs typeface="Arial"/>
              </a:rPr>
              <a:t> </a:t>
            </a:r>
            <a:r>
              <a:rPr sz="1000" dirty="0">
                <a:latin typeface="Arial"/>
                <a:cs typeface="Arial"/>
              </a:rPr>
              <a:t>a</a:t>
            </a:r>
            <a:r>
              <a:rPr sz="1000" spc="-5" dirty="0">
                <a:latin typeface="Arial"/>
                <a:cs typeface="Arial"/>
              </a:rPr>
              <a:t> </a:t>
            </a:r>
            <a:r>
              <a:rPr sz="1000" dirty="0">
                <a:latin typeface="Arial"/>
                <a:cs typeface="Arial"/>
              </a:rPr>
              <a:t>manner</a:t>
            </a:r>
            <a:r>
              <a:rPr sz="1000" spc="-5" dirty="0">
                <a:latin typeface="Arial"/>
                <a:cs typeface="Arial"/>
              </a:rPr>
              <a:t> </a:t>
            </a:r>
            <a:r>
              <a:rPr sz="1000" dirty="0">
                <a:latin typeface="Arial"/>
                <a:cs typeface="Arial"/>
              </a:rPr>
              <a:t>that</a:t>
            </a:r>
            <a:r>
              <a:rPr sz="1000" spc="-5" dirty="0">
                <a:latin typeface="Arial"/>
                <a:cs typeface="Arial"/>
              </a:rPr>
              <a:t> </a:t>
            </a:r>
            <a:r>
              <a:rPr sz="1000" dirty="0">
                <a:latin typeface="Arial"/>
                <a:cs typeface="Arial"/>
              </a:rPr>
              <a:t>respects</a:t>
            </a:r>
            <a:r>
              <a:rPr sz="1000" spc="-10" dirty="0">
                <a:latin typeface="Arial"/>
                <a:cs typeface="Arial"/>
              </a:rPr>
              <a:t> </a:t>
            </a:r>
            <a:r>
              <a:rPr sz="1000" dirty="0">
                <a:latin typeface="Arial"/>
                <a:cs typeface="Arial"/>
              </a:rPr>
              <a:t>and</a:t>
            </a:r>
            <a:r>
              <a:rPr sz="1000" spc="-5" dirty="0">
                <a:latin typeface="Arial"/>
                <a:cs typeface="Arial"/>
              </a:rPr>
              <a:t> </a:t>
            </a:r>
            <a:r>
              <a:rPr sz="1000" dirty="0">
                <a:latin typeface="Arial"/>
                <a:cs typeface="Arial"/>
              </a:rPr>
              <a:t>honours</a:t>
            </a:r>
            <a:r>
              <a:rPr sz="1000" spc="-5" dirty="0">
                <a:latin typeface="Arial"/>
                <a:cs typeface="Arial"/>
              </a:rPr>
              <a:t> </a:t>
            </a:r>
            <a:r>
              <a:rPr sz="1000" dirty="0">
                <a:latin typeface="Arial"/>
                <a:cs typeface="Arial"/>
              </a:rPr>
              <a:t>the</a:t>
            </a:r>
            <a:r>
              <a:rPr sz="1000" spc="-5" dirty="0">
                <a:latin typeface="Arial"/>
                <a:cs typeface="Arial"/>
              </a:rPr>
              <a:t> </a:t>
            </a:r>
            <a:r>
              <a:rPr sz="1000" dirty="0">
                <a:latin typeface="Arial"/>
                <a:cs typeface="Arial"/>
              </a:rPr>
              <a:t>Elders</a:t>
            </a:r>
            <a:r>
              <a:rPr sz="1000" spc="-5" dirty="0">
                <a:latin typeface="Arial"/>
                <a:cs typeface="Arial"/>
              </a:rPr>
              <a:t> </a:t>
            </a:r>
            <a:r>
              <a:rPr sz="1000" dirty="0">
                <a:latin typeface="Arial"/>
                <a:cs typeface="Arial"/>
              </a:rPr>
              <a:t>and</a:t>
            </a:r>
            <a:r>
              <a:rPr sz="1000" spc="-65" dirty="0">
                <a:latin typeface="Arial"/>
                <a:cs typeface="Arial"/>
              </a:rPr>
              <a:t> </a:t>
            </a:r>
            <a:r>
              <a:rPr sz="1000" dirty="0">
                <a:latin typeface="Arial"/>
                <a:cs typeface="Arial"/>
              </a:rPr>
              <a:t>Ancestors</a:t>
            </a:r>
            <a:r>
              <a:rPr sz="1000" spc="-5" dirty="0">
                <a:latin typeface="Arial"/>
                <a:cs typeface="Arial"/>
              </a:rPr>
              <a:t> </a:t>
            </a:r>
            <a:r>
              <a:rPr sz="1000" spc="-25" dirty="0">
                <a:latin typeface="Arial"/>
                <a:cs typeface="Arial"/>
              </a:rPr>
              <a:t>of </a:t>
            </a:r>
            <a:r>
              <a:rPr sz="1000" dirty="0">
                <a:latin typeface="Arial"/>
                <a:cs typeface="Arial"/>
              </a:rPr>
              <a:t>these</a:t>
            </a:r>
            <a:r>
              <a:rPr sz="1000" spc="-25" dirty="0">
                <a:latin typeface="Arial"/>
                <a:cs typeface="Arial"/>
              </a:rPr>
              <a:t> </a:t>
            </a:r>
            <a:r>
              <a:rPr sz="1000" spc="-10" dirty="0">
                <a:latin typeface="Arial"/>
                <a:cs typeface="Arial"/>
              </a:rPr>
              <a:t>lands.</a:t>
            </a:r>
            <a:endParaRPr sz="1000">
              <a:latin typeface="Arial"/>
              <a:cs typeface="Arial"/>
            </a:endParaRPr>
          </a:p>
          <a:p>
            <a:pPr>
              <a:lnSpc>
                <a:spcPct val="100000"/>
              </a:lnSpc>
              <a:spcBef>
                <a:spcPts val="100"/>
              </a:spcBef>
            </a:pPr>
            <a:endParaRPr sz="1000">
              <a:latin typeface="Arial"/>
              <a:cs typeface="Arial"/>
            </a:endParaRPr>
          </a:p>
          <a:p>
            <a:pPr marL="12700" marR="119380">
              <a:lnSpc>
                <a:spcPct val="100000"/>
              </a:lnSpc>
            </a:pPr>
            <a:r>
              <a:rPr sz="1000" dirty="0">
                <a:latin typeface="Arial"/>
                <a:cs typeface="Arial"/>
              </a:rPr>
              <a:t>We</a:t>
            </a:r>
            <a:r>
              <a:rPr sz="1000" spc="-25" dirty="0">
                <a:latin typeface="Arial"/>
                <a:cs typeface="Arial"/>
              </a:rPr>
              <a:t> </a:t>
            </a:r>
            <a:r>
              <a:rPr sz="1000" dirty="0">
                <a:latin typeface="Arial"/>
                <a:cs typeface="Arial"/>
              </a:rPr>
              <a:t>also</a:t>
            </a:r>
            <a:r>
              <a:rPr sz="1000" spc="-20" dirty="0">
                <a:latin typeface="Arial"/>
                <a:cs typeface="Arial"/>
              </a:rPr>
              <a:t> </a:t>
            </a:r>
            <a:r>
              <a:rPr sz="1000" dirty="0">
                <a:latin typeface="Arial"/>
                <a:cs typeface="Arial"/>
              </a:rPr>
              <a:t>respectfully</a:t>
            </a:r>
            <a:r>
              <a:rPr sz="1000" spc="-15" dirty="0">
                <a:latin typeface="Arial"/>
                <a:cs typeface="Arial"/>
              </a:rPr>
              <a:t> </a:t>
            </a:r>
            <a:r>
              <a:rPr sz="1000" dirty="0">
                <a:latin typeface="Arial"/>
                <a:cs typeface="Arial"/>
              </a:rPr>
              <a:t>acknowledge</a:t>
            </a:r>
            <a:r>
              <a:rPr sz="1000" spc="-15" dirty="0">
                <a:latin typeface="Arial"/>
                <a:cs typeface="Arial"/>
              </a:rPr>
              <a:t> </a:t>
            </a:r>
            <a:r>
              <a:rPr sz="1000" spc="-10" dirty="0">
                <a:latin typeface="Arial"/>
                <a:cs typeface="Arial"/>
              </a:rPr>
              <a:t>Swinburne’s</a:t>
            </a:r>
            <a:r>
              <a:rPr sz="1000" spc="-60" dirty="0">
                <a:latin typeface="Arial"/>
                <a:cs typeface="Arial"/>
              </a:rPr>
              <a:t> </a:t>
            </a:r>
            <a:r>
              <a:rPr sz="1000" dirty="0">
                <a:latin typeface="Arial"/>
                <a:cs typeface="Arial"/>
              </a:rPr>
              <a:t>Aboriginal</a:t>
            </a:r>
            <a:r>
              <a:rPr sz="1000" spc="-15" dirty="0">
                <a:latin typeface="Arial"/>
                <a:cs typeface="Arial"/>
              </a:rPr>
              <a:t> </a:t>
            </a:r>
            <a:r>
              <a:rPr sz="1000" dirty="0">
                <a:latin typeface="Arial"/>
                <a:cs typeface="Arial"/>
              </a:rPr>
              <a:t>and</a:t>
            </a:r>
            <a:r>
              <a:rPr sz="1000" spc="-30" dirty="0">
                <a:latin typeface="Arial"/>
                <a:cs typeface="Arial"/>
              </a:rPr>
              <a:t> </a:t>
            </a:r>
            <a:r>
              <a:rPr sz="1000" spc="-20" dirty="0">
                <a:latin typeface="Arial"/>
                <a:cs typeface="Arial"/>
              </a:rPr>
              <a:t>Torres</a:t>
            </a:r>
            <a:r>
              <a:rPr sz="1000" spc="-15" dirty="0">
                <a:latin typeface="Arial"/>
                <a:cs typeface="Arial"/>
              </a:rPr>
              <a:t> </a:t>
            </a:r>
            <a:r>
              <a:rPr sz="1000" spc="-10" dirty="0">
                <a:latin typeface="Arial"/>
                <a:cs typeface="Arial"/>
              </a:rPr>
              <a:t>Strait </a:t>
            </a:r>
            <a:r>
              <a:rPr sz="1000" dirty="0">
                <a:latin typeface="Arial"/>
                <a:cs typeface="Arial"/>
              </a:rPr>
              <a:t>Islander</a:t>
            </a:r>
            <a:r>
              <a:rPr sz="1000" spc="-25" dirty="0">
                <a:latin typeface="Arial"/>
                <a:cs typeface="Arial"/>
              </a:rPr>
              <a:t> </a:t>
            </a:r>
            <a:r>
              <a:rPr sz="1000" dirty="0">
                <a:latin typeface="Arial"/>
                <a:cs typeface="Arial"/>
              </a:rPr>
              <a:t>staff,</a:t>
            </a:r>
            <a:r>
              <a:rPr sz="1000" spc="-20" dirty="0">
                <a:latin typeface="Arial"/>
                <a:cs typeface="Arial"/>
              </a:rPr>
              <a:t> </a:t>
            </a:r>
            <a:r>
              <a:rPr sz="1000" dirty="0">
                <a:latin typeface="Arial"/>
                <a:cs typeface="Arial"/>
              </a:rPr>
              <a:t>students,</a:t>
            </a:r>
            <a:r>
              <a:rPr sz="1000" spc="-20" dirty="0">
                <a:latin typeface="Arial"/>
                <a:cs typeface="Arial"/>
              </a:rPr>
              <a:t> </a:t>
            </a:r>
            <a:r>
              <a:rPr sz="1000" dirty="0">
                <a:latin typeface="Arial"/>
                <a:cs typeface="Arial"/>
              </a:rPr>
              <a:t>alumni,</a:t>
            </a:r>
            <a:r>
              <a:rPr sz="1000" spc="-25" dirty="0">
                <a:latin typeface="Arial"/>
                <a:cs typeface="Arial"/>
              </a:rPr>
              <a:t> </a:t>
            </a:r>
            <a:r>
              <a:rPr sz="1000" dirty="0">
                <a:latin typeface="Arial"/>
                <a:cs typeface="Arial"/>
              </a:rPr>
              <a:t>partners</a:t>
            </a:r>
            <a:r>
              <a:rPr sz="1000" spc="-20" dirty="0">
                <a:latin typeface="Arial"/>
                <a:cs typeface="Arial"/>
              </a:rPr>
              <a:t> </a:t>
            </a:r>
            <a:r>
              <a:rPr sz="1000" dirty="0">
                <a:latin typeface="Arial"/>
                <a:cs typeface="Arial"/>
              </a:rPr>
              <a:t>and</a:t>
            </a:r>
            <a:r>
              <a:rPr sz="1000" spc="-20" dirty="0">
                <a:latin typeface="Arial"/>
                <a:cs typeface="Arial"/>
              </a:rPr>
              <a:t> </a:t>
            </a:r>
            <a:r>
              <a:rPr sz="1000" spc="-10" dirty="0">
                <a:latin typeface="Arial"/>
                <a:cs typeface="Arial"/>
              </a:rPr>
              <a:t>visitors.</a:t>
            </a:r>
            <a:endParaRPr sz="1000">
              <a:latin typeface="Arial"/>
              <a:cs typeface="Arial"/>
            </a:endParaRPr>
          </a:p>
          <a:p>
            <a:pPr>
              <a:lnSpc>
                <a:spcPct val="100000"/>
              </a:lnSpc>
              <a:spcBef>
                <a:spcPts val="100"/>
              </a:spcBef>
            </a:pPr>
            <a:endParaRPr sz="1000">
              <a:latin typeface="Arial"/>
              <a:cs typeface="Arial"/>
            </a:endParaRPr>
          </a:p>
          <a:p>
            <a:pPr marL="12700" marR="101600">
              <a:lnSpc>
                <a:spcPct val="100000"/>
              </a:lnSpc>
            </a:pPr>
            <a:r>
              <a:rPr sz="1000" dirty="0">
                <a:latin typeface="Arial"/>
                <a:cs typeface="Arial"/>
              </a:rPr>
              <a:t>We</a:t>
            </a:r>
            <a:r>
              <a:rPr sz="1000" spc="-15" dirty="0">
                <a:latin typeface="Arial"/>
                <a:cs typeface="Arial"/>
              </a:rPr>
              <a:t> </a:t>
            </a:r>
            <a:r>
              <a:rPr sz="1000" dirty="0">
                <a:latin typeface="Arial"/>
                <a:cs typeface="Arial"/>
              </a:rPr>
              <a:t>also</a:t>
            </a:r>
            <a:r>
              <a:rPr sz="1000" spc="-15" dirty="0">
                <a:latin typeface="Arial"/>
                <a:cs typeface="Arial"/>
              </a:rPr>
              <a:t> </a:t>
            </a:r>
            <a:r>
              <a:rPr sz="1000" dirty="0">
                <a:latin typeface="Arial"/>
                <a:cs typeface="Arial"/>
              </a:rPr>
              <a:t>acknowledge</a:t>
            </a:r>
            <a:r>
              <a:rPr sz="1000" spc="-15" dirty="0">
                <a:latin typeface="Arial"/>
                <a:cs typeface="Arial"/>
              </a:rPr>
              <a:t> </a:t>
            </a:r>
            <a:r>
              <a:rPr sz="1000" dirty="0">
                <a:latin typeface="Arial"/>
                <a:cs typeface="Arial"/>
              </a:rPr>
              <a:t>and</a:t>
            </a:r>
            <a:r>
              <a:rPr sz="1000" spc="-10" dirty="0">
                <a:latin typeface="Arial"/>
                <a:cs typeface="Arial"/>
              </a:rPr>
              <a:t> </a:t>
            </a:r>
            <a:r>
              <a:rPr sz="1000" dirty="0">
                <a:latin typeface="Arial"/>
                <a:cs typeface="Arial"/>
              </a:rPr>
              <a:t>respect</a:t>
            </a:r>
            <a:r>
              <a:rPr sz="1000" spc="-15" dirty="0">
                <a:latin typeface="Arial"/>
                <a:cs typeface="Arial"/>
              </a:rPr>
              <a:t> </a:t>
            </a:r>
            <a:r>
              <a:rPr sz="1000" dirty="0">
                <a:latin typeface="Arial"/>
                <a:cs typeface="Arial"/>
              </a:rPr>
              <a:t>the</a:t>
            </a:r>
            <a:r>
              <a:rPr sz="1000" spc="-30" dirty="0">
                <a:latin typeface="Arial"/>
                <a:cs typeface="Arial"/>
              </a:rPr>
              <a:t> </a:t>
            </a:r>
            <a:r>
              <a:rPr sz="1000" spc="-10" dirty="0">
                <a:latin typeface="Arial"/>
                <a:cs typeface="Arial"/>
              </a:rPr>
              <a:t>Traditional</a:t>
            </a:r>
            <a:r>
              <a:rPr sz="1000" spc="-15" dirty="0">
                <a:latin typeface="Arial"/>
                <a:cs typeface="Arial"/>
              </a:rPr>
              <a:t> </a:t>
            </a:r>
            <a:r>
              <a:rPr sz="1000" dirty="0">
                <a:latin typeface="Arial"/>
                <a:cs typeface="Arial"/>
              </a:rPr>
              <a:t>Owners</a:t>
            </a:r>
            <a:r>
              <a:rPr sz="1000" spc="-10" dirty="0">
                <a:latin typeface="Arial"/>
                <a:cs typeface="Arial"/>
              </a:rPr>
              <a:t> </a:t>
            </a:r>
            <a:r>
              <a:rPr sz="1000" dirty="0">
                <a:latin typeface="Arial"/>
                <a:cs typeface="Arial"/>
              </a:rPr>
              <a:t>of</a:t>
            </a:r>
            <a:r>
              <a:rPr sz="1000" spc="-15" dirty="0">
                <a:latin typeface="Arial"/>
                <a:cs typeface="Arial"/>
              </a:rPr>
              <a:t> </a:t>
            </a:r>
            <a:r>
              <a:rPr sz="1000" dirty="0">
                <a:latin typeface="Arial"/>
                <a:cs typeface="Arial"/>
              </a:rPr>
              <a:t>lands</a:t>
            </a:r>
            <a:r>
              <a:rPr sz="1000" spc="-15" dirty="0">
                <a:latin typeface="Arial"/>
                <a:cs typeface="Arial"/>
              </a:rPr>
              <a:t> </a:t>
            </a:r>
            <a:r>
              <a:rPr sz="1000" spc="-10" dirty="0">
                <a:latin typeface="Arial"/>
                <a:cs typeface="Arial"/>
              </a:rPr>
              <a:t>across </a:t>
            </a:r>
            <a:r>
              <a:rPr sz="1000" dirty="0">
                <a:latin typeface="Arial"/>
                <a:cs typeface="Arial"/>
              </a:rPr>
              <a:t>Australia,</a:t>
            </a:r>
            <a:r>
              <a:rPr sz="1000" spc="-40" dirty="0">
                <a:latin typeface="Arial"/>
                <a:cs typeface="Arial"/>
              </a:rPr>
              <a:t> </a:t>
            </a:r>
            <a:r>
              <a:rPr sz="1000" dirty="0">
                <a:latin typeface="Arial"/>
                <a:cs typeface="Arial"/>
              </a:rPr>
              <a:t>their</a:t>
            </a:r>
            <a:r>
              <a:rPr sz="1000" spc="-20" dirty="0">
                <a:latin typeface="Arial"/>
                <a:cs typeface="Arial"/>
              </a:rPr>
              <a:t> </a:t>
            </a:r>
            <a:r>
              <a:rPr sz="1000" spc="-10" dirty="0">
                <a:latin typeface="Arial"/>
                <a:cs typeface="Arial"/>
              </a:rPr>
              <a:t>Elders,</a:t>
            </a:r>
            <a:r>
              <a:rPr sz="1000" spc="-60" dirty="0">
                <a:latin typeface="Arial"/>
                <a:cs typeface="Arial"/>
              </a:rPr>
              <a:t> </a:t>
            </a:r>
            <a:r>
              <a:rPr sz="1000" dirty="0">
                <a:latin typeface="Arial"/>
                <a:cs typeface="Arial"/>
              </a:rPr>
              <a:t>Ancestors,</a:t>
            </a:r>
            <a:r>
              <a:rPr sz="1000" spc="-25" dirty="0">
                <a:latin typeface="Arial"/>
                <a:cs typeface="Arial"/>
              </a:rPr>
              <a:t> </a:t>
            </a:r>
            <a:r>
              <a:rPr sz="1000" dirty="0">
                <a:latin typeface="Arial"/>
                <a:cs typeface="Arial"/>
              </a:rPr>
              <a:t>cultures,</a:t>
            </a:r>
            <a:r>
              <a:rPr sz="1000" spc="-25"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heritage,</a:t>
            </a:r>
            <a:r>
              <a:rPr sz="1000" spc="-25" dirty="0">
                <a:latin typeface="Arial"/>
                <a:cs typeface="Arial"/>
              </a:rPr>
              <a:t> </a:t>
            </a:r>
            <a:r>
              <a:rPr sz="1000" dirty="0">
                <a:latin typeface="Arial"/>
                <a:cs typeface="Arial"/>
              </a:rPr>
              <a:t>and</a:t>
            </a:r>
            <a:r>
              <a:rPr sz="1000" spc="-20" dirty="0">
                <a:latin typeface="Arial"/>
                <a:cs typeface="Arial"/>
              </a:rPr>
              <a:t> </a:t>
            </a:r>
            <a:r>
              <a:rPr sz="1000" dirty="0">
                <a:latin typeface="Arial"/>
                <a:cs typeface="Arial"/>
              </a:rPr>
              <a:t>recognise</a:t>
            </a:r>
            <a:r>
              <a:rPr sz="1000" spc="-25" dirty="0">
                <a:latin typeface="Arial"/>
                <a:cs typeface="Arial"/>
              </a:rPr>
              <a:t> the </a:t>
            </a:r>
            <a:r>
              <a:rPr sz="1000" dirty="0">
                <a:latin typeface="Arial"/>
                <a:cs typeface="Arial"/>
              </a:rPr>
              <a:t>continuing</a:t>
            </a:r>
            <a:r>
              <a:rPr sz="1000" spc="-25" dirty="0">
                <a:latin typeface="Arial"/>
                <a:cs typeface="Arial"/>
              </a:rPr>
              <a:t> </a:t>
            </a:r>
            <a:r>
              <a:rPr sz="1000" dirty="0">
                <a:latin typeface="Arial"/>
                <a:cs typeface="Arial"/>
              </a:rPr>
              <a:t>sovereignties</a:t>
            </a:r>
            <a:r>
              <a:rPr sz="1000" spc="-15" dirty="0">
                <a:latin typeface="Arial"/>
                <a:cs typeface="Arial"/>
              </a:rPr>
              <a:t> </a:t>
            </a:r>
            <a:r>
              <a:rPr sz="1000" dirty="0">
                <a:latin typeface="Arial"/>
                <a:cs typeface="Arial"/>
              </a:rPr>
              <a:t>of</a:t>
            </a:r>
            <a:r>
              <a:rPr sz="1000" spc="-15" dirty="0">
                <a:latin typeface="Arial"/>
                <a:cs typeface="Arial"/>
              </a:rPr>
              <a:t> </a:t>
            </a:r>
            <a:r>
              <a:rPr sz="1000" spc="-10" dirty="0">
                <a:latin typeface="Arial"/>
                <a:cs typeface="Arial"/>
              </a:rPr>
              <a:t>all</a:t>
            </a:r>
            <a:r>
              <a:rPr sz="1000" spc="-60" dirty="0">
                <a:latin typeface="Arial"/>
                <a:cs typeface="Arial"/>
              </a:rPr>
              <a:t> </a:t>
            </a:r>
            <a:r>
              <a:rPr sz="1000" dirty="0">
                <a:latin typeface="Arial"/>
                <a:cs typeface="Arial"/>
              </a:rPr>
              <a:t>Aboriginal</a:t>
            </a:r>
            <a:r>
              <a:rPr sz="1000" spc="-15" dirty="0">
                <a:latin typeface="Arial"/>
                <a:cs typeface="Arial"/>
              </a:rPr>
              <a:t> </a:t>
            </a:r>
            <a:r>
              <a:rPr sz="1000" dirty="0">
                <a:latin typeface="Arial"/>
                <a:cs typeface="Arial"/>
              </a:rPr>
              <a:t>and</a:t>
            </a:r>
            <a:r>
              <a:rPr sz="1000" spc="-30" dirty="0">
                <a:latin typeface="Arial"/>
                <a:cs typeface="Arial"/>
              </a:rPr>
              <a:t> </a:t>
            </a:r>
            <a:r>
              <a:rPr sz="1000" spc="-20" dirty="0">
                <a:latin typeface="Arial"/>
                <a:cs typeface="Arial"/>
              </a:rPr>
              <a:t>Torres</a:t>
            </a:r>
            <a:r>
              <a:rPr sz="1000" spc="-15" dirty="0">
                <a:latin typeface="Arial"/>
                <a:cs typeface="Arial"/>
              </a:rPr>
              <a:t> </a:t>
            </a:r>
            <a:r>
              <a:rPr sz="1000" dirty="0">
                <a:latin typeface="Arial"/>
                <a:cs typeface="Arial"/>
              </a:rPr>
              <a:t>Strait</a:t>
            </a:r>
            <a:r>
              <a:rPr sz="1000" spc="-15" dirty="0">
                <a:latin typeface="Arial"/>
                <a:cs typeface="Arial"/>
              </a:rPr>
              <a:t> </a:t>
            </a:r>
            <a:r>
              <a:rPr sz="1000" dirty="0">
                <a:latin typeface="Arial"/>
                <a:cs typeface="Arial"/>
              </a:rPr>
              <a:t>Islander</a:t>
            </a:r>
            <a:r>
              <a:rPr sz="1000" spc="-15" dirty="0">
                <a:latin typeface="Arial"/>
                <a:cs typeface="Arial"/>
              </a:rPr>
              <a:t> </a:t>
            </a:r>
            <a:r>
              <a:rPr sz="1000" spc="-10" dirty="0">
                <a:latin typeface="Arial"/>
                <a:cs typeface="Arial"/>
              </a:rPr>
              <a:t>Nations.</a:t>
            </a:r>
            <a:endParaRPr sz="1000">
              <a:latin typeface="Arial"/>
              <a:cs typeface="Arial"/>
            </a:endParaRPr>
          </a:p>
        </p:txBody>
      </p:sp>
      <p:sp>
        <p:nvSpPr>
          <p:cNvPr id="5" name="object 5"/>
          <p:cNvSpPr txBox="1">
            <a:spLocks noGrp="1"/>
          </p:cNvSpPr>
          <p:nvPr>
            <p:ph type="title"/>
          </p:nvPr>
        </p:nvSpPr>
        <p:spPr>
          <a:xfrm>
            <a:off x="513233" y="1860675"/>
            <a:ext cx="3301365" cy="878840"/>
          </a:xfrm>
          <a:prstGeom prst="rect">
            <a:avLst/>
          </a:prstGeom>
        </p:spPr>
        <p:txBody>
          <a:bodyPr vert="horz" wrap="square" lIns="0" tIns="12700" rIns="0" bIns="0" rtlCol="0">
            <a:spAutoFit/>
          </a:bodyPr>
          <a:lstStyle/>
          <a:p>
            <a:pPr marL="12700" marR="5080">
              <a:lnSpc>
                <a:spcPct val="100000"/>
              </a:lnSpc>
              <a:spcBef>
                <a:spcPts val="100"/>
              </a:spcBef>
            </a:pPr>
            <a:r>
              <a:rPr sz="2800" spc="-10" dirty="0">
                <a:solidFill>
                  <a:srgbClr val="000000"/>
                </a:solidFill>
                <a:latin typeface="Tahoma"/>
                <a:cs typeface="Tahoma"/>
              </a:rPr>
              <a:t>Acknowledgement</a:t>
            </a:r>
            <a:r>
              <a:rPr sz="2800" spc="-155" dirty="0">
                <a:solidFill>
                  <a:srgbClr val="000000"/>
                </a:solidFill>
                <a:latin typeface="Tahoma"/>
                <a:cs typeface="Tahoma"/>
              </a:rPr>
              <a:t> </a:t>
            </a:r>
            <a:r>
              <a:rPr sz="2800" spc="-35" dirty="0">
                <a:solidFill>
                  <a:srgbClr val="000000"/>
                </a:solidFill>
                <a:latin typeface="Tahoma"/>
                <a:cs typeface="Tahoma"/>
              </a:rPr>
              <a:t>of </a:t>
            </a:r>
            <a:r>
              <a:rPr sz="2800" spc="-10" dirty="0">
                <a:solidFill>
                  <a:srgbClr val="000000"/>
                </a:solidFill>
                <a:latin typeface="Tahoma"/>
                <a:cs typeface="Tahoma"/>
              </a:rPr>
              <a:t>Country</a:t>
            </a:r>
            <a:endParaRPr sz="2800">
              <a:latin typeface="Tahoma"/>
              <a:cs typeface="Tahoma"/>
            </a:endParaRPr>
          </a:p>
        </p:txBody>
      </p:sp>
      <p:pic>
        <p:nvPicPr>
          <p:cNvPr id="6" name="object 6"/>
          <p:cNvPicPr/>
          <p:nvPr/>
        </p:nvPicPr>
        <p:blipFill>
          <a:blip r:embed="rId4" cstate="print"/>
          <a:stretch>
            <a:fillRect/>
          </a:stretch>
        </p:blipFill>
        <p:spPr>
          <a:xfrm>
            <a:off x="7434071" y="402335"/>
            <a:ext cx="4754879" cy="5202935"/>
          </a:xfrm>
          <a:prstGeom prst="rect">
            <a:avLst/>
          </a:prstGeom>
        </p:spPr>
      </p:pic>
      <p:pic>
        <p:nvPicPr>
          <p:cNvPr id="7" name="object 7"/>
          <p:cNvPicPr/>
          <p:nvPr/>
        </p:nvPicPr>
        <p:blipFill>
          <a:blip r:embed="rId5" cstate="print"/>
          <a:stretch>
            <a:fillRect/>
          </a:stretch>
        </p:blipFill>
        <p:spPr>
          <a:xfrm>
            <a:off x="6358128" y="4949951"/>
            <a:ext cx="899158" cy="826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Linear regression: Example </a:t>
            </a:r>
            <a:endParaRPr lang="en-US" b="1" dirty="0"/>
          </a:p>
        </p:txBody>
      </p:sp>
      <mc:AlternateContent xmlns:mc="http://schemas.openxmlformats.org/markup-compatibility/2006" xmlns:a14="http://schemas.microsoft.com/office/drawing/2010/main">
        <mc:Choice Requires="a14">
          <p:sp>
            <p:nvSpPr>
              <p:cNvPr id="3" name="TextBox 1">
                <a:extLst>
                  <a:ext uri="{FF2B5EF4-FFF2-40B4-BE49-F238E27FC236}">
                    <a16:creationId xmlns:a16="http://schemas.microsoft.com/office/drawing/2014/main" id="{AA8B18EB-68FA-97CB-AB22-DB8E0B042C26}"/>
                  </a:ext>
                </a:extLst>
              </p:cNvPr>
              <p:cNvSpPr txBox="1"/>
              <p:nvPr/>
            </p:nvSpPr>
            <p:spPr>
              <a:xfrm>
                <a:off x="430280" y="2566621"/>
                <a:ext cx="6124524" cy="786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By minimizing the mean squared error (MSE), we can find the optimal values for </a:t>
                </a:r>
                <a14:m>
                  <m:oMath xmlns:m="http://schemas.openxmlformats.org/officeDocument/2006/math">
                    <m:sSub>
                      <m:sSubPr>
                        <m:ctrlPr>
                          <a:rPr lang="en-US" altLang="zh-CN" sz="1600" i="1" dirty="0" smtClean="0">
                            <a:latin typeface="Cambria Math" panose="02040503050406030204" pitchFamily="18" charset="0"/>
                            <a:cs typeface="Times New Roman" panose="02020603050405020304" pitchFamily="18" charset="0"/>
                          </a:rPr>
                        </m:ctrlPr>
                      </m:sSubPr>
                      <m:e>
                        <m:r>
                          <a:rPr lang="zh-CN" altLang="en-US" sz="1600" i="1" dirty="0" smtClean="0">
                            <a:latin typeface="Cambria Math" panose="02040503050406030204" pitchFamily="18" charset="0"/>
                            <a:cs typeface="Times New Roman" panose="02020603050405020304" pitchFamily="18" charset="0"/>
                          </a:rPr>
                          <m:t>𝛽</m:t>
                        </m:r>
                      </m:e>
                      <m:sub>
                        <m:r>
                          <a:rPr lang="en-US" altLang="zh-CN" sz="1600" i="1" dirty="0" smtClean="0">
                            <a:latin typeface="Cambria Math" panose="02040503050406030204" pitchFamily="18" charset="0"/>
                            <a:cs typeface="Times New Roman" panose="02020603050405020304" pitchFamily="18" charset="0"/>
                          </a:rPr>
                          <m:t>0</m:t>
                        </m:r>
                      </m:sub>
                    </m:sSub>
                  </m:oMath>
                </a14:m>
                <a:r>
                  <a:rPr lang="en-US" altLang="zh-CN" sz="16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600" i="1" dirty="0" smtClean="0">
                            <a:latin typeface="Cambria Math" panose="02040503050406030204" pitchFamily="18" charset="0"/>
                            <a:cs typeface="Times New Roman" panose="02020603050405020304" pitchFamily="18" charset="0"/>
                          </a:rPr>
                        </m:ctrlPr>
                      </m:sSubPr>
                      <m:e>
                        <m:r>
                          <a:rPr lang="en-US" altLang="zh-CN" sz="1600" i="1" dirty="0" smtClean="0">
                            <a:latin typeface="Cambria Math" panose="02040503050406030204" pitchFamily="18" charset="0"/>
                            <a:cs typeface="Times New Roman" panose="02020603050405020304" pitchFamily="18" charset="0"/>
                          </a:rPr>
                          <m:t>𝛽</m:t>
                        </m:r>
                      </m:e>
                      <m:sub>
                        <m:r>
                          <a:rPr lang="en-US" altLang="zh-CN" sz="1600" i="1" dirty="0" smtClean="0">
                            <a:latin typeface="Cambria Math" panose="02040503050406030204" pitchFamily="18" charset="0"/>
                            <a:cs typeface="Times New Roman" panose="02020603050405020304" pitchFamily="18" charset="0"/>
                          </a:rPr>
                          <m:t>1</m:t>
                        </m:r>
                      </m:sub>
                    </m:sSub>
                  </m:oMath>
                </a14:m>
                <a:r>
                  <a:rPr lang="en-US" altLang="zh-CN" sz="1400" dirty="0">
                    <a:latin typeface="Arial" panose="020B0604020202020204" pitchFamily="34" charset="0"/>
                    <a:cs typeface="Arial" panose="020B0604020202020204" pitchFamily="34" charset="0"/>
                  </a:rPr>
                  <a:t>.</a:t>
                </a:r>
              </a:p>
            </p:txBody>
          </p:sp>
        </mc:Choice>
        <mc:Fallback xmlns="">
          <p:sp>
            <p:nvSpPr>
              <p:cNvPr id="3" name="TextBox 1">
                <a:extLst>
                  <a:ext uri="{FF2B5EF4-FFF2-40B4-BE49-F238E27FC236}">
                    <a16:creationId xmlns:a16="http://schemas.microsoft.com/office/drawing/2014/main" id="{AA8B18EB-68FA-97CB-AB22-DB8E0B042C26}"/>
                  </a:ext>
                </a:extLst>
              </p:cNvPr>
              <p:cNvSpPr txBox="1">
                <a:spLocks noRot="1" noChangeAspect="1" noMove="1" noResize="1" noEditPoints="1" noAdjustHandles="1" noChangeArrowheads="1" noChangeShapeType="1" noTextEdit="1"/>
              </p:cNvSpPr>
              <p:nvPr/>
            </p:nvSpPr>
            <p:spPr>
              <a:xfrm>
                <a:off x="430280" y="2566621"/>
                <a:ext cx="6124524" cy="786497"/>
              </a:xfrm>
              <a:prstGeom prst="rect">
                <a:avLst/>
              </a:prstGeom>
              <a:blipFill>
                <a:blip r:embed="rId2"/>
                <a:stretch>
                  <a:fillRect l="-622" b="-9677"/>
                </a:stretch>
              </a:blipFill>
            </p:spPr>
            <p:txBody>
              <a:bodyPr/>
              <a:lstStyle/>
              <a:p>
                <a:r>
                  <a:rPr lang="en-US">
                    <a:noFill/>
                  </a:rPr>
                  <a:t> </a:t>
                </a:r>
              </a:p>
            </p:txBody>
          </p:sp>
        </mc:Fallback>
      </mc:AlternateContent>
      <p:pic>
        <p:nvPicPr>
          <p:cNvPr id="14" name="图片 13" descr="图表, 折线图&#10;&#10;描述已自动生成">
            <a:extLst>
              <a:ext uri="{FF2B5EF4-FFF2-40B4-BE49-F238E27FC236}">
                <a16:creationId xmlns:a16="http://schemas.microsoft.com/office/drawing/2014/main" id="{91EB5495-26B6-5B8B-EF4C-8AF6A003DB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8107" y="2541739"/>
            <a:ext cx="5117588" cy="3325279"/>
          </a:xfrm>
          <a:prstGeom prst="rect">
            <a:avLst/>
          </a:prstGeom>
        </p:spPr>
      </p:pic>
      <p:pic>
        <p:nvPicPr>
          <p:cNvPr id="2" name="图片 7">
            <a:extLst>
              <a:ext uri="{FF2B5EF4-FFF2-40B4-BE49-F238E27FC236}">
                <a16:creationId xmlns:a16="http://schemas.microsoft.com/office/drawing/2014/main" id="{4494F038-D4F6-3EA5-3DA1-2E5AF449318C}"/>
              </a:ext>
            </a:extLst>
          </p:cNvPr>
          <p:cNvPicPr>
            <a:picLocks noChangeAspect="1"/>
          </p:cNvPicPr>
          <p:nvPr/>
        </p:nvPicPr>
        <p:blipFill>
          <a:blip r:embed="rId4"/>
          <a:stretch>
            <a:fillRect/>
          </a:stretch>
        </p:blipFill>
        <p:spPr>
          <a:xfrm>
            <a:off x="382308" y="3788757"/>
            <a:ext cx="5713692" cy="1911805"/>
          </a:xfrm>
          <a:prstGeom prst="rect">
            <a:avLst/>
          </a:prstGeom>
        </p:spPr>
      </p:pic>
      <p:sp>
        <p:nvSpPr>
          <p:cNvPr id="5" name="TextBox 1">
            <a:extLst>
              <a:ext uri="{FF2B5EF4-FFF2-40B4-BE49-F238E27FC236}">
                <a16:creationId xmlns:a16="http://schemas.microsoft.com/office/drawing/2014/main" id="{15BF7A10-48BA-4C93-DB81-BE524FFF8692}"/>
              </a:ext>
            </a:extLst>
          </p:cNvPr>
          <p:cNvSpPr txBox="1"/>
          <p:nvPr/>
        </p:nvSpPr>
        <p:spPr>
          <a:xfrm>
            <a:off x="430280" y="1157438"/>
            <a:ext cx="9223859" cy="7853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We assume a linear relationship between house price </a:t>
            </a:r>
            <a:r>
              <a:rPr lang="zh-CN" altLang="en-US" sz="1600" dirty="0">
                <a:latin typeface="Arial" panose="020B0604020202020204" pitchFamily="34" charset="0"/>
                <a:cs typeface="Arial" panose="020B0604020202020204" pitchFamily="34" charset="0"/>
              </a:rPr>
              <a:t>𝑦</a:t>
            </a:r>
            <a:r>
              <a:rPr lang="en-US" altLang="zh-CN" sz="1600" dirty="0">
                <a:latin typeface="Arial" panose="020B0604020202020204" pitchFamily="34" charset="0"/>
                <a:cs typeface="Arial" panose="020B0604020202020204" pitchFamily="34" charset="0"/>
              </a:rPr>
              <a:t> and house area </a:t>
            </a:r>
            <a:r>
              <a:rPr lang="zh-CN" altLang="en-US" sz="1600" dirty="0">
                <a:latin typeface="Arial" panose="020B0604020202020204" pitchFamily="34" charset="0"/>
                <a:cs typeface="Arial" panose="020B0604020202020204" pitchFamily="34" charset="0"/>
              </a:rPr>
              <a:t>𝑥</a:t>
            </a:r>
            <a:r>
              <a:rPr lang="en-US" altLang="zh-CN" sz="1600" dirty="0">
                <a:latin typeface="Arial" panose="020B0604020202020204" pitchFamily="34" charset="0"/>
                <a:cs typeface="Arial" panose="020B0604020202020204" pitchFamily="34" charset="0"/>
              </a:rPr>
              <a:t>, represented by the equation:</a:t>
            </a:r>
          </a:p>
        </p:txBody>
      </p:sp>
      <p:pic>
        <p:nvPicPr>
          <p:cNvPr id="6" name="图片 9">
            <a:extLst>
              <a:ext uri="{FF2B5EF4-FFF2-40B4-BE49-F238E27FC236}">
                <a16:creationId xmlns:a16="http://schemas.microsoft.com/office/drawing/2014/main" id="{B58055AD-2ABF-8AB7-55D0-55E2ED111581}"/>
              </a:ext>
            </a:extLst>
          </p:cNvPr>
          <p:cNvPicPr>
            <a:picLocks noChangeAspect="1"/>
          </p:cNvPicPr>
          <p:nvPr/>
        </p:nvPicPr>
        <p:blipFill>
          <a:blip r:embed="rId5"/>
          <a:stretch>
            <a:fillRect/>
          </a:stretch>
        </p:blipFill>
        <p:spPr>
          <a:xfrm>
            <a:off x="4726956" y="1863498"/>
            <a:ext cx="1827848" cy="481409"/>
          </a:xfrm>
          <a:prstGeom prst="rect">
            <a:avLst/>
          </a:prstGeom>
        </p:spPr>
      </p:pic>
    </p:spTree>
    <p:extLst>
      <p:ext uri="{BB962C8B-B14F-4D97-AF65-F5344CB8AC3E}">
        <p14:creationId xmlns:p14="http://schemas.microsoft.com/office/powerpoint/2010/main" val="2504485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85322" y="180889"/>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Ridge Regression</a:t>
            </a:r>
            <a:endParaRPr lang="en-US" b="1" dirty="0"/>
          </a:p>
        </p:txBody>
      </p:sp>
      <p:sp>
        <p:nvSpPr>
          <p:cNvPr id="3" name="TextBox 1">
            <a:extLst>
              <a:ext uri="{FF2B5EF4-FFF2-40B4-BE49-F238E27FC236}">
                <a16:creationId xmlns:a16="http://schemas.microsoft.com/office/drawing/2014/main" id="{AA8B18EB-68FA-97CB-AB22-DB8E0B042C26}"/>
              </a:ext>
            </a:extLst>
          </p:cNvPr>
          <p:cNvSpPr txBox="1"/>
          <p:nvPr/>
        </p:nvSpPr>
        <p:spPr>
          <a:xfrm>
            <a:off x="485322" y="2660413"/>
            <a:ext cx="10365945" cy="3047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b="1" dirty="0">
                <a:latin typeface="Arial" panose="020B0604020202020204" pitchFamily="34" charset="0"/>
                <a:cs typeface="Arial" panose="020B0604020202020204" pitchFamily="34" charset="0"/>
              </a:rPr>
              <a:t>Characteristics of Ridge Regression</a:t>
            </a:r>
          </a:p>
          <a:p>
            <a:pPr>
              <a:lnSpc>
                <a:spcPct val="150000"/>
              </a:lnSpc>
            </a:pPr>
            <a:r>
              <a:rPr lang="en-US" altLang="zh-CN" sz="1600" b="1" dirty="0">
                <a:latin typeface="Arial" panose="020B0604020202020204" pitchFamily="34" charset="0"/>
                <a:cs typeface="Arial" panose="020B0604020202020204" pitchFamily="34" charset="0"/>
              </a:rPr>
              <a:t>Handling Multicollinearity</a:t>
            </a:r>
          </a:p>
          <a:p>
            <a:pPr>
              <a:lnSpc>
                <a:spcPct val="150000"/>
              </a:lnSpc>
            </a:pPr>
            <a:r>
              <a:rPr lang="en-US" altLang="zh-CN" sz="1600" dirty="0">
                <a:latin typeface="Arial" panose="020B0604020202020204" pitchFamily="34" charset="0"/>
                <a:cs typeface="Arial" panose="020B0604020202020204" pitchFamily="34" charset="0"/>
              </a:rPr>
              <a:t>Ridge regression addresses multicollinearity by adding an L2 regularization term to the loss function, which constrains the size of the regression coefficients and reduces the impact of high correlation between independent variables.</a:t>
            </a:r>
          </a:p>
          <a:p>
            <a:pPr>
              <a:lnSpc>
                <a:spcPct val="150000"/>
              </a:lnSpc>
            </a:pPr>
            <a:r>
              <a:rPr lang="en-US" altLang="zh-CN" sz="1600" b="1" dirty="0">
                <a:latin typeface="Arial" panose="020B0604020202020204" pitchFamily="34" charset="0"/>
                <a:cs typeface="Arial" panose="020B0604020202020204" pitchFamily="34" charset="0"/>
              </a:rPr>
              <a:t>Preventing Overfitting</a:t>
            </a:r>
          </a:p>
          <a:p>
            <a:pPr>
              <a:lnSpc>
                <a:spcPct val="150000"/>
              </a:lnSpc>
            </a:pPr>
            <a:r>
              <a:rPr lang="en-US" altLang="zh-CN" sz="1600" dirty="0">
                <a:latin typeface="Arial" panose="020B0604020202020204" pitchFamily="34" charset="0"/>
                <a:cs typeface="Arial" panose="020B0604020202020204" pitchFamily="34" charset="0"/>
              </a:rPr>
              <a:t>The inclusion of the regularization term helps prevent overfitting, improving the model's generalization ability on test data.</a:t>
            </a:r>
            <a:endParaRPr lang="zh-CN" altLang="en-US" sz="1600" dirty="0">
              <a:latin typeface="Arial" panose="020B0604020202020204" pitchFamily="34" charset="0"/>
              <a:cs typeface="Arial" panose="020B0604020202020204" pitchFamily="34" charset="0"/>
            </a:endParaRPr>
          </a:p>
        </p:txBody>
      </p:sp>
      <p:sp>
        <p:nvSpPr>
          <p:cNvPr id="7" name="TextBox 1">
            <a:extLst>
              <a:ext uri="{FF2B5EF4-FFF2-40B4-BE49-F238E27FC236}">
                <a16:creationId xmlns:a16="http://schemas.microsoft.com/office/drawing/2014/main" id="{C63B6347-3EA3-FD87-5EC5-FB1D11875CAA}"/>
              </a:ext>
            </a:extLst>
          </p:cNvPr>
          <p:cNvSpPr txBox="1"/>
          <p:nvPr/>
        </p:nvSpPr>
        <p:spPr>
          <a:xfrm>
            <a:off x="485322" y="5707914"/>
            <a:ext cx="10044330" cy="417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The loss function for the ridge regression model can be expressed as:</a:t>
            </a:r>
          </a:p>
        </p:txBody>
      </p:sp>
      <p:sp>
        <p:nvSpPr>
          <p:cNvPr id="9" name="TextBox 1">
            <a:extLst>
              <a:ext uri="{FF2B5EF4-FFF2-40B4-BE49-F238E27FC236}">
                <a16:creationId xmlns:a16="http://schemas.microsoft.com/office/drawing/2014/main" id="{25D0A36C-9E3A-9354-6A06-DF26B8A7C643}"/>
              </a:ext>
            </a:extLst>
          </p:cNvPr>
          <p:cNvSpPr txBox="1"/>
          <p:nvPr/>
        </p:nvSpPr>
        <p:spPr>
          <a:xfrm>
            <a:off x="485322" y="765664"/>
            <a:ext cx="10044330" cy="18947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Ridge Regression, also known as L2 regularization regression, is an extension of linear regression that addresses multicollinearity issues. When independent variables are highly correlated, the coefficients estimated by Ordinary Least Squares (OLS) regression can become unstable, leading to overfitting. Ridge </a:t>
            </a:r>
            <a:r>
              <a:rPr lang="en-US" altLang="zh-CN" sz="1600" b="1" dirty="0">
                <a:solidFill>
                  <a:srgbClr val="FF0000"/>
                </a:solidFill>
                <a:latin typeface="Arial" panose="020B0604020202020204" pitchFamily="34" charset="0"/>
                <a:cs typeface="Arial" panose="020B0604020202020204" pitchFamily="34" charset="0"/>
              </a:rPr>
              <a:t>regression adds an L2 regularization term to the loss function</a:t>
            </a:r>
            <a:r>
              <a:rPr lang="en-US" altLang="zh-CN" sz="1600" dirty="0">
                <a:latin typeface="Arial" panose="020B0604020202020204" pitchFamily="34" charset="0"/>
                <a:cs typeface="Arial" panose="020B0604020202020204" pitchFamily="34" charset="0"/>
              </a:rPr>
              <a:t>, which helps to constrain the size of the regression coefficients, thus enhancing the model's stability and predictive performance.</a:t>
            </a:r>
          </a:p>
        </p:txBody>
      </p:sp>
      <p:pic>
        <p:nvPicPr>
          <p:cNvPr id="5" name="图片 4">
            <a:extLst>
              <a:ext uri="{FF2B5EF4-FFF2-40B4-BE49-F238E27FC236}">
                <a16:creationId xmlns:a16="http://schemas.microsoft.com/office/drawing/2014/main" id="{56E9E95D-2753-BA83-D180-9B545E4284A4}"/>
              </a:ext>
            </a:extLst>
          </p:cNvPr>
          <p:cNvPicPr>
            <a:picLocks noChangeAspect="1"/>
          </p:cNvPicPr>
          <p:nvPr/>
        </p:nvPicPr>
        <p:blipFill>
          <a:blip r:embed="rId3"/>
          <a:stretch>
            <a:fillRect/>
          </a:stretch>
        </p:blipFill>
        <p:spPr>
          <a:xfrm>
            <a:off x="3948178" y="6158511"/>
            <a:ext cx="4295644" cy="508519"/>
          </a:xfrm>
          <a:prstGeom prst="rect">
            <a:avLst/>
          </a:prstGeom>
        </p:spPr>
      </p:pic>
    </p:spTree>
    <p:extLst>
      <p:ext uri="{BB962C8B-B14F-4D97-AF65-F5344CB8AC3E}">
        <p14:creationId xmlns:p14="http://schemas.microsoft.com/office/powerpoint/2010/main" val="720112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Polynomial Regression </a:t>
            </a:r>
            <a:endParaRPr lang="en-US" b="1" dirty="0"/>
          </a:p>
        </p:txBody>
      </p:sp>
      <p:sp>
        <p:nvSpPr>
          <p:cNvPr id="2" name="TextBox 1">
            <a:extLst>
              <a:ext uri="{FF2B5EF4-FFF2-40B4-BE49-F238E27FC236}">
                <a16:creationId xmlns:a16="http://schemas.microsoft.com/office/drawing/2014/main" id="{D7A66BCF-9A93-BAF9-C2B2-A981AC790BD8}"/>
              </a:ext>
            </a:extLst>
          </p:cNvPr>
          <p:cNvSpPr txBox="1"/>
          <p:nvPr/>
        </p:nvSpPr>
        <p:spPr>
          <a:xfrm>
            <a:off x="430281" y="1008964"/>
            <a:ext cx="10044330" cy="18947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Polynomial regression is a regression algorithm used to </a:t>
            </a:r>
            <a:r>
              <a:rPr lang="en-US" altLang="zh-CN" sz="1600" b="1" dirty="0">
                <a:solidFill>
                  <a:srgbClr val="FF0000"/>
                </a:solidFill>
                <a:latin typeface="Arial" panose="020B0604020202020204" pitchFamily="34" charset="0"/>
                <a:cs typeface="Arial" panose="020B0604020202020204" pitchFamily="34" charset="0"/>
              </a:rPr>
              <a:t>describe the nonlinear relationship </a:t>
            </a:r>
            <a:r>
              <a:rPr lang="en-US" altLang="zh-CN" sz="1600" dirty="0">
                <a:latin typeface="Arial" panose="020B0604020202020204" pitchFamily="34" charset="0"/>
                <a:cs typeface="Arial" panose="020B0604020202020204" pitchFamily="34" charset="0"/>
              </a:rPr>
              <a:t>between independent variables (features) and the dependent variable (target variable). </a:t>
            </a:r>
          </a:p>
          <a:p>
            <a:pPr>
              <a:lnSpc>
                <a:spcPct val="150000"/>
              </a:lnSpc>
            </a:pPr>
            <a:r>
              <a:rPr lang="en-US" altLang="zh-CN" sz="1600" dirty="0">
                <a:latin typeface="Arial" panose="020B0604020202020204" pitchFamily="34" charset="0"/>
                <a:cs typeface="Arial" panose="020B0604020202020204" pitchFamily="34" charset="0"/>
              </a:rPr>
              <a:t>Unlike linear regression, polynomial regression allows the model to fit more complex curves instead of just a straight line. By adding polynomial terms of the independent variables (such as square terms, cubic terms), polynomial regression can capture nonlinear patterns in the data.</a:t>
            </a:r>
          </a:p>
        </p:txBody>
      </p:sp>
      <p:sp>
        <p:nvSpPr>
          <p:cNvPr id="3" name="TextBox 1">
            <a:extLst>
              <a:ext uri="{FF2B5EF4-FFF2-40B4-BE49-F238E27FC236}">
                <a16:creationId xmlns:a16="http://schemas.microsoft.com/office/drawing/2014/main" id="{AA8B18EB-68FA-97CB-AB22-DB8E0B042C26}"/>
              </a:ext>
            </a:extLst>
          </p:cNvPr>
          <p:cNvSpPr txBox="1"/>
          <p:nvPr/>
        </p:nvSpPr>
        <p:spPr>
          <a:xfrm>
            <a:off x="430280" y="4582504"/>
            <a:ext cx="11553173" cy="17143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Polynomial regression is widely used in many practical applications, especially when </a:t>
            </a:r>
            <a:r>
              <a:rPr lang="en-US" altLang="zh-CN" sz="1600" b="1" dirty="0">
                <a:solidFill>
                  <a:srgbClr val="FF0000"/>
                </a:solidFill>
                <a:latin typeface="Arial" panose="020B0604020202020204" pitchFamily="34" charset="0"/>
                <a:cs typeface="Arial" panose="020B0604020202020204" pitchFamily="34" charset="0"/>
              </a:rPr>
              <a:t>dealing with nonlinear relationships</a:t>
            </a:r>
            <a:r>
              <a:rPr lang="en-US" altLang="zh-CN" sz="1600" dirty="0">
                <a:latin typeface="Arial" panose="020B0604020202020204" pitchFamily="34" charset="0"/>
                <a:cs typeface="Arial" panose="020B0604020202020204" pitchFamily="34" charset="0"/>
              </a:rPr>
              <a:t>. </a:t>
            </a:r>
          </a:p>
          <a:p>
            <a:pPr>
              <a:lnSpc>
                <a:spcPct val="150000"/>
              </a:lnSpc>
            </a:pPr>
            <a:r>
              <a:rPr lang="en-US" altLang="zh-CN" sz="1400" dirty="0">
                <a:latin typeface="Arial" panose="020B0604020202020204" pitchFamily="34" charset="0"/>
                <a:cs typeface="Arial" panose="020B0604020202020204" pitchFamily="34" charset="0"/>
              </a:rPr>
              <a:t>For example: </a:t>
            </a:r>
          </a:p>
          <a:p>
            <a:pPr>
              <a:lnSpc>
                <a:spcPct val="150000"/>
              </a:lnSpc>
            </a:pPr>
            <a:r>
              <a:rPr lang="en-US" altLang="zh-CN" sz="1400" dirty="0">
                <a:latin typeface="Arial" panose="020B0604020202020204" pitchFamily="34" charset="0"/>
                <a:cs typeface="Arial" panose="020B0604020202020204" pitchFamily="34" charset="0"/>
              </a:rPr>
              <a:t>Economics: Analyzing and predicting nonlinear changes in economic indicators (such as GDP growth rate, inflation rate). </a:t>
            </a:r>
          </a:p>
          <a:p>
            <a:pPr>
              <a:lnSpc>
                <a:spcPct val="150000"/>
              </a:lnSpc>
            </a:pPr>
            <a:r>
              <a:rPr lang="en-US" altLang="zh-CN" sz="1400" dirty="0">
                <a:latin typeface="Arial" panose="020B0604020202020204" pitchFamily="34" charset="0"/>
                <a:cs typeface="Arial" panose="020B0604020202020204" pitchFamily="34" charset="0"/>
              </a:rPr>
              <a:t>Environmental Science: Predicting nonlinear trends in environmental variables (such as pollutant concentration over time). </a:t>
            </a:r>
          </a:p>
          <a:p>
            <a:pPr>
              <a:lnSpc>
                <a:spcPct val="150000"/>
              </a:lnSpc>
            </a:pPr>
            <a:r>
              <a:rPr lang="en-US" altLang="zh-CN" sz="1400" dirty="0">
                <a:latin typeface="Arial" panose="020B0604020202020204" pitchFamily="34" charset="0"/>
                <a:cs typeface="Arial" panose="020B0604020202020204" pitchFamily="34" charset="0"/>
              </a:rPr>
              <a:t>Medicine: Studying and predicting nonlinear patterns in disease progression (such as tumor growth over time).</a:t>
            </a:r>
          </a:p>
        </p:txBody>
      </p:sp>
      <p:sp>
        <p:nvSpPr>
          <p:cNvPr id="7" name="TextBox 1">
            <a:extLst>
              <a:ext uri="{FF2B5EF4-FFF2-40B4-BE49-F238E27FC236}">
                <a16:creationId xmlns:a16="http://schemas.microsoft.com/office/drawing/2014/main" id="{C63B6347-3EA3-FD87-5EC5-FB1D11875CAA}"/>
              </a:ext>
            </a:extLst>
          </p:cNvPr>
          <p:cNvSpPr txBox="1"/>
          <p:nvPr/>
        </p:nvSpPr>
        <p:spPr>
          <a:xfrm>
            <a:off x="430281" y="3142034"/>
            <a:ext cx="10044330" cy="417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The general formula for a polynomial regression model can be expressed as:</a:t>
            </a:r>
          </a:p>
        </p:txBody>
      </p:sp>
      <p:pic>
        <p:nvPicPr>
          <p:cNvPr id="8" name="图片 7">
            <a:extLst>
              <a:ext uri="{FF2B5EF4-FFF2-40B4-BE49-F238E27FC236}">
                <a16:creationId xmlns:a16="http://schemas.microsoft.com/office/drawing/2014/main" id="{74AB4AEF-4482-2F37-F48B-4F1AC8E60C16}"/>
              </a:ext>
            </a:extLst>
          </p:cNvPr>
          <p:cNvPicPr>
            <a:picLocks noChangeAspect="1"/>
          </p:cNvPicPr>
          <p:nvPr/>
        </p:nvPicPr>
        <p:blipFill>
          <a:blip r:embed="rId2"/>
          <a:stretch>
            <a:fillRect/>
          </a:stretch>
        </p:blipFill>
        <p:spPr>
          <a:xfrm>
            <a:off x="3436692" y="3742355"/>
            <a:ext cx="4031506" cy="539427"/>
          </a:xfrm>
          <a:prstGeom prst="rect">
            <a:avLst/>
          </a:prstGeom>
        </p:spPr>
      </p:pic>
    </p:spTree>
    <p:extLst>
      <p:ext uri="{BB962C8B-B14F-4D97-AF65-F5344CB8AC3E}">
        <p14:creationId xmlns:p14="http://schemas.microsoft.com/office/powerpoint/2010/main" val="4084316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dirty="0">
                <a:solidFill>
                  <a:srgbClr val="424242"/>
                </a:solidFill>
                <a:latin typeface="Calibri"/>
                <a:cs typeface="Calibri"/>
              </a:rPr>
              <a:t>P</a:t>
            </a:r>
            <a:r>
              <a:rPr lang="en-US" altLang="zh-CN" sz="3200" dirty="0">
                <a:solidFill>
                  <a:srgbClr val="424242"/>
                </a:solidFill>
                <a:latin typeface="Calibri"/>
                <a:cs typeface="Calibri"/>
              </a:rPr>
              <a:t>olynomial </a:t>
            </a:r>
            <a:r>
              <a:rPr lang="en-US" altLang="zh-CN" dirty="0">
                <a:solidFill>
                  <a:srgbClr val="424242"/>
                </a:solidFill>
                <a:latin typeface="Calibri"/>
                <a:cs typeface="Calibri"/>
              </a:rPr>
              <a:t>R</a:t>
            </a:r>
            <a:r>
              <a:rPr lang="en-US" altLang="zh-CN" sz="3200" dirty="0">
                <a:solidFill>
                  <a:srgbClr val="424242"/>
                </a:solidFill>
                <a:latin typeface="Calibri"/>
                <a:cs typeface="Calibri"/>
              </a:rPr>
              <a:t>egression: Example </a:t>
            </a:r>
            <a:endParaRPr lang="en-US" b="1" dirty="0"/>
          </a:p>
        </p:txBody>
      </p:sp>
      <p:sp>
        <p:nvSpPr>
          <p:cNvPr id="11" name="TextBox 1">
            <a:extLst>
              <a:ext uri="{FF2B5EF4-FFF2-40B4-BE49-F238E27FC236}">
                <a16:creationId xmlns:a16="http://schemas.microsoft.com/office/drawing/2014/main" id="{311B8431-C17D-9379-76FA-B5187F3A7E07}"/>
              </a:ext>
            </a:extLst>
          </p:cNvPr>
          <p:cNvSpPr txBox="1"/>
          <p:nvPr/>
        </p:nvSpPr>
        <p:spPr>
          <a:xfrm>
            <a:off x="430279" y="2108178"/>
            <a:ext cx="8990651" cy="4160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We assume a quadratic polynomial regression model to capture the nonlinear relationship:</a:t>
            </a:r>
          </a:p>
        </p:txBody>
      </p:sp>
      <p:sp>
        <p:nvSpPr>
          <p:cNvPr id="2" name="TextBox 1">
            <a:extLst>
              <a:ext uri="{FF2B5EF4-FFF2-40B4-BE49-F238E27FC236}">
                <a16:creationId xmlns:a16="http://schemas.microsoft.com/office/drawing/2014/main" id="{CF7C4E8B-ED59-B481-2668-5E652230CDC0}"/>
              </a:ext>
            </a:extLst>
          </p:cNvPr>
          <p:cNvSpPr txBox="1"/>
          <p:nvPr/>
        </p:nvSpPr>
        <p:spPr>
          <a:xfrm>
            <a:off x="430279" y="1127663"/>
            <a:ext cx="10080508" cy="741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500" dirty="0">
                <a:latin typeface="Arial" panose="020B0604020202020204" pitchFamily="34" charset="0"/>
                <a:cs typeface="Arial" panose="020B0604020202020204" pitchFamily="34" charset="0"/>
              </a:rPr>
              <a:t>Suppose we want to model the relationship between a car's engine size (in liters) and its fuel efficiency (miles per gallon, MPG). </a:t>
            </a:r>
          </a:p>
        </p:txBody>
      </p:sp>
      <p:pic>
        <p:nvPicPr>
          <p:cNvPr id="6" name="图片 5">
            <a:extLst>
              <a:ext uri="{FF2B5EF4-FFF2-40B4-BE49-F238E27FC236}">
                <a16:creationId xmlns:a16="http://schemas.microsoft.com/office/drawing/2014/main" id="{C3CCDCDE-A288-B4FE-14F5-23A2CE84B0DC}"/>
              </a:ext>
            </a:extLst>
          </p:cNvPr>
          <p:cNvPicPr>
            <a:picLocks noChangeAspect="1"/>
          </p:cNvPicPr>
          <p:nvPr/>
        </p:nvPicPr>
        <p:blipFill rotWithShape="1">
          <a:blip r:embed="rId2"/>
          <a:srcRect t="9590"/>
          <a:stretch/>
        </p:blipFill>
        <p:spPr>
          <a:xfrm>
            <a:off x="430279" y="4159232"/>
            <a:ext cx="4755747" cy="2009314"/>
          </a:xfrm>
          <a:prstGeom prst="rect">
            <a:avLst/>
          </a:prstGeom>
        </p:spPr>
      </p:pic>
      <p:pic>
        <p:nvPicPr>
          <p:cNvPr id="9" name="图片 8">
            <a:extLst>
              <a:ext uri="{FF2B5EF4-FFF2-40B4-BE49-F238E27FC236}">
                <a16:creationId xmlns:a16="http://schemas.microsoft.com/office/drawing/2014/main" id="{9F8FD292-5A0F-BD00-E967-D30341D757FC}"/>
              </a:ext>
            </a:extLst>
          </p:cNvPr>
          <p:cNvPicPr>
            <a:picLocks noChangeAspect="1"/>
          </p:cNvPicPr>
          <p:nvPr/>
        </p:nvPicPr>
        <p:blipFill>
          <a:blip r:embed="rId3"/>
          <a:stretch>
            <a:fillRect/>
          </a:stretch>
        </p:blipFill>
        <p:spPr>
          <a:xfrm>
            <a:off x="4242449" y="2835814"/>
            <a:ext cx="2456169" cy="507473"/>
          </a:xfrm>
          <a:prstGeom prst="rect">
            <a:avLst/>
          </a:prstGeom>
        </p:spPr>
      </p:pic>
      <p:pic>
        <p:nvPicPr>
          <p:cNvPr id="13" name="图片 12" descr="图表, 折线图&#10;&#10;描述已自动生成">
            <a:extLst>
              <a:ext uri="{FF2B5EF4-FFF2-40B4-BE49-F238E27FC236}">
                <a16:creationId xmlns:a16="http://schemas.microsoft.com/office/drawing/2014/main" id="{DC1F4F64-660C-1BA8-D64E-8955688E5A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3650662"/>
            <a:ext cx="4769208" cy="3026454"/>
          </a:xfrm>
          <a:prstGeom prst="rect">
            <a:avLst/>
          </a:prstGeom>
        </p:spPr>
      </p:pic>
    </p:spTree>
    <p:extLst>
      <p:ext uri="{BB962C8B-B14F-4D97-AF65-F5344CB8AC3E}">
        <p14:creationId xmlns:p14="http://schemas.microsoft.com/office/powerpoint/2010/main" val="3740772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85322" y="180889"/>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Stepwise Regression </a:t>
            </a:r>
            <a:endParaRPr lang="en-US" b="1" dirty="0"/>
          </a:p>
        </p:txBody>
      </p:sp>
      <p:sp>
        <p:nvSpPr>
          <p:cNvPr id="3" name="TextBox 1">
            <a:extLst>
              <a:ext uri="{FF2B5EF4-FFF2-40B4-BE49-F238E27FC236}">
                <a16:creationId xmlns:a16="http://schemas.microsoft.com/office/drawing/2014/main" id="{AA8B18EB-68FA-97CB-AB22-DB8E0B042C26}"/>
              </a:ext>
            </a:extLst>
          </p:cNvPr>
          <p:cNvSpPr txBox="1"/>
          <p:nvPr/>
        </p:nvSpPr>
        <p:spPr>
          <a:xfrm>
            <a:off x="485322" y="2758365"/>
            <a:ext cx="10365945" cy="30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b="1" dirty="0">
                <a:latin typeface="Arial" panose="020B0604020202020204" pitchFamily="34" charset="0"/>
                <a:cs typeface="Arial" panose="020B0604020202020204" pitchFamily="34" charset="0"/>
              </a:rPr>
              <a:t>General Procedure for Stepwise Regression</a:t>
            </a:r>
            <a:br>
              <a:rPr lang="en-US" altLang="zh-CN" sz="1600" dirty="0">
                <a:latin typeface="Arial" panose="020B0604020202020204" pitchFamily="34" charset="0"/>
                <a:cs typeface="Arial" panose="020B0604020202020204" pitchFamily="34" charset="0"/>
              </a:rPr>
            </a:br>
            <a:r>
              <a:rPr lang="en-US" altLang="zh-CN" sz="1400" b="1" dirty="0">
                <a:latin typeface="Arial" panose="020B0604020202020204" pitchFamily="34" charset="0"/>
                <a:cs typeface="Arial" panose="020B0604020202020204" pitchFamily="34" charset="0"/>
              </a:rPr>
              <a:t>Initialization</a:t>
            </a:r>
          </a:p>
          <a:p>
            <a:pPr>
              <a:lnSpc>
                <a:spcPct val="150000"/>
              </a:lnSpc>
            </a:pPr>
            <a:r>
              <a:rPr lang="en-US" altLang="zh-CN" sz="1400" dirty="0">
                <a:latin typeface="Arial" panose="020B0604020202020204" pitchFamily="34" charset="0"/>
                <a:cs typeface="Arial" panose="020B0604020202020204" pitchFamily="34" charset="0"/>
              </a:rPr>
              <a:t>Start with an empty model (for forward selection) or a full model (for backward elimination).</a:t>
            </a:r>
            <a:br>
              <a:rPr lang="en-US" altLang="zh-CN" sz="1400" dirty="0">
                <a:latin typeface="Arial" panose="020B0604020202020204" pitchFamily="34" charset="0"/>
                <a:cs typeface="Arial" panose="020B0604020202020204" pitchFamily="34" charset="0"/>
              </a:rPr>
            </a:br>
            <a:r>
              <a:rPr lang="en-US" altLang="zh-CN" sz="1400" b="1" dirty="0">
                <a:latin typeface="Arial" panose="020B0604020202020204" pitchFamily="34" charset="0"/>
                <a:cs typeface="Arial" panose="020B0604020202020204" pitchFamily="34" charset="0"/>
              </a:rPr>
              <a:t>Iteration</a:t>
            </a:r>
            <a:br>
              <a:rPr lang="en-US" altLang="zh-CN" sz="1400" dirty="0">
                <a:latin typeface="Arial" panose="020B0604020202020204" pitchFamily="34" charset="0"/>
                <a:cs typeface="Arial" panose="020B0604020202020204" pitchFamily="34" charset="0"/>
              </a:rPr>
            </a:br>
            <a:r>
              <a:rPr lang="en-US" altLang="zh-CN" sz="1400" dirty="0">
                <a:latin typeface="Arial" panose="020B0604020202020204" pitchFamily="34" charset="0"/>
                <a:cs typeface="Arial" panose="020B0604020202020204" pitchFamily="34" charset="0"/>
              </a:rPr>
              <a:t>Forward Selection: Add the variable that provides the best fit improvement.</a:t>
            </a:r>
            <a:br>
              <a:rPr lang="en-US" altLang="zh-CN" sz="1400" dirty="0">
                <a:latin typeface="Arial" panose="020B0604020202020204" pitchFamily="34" charset="0"/>
                <a:cs typeface="Arial" panose="020B0604020202020204" pitchFamily="34" charset="0"/>
              </a:rPr>
            </a:br>
            <a:r>
              <a:rPr lang="en-US" altLang="zh-CN" sz="1400" dirty="0">
                <a:latin typeface="Arial" panose="020B0604020202020204" pitchFamily="34" charset="0"/>
                <a:cs typeface="Arial" panose="020B0604020202020204" pitchFamily="34" charset="0"/>
              </a:rPr>
              <a:t>Backward Elimination: Remove the variable that has the least significance.</a:t>
            </a:r>
            <a:br>
              <a:rPr lang="en-US" altLang="zh-CN" sz="1400" dirty="0">
                <a:latin typeface="Arial" panose="020B0604020202020204" pitchFamily="34" charset="0"/>
                <a:cs typeface="Arial" panose="020B0604020202020204" pitchFamily="34" charset="0"/>
              </a:rPr>
            </a:br>
            <a:r>
              <a:rPr lang="en-US" altLang="zh-CN" sz="1400" dirty="0">
                <a:latin typeface="Arial" panose="020B0604020202020204" pitchFamily="34" charset="0"/>
                <a:cs typeface="Arial" panose="020B0604020202020204" pitchFamily="34" charset="0"/>
              </a:rPr>
              <a:t>Stepwise Selection: At each step, add or remove variables based on their impact on the model.</a:t>
            </a:r>
            <a:br>
              <a:rPr lang="en-US" altLang="zh-CN" sz="1400" dirty="0">
                <a:latin typeface="Arial" panose="020B0604020202020204" pitchFamily="34" charset="0"/>
                <a:cs typeface="Arial" panose="020B0604020202020204" pitchFamily="34" charset="0"/>
              </a:rPr>
            </a:br>
            <a:r>
              <a:rPr lang="en-US" altLang="zh-CN" sz="1400" b="1" dirty="0">
                <a:latin typeface="Arial" panose="020B0604020202020204" pitchFamily="34" charset="0"/>
                <a:cs typeface="Arial" panose="020B0604020202020204" pitchFamily="34" charset="0"/>
              </a:rPr>
              <a:t>Termination</a:t>
            </a:r>
            <a:br>
              <a:rPr lang="en-US" altLang="zh-CN" sz="1400" dirty="0">
                <a:latin typeface="Arial" panose="020B0604020202020204" pitchFamily="34" charset="0"/>
                <a:cs typeface="Arial" panose="020B0604020202020204" pitchFamily="34" charset="0"/>
              </a:rPr>
            </a:br>
            <a:r>
              <a:rPr lang="en-US" altLang="zh-CN" sz="1400" dirty="0">
                <a:latin typeface="Arial" panose="020B0604020202020204" pitchFamily="34" charset="0"/>
                <a:cs typeface="Arial" panose="020B0604020202020204" pitchFamily="34" charset="0"/>
              </a:rPr>
              <a:t>The process stops when adding or removing a variable does not significantly improve the model.</a:t>
            </a:r>
            <a:endParaRPr lang="en-US" altLang="zh-CN" sz="1200" dirty="0">
              <a:latin typeface="Arial" panose="020B0604020202020204" pitchFamily="34" charset="0"/>
              <a:cs typeface="Arial" panose="020B0604020202020204" pitchFamily="34" charset="0"/>
            </a:endParaRPr>
          </a:p>
        </p:txBody>
      </p:sp>
      <p:sp>
        <p:nvSpPr>
          <p:cNvPr id="7" name="TextBox 1">
            <a:extLst>
              <a:ext uri="{FF2B5EF4-FFF2-40B4-BE49-F238E27FC236}">
                <a16:creationId xmlns:a16="http://schemas.microsoft.com/office/drawing/2014/main" id="{C63B6347-3EA3-FD87-5EC5-FB1D11875CAA}"/>
              </a:ext>
            </a:extLst>
          </p:cNvPr>
          <p:cNvSpPr txBox="1"/>
          <p:nvPr/>
        </p:nvSpPr>
        <p:spPr>
          <a:xfrm>
            <a:off x="485322" y="5837897"/>
            <a:ext cx="10044330" cy="417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The general formula for a polynomial regression model can be expressed as:</a:t>
            </a:r>
          </a:p>
        </p:txBody>
      </p:sp>
      <p:pic>
        <p:nvPicPr>
          <p:cNvPr id="6" name="图片 5">
            <a:extLst>
              <a:ext uri="{FF2B5EF4-FFF2-40B4-BE49-F238E27FC236}">
                <a16:creationId xmlns:a16="http://schemas.microsoft.com/office/drawing/2014/main" id="{79256E4E-37B0-02BE-D21B-EE4FFAFA5EB2}"/>
              </a:ext>
            </a:extLst>
          </p:cNvPr>
          <p:cNvPicPr>
            <a:picLocks noChangeAspect="1"/>
          </p:cNvPicPr>
          <p:nvPr/>
        </p:nvPicPr>
        <p:blipFill>
          <a:blip r:embed="rId2"/>
          <a:stretch>
            <a:fillRect/>
          </a:stretch>
        </p:blipFill>
        <p:spPr>
          <a:xfrm>
            <a:off x="4271962" y="6342569"/>
            <a:ext cx="3648075" cy="422032"/>
          </a:xfrm>
          <a:prstGeom prst="rect">
            <a:avLst/>
          </a:prstGeom>
        </p:spPr>
      </p:pic>
      <p:sp>
        <p:nvSpPr>
          <p:cNvPr id="9" name="TextBox 1">
            <a:extLst>
              <a:ext uri="{FF2B5EF4-FFF2-40B4-BE49-F238E27FC236}">
                <a16:creationId xmlns:a16="http://schemas.microsoft.com/office/drawing/2014/main" id="{25D0A36C-9E3A-9354-6A06-DF26B8A7C643}"/>
              </a:ext>
            </a:extLst>
          </p:cNvPr>
          <p:cNvSpPr txBox="1"/>
          <p:nvPr/>
        </p:nvSpPr>
        <p:spPr>
          <a:xfrm>
            <a:off x="485322" y="928991"/>
            <a:ext cx="9907307" cy="17807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500" dirty="0">
                <a:latin typeface="Arial" panose="020B0604020202020204" pitchFamily="34" charset="0"/>
                <a:cs typeface="Arial" panose="020B0604020202020204" pitchFamily="34" charset="0"/>
              </a:rPr>
              <a:t>Stepwise regression is a method of fitting regression models in which the choice of predictive variables is carried out by an automatic procedure. This method is particularly useful when dealing </a:t>
            </a:r>
            <a:r>
              <a:rPr lang="en-US" altLang="zh-CN" sz="1500" dirty="0">
                <a:solidFill>
                  <a:srgbClr val="FF0000"/>
                </a:solidFill>
                <a:latin typeface="Arial" panose="020B0604020202020204" pitchFamily="34" charset="0"/>
                <a:cs typeface="Arial" panose="020B0604020202020204" pitchFamily="34" charset="0"/>
              </a:rPr>
              <a:t>with datasets that have a large number of potential explanatory variables</a:t>
            </a:r>
            <a:r>
              <a:rPr lang="en-US" altLang="zh-CN" sz="1500" dirty="0">
                <a:latin typeface="Arial" panose="020B0604020202020204" pitchFamily="34" charset="0"/>
                <a:cs typeface="Arial" panose="020B0604020202020204" pitchFamily="34" charset="0"/>
              </a:rPr>
              <a:t>, helping to </a:t>
            </a:r>
            <a:r>
              <a:rPr lang="en-US" altLang="zh-CN" sz="1500" b="1" dirty="0">
                <a:solidFill>
                  <a:srgbClr val="FF0000"/>
                </a:solidFill>
                <a:latin typeface="Arial" panose="020B0604020202020204" pitchFamily="34" charset="0"/>
                <a:cs typeface="Arial" panose="020B0604020202020204" pitchFamily="34" charset="0"/>
              </a:rPr>
              <a:t>identify the most significant ones for inclusion in the model</a:t>
            </a:r>
            <a:r>
              <a:rPr lang="en-US" altLang="zh-CN" sz="1500" dirty="0">
                <a:latin typeface="Arial" panose="020B0604020202020204" pitchFamily="34" charset="0"/>
                <a:cs typeface="Arial" panose="020B0604020202020204" pitchFamily="34" charset="0"/>
              </a:rPr>
              <a:t>. The procedure involves iterative addition or removal of variables based on specific criteria, such as the Akaike Information Criterion (AIC), Bayesian Information Criterion (BIC), or p-values of the coefficients.</a:t>
            </a:r>
          </a:p>
        </p:txBody>
      </p:sp>
    </p:spTree>
    <p:extLst>
      <p:ext uri="{BB962C8B-B14F-4D97-AF65-F5344CB8AC3E}">
        <p14:creationId xmlns:p14="http://schemas.microsoft.com/office/powerpoint/2010/main" val="1414282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85322" y="180889"/>
            <a:ext cx="9687755" cy="584775"/>
          </a:xfrm>
          <a:prstGeom prst="rect">
            <a:avLst/>
          </a:prstGeom>
        </p:spPr>
        <p:txBody>
          <a:bodyPr wrap="square" lIns="91440" tIns="45720" rIns="91440" bIns="45720" anchor="t" anchorCtr="0">
            <a:spAutoFit/>
          </a:bodyPr>
          <a:lstStyle/>
          <a:p>
            <a:r>
              <a:rPr lang="en-US" altLang="zh-CN" dirty="0">
                <a:solidFill>
                  <a:srgbClr val="424242"/>
                </a:solidFill>
                <a:latin typeface="Calibri"/>
                <a:cs typeface="Calibri"/>
              </a:rPr>
              <a:t>Evaluation of </a:t>
            </a:r>
            <a:r>
              <a:rPr lang="en-US" altLang="zh-CN" sz="3200" dirty="0">
                <a:solidFill>
                  <a:srgbClr val="424242"/>
                </a:solidFill>
                <a:latin typeface="Calibri"/>
                <a:cs typeface="Calibri"/>
              </a:rPr>
              <a:t>Regression </a:t>
            </a:r>
            <a:endParaRPr lang="en-US" b="1" dirty="0"/>
          </a:p>
        </p:txBody>
      </p:sp>
      <p:sp>
        <p:nvSpPr>
          <p:cNvPr id="5" name="TextBox 4">
            <a:extLst>
              <a:ext uri="{FF2B5EF4-FFF2-40B4-BE49-F238E27FC236}">
                <a16:creationId xmlns:a16="http://schemas.microsoft.com/office/drawing/2014/main" id="{ADB81E81-9565-6A3A-36A1-FEB63427CF0F}"/>
              </a:ext>
            </a:extLst>
          </p:cNvPr>
          <p:cNvSpPr txBox="1"/>
          <p:nvPr/>
        </p:nvSpPr>
        <p:spPr>
          <a:xfrm>
            <a:off x="485318" y="1397894"/>
            <a:ext cx="9601953" cy="2632003"/>
          </a:xfrm>
          <a:prstGeom prst="rect">
            <a:avLst/>
          </a:prstGeom>
          <a:noFill/>
        </p:spPr>
        <p:txBody>
          <a:bodyPr wrap="square">
            <a:spAutoFit/>
          </a:bodyPr>
          <a:lstStyle/>
          <a:p>
            <a:pPr>
              <a:lnSpc>
                <a:spcPct val="150000"/>
              </a:lnSpc>
            </a:pPr>
            <a:r>
              <a:rPr lang="en-US" sz="1600" b="1" dirty="0">
                <a:latin typeface="Arial" panose="020B0604020202020204" pitchFamily="34" charset="0"/>
                <a:cs typeface="Arial" panose="020B0604020202020204" pitchFamily="34" charset="0"/>
              </a:rPr>
              <a:t>1. MSE</a:t>
            </a:r>
          </a:p>
          <a:p>
            <a:pPr>
              <a:lnSpc>
                <a:spcPct val="150000"/>
              </a:lnSpc>
            </a:pPr>
            <a:r>
              <a:rPr lang="en-US" sz="1600" dirty="0">
                <a:latin typeface="Arial" panose="020B0604020202020204" pitchFamily="34" charset="0"/>
                <a:cs typeface="Arial" panose="020B0604020202020204" pitchFamily="34" charset="0"/>
              </a:rPr>
              <a:t>MSE is commonly used in many regression models because it heavily penalizes large errors, making it sensitive to outliers. It’s frequently applied in algorithms like Linear Regression, Ridge Regression, and Neural Networks.</a:t>
            </a:r>
          </a:p>
          <a:p>
            <a:pPr>
              <a:lnSpc>
                <a:spcPct val="150000"/>
              </a:lnSpc>
            </a:pPr>
            <a:endParaRPr lang="en-US"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Sensitive to large errors, which is beneficial when large deviations are particularly undesirable.</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penalization of large errors can lead to models that are overly sensitive to outliers.</a:t>
            </a:r>
          </a:p>
        </p:txBody>
      </p:sp>
      <p:sp>
        <p:nvSpPr>
          <p:cNvPr id="10" name="TextBox 9">
            <a:extLst>
              <a:ext uri="{FF2B5EF4-FFF2-40B4-BE49-F238E27FC236}">
                <a16:creationId xmlns:a16="http://schemas.microsoft.com/office/drawing/2014/main" id="{51C797D8-0FBE-4CBC-38A0-B6D04B5336DA}"/>
              </a:ext>
            </a:extLst>
          </p:cNvPr>
          <p:cNvSpPr txBox="1"/>
          <p:nvPr/>
        </p:nvSpPr>
        <p:spPr>
          <a:xfrm>
            <a:off x="485321" y="989857"/>
            <a:ext cx="9890713"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Overview of the common evaluation metrics for regression models – like loss functions</a:t>
            </a:r>
          </a:p>
        </p:txBody>
      </p:sp>
      <p:sp>
        <p:nvSpPr>
          <p:cNvPr id="12" name="TextBox 11">
            <a:extLst>
              <a:ext uri="{FF2B5EF4-FFF2-40B4-BE49-F238E27FC236}">
                <a16:creationId xmlns:a16="http://schemas.microsoft.com/office/drawing/2014/main" id="{B9919F42-CB58-F41D-FFB5-7039DE2A4B94}"/>
              </a:ext>
            </a:extLst>
          </p:cNvPr>
          <p:cNvSpPr txBox="1"/>
          <p:nvPr/>
        </p:nvSpPr>
        <p:spPr>
          <a:xfrm>
            <a:off x="485318" y="4193332"/>
            <a:ext cx="6097604" cy="369332"/>
          </a:xfrm>
          <a:prstGeom prst="rect">
            <a:avLst/>
          </a:prstGeom>
          <a:noFill/>
        </p:spPr>
        <p:txBody>
          <a:bodyPr wrap="square">
            <a:spAutoFit/>
          </a:bodyPr>
          <a:lstStyle/>
          <a:p>
            <a:r>
              <a:rPr lang="en-US" b="1" dirty="0"/>
              <a:t>2. Root Mean Squared Error (RMSE)</a:t>
            </a:r>
          </a:p>
        </p:txBody>
      </p:sp>
      <p:sp>
        <p:nvSpPr>
          <p:cNvPr id="14" name="TextBox 13">
            <a:extLst>
              <a:ext uri="{FF2B5EF4-FFF2-40B4-BE49-F238E27FC236}">
                <a16:creationId xmlns:a16="http://schemas.microsoft.com/office/drawing/2014/main" id="{F7072F10-9EE8-05CE-9D91-86F4499A8BF1}"/>
              </a:ext>
            </a:extLst>
          </p:cNvPr>
          <p:cNvSpPr txBox="1"/>
          <p:nvPr/>
        </p:nvSpPr>
        <p:spPr>
          <a:xfrm>
            <a:off x="485318" y="4599495"/>
            <a:ext cx="9601955" cy="1893339"/>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RMSE is widely used alongside MSE for its interpretability and is favored when comparing models on the same dataset. Commonly used in Linear Regression, Polynomial Regression, and Support Vector Regression (SVR).</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Directly comparable to the scale of the target variable, making it easier to understand.</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Like MSE, it is sensitive to outliers.</a:t>
            </a:r>
          </a:p>
        </p:txBody>
      </p:sp>
      <p:pic>
        <p:nvPicPr>
          <p:cNvPr id="15" name="Picture 14">
            <a:extLst>
              <a:ext uri="{FF2B5EF4-FFF2-40B4-BE49-F238E27FC236}">
                <a16:creationId xmlns:a16="http://schemas.microsoft.com/office/drawing/2014/main" id="{E8D27E6B-5703-0825-5137-C8B796D4FA54}"/>
              </a:ext>
            </a:extLst>
          </p:cNvPr>
          <p:cNvPicPr>
            <a:picLocks noChangeAspect="1"/>
          </p:cNvPicPr>
          <p:nvPr/>
        </p:nvPicPr>
        <p:blipFill>
          <a:blip r:embed="rId2"/>
          <a:stretch>
            <a:fillRect/>
          </a:stretch>
        </p:blipFill>
        <p:spPr>
          <a:xfrm>
            <a:off x="8412480" y="6127668"/>
            <a:ext cx="2462530" cy="730332"/>
          </a:xfrm>
          <a:prstGeom prst="rect">
            <a:avLst/>
          </a:prstGeom>
        </p:spPr>
      </p:pic>
      <p:pic>
        <p:nvPicPr>
          <p:cNvPr id="16" name="Picture 15">
            <a:extLst>
              <a:ext uri="{FF2B5EF4-FFF2-40B4-BE49-F238E27FC236}">
                <a16:creationId xmlns:a16="http://schemas.microsoft.com/office/drawing/2014/main" id="{2EB1ED10-24AA-C14C-4152-2F844604A627}"/>
              </a:ext>
            </a:extLst>
          </p:cNvPr>
          <p:cNvPicPr>
            <a:picLocks noChangeAspect="1"/>
          </p:cNvPicPr>
          <p:nvPr/>
        </p:nvPicPr>
        <p:blipFill>
          <a:blip r:embed="rId3"/>
          <a:stretch>
            <a:fillRect/>
          </a:stretch>
        </p:blipFill>
        <p:spPr>
          <a:xfrm>
            <a:off x="4282236" y="2639808"/>
            <a:ext cx="2008115" cy="709845"/>
          </a:xfrm>
          <a:prstGeom prst="rect">
            <a:avLst/>
          </a:prstGeom>
        </p:spPr>
      </p:pic>
    </p:spTree>
    <p:extLst>
      <p:ext uri="{BB962C8B-B14F-4D97-AF65-F5344CB8AC3E}">
        <p14:creationId xmlns:p14="http://schemas.microsoft.com/office/powerpoint/2010/main" val="2588401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85322" y="180889"/>
            <a:ext cx="9687755" cy="584775"/>
          </a:xfrm>
          <a:prstGeom prst="rect">
            <a:avLst/>
          </a:prstGeom>
        </p:spPr>
        <p:txBody>
          <a:bodyPr wrap="square" lIns="91440" tIns="45720" rIns="91440" bIns="45720" anchor="t" anchorCtr="0">
            <a:spAutoFit/>
          </a:bodyPr>
          <a:lstStyle/>
          <a:p>
            <a:r>
              <a:rPr lang="en-US" altLang="zh-CN" dirty="0">
                <a:solidFill>
                  <a:srgbClr val="424242"/>
                </a:solidFill>
                <a:latin typeface="Calibri"/>
                <a:cs typeface="Calibri"/>
              </a:rPr>
              <a:t>Evaluation of </a:t>
            </a:r>
            <a:r>
              <a:rPr lang="en-US" altLang="zh-CN" sz="3200" dirty="0">
                <a:solidFill>
                  <a:srgbClr val="424242"/>
                </a:solidFill>
                <a:latin typeface="Calibri"/>
                <a:cs typeface="Calibri"/>
              </a:rPr>
              <a:t>Regression </a:t>
            </a:r>
            <a:endParaRPr lang="en-US" b="1" dirty="0"/>
          </a:p>
        </p:txBody>
      </p:sp>
      <p:sp>
        <p:nvSpPr>
          <p:cNvPr id="5" name="TextBox 4">
            <a:extLst>
              <a:ext uri="{FF2B5EF4-FFF2-40B4-BE49-F238E27FC236}">
                <a16:creationId xmlns:a16="http://schemas.microsoft.com/office/drawing/2014/main" id="{ADB81E81-9565-6A3A-36A1-FEB63427CF0F}"/>
              </a:ext>
            </a:extLst>
          </p:cNvPr>
          <p:cNvSpPr txBox="1"/>
          <p:nvPr/>
        </p:nvSpPr>
        <p:spPr>
          <a:xfrm>
            <a:off x="485318" y="1397894"/>
            <a:ext cx="9601953" cy="1893339"/>
          </a:xfrm>
          <a:prstGeom prst="rect">
            <a:avLst/>
          </a:prstGeom>
          <a:noFill/>
        </p:spPr>
        <p:txBody>
          <a:bodyPr wrap="square">
            <a:spAutoFit/>
          </a:bodyPr>
          <a:lstStyle/>
          <a:p>
            <a:pPr>
              <a:lnSpc>
                <a:spcPct val="150000"/>
              </a:lnSpc>
            </a:pPr>
            <a:r>
              <a:rPr lang="en-US" sz="1600" b="1" dirty="0">
                <a:latin typeface="Arial" panose="020B0604020202020204" pitchFamily="34" charset="0"/>
                <a:cs typeface="Arial" panose="020B0604020202020204" pitchFamily="34" charset="0"/>
              </a:rPr>
              <a:t>3. Mean Absolute Error (MAE)</a:t>
            </a:r>
          </a:p>
          <a:p>
            <a:pPr>
              <a:lnSpc>
                <a:spcPct val="150000"/>
              </a:lnSpc>
            </a:pPr>
            <a:r>
              <a:rPr lang="en-US" sz="1600" dirty="0">
                <a:latin typeface="Arial" panose="020B0604020202020204" pitchFamily="34" charset="0"/>
                <a:cs typeface="Arial" panose="020B0604020202020204" pitchFamily="34" charset="0"/>
              </a:rPr>
              <a:t>MAE is useful when all errors should be treated equally, regardless of their magnitude. It’s often used in robust regression models, such as Lasso Regression, and models dealing with skewed data.</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Less sensitive to outliers compared to MSE/RMSE, providing a more balanced view of error.</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Does not heavily penalize large errors, potentially underestimating the impact of outliers.</a:t>
            </a:r>
          </a:p>
        </p:txBody>
      </p:sp>
      <p:sp>
        <p:nvSpPr>
          <p:cNvPr id="10" name="TextBox 9">
            <a:extLst>
              <a:ext uri="{FF2B5EF4-FFF2-40B4-BE49-F238E27FC236}">
                <a16:creationId xmlns:a16="http://schemas.microsoft.com/office/drawing/2014/main" id="{51C797D8-0FBE-4CBC-38A0-B6D04B5336DA}"/>
              </a:ext>
            </a:extLst>
          </p:cNvPr>
          <p:cNvSpPr txBox="1"/>
          <p:nvPr/>
        </p:nvSpPr>
        <p:spPr>
          <a:xfrm>
            <a:off x="485321" y="989857"/>
            <a:ext cx="9890713"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Overview of the common evaluation metrics for regression models – like loss functions</a:t>
            </a:r>
          </a:p>
        </p:txBody>
      </p:sp>
      <p:sp>
        <p:nvSpPr>
          <p:cNvPr id="12" name="TextBox 11">
            <a:extLst>
              <a:ext uri="{FF2B5EF4-FFF2-40B4-BE49-F238E27FC236}">
                <a16:creationId xmlns:a16="http://schemas.microsoft.com/office/drawing/2014/main" id="{B9919F42-CB58-F41D-FFB5-7039DE2A4B94}"/>
              </a:ext>
            </a:extLst>
          </p:cNvPr>
          <p:cNvSpPr txBox="1"/>
          <p:nvPr/>
        </p:nvSpPr>
        <p:spPr>
          <a:xfrm>
            <a:off x="485318" y="4039369"/>
            <a:ext cx="6097604" cy="338554"/>
          </a:xfrm>
          <a:prstGeom prst="rect">
            <a:avLst/>
          </a:prstGeom>
          <a:noFill/>
        </p:spPr>
        <p:txBody>
          <a:bodyPr wrap="square">
            <a:spAutoFit/>
          </a:bodyPr>
          <a:lstStyle/>
          <a:p>
            <a:r>
              <a:rPr lang="en-US" sz="1600" b="1" dirty="0"/>
              <a:t>4. R2 Score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072F10-9EE8-05CE-9D91-86F4499A8BF1}"/>
                  </a:ext>
                </a:extLst>
              </p:cNvPr>
              <p:cNvSpPr txBox="1"/>
              <p:nvPr/>
            </p:nvSpPr>
            <p:spPr>
              <a:xfrm>
                <a:off x="485318" y="4466985"/>
                <a:ext cx="9601955" cy="2262671"/>
              </a:xfrm>
              <a:prstGeom prst="rect">
                <a:avLst/>
              </a:prstGeom>
              <a:noFill/>
            </p:spPr>
            <p:txBody>
              <a:bodyPr wrap="square">
                <a:spAutoFit/>
              </a:bodyPr>
              <a:lstStyle/>
              <a:p>
                <a:pPr>
                  <a:lnSpc>
                    <a:spcPct val="150000"/>
                  </a:lnSpc>
                </a:pPr>
                <a14:m>
                  <m:oMath xmlns:m="http://schemas.openxmlformats.org/officeDocument/2006/math">
                    <m:sSup>
                      <m:sSupPr>
                        <m:ctrlPr>
                          <a:rPr lang="en-US" sz="1600" b="0" i="1" dirty="0" smtClean="0">
                            <a:latin typeface="Cambria Math" panose="02040503050406030204" pitchFamily="18" charset="0"/>
                          </a:rPr>
                        </m:ctrlPr>
                      </m:sSupPr>
                      <m:e>
                        <m:r>
                          <a:rPr lang="en-US" sz="1600" i="1" dirty="0" smtClean="0">
                            <a:latin typeface="Cambria Math" panose="02040503050406030204" pitchFamily="18" charset="0"/>
                          </a:rPr>
                          <m:t>𝑅</m:t>
                        </m:r>
                      </m:e>
                      <m:sup>
                        <m:r>
                          <a:rPr lang="en-US" sz="1600" i="1" dirty="0" smtClean="0">
                            <a:latin typeface="Cambria Math" panose="02040503050406030204" pitchFamily="18" charset="0"/>
                          </a:rPr>
                          <m:t>2</m:t>
                        </m:r>
                      </m:sup>
                    </m:sSup>
                  </m:oMath>
                </a14:m>
                <a:r>
                  <a:rPr lang="en-US" sz="1600" dirty="0">
                    <a:latin typeface="Arial" panose="020B0604020202020204" pitchFamily="34" charset="0"/>
                    <a:cs typeface="Arial" panose="020B0604020202020204" pitchFamily="34" charset="0"/>
                  </a:rPr>
                  <a:t> indicates the proportion of the variance in the dependent variable that is predictable from the independent variables:</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R2 is widely used in regression analysis to evaluate how well the model explains the variability of the data. It’s commonly used in Linear Regression, Multiple Regression, and Decision Trees.</a:t>
                </a:r>
              </a:p>
            </p:txBody>
          </p:sp>
        </mc:Choice>
        <mc:Fallback xmlns="">
          <p:sp>
            <p:nvSpPr>
              <p:cNvPr id="14" name="TextBox 13">
                <a:extLst>
                  <a:ext uri="{FF2B5EF4-FFF2-40B4-BE49-F238E27FC236}">
                    <a16:creationId xmlns:a16="http://schemas.microsoft.com/office/drawing/2014/main" id="{F7072F10-9EE8-05CE-9D91-86F4499A8BF1}"/>
                  </a:ext>
                </a:extLst>
              </p:cNvPr>
              <p:cNvSpPr txBox="1">
                <a:spLocks noRot="1" noChangeAspect="1" noMove="1" noResize="1" noEditPoints="1" noAdjustHandles="1" noChangeArrowheads="1" noChangeShapeType="1" noTextEdit="1"/>
              </p:cNvSpPr>
              <p:nvPr/>
            </p:nvSpPr>
            <p:spPr>
              <a:xfrm>
                <a:off x="485318" y="4466985"/>
                <a:ext cx="9601955" cy="2262671"/>
              </a:xfrm>
              <a:prstGeom prst="rect">
                <a:avLst/>
              </a:prstGeom>
              <a:blipFill>
                <a:blip r:embed="rId2"/>
                <a:stretch>
                  <a:fillRect l="-396" b="-3352"/>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909DCACC-11BC-0711-BECB-6719AB291808}"/>
              </a:ext>
            </a:extLst>
          </p:cNvPr>
          <p:cNvPicPr>
            <a:picLocks noChangeAspect="1"/>
          </p:cNvPicPr>
          <p:nvPr/>
        </p:nvPicPr>
        <p:blipFill>
          <a:blip r:embed="rId3"/>
          <a:stretch>
            <a:fillRect/>
          </a:stretch>
        </p:blipFill>
        <p:spPr>
          <a:xfrm>
            <a:off x="4529745" y="3392627"/>
            <a:ext cx="2169438" cy="678592"/>
          </a:xfrm>
          <a:prstGeom prst="rect">
            <a:avLst/>
          </a:prstGeom>
        </p:spPr>
      </p:pic>
      <p:pic>
        <p:nvPicPr>
          <p:cNvPr id="3" name="Picture 2">
            <a:extLst>
              <a:ext uri="{FF2B5EF4-FFF2-40B4-BE49-F238E27FC236}">
                <a16:creationId xmlns:a16="http://schemas.microsoft.com/office/drawing/2014/main" id="{EDD8F76B-2B1C-1003-E316-037262EE442E}"/>
              </a:ext>
            </a:extLst>
          </p:cNvPr>
          <p:cNvPicPr>
            <a:picLocks noChangeAspect="1"/>
          </p:cNvPicPr>
          <p:nvPr/>
        </p:nvPicPr>
        <p:blipFill>
          <a:blip r:embed="rId4"/>
          <a:stretch>
            <a:fillRect/>
          </a:stretch>
        </p:blipFill>
        <p:spPr>
          <a:xfrm>
            <a:off x="4413542" y="5024665"/>
            <a:ext cx="2285641" cy="723959"/>
          </a:xfrm>
          <a:prstGeom prst="rect">
            <a:avLst/>
          </a:prstGeom>
        </p:spPr>
      </p:pic>
    </p:spTree>
    <p:extLst>
      <p:ext uri="{BB962C8B-B14F-4D97-AF65-F5344CB8AC3E}">
        <p14:creationId xmlns:p14="http://schemas.microsoft.com/office/powerpoint/2010/main" val="2928883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Clustering Algorithms</a:t>
            </a:r>
            <a:endParaRPr lang="en-US" b="1" dirty="0"/>
          </a:p>
        </p:txBody>
      </p:sp>
      <p:sp>
        <p:nvSpPr>
          <p:cNvPr id="2" name="TextBox 1">
            <a:extLst>
              <a:ext uri="{FF2B5EF4-FFF2-40B4-BE49-F238E27FC236}">
                <a16:creationId xmlns:a16="http://schemas.microsoft.com/office/drawing/2014/main" id="{D7A66BCF-9A93-BAF9-C2B2-A981AC790BD8}"/>
              </a:ext>
            </a:extLst>
          </p:cNvPr>
          <p:cNvSpPr txBox="1"/>
          <p:nvPr/>
        </p:nvSpPr>
        <p:spPr>
          <a:xfrm>
            <a:off x="430280" y="927699"/>
            <a:ext cx="10044330" cy="15240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Clustering is an unsupervised learning method that aims to group data points in a dataset into clusters such that data points within the same cluster are similar, while data points in different clusters are dissimilar. The goal of clustering is to discover the inherent structure or patterns in the data without needing prior knowledge of the data labels.</a:t>
            </a:r>
          </a:p>
        </p:txBody>
      </p:sp>
      <p:pic>
        <p:nvPicPr>
          <p:cNvPr id="5" name="图片 4" descr="图表, 散点图&#10;&#10;描述已自动生成">
            <a:extLst>
              <a:ext uri="{FF2B5EF4-FFF2-40B4-BE49-F238E27FC236}">
                <a16:creationId xmlns:a16="http://schemas.microsoft.com/office/drawing/2014/main" id="{0DC7756D-1C03-C6D1-A1B8-0C45F02313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705"/>
          <a:stretch/>
        </p:blipFill>
        <p:spPr>
          <a:xfrm>
            <a:off x="6821847" y="2714022"/>
            <a:ext cx="5038010" cy="3354931"/>
          </a:xfrm>
          <a:prstGeom prst="rect">
            <a:avLst/>
          </a:prstGeom>
        </p:spPr>
      </p:pic>
      <p:sp>
        <p:nvSpPr>
          <p:cNvPr id="6" name="TextBox 1">
            <a:extLst>
              <a:ext uri="{FF2B5EF4-FFF2-40B4-BE49-F238E27FC236}">
                <a16:creationId xmlns:a16="http://schemas.microsoft.com/office/drawing/2014/main" id="{C01C3B8C-536E-4C41-BDEC-EDF0AA75C5FE}"/>
              </a:ext>
            </a:extLst>
          </p:cNvPr>
          <p:cNvSpPr txBox="1"/>
          <p:nvPr/>
        </p:nvSpPr>
        <p:spPr>
          <a:xfrm>
            <a:off x="430280" y="2714022"/>
            <a:ext cx="6222768" cy="3976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b="1" dirty="0">
                <a:latin typeface="Arial" panose="020B0604020202020204" pitchFamily="34" charset="0"/>
                <a:cs typeface="Arial" panose="020B0604020202020204" pitchFamily="34" charset="0"/>
              </a:rPr>
              <a:t>Problems that Clustering Can Solve</a:t>
            </a:r>
          </a:p>
          <a:p>
            <a:pPr>
              <a:lnSpc>
                <a:spcPct val="150000"/>
              </a:lnSpc>
            </a:pPr>
            <a:r>
              <a:rPr lang="en-US" altLang="zh-CN" sz="1400" b="1" dirty="0">
                <a:latin typeface="Arial" panose="020B0604020202020204" pitchFamily="34" charset="0"/>
                <a:cs typeface="Arial" panose="020B0604020202020204" pitchFamily="34" charset="0"/>
              </a:rPr>
              <a:t>Market Segmentation</a:t>
            </a:r>
          </a:p>
          <a:p>
            <a:pPr>
              <a:lnSpc>
                <a:spcPct val="150000"/>
              </a:lnSpc>
            </a:pPr>
            <a:r>
              <a:rPr lang="en-US" altLang="zh-CN" sz="1400" dirty="0">
                <a:latin typeface="Arial" panose="020B0604020202020204" pitchFamily="34" charset="0"/>
                <a:cs typeface="Arial" panose="020B0604020202020204" pitchFamily="34" charset="0"/>
              </a:rPr>
              <a:t>By grouping customers into different segments, clustering can help identify customer groups with similar characteristics, enabling targeted marketing strategies.</a:t>
            </a:r>
          </a:p>
          <a:p>
            <a:pPr>
              <a:lnSpc>
                <a:spcPct val="150000"/>
              </a:lnSpc>
            </a:pPr>
            <a:r>
              <a:rPr lang="en-US" altLang="zh-CN" sz="1400" b="1" dirty="0">
                <a:latin typeface="Arial" panose="020B0604020202020204" pitchFamily="34" charset="0"/>
                <a:cs typeface="Arial" panose="020B0604020202020204" pitchFamily="34" charset="0"/>
              </a:rPr>
              <a:t>Image Segmentation</a:t>
            </a:r>
          </a:p>
          <a:p>
            <a:pPr>
              <a:lnSpc>
                <a:spcPct val="150000"/>
              </a:lnSpc>
            </a:pPr>
            <a:r>
              <a:rPr lang="en-US" altLang="zh-CN" sz="1400" dirty="0">
                <a:latin typeface="Arial" panose="020B0604020202020204" pitchFamily="34" charset="0"/>
                <a:cs typeface="Arial" panose="020B0604020202020204" pitchFamily="34" charset="0"/>
              </a:rPr>
              <a:t>Clustering can divide an image into different regions based on pixel similarity, aiding in image processing tasks such as object detection and edge detection.</a:t>
            </a:r>
          </a:p>
          <a:p>
            <a:pPr>
              <a:lnSpc>
                <a:spcPct val="150000"/>
              </a:lnSpc>
            </a:pPr>
            <a:r>
              <a:rPr lang="en-US" altLang="zh-CN" sz="1400" b="1" dirty="0">
                <a:latin typeface="Arial" panose="020B0604020202020204" pitchFamily="34" charset="0"/>
                <a:cs typeface="Arial" panose="020B0604020202020204" pitchFamily="34" charset="0"/>
              </a:rPr>
              <a:t>Document Clustering</a:t>
            </a:r>
          </a:p>
          <a:p>
            <a:pPr>
              <a:lnSpc>
                <a:spcPct val="150000"/>
              </a:lnSpc>
            </a:pPr>
            <a:r>
              <a:rPr lang="en-US" altLang="zh-CN" sz="1400" dirty="0">
                <a:latin typeface="Arial" panose="020B0604020202020204" pitchFamily="34" charset="0"/>
                <a:cs typeface="Arial" panose="020B0604020202020204" pitchFamily="34" charset="0"/>
              </a:rPr>
              <a:t>Clustering can group large sets of documents into topic-related clusters, facilitating text mining, information retrieval, and recommendation systems.</a:t>
            </a:r>
          </a:p>
        </p:txBody>
      </p:sp>
    </p:spTree>
    <p:extLst>
      <p:ext uri="{BB962C8B-B14F-4D97-AF65-F5344CB8AC3E}">
        <p14:creationId xmlns:p14="http://schemas.microsoft.com/office/powerpoint/2010/main" val="805558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85322" y="321883"/>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K-means</a:t>
            </a:r>
            <a:endParaRPr lang="en-US" b="1" dirty="0"/>
          </a:p>
        </p:txBody>
      </p:sp>
      <p:sp>
        <p:nvSpPr>
          <p:cNvPr id="3" name="TextBox 1">
            <a:extLst>
              <a:ext uri="{FF2B5EF4-FFF2-40B4-BE49-F238E27FC236}">
                <a16:creationId xmlns:a16="http://schemas.microsoft.com/office/drawing/2014/main" id="{AA8B18EB-68FA-97CB-AB22-DB8E0B042C26}"/>
              </a:ext>
            </a:extLst>
          </p:cNvPr>
          <p:cNvSpPr txBox="1"/>
          <p:nvPr/>
        </p:nvSpPr>
        <p:spPr>
          <a:xfrm>
            <a:off x="485322" y="1078907"/>
            <a:ext cx="9957757" cy="3791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K-Means is one of the most popular and straightforward clustering algorithms. It aims to partition a dataset into </a:t>
            </a:r>
            <a:r>
              <a:rPr lang="zh-CN" altLang="en-US" sz="1600" dirty="0">
                <a:latin typeface="Arial" panose="020B0604020202020204" pitchFamily="34" charset="0"/>
                <a:cs typeface="Arial" panose="020B0604020202020204" pitchFamily="34" charset="0"/>
              </a:rPr>
              <a:t>𝑘</a:t>
            </a:r>
            <a:r>
              <a:rPr lang="en-US" altLang="zh-CN" sz="1600" dirty="0">
                <a:latin typeface="Arial" panose="020B0604020202020204" pitchFamily="34" charset="0"/>
                <a:cs typeface="Arial" panose="020B0604020202020204" pitchFamily="34" charset="0"/>
              </a:rPr>
              <a:t> clusters, where each data point belongs to the cluster with the nearest mean. The goal is to minimize the within-cluster sum of squares, also known as the inertia</a:t>
            </a:r>
            <a:r>
              <a:rPr lang="en-US" altLang="zh-CN" sz="1400" dirty="0">
                <a:latin typeface="Arial" panose="020B0604020202020204" pitchFamily="34" charset="0"/>
                <a:cs typeface="Arial" panose="020B0604020202020204" pitchFamily="34" charset="0"/>
              </a:rPr>
              <a:t>.</a:t>
            </a:r>
          </a:p>
          <a:p>
            <a:pPr>
              <a:lnSpc>
                <a:spcPct val="150000"/>
              </a:lnSpc>
            </a:pPr>
            <a:endParaRPr lang="en-US" altLang="zh-CN" sz="1400" dirty="0">
              <a:latin typeface="Arial" panose="020B0604020202020204" pitchFamily="34" charset="0"/>
              <a:cs typeface="Arial" panose="020B0604020202020204" pitchFamily="34" charset="0"/>
            </a:endParaRPr>
          </a:p>
          <a:p>
            <a:pPr>
              <a:lnSpc>
                <a:spcPct val="150000"/>
              </a:lnSpc>
            </a:pPr>
            <a:r>
              <a:rPr lang="en-US" altLang="zh-CN" sz="1600" b="1" dirty="0">
                <a:latin typeface="Arial" panose="020B0604020202020204" pitchFamily="34" charset="0"/>
                <a:cs typeface="Arial" panose="020B0604020202020204" pitchFamily="34" charset="0"/>
              </a:rPr>
              <a:t>How K-Means Works</a:t>
            </a:r>
          </a:p>
          <a:p>
            <a:pPr>
              <a:lnSpc>
                <a:spcPct val="150000"/>
              </a:lnSpc>
            </a:pPr>
            <a:r>
              <a:rPr lang="en-US" altLang="zh-CN" sz="1400" b="1" dirty="0">
                <a:latin typeface="Arial" panose="020B0604020202020204" pitchFamily="34" charset="0"/>
                <a:cs typeface="Arial" panose="020B0604020202020204" pitchFamily="34" charset="0"/>
              </a:rPr>
              <a:t>Initialization</a:t>
            </a:r>
            <a:r>
              <a:rPr lang="en-US" altLang="zh-CN" sz="1400" dirty="0">
                <a:latin typeface="Arial" panose="020B0604020202020204" pitchFamily="34" charset="0"/>
                <a:cs typeface="Arial" panose="020B0604020202020204" pitchFamily="34" charset="0"/>
              </a:rPr>
              <a:t>: Randomly select </a:t>
            </a:r>
            <a:r>
              <a:rPr lang="zh-CN" altLang="en-US" sz="1400" dirty="0">
                <a:latin typeface="Arial" panose="020B0604020202020204" pitchFamily="34" charset="0"/>
                <a:cs typeface="Arial" panose="020B0604020202020204" pitchFamily="34" charset="0"/>
              </a:rPr>
              <a:t>𝑘</a:t>
            </a:r>
            <a:r>
              <a:rPr lang="en-US" altLang="zh-CN" sz="1400" dirty="0">
                <a:latin typeface="Arial" panose="020B0604020202020204" pitchFamily="34" charset="0"/>
                <a:cs typeface="Arial" panose="020B0604020202020204" pitchFamily="34" charset="0"/>
              </a:rPr>
              <a:t> initial centroids from the dataset. These centroids represent the initial guess for the cluster centers.</a:t>
            </a:r>
          </a:p>
          <a:p>
            <a:pPr>
              <a:lnSpc>
                <a:spcPct val="150000"/>
              </a:lnSpc>
            </a:pPr>
            <a:r>
              <a:rPr lang="en-US" altLang="zh-CN" sz="1400" b="1" dirty="0">
                <a:latin typeface="Arial" panose="020B0604020202020204" pitchFamily="34" charset="0"/>
                <a:cs typeface="Arial" panose="020B0604020202020204" pitchFamily="34" charset="0"/>
              </a:rPr>
              <a:t>Assignment</a:t>
            </a:r>
            <a:r>
              <a:rPr lang="en-US" altLang="zh-CN" sz="1400" dirty="0">
                <a:latin typeface="Arial" panose="020B0604020202020204" pitchFamily="34" charset="0"/>
                <a:cs typeface="Arial" panose="020B0604020202020204" pitchFamily="34" charset="0"/>
              </a:rPr>
              <a:t>: Assign each data point to the nearest centroid, forming </a:t>
            </a:r>
            <a:r>
              <a:rPr lang="zh-CN" altLang="en-US" sz="1400" dirty="0">
                <a:latin typeface="Arial" panose="020B0604020202020204" pitchFamily="34" charset="0"/>
                <a:cs typeface="Arial" panose="020B0604020202020204" pitchFamily="34" charset="0"/>
              </a:rPr>
              <a:t>𝑘</a:t>
            </a:r>
            <a:r>
              <a:rPr lang="en-US" altLang="zh-CN" sz="1400" dirty="0">
                <a:latin typeface="Arial" panose="020B0604020202020204" pitchFamily="34" charset="0"/>
                <a:cs typeface="Arial" panose="020B0604020202020204" pitchFamily="34" charset="0"/>
              </a:rPr>
              <a:t> clusters. The distance between data points and centroids is typically measured using Euclidean distance.</a:t>
            </a:r>
          </a:p>
          <a:p>
            <a:pPr>
              <a:lnSpc>
                <a:spcPct val="150000"/>
              </a:lnSpc>
            </a:pPr>
            <a:r>
              <a:rPr lang="en-US" altLang="zh-CN" sz="1400" b="1" dirty="0">
                <a:latin typeface="Arial" panose="020B0604020202020204" pitchFamily="34" charset="0"/>
                <a:cs typeface="Arial" panose="020B0604020202020204" pitchFamily="34" charset="0"/>
              </a:rPr>
              <a:t>Update</a:t>
            </a:r>
            <a:r>
              <a:rPr lang="en-US" altLang="zh-CN" sz="1400" dirty="0">
                <a:latin typeface="Arial" panose="020B0604020202020204" pitchFamily="34" charset="0"/>
                <a:cs typeface="Arial" panose="020B0604020202020204" pitchFamily="34" charset="0"/>
              </a:rPr>
              <a:t>: Recalculate the centroids by taking the mean of all data points assigned to each cluster.</a:t>
            </a:r>
          </a:p>
          <a:p>
            <a:pPr>
              <a:lnSpc>
                <a:spcPct val="150000"/>
              </a:lnSpc>
            </a:pPr>
            <a:r>
              <a:rPr lang="en-US" altLang="zh-CN" sz="1400" b="1" dirty="0">
                <a:latin typeface="Arial" panose="020B0604020202020204" pitchFamily="34" charset="0"/>
                <a:cs typeface="Arial" panose="020B0604020202020204" pitchFamily="34" charset="0"/>
              </a:rPr>
              <a:t>Repeat</a:t>
            </a:r>
            <a:r>
              <a:rPr lang="en-US" altLang="zh-CN" sz="1400" dirty="0">
                <a:latin typeface="Arial" panose="020B0604020202020204" pitchFamily="34" charset="0"/>
                <a:cs typeface="Arial" panose="020B0604020202020204" pitchFamily="34" charset="0"/>
              </a:rPr>
              <a:t>: Repeat the assignment and update steps until the centroids no longer change significantly, indicating convergence.</a:t>
            </a:r>
            <a:endParaRPr lang="zh-CN" altLang="en-US" sz="1200" dirty="0">
              <a:latin typeface="Arial" panose="020B0604020202020204" pitchFamily="34" charset="0"/>
              <a:cs typeface="Arial" panose="020B0604020202020204" pitchFamily="34" charset="0"/>
            </a:endParaRPr>
          </a:p>
        </p:txBody>
      </p:sp>
      <p:sp>
        <p:nvSpPr>
          <p:cNvPr id="7" name="TextBox 1">
            <a:extLst>
              <a:ext uri="{FF2B5EF4-FFF2-40B4-BE49-F238E27FC236}">
                <a16:creationId xmlns:a16="http://schemas.microsoft.com/office/drawing/2014/main" id="{C63B6347-3EA3-FD87-5EC5-FB1D11875CAA}"/>
              </a:ext>
            </a:extLst>
          </p:cNvPr>
          <p:cNvSpPr txBox="1"/>
          <p:nvPr/>
        </p:nvSpPr>
        <p:spPr>
          <a:xfrm>
            <a:off x="485322" y="5198714"/>
            <a:ext cx="10044330" cy="417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dirty="0">
                <a:latin typeface="Arial" panose="020B0604020202020204" pitchFamily="34" charset="0"/>
                <a:cs typeface="Arial" panose="020B0604020202020204" pitchFamily="34" charset="0"/>
              </a:rPr>
              <a:t>The objective function of K-Means is to minimize the following cost function:</a:t>
            </a:r>
          </a:p>
        </p:txBody>
      </p:sp>
      <p:pic>
        <p:nvPicPr>
          <p:cNvPr id="6" name="图片 5">
            <a:extLst>
              <a:ext uri="{FF2B5EF4-FFF2-40B4-BE49-F238E27FC236}">
                <a16:creationId xmlns:a16="http://schemas.microsoft.com/office/drawing/2014/main" id="{ABF34577-F645-4951-8B89-81A8361C3AFE}"/>
              </a:ext>
            </a:extLst>
          </p:cNvPr>
          <p:cNvPicPr>
            <a:picLocks noChangeAspect="1"/>
          </p:cNvPicPr>
          <p:nvPr/>
        </p:nvPicPr>
        <p:blipFill>
          <a:blip r:embed="rId3"/>
          <a:stretch>
            <a:fillRect/>
          </a:stretch>
        </p:blipFill>
        <p:spPr>
          <a:xfrm>
            <a:off x="4877654" y="5779093"/>
            <a:ext cx="2436691" cy="502922"/>
          </a:xfrm>
          <a:prstGeom prst="rect">
            <a:avLst/>
          </a:prstGeom>
        </p:spPr>
      </p:pic>
    </p:spTree>
    <p:extLst>
      <p:ext uri="{BB962C8B-B14F-4D97-AF65-F5344CB8AC3E}">
        <p14:creationId xmlns:p14="http://schemas.microsoft.com/office/powerpoint/2010/main" val="3860058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85322" y="30456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K-means</a:t>
            </a:r>
            <a:endParaRPr lang="en-US" b="1" dirty="0"/>
          </a:p>
        </p:txBody>
      </p:sp>
      <p:sp>
        <p:nvSpPr>
          <p:cNvPr id="3" name="TextBox 1">
            <a:extLst>
              <a:ext uri="{FF2B5EF4-FFF2-40B4-BE49-F238E27FC236}">
                <a16:creationId xmlns:a16="http://schemas.microsoft.com/office/drawing/2014/main" id="{AA8B18EB-68FA-97CB-AB22-DB8E0B042C26}"/>
              </a:ext>
            </a:extLst>
          </p:cNvPr>
          <p:cNvSpPr txBox="1"/>
          <p:nvPr/>
        </p:nvSpPr>
        <p:spPr>
          <a:xfrm>
            <a:off x="485322" y="982226"/>
            <a:ext cx="9957757" cy="26334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1600" b="1" dirty="0">
                <a:latin typeface="Arial" panose="020B0604020202020204" pitchFamily="34" charset="0"/>
                <a:cs typeface="Arial" panose="020B0604020202020204" pitchFamily="34" charset="0"/>
              </a:rPr>
              <a:t>Choosing the Number of Clusters </a:t>
            </a:r>
            <a:r>
              <a:rPr lang="zh-CN" altLang="en-US" sz="1600" b="1" dirty="0">
                <a:latin typeface="Arial" panose="020B0604020202020204" pitchFamily="34" charset="0"/>
                <a:cs typeface="Arial" panose="020B0604020202020204" pitchFamily="34" charset="0"/>
              </a:rPr>
              <a:t>𝑘</a:t>
            </a:r>
            <a:r>
              <a:rPr lang="en-US" altLang="zh-CN" sz="1600" b="1" dirty="0">
                <a:latin typeface="Arial" panose="020B0604020202020204" pitchFamily="34" charset="0"/>
                <a:cs typeface="Arial" panose="020B0604020202020204" pitchFamily="34" charset="0"/>
              </a:rPr>
              <a:t>:</a:t>
            </a:r>
          </a:p>
          <a:p>
            <a:pPr>
              <a:lnSpc>
                <a:spcPct val="150000"/>
              </a:lnSpc>
            </a:pPr>
            <a:r>
              <a:rPr lang="en-US" altLang="zh-CN" sz="1600" dirty="0">
                <a:latin typeface="Arial" panose="020B0604020202020204" pitchFamily="34" charset="0"/>
                <a:cs typeface="Arial" panose="020B0604020202020204" pitchFamily="34" charset="0"/>
              </a:rPr>
              <a:t>One common method to determine the appropriate number of clusters is the </a:t>
            </a:r>
            <a:r>
              <a:rPr lang="en-US" altLang="zh-CN" sz="1600" b="1" dirty="0">
                <a:solidFill>
                  <a:srgbClr val="FF0000"/>
                </a:solidFill>
                <a:latin typeface="Arial" panose="020B0604020202020204" pitchFamily="34" charset="0"/>
                <a:cs typeface="Arial" panose="020B0604020202020204" pitchFamily="34" charset="0"/>
              </a:rPr>
              <a:t>Elbow Method</a:t>
            </a:r>
            <a:r>
              <a:rPr lang="en-US" altLang="zh-CN" sz="1600" dirty="0">
                <a:latin typeface="Arial" panose="020B0604020202020204" pitchFamily="34" charset="0"/>
                <a:cs typeface="Arial" panose="020B0604020202020204" pitchFamily="34" charset="0"/>
              </a:rPr>
              <a:t>:</a:t>
            </a:r>
          </a:p>
          <a:p>
            <a:pPr>
              <a:lnSpc>
                <a:spcPct val="150000"/>
              </a:lnSpc>
            </a:pPr>
            <a:r>
              <a:rPr lang="en-US" altLang="zh-CN" sz="1600" dirty="0">
                <a:latin typeface="Arial" panose="020B0604020202020204" pitchFamily="34" charset="0"/>
                <a:cs typeface="Arial" panose="020B0604020202020204" pitchFamily="34" charset="0"/>
              </a:rPr>
              <a:t>1. Run K-Means with different values of </a:t>
            </a:r>
            <a:r>
              <a:rPr lang="zh-CN" altLang="en-US" sz="1600" dirty="0">
                <a:latin typeface="Arial" panose="020B0604020202020204" pitchFamily="34" charset="0"/>
                <a:cs typeface="Arial" panose="020B0604020202020204" pitchFamily="34" charset="0"/>
              </a:rPr>
              <a:t>𝑘</a:t>
            </a:r>
            <a:r>
              <a:rPr lang="en-US" altLang="zh-CN" sz="1600" dirty="0">
                <a:latin typeface="Arial" panose="020B0604020202020204" pitchFamily="34" charset="0"/>
                <a:cs typeface="Arial" panose="020B0604020202020204" pitchFamily="34" charset="0"/>
              </a:rPr>
              <a:t> (e.g., from 1 to 10).</a:t>
            </a:r>
          </a:p>
          <a:p>
            <a:pPr>
              <a:lnSpc>
                <a:spcPct val="150000"/>
              </a:lnSpc>
            </a:pPr>
            <a:r>
              <a:rPr lang="en-US" altLang="zh-CN" sz="1600" dirty="0">
                <a:latin typeface="Arial" panose="020B0604020202020204" pitchFamily="34" charset="0"/>
                <a:cs typeface="Arial" panose="020B0604020202020204" pitchFamily="34" charset="0"/>
              </a:rPr>
              <a:t>2. Calculate the within-cluster sum of squares (inertia) for each value of </a:t>
            </a:r>
            <a:r>
              <a:rPr lang="zh-CN" altLang="en-US" sz="1600" dirty="0">
                <a:latin typeface="Arial" panose="020B0604020202020204" pitchFamily="34" charset="0"/>
                <a:cs typeface="Arial" panose="020B0604020202020204" pitchFamily="34" charset="0"/>
              </a:rPr>
              <a:t>𝑘</a:t>
            </a:r>
            <a:r>
              <a:rPr lang="en-US" altLang="zh-CN" sz="1600" dirty="0">
                <a:latin typeface="Arial" panose="020B0604020202020204" pitchFamily="34" charset="0"/>
                <a:cs typeface="Arial" panose="020B0604020202020204" pitchFamily="34" charset="0"/>
              </a:rPr>
              <a:t>.</a:t>
            </a:r>
          </a:p>
          <a:p>
            <a:pPr>
              <a:lnSpc>
                <a:spcPct val="150000"/>
              </a:lnSpc>
            </a:pPr>
            <a:r>
              <a:rPr lang="en-US" altLang="zh-CN" sz="1600" dirty="0">
                <a:latin typeface="Arial" panose="020B0604020202020204" pitchFamily="34" charset="0"/>
                <a:cs typeface="Arial" panose="020B0604020202020204" pitchFamily="34" charset="0"/>
              </a:rPr>
              <a:t>3. Plot the inertia against the number of clusters.</a:t>
            </a:r>
          </a:p>
          <a:p>
            <a:pPr>
              <a:lnSpc>
                <a:spcPct val="150000"/>
              </a:lnSpc>
            </a:pPr>
            <a:r>
              <a:rPr lang="en-US" altLang="zh-CN" sz="1600" dirty="0">
                <a:latin typeface="Arial" panose="020B0604020202020204" pitchFamily="34" charset="0"/>
                <a:cs typeface="Arial" panose="020B0604020202020204" pitchFamily="34" charset="0"/>
              </a:rPr>
              <a:t>4. Look for the "elbow" point in the plot where the inertia begins to decrease more slowly. This point suggests an optimal number of clusters.</a:t>
            </a:r>
            <a:endParaRPr lang="zh-CN" altLang="en-US" sz="1600" dirty="0">
              <a:latin typeface="Arial" panose="020B0604020202020204" pitchFamily="34" charset="0"/>
              <a:cs typeface="Arial" panose="020B0604020202020204" pitchFamily="34" charset="0"/>
            </a:endParaRPr>
          </a:p>
        </p:txBody>
      </p:sp>
      <p:sp>
        <p:nvSpPr>
          <p:cNvPr id="7" name="TextBox 1">
            <a:extLst>
              <a:ext uri="{FF2B5EF4-FFF2-40B4-BE49-F238E27FC236}">
                <a16:creationId xmlns:a16="http://schemas.microsoft.com/office/drawing/2014/main" id="{C63B6347-3EA3-FD87-5EC5-FB1D11875CAA}"/>
              </a:ext>
            </a:extLst>
          </p:cNvPr>
          <p:cNvSpPr txBox="1"/>
          <p:nvPr/>
        </p:nvSpPr>
        <p:spPr>
          <a:xfrm>
            <a:off x="485322" y="3824032"/>
            <a:ext cx="9454425" cy="2416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spcAft>
                <a:spcPts val="600"/>
              </a:spcAft>
            </a:pPr>
            <a:r>
              <a:rPr lang="en-US" altLang="zh-CN" sz="1600" b="1" dirty="0">
                <a:latin typeface="Arial" panose="020B0604020202020204" pitchFamily="34" charset="0"/>
                <a:cs typeface="Arial" panose="020B0604020202020204" pitchFamily="34" charset="0"/>
              </a:rPr>
              <a:t>Advantages and Disadvantages of K-Means</a:t>
            </a:r>
          </a:p>
          <a:p>
            <a:pPr>
              <a:lnSpc>
                <a:spcPct val="150000"/>
              </a:lnSpc>
              <a:spcAft>
                <a:spcPts val="600"/>
              </a:spcAft>
            </a:pPr>
            <a:r>
              <a:rPr lang="en-US" altLang="zh-CN" sz="1600" b="1" dirty="0">
                <a:latin typeface="Arial" panose="020B0604020202020204" pitchFamily="34" charset="0"/>
                <a:cs typeface="Arial" panose="020B0604020202020204" pitchFamily="34" charset="0"/>
              </a:rPr>
              <a:t>Advantages: </a:t>
            </a:r>
            <a:r>
              <a:rPr lang="en-US" altLang="zh-CN" sz="1600" dirty="0">
                <a:latin typeface="Arial" panose="020B0604020202020204" pitchFamily="34" charset="0"/>
                <a:cs typeface="Arial" panose="020B0604020202020204" pitchFamily="34" charset="0"/>
              </a:rPr>
              <a:t>Simple and easy to implement; Computationally efficient, especially with large datasets; Works well with spherical (globular) cluster shapes.</a:t>
            </a:r>
          </a:p>
          <a:p>
            <a:pPr>
              <a:lnSpc>
                <a:spcPct val="150000"/>
              </a:lnSpc>
              <a:spcAft>
                <a:spcPts val="600"/>
              </a:spcAft>
            </a:pPr>
            <a:r>
              <a:rPr lang="en-US" altLang="zh-CN" sz="1600" b="1" dirty="0">
                <a:latin typeface="Arial" panose="020B0604020202020204" pitchFamily="34" charset="0"/>
                <a:cs typeface="Arial" panose="020B0604020202020204" pitchFamily="34" charset="0"/>
              </a:rPr>
              <a:t>Disadvantages: </a:t>
            </a:r>
            <a:r>
              <a:rPr lang="en-US" altLang="zh-CN" sz="1600" dirty="0">
                <a:latin typeface="Arial" panose="020B0604020202020204" pitchFamily="34" charset="0"/>
                <a:cs typeface="Arial" panose="020B0604020202020204" pitchFamily="34" charset="0"/>
              </a:rPr>
              <a:t>Requires specifying the number of clusters </a:t>
            </a:r>
            <a:r>
              <a:rPr lang="zh-CN" altLang="en-US" sz="1600" dirty="0">
                <a:latin typeface="Arial" panose="020B0604020202020204" pitchFamily="34" charset="0"/>
                <a:cs typeface="Arial" panose="020B0604020202020204" pitchFamily="34" charset="0"/>
              </a:rPr>
              <a:t>𝑘</a:t>
            </a:r>
            <a:r>
              <a:rPr lang="en-US" altLang="zh-CN" sz="1600" dirty="0">
                <a:latin typeface="Arial" panose="020B0604020202020204" pitchFamily="34" charset="0"/>
                <a:cs typeface="Arial" panose="020B0604020202020204" pitchFamily="34" charset="0"/>
              </a:rPr>
              <a:t> in advance; Sensitive to initial centroid positions (may converge to local minima); Not suitable for clusters of varying sizes and densities; Assumes clusters are spherical and equally sized, which may not always be true.</a:t>
            </a:r>
          </a:p>
        </p:txBody>
      </p:sp>
    </p:spTree>
    <p:extLst>
      <p:ext uri="{BB962C8B-B14F-4D97-AF65-F5344CB8AC3E}">
        <p14:creationId xmlns:p14="http://schemas.microsoft.com/office/powerpoint/2010/main" val="183824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1C98-A5FE-ED4E-B5D8-1E13D7FFD3A2}"/>
              </a:ext>
            </a:extLst>
          </p:cNvPr>
          <p:cNvSpPr>
            <a:spLocks noGrp="1"/>
          </p:cNvSpPr>
          <p:nvPr>
            <p:ph type="ctrTitle"/>
          </p:nvPr>
        </p:nvSpPr>
        <p:spPr>
          <a:xfrm>
            <a:off x="442892" y="1705383"/>
            <a:ext cx="10006492" cy="2569934"/>
          </a:xfrm>
          <a:prstGeom prst="rect">
            <a:avLst/>
          </a:prstGeom>
        </p:spPr>
        <p:txBody>
          <a:bodyPr wrap="square" lIns="91440" tIns="45720" rIns="91440" bIns="45720" anchor="t" anchorCtr="0">
            <a:spAutoFit/>
          </a:bodyPr>
          <a:lstStyle/>
          <a:p>
            <a:pPr rtl="0">
              <a:spcBef>
                <a:spcPts val="0"/>
              </a:spcBef>
              <a:spcAft>
                <a:spcPts val="0"/>
              </a:spcAft>
            </a:pPr>
            <a:r>
              <a:rPr lang="en-US" sz="3200" b="1" dirty="0">
                <a:solidFill>
                  <a:srgbClr val="424242"/>
                </a:solidFill>
                <a:latin typeface="Calibri"/>
                <a:cs typeface="Calibri"/>
              </a:rPr>
              <a:t>Objectives:</a:t>
            </a:r>
            <a:br>
              <a:rPr lang="en-US" sz="1100" dirty="0">
                <a:latin typeface="Calibri"/>
                <a:cs typeface="Calibri"/>
              </a:rPr>
            </a:br>
            <a:br>
              <a:rPr lang="en-US" sz="1100" dirty="0">
                <a:latin typeface="Calibri"/>
                <a:cs typeface="Calibri"/>
              </a:rPr>
            </a:br>
            <a:r>
              <a:rPr lang="en-AU" sz="1800" b="0" i="0" u="none" strike="noStrike" dirty="0">
                <a:solidFill>
                  <a:srgbClr val="000000"/>
                </a:solidFill>
                <a:effectLst/>
                <a:latin typeface="Calibri" panose="020F0502020204030204" pitchFamily="34" charset="0"/>
              </a:rPr>
              <a:t>1. </a:t>
            </a:r>
            <a:r>
              <a:rPr lang="en-AU" sz="1800" b="0" i="0" u="none" strike="noStrike" dirty="0">
                <a:solidFill>
                  <a:srgbClr val="424242"/>
                </a:solidFill>
                <a:effectLst/>
                <a:latin typeface="Calibri" panose="020F0502020204030204" pitchFamily="34" charset="0"/>
              </a:rPr>
              <a:t>Machine Learning and Related Concepts</a:t>
            </a:r>
            <a:br>
              <a:rPr lang="en-AU" sz="800" b="0" dirty="0">
                <a:effectLst/>
              </a:rPr>
            </a:br>
            <a:r>
              <a:rPr lang="en-AU" sz="1800" b="0" i="0" u="none" strike="noStrike" dirty="0">
                <a:solidFill>
                  <a:srgbClr val="000000"/>
                </a:solidFill>
                <a:effectLst/>
                <a:latin typeface="Calibri" panose="020F0502020204030204" pitchFamily="34" charset="0"/>
              </a:rPr>
              <a:t>2. </a:t>
            </a:r>
            <a:r>
              <a:rPr lang="en-AU" sz="1800" b="0" i="0" u="none" strike="noStrike" dirty="0">
                <a:solidFill>
                  <a:srgbClr val="424242"/>
                </a:solidFill>
                <a:effectLst/>
                <a:latin typeface="Calibri" panose="020F0502020204030204" pitchFamily="34" charset="0"/>
              </a:rPr>
              <a:t>Learning Regression Algorithms in Machine Learning</a:t>
            </a:r>
            <a:br>
              <a:rPr lang="en-AU" sz="800" b="0" dirty="0">
                <a:effectLst/>
              </a:rPr>
            </a:br>
            <a:r>
              <a:rPr lang="en-AU" sz="1800" b="0" i="0" u="none" strike="noStrike" dirty="0">
                <a:solidFill>
                  <a:srgbClr val="424242"/>
                </a:solidFill>
                <a:effectLst/>
                <a:latin typeface="Calibri" panose="020F0502020204030204" pitchFamily="34" charset="0"/>
              </a:rPr>
              <a:t>3. Learning How to Evaluate the Performance of Regression Algorithms</a:t>
            </a:r>
            <a:br>
              <a:rPr lang="en-AU" sz="800" b="0" dirty="0">
                <a:effectLst/>
              </a:rPr>
            </a:br>
            <a:r>
              <a:rPr lang="en-AU" sz="1800" b="0" i="0" u="none" strike="noStrike" dirty="0">
                <a:solidFill>
                  <a:srgbClr val="424242"/>
                </a:solidFill>
                <a:effectLst/>
                <a:latin typeface="Calibri" panose="020F0502020204030204" pitchFamily="34" charset="0"/>
              </a:rPr>
              <a:t>4. Learning Clustering Algorithms in Machine Learning</a:t>
            </a:r>
            <a:br>
              <a:rPr lang="en-AU" sz="800" b="0" dirty="0">
                <a:effectLst/>
              </a:rPr>
            </a:br>
            <a:r>
              <a:rPr lang="en-AU" sz="1800" b="0" i="0" u="none" strike="noStrike" dirty="0">
                <a:solidFill>
                  <a:srgbClr val="424242"/>
                </a:solidFill>
                <a:effectLst/>
                <a:latin typeface="Calibri" panose="020F0502020204030204" pitchFamily="34" charset="0"/>
              </a:rPr>
              <a:t>5. </a:t>
            </a:r>
            <a:r>
              <a:rPr lang="en-AU" sz="1800" b="0" i="0" u="none" strike="noStrike">
                <a:solidFill>
                  <a:srgbClr val="424242"/>
                </a:solidFill>
                <a:effectLst/>
                <a:latin typeface="Calibri" panose="020F0502020204030204" pitchFamily="34" charset="0"/>
              </a:rPr>
              <a:t>Learning How to Evaluate the Performance of Clustering Algorithms</a:t>
            </a:r>
            <a:br>
              <a:rPr lang="en-AU" sz="800" b="0">
                <a:effectLst/>
              </a:rPr>
            </a:br>
            <a:br>
              <a:rPr lang="en-AU" sz="800"/>
            </a:br>
            <a:endParaRPr lang="en-US" sz="2000" dirty="0"/>
          </a:p>
        </p:txBody>
      </p:sp>
    </p:spTree>
    <p:extLst>
      <p:ext uri="{BB962C8B-B14F-4D97-AF65-F5344CB8AC3E}">
        <p14:creationId xmlns:p14="http://schemas.microsoft.com/office/powerpoint/2010/main" val="1781725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85322" y="30456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Evaluation of K-means</a:t>
            </a:r>
            <a:endParaRPr lang="en-US" b="1" dirty="0"/>
          </a:p>
        </p:txBody>
      </p:sp>
      <p:sp>
        <p:nvSpPr>
          <p:cNvPr id="5" name="TextBox 4">
            <a:extLst>
              <a:ext uri="{FF2B5EF4-FFF2-40B4-BE49-F238E27FC236}">
                <a16:creationId xmlns:a16="http://schemas.microsoft.com/office/drawing/2014/main" id="{60E33464-5367-088F-CC02-968B6BFC0883}"/>
              </a:ext>
            </a:extLst>
          </p:cNvPr>
          <p:cNvSpPr txBox="1"/>
          <p:nvPr/>
        </p:nvSpPr>
        <p:spPr>
          <a:xfrm>
            <a:off x="485322" y="1062327"/>
            <a:ext cx="9813710" cy="1524007"/>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Evaluating a K-means clustering algorithm can be challenging because clustering is an </a:t>
            </a:r>
            <a:r>
              <a:rPr lang="en-US" sz="1600" dirty="0">
                <a:solidFill>
                  <a:srgbClr val="FF0000"/>
                </a:solidFill>
                <a:latin typeface="Arial" panose="020B0604020202020204" pitchFamily="34" charset="0"/>
                <a:cs typeface="Arial" panose="020B0604020202020204" pitchFamily="34" charset="0"/>
              </a:rPr>
              <a:t>unsupervised learning task</a:t>
            </a:r>
            <a:r>
              <a:rPr lang="en-US" sz="1600" dirty="0">
                <a:latin typeface="Arial" panose="020B0604020202020204" pitchFamily="34" charset="0"/>
                <a:cs typeface="Arial" panose="020B0604020202020204" pitchFamily="34" charset="0"/>
              </a:rPr>
              <a:t>, meaning there are </a:t>
            </a:r>
            <a:r>
              <a:rPr lang="en-US" sz="1600" dirty="0">
                <a:solidFill>
                  <a:srgbClr val="FF0000"/>
                </a:solidFill>
                <a:latin typeface="Arial" panose="020B0604020202020204" pitchFamily="34" charset="0"/>
                <a:cs typeface="Arial" panose="020B0604020202020204" pitchFamily="34" charset="0"/>
              </a:rPr>
              <a:t>no predefined labels </a:t>
            </a:r>
            <a:r>
              <a:rPr lang="en-US" sz="1600" dirty="0">
                <a:latin typeface="Arial" panose="020B0604020202020204" pitchFamily="34" charset="0"/>
                <a:cs typeface="Arial" panose="020B0604020202020204" pitchFamily="34" charset="0"/>
              </a:rPr>
              <a:t>to compare the clustering results against. </a:t>
            </a:r>
          </a:p>
          <a:p>
            <a:pPr>
              <a:lnSpc>
                <a:spcPct val="150000"/>
              </a:lnSpc>
            </a:pPr>
            <a:r>
              <a:rPr lang="en-US" sz="1600" dirty="0">
                <a:latin typeface="Arial" panose="020B0604020202020204" pitchFamily="34" charset="0"/>
                <a:cs typeface="Arial" panose="020B0604020202020204" pitchFamily="34" charset="0"/>
              </a:rPr>
              <a:t>However, several metrics and techniques can be used to evaluate the quality of the clusters produced by the K-means algorithm.</a:t>
            </a:r>
          </a:p>
        </p:txBody>
      </p:sp>
      <p:sp>
        <p:nvSpPr>
          <p:cNvPr id="8" name="TextBox 7">
            <a:extLst>
              <a:ext uri="{FF2B5EF4-FFF2-40B4-BE49-F238E27FC236}">
                <a16:creationId xmlns:a16="http://schemas.microsoft.com/office/drawing/2014/main" id="{CDD7255B-D894-7340-C40A-9E2726F52C75}"/>
              </a:ext>
            </a:extLst>
          </p:cNvPr>
          <p:cNvSpPr txBox="1"/>
          <p:nvPr/>
        </p:nvSpPr>
        <p:spPr>
          <a:xfrm>
            <a:off x="485321" y="2995417"/>
            <a:ext cx="6097604"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1. Inertia (Within-cluster Sum of Squares)</a:t>
            </a:r>
          </a:p>
        </p:txBody>
      </p:sp>
      <p:sp>
        <p:nvSpPr>
          <p:cNvPr id="10" name="TextBox 9">
            <a:extLst>
              <a:ext uri="{FF2B5EF4-FFF2-40B4-BE49-F238E27FC236}">
                <a16:creationId xmlns:a16="http://schemas.microsoft.com/office/drawing/2014/main" id="{F0FAA96B-F8F2-D07C-F800-031D2BF2D682}"/>
              </a:ext>
            </a:extLst>
          </p:cNvPr>
          <p:cNvSpPr txBox="1"/>
          <p:nvPr/>
        </p:nvSpPr>
        <p:spPr>
          <a:xfrm>
            <a:off x="485321" y="3364749"/>
            <a:ext cx="10285347" cy="1154675"/>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Inertia measures how tightly the clusters are packed, meaning how close the points in a cluster are to the cluster center (centroid). It’s calculated as the sum of squared distances between each point and its assigned cluster centroid.</a:t>
            </a:r>
          </a:p>
        </p:txBody>
      </p:sp>
      <p:pic>
        <p:nvPicPr>
          <p:cNvPr id="11" name="Picture 10">
            <a:extLst>
              <a:ext uri="{FF2B5EF4-FFF2-40B4-BE49-F238E27FC236}">
                <a16:creationId xmlns:a16="http://schemas.microsoft.com/office/drawing/2014/main" id="{418DBC89-4464-3CD4-B876-28CB9475BC46}"/>
              </a:ext>
            </a:extLst>
          </p:cNvPr>
          <p:cNvPicPr>
            <a:picLocks noChangeAspect="1"/>
          </p:cNvPicPr>
          <p:nvPr/>
        </p:nvPicPr>
        <p:blipFill>
          <a:blip r:embed="rId3"/>
          <a:stretch>
            <a:fillRect/>
          </a:stretch>
        </p:blipFill>
        <p:spPr>
          <a:xfrm>
            <a:off x="4379494" y="4261128"/>
            <a:ext cx="2771898" cy="756984"/>
          </a:xfrm>
          <a:prstGeom prst="rect">
            <a:avLst/>
          </a:prstGeom>
        </p:spPr>
      </p:pic>
      <p:pic>
        <p:nvPicPr>
          <p:cNvPr id="12" name="Picture 11">
            <a:extLst>
              <a:ext uri="{FF2B5EF4-FFF2-40B4-BE49-F238E27FC236}">
                <a16:creationId xmlns:a16="http://schemas.microsoft.com/office/drawing/2014/main" id="{22E57ACD-3709-CBCD-2AEB-78F33D8735B0}"/>
              </a:ext>
            </a:extLst>
          </p:cNvPr>
          <p:cNvPicPr>
            <a:picLocks noChangeAspect="1"/>
          </p:cNvPicPr>
          <p:nvPr/>
        </p:nvPicPr>
        <p:blipFill>
          <a:blip r:embed="rId4"/>
          <a:stretch>
            <a:fillRect/>
          </a:stretch>
        </p:blipFill>
        <p:spPr>
          <a:xfrm>
            <a:off x="1949918" y="5079244"/>
            <a:ext cx="7772400" cy="391586"/>
          </a:xfrm>
          <a:prstGeom prst="rect">
            <a:avLst/>
          </a:prstGeom>
        </p:spPr>
      </p:pic>
      <p:sp>
        <p:nvSpPr>
          <p:cNvPr id="14" name="TextBox 13">
            <a:extLst>
              <a:ext uri="{FF2B5EF4-FFF2-40B4-BE49-F238E27FC236}">
                <a16:creationId xmlns:a16="http://schemas.microsoft.com/office/drawing/2014/main" id="{7FC53064-4901-C7C6-FECB-5EA4E597A60B}"/>
              </a:ext>
            </a:extLst>
          </p:cNvPr>
          <p:cNvSpPr txBox="1"/>
          <p:nvPr/>
        </p:nvSpPr>
        <p:spPr>
          <a:xfrm>
            <a:off x="485321" y="5531962"/>
            <a:ext cx="10121719" cy="115467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Simple to compute and interpret, especially when determining the number of clusters.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Inertia alone can sometimes be misleading because it always decreases as the number of clusters increases, leading to overfitting.</a:t>
            </a:r>
          </a:p>
        </p:txBody>
      </p:sp>
    </p:spTree>
    <p:extLst>
      <p:ext uri="{BB962C8B-B14F-4D97-AF65-F5344CB8AC3E}">
        <p14:creationId xmlns:p14="http://schemas.microsoft.com/office/powerpoint/2010/main" val="1783365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85322" y="30456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Evaluation of K-means</a:t>
            </a:r>
            <a:endParaRPr lang="en-US" b="1" dirty="0"/>
          </a:p>
        </p:txBody>
      </p:sp>
      <p:sp>
        <p:nvSpPr>
          <p:cNvPr id="8" name="TextBox 7">
            <a:extLst>
              <a:ext uri="{FF2B5EF4-FFF2-40B4-BE49-F238E27FC236}">
                <a16:creationId xmlns:a16="http://schemas.microsoft.com/office/drawing/2014/main" id="{CDD7255B-D894-7340-C40A-9E2726F52C75}"/>
              </a:ext>
            </a:extLst>
          </p:cNvPr>
          <p:cNvSpPr txBox="1"/>
          <p:nvPr/>
        </p:nvSpPr>
        <p:spPr>
          <a:xfrm>
            <a:off x="478905" y="1002988"/>
            <a:ext cx="6097604"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Silhouette Score</a:t>
            </a:r>
          </a:p>
        </p:txBody>
      </p:sp>
      <p:sp>
        <p:nvSpPr>
          <p:cNvPr id="10" name="TextBox 9">
            <a:extLst>
              <a:ext uri="{FF2B5EF4-FFF2-40B4-BE49-F238E27FC236}">
                <a16:creationId xmlns:a16="http://schemas.microsoft.com/office/drawing/2014/main" id="{F0FAA96B-F8F2-D07C-F800-031D2BF2D682}"/>
              </a:ext>
            </a:extLst>
          </p:cNvPr>
          <p:cNvSpPr txBox="1"/>
          <p:nvPr/>
        </p:nvSpPr>
        <p:spPr>
          <a:xfrm>
            <a:off x="478905" y="1372320"/>
            <a:ext cx="10285347" cy="793230"/>
          </a:xfrm>
          <a:prstGeom prst="rect">
            <a:avLst/>
          </a:prstGeom>
          <a:noFill/>
        </p:spPr>
        <p:txBody>
          <a:bodyPr wrap="square">
            <a:spAutoFit/>
          </a:bodyPr>
          <a:lstStyle/>
          <a:p>
            <a:pPr>
              <a:lnSpc>
                <a:spcPct val="150000"/>
              </a:lnSpc>
            </a:pPr>
            <a:r>
              <a:rPr lang="en-US" sz="1600" dirty="0"/>
              <a:t>The Silhouette Score measures how similar a point is to its own cluster (cohesion) compared to other clusters (separation). It ranges from -1 to 1, where a high value indicates that the point is well clustered.</a:t>
            </a:r>
            <a:endParaRPr lang="en-US" sz="16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FC53064-4901-C7C6-FECB-5EA4E597A60B}"/>
              </a:ext>
            </a:extLst>
          </p:cNvPr>
          <p:cNvSpPr txBox="1"/>
          <p:nvPr/>
        </p:nvSpPr>
        <p:spPr>
          <a:xfrm>
            <a:off x="478905" y="5079575"/>
            <a:ext cx="10121719" cy="7932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Provides a comprehensive measure of how well the clusters are separated and compact.</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Can be computationally expensive, especially for large datasets.</a:t>
            </a:r>
          </a:p>
        </p:txBody>
      </p:sp>
      <p:pic>
        <p:nvPicPr>
          <p:cNvPr id="2" name="Picture 1">
            <a:extLst>
              <a:ext uri="{FF2B5EF4-FFF2-40B4-BE49-F238E27FC236}">
                <a16:creationId xmlns:a16="http://schemas.microsoft.com/office/drawing/2014/main" id="{64502879-CA35-BD96-9C33-6817686FF139}"/>
              </a:ext>
            </a:extLst>
          </p:cNvPr>
          <p:cNvPicPr>
            <a:picLocks noChangeAspect="1"/>
          </p:cNvPicPr>
          <p:nvPr/>
        </p:nvPicPr>
        <p:blipFill>
          <a:blip r:embed="rId3"/>
          <a:stretch>
            <a:fillRect/>
          </a:stretch>
        </p:blipFill>
        <p:spPr>
          <a:xfrm>
            <a:off x="1901792" y="2316322"/>
            <a:ext cx="7772400" cy="2612480"/>
          </a:xfrm>
          <a:prstGeom prst="rect">
            <a:avLst/>
          </a:prstGeom>
        </p:spPr>
      </p:pic>
    </p:spTree>
    <p:extLst>
      <p:ext uri="{BB962C8B-B14F-4D97-AF65-F5344CB8AC3E}">
        <p14:creationId xmlns:p14="http://schemas.microsoft.com/office/powerpoint/2010/main" val="285784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85322" y="30456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Evaluation of K-means</a:t>
            </a:r>
            <a:endParaRPr lang="en-US" b="1" dirty="0"/>
          </a:p>
        </p:txBody>
      </p:sp>
      <p:sp>
        <p:nvSpPr>
          <p:cNvPr id="8" name="TextBox 7">
            <a:extLst>
              <a:ext uri="{FF2B5EF4-FFF2-40B4-BE49-F238E27FC236}">
                <a16:creationId xmlns:a16="http://schemas.microsoft.com/office/drawing/2014/main" id="{CDD7255B-D894-7340-C40A-9E2726F52C75}"/>
              </a:ext>
            </a:extLst>
          </p:cNvPr>
          <p:cNvSpPr txBox="1"/>
          <p:nvPr/>
        </p:nvSpPr>
        <p:spPr>
          <a:xfrm>
            <a:off x="478905" y="1002988"/>
            <a:ext cx="6097604"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3. </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Davies-Bouldin Index</a:t>
            </a:r>
          </a:p>
        </p:txBody>
      </p:sp>
      <p:sp>
        <p:nvSpPr>
          <p:cNvPr id="10" name="TextBox 9">
            <a:extLst>
              <a:ext uri="{FF2B5EF4-FFF2-40B4-BE49-F238E27FC236}">
                <a16:creationId xmlns:a16="http://schemas.microsoft.com/office/drawing/2014/main" id="{F0FAA96B-F8F2-D07C-F800-031D2BF2D682}"/>
              </a:ext>
            </a:extLst>
          </p:cNvPr>
          <p:cNvSpPr txBox="1"/>
          <p:nvPr/>
        </p:nvSpPr>
        <p:spPr>
          <a:xfrm>
            <a:off x="478905" y="1387478"/>
            <a:ext cx="10285347" cy="793230"/>
          </a:xfrm>
          <a:prstGeom prst="rect">
            <a:avLst/>
          </a:prstGeom>
          <a:noFill/>
        </p:spPr>
        <p:txBody>
          <a:bodyPr wrap="square">
            <a:spAutoFit/>
          </a:bodyPr>
          <a:lstStyle/>
          <a:p>
            <a:pPr>
              <a:lnSpc>
                <a:spcPct val="150000"/>
              </a:lnSpc>
            </a:pPr>
            <a:r>
              <a:rPr lang="en-US" sz="1600" dirty="0"/>
              <a:t>The Davies-Bouldin Index is the average similarity ratio of each cluster with its most similar cluster. A lower value indicates better clustering.</a:t>
            </a:r>
            <a:endParaRPr lang="en-US" sz="16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FC53064-4901-C7C6-FECB-5EA4E597A60B}"/>
              </a:ext>
            </a:extLst>
          </p:cNvPr>
          <p:cNvSpPr txBox="1"/>
          <p:nvPr/>
        </p:nvSpPr>
        <p:spPr>
          <a:xfrm>
            <a:off x="478905" y="5079575"/>
            <a:ext cx="10121719" cy="7932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t>Takes into account both within-cluster scatter and between-cluster separation.</a:t>
            </a:r>
          </a:p>
          <a:p>
            <a:pPr marL="285750" indent="-285750">
              <a:lnSpc>
                <a:spcPct val="150000"/>
              </a:lnSpc>
              <a:buFont typeface="Arial" panose="020B0604020202020204" pitchFamily="34" charset="0"/>
              <a:buChar char="•"/>
            </a:pPr>
            <a:r>
              <a:rPr lang="en-US" sz="1600" dirty="0"/>
              <a:t>Like the Silhouette Score, it can be computationally intensive.</a:t>
            </a:r>
            <a:endParaRPr lang="en-US" sz="1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BAEEECB-E60E-DFE0-0650-C62D7F6690B6}"/>
              </a:ext>
            </a:extLst>
          </p:cNvPr>
          <p:cNvPicPr>
            <a:picLocks noChangeAspect="1"/>
          </p:cNvPicPr>
          <p:nvPr/>
        </p:nvPicPr>
        <p:blipFill>
          <a:blip r:embed="rId3"/>
          <a:stretch>
            <a:fillRect/>
          </a:stretch>
        </p:blipFill>
        <p:spPr>
          <a:xfrm>
            <a:off x="2016516" y="2427852"/>
            <a:ext cx="7210124" cy="2156299"/>
          </a:xfrm>
          <a:prstGeom prst="rect">
            <a:avLst/>
          </a:prstGeom>
        </p:spPr>
      </p:pic>
    </p:spTree>
    <p:extLst>
      <p:ext uri="{BB962C8B-B14F-4D97-AF65-F5344CB8AC3E}">
        <p14:creationId xmlns:p14="http://schemas.microsoft.com/office/powerpoint/2010/main" val="3884601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E2C7AF-B369-1606-33CE-31EB2198A5E1}"/>
              </a:ext>
            </a:extLst>
          </p:cNvPr>
          <p:cNvSpPr>
            <a:spLocks noGrp="1"/>
          </p:cNvSpPr>
          <p:nvPr>
            <p:ph type="ctrTitle"/>
          </p:nvPr>
        </p:nvSpPr>
        <p:spPr>
          <a:xfrm>
            <a:off x="786414" y="2923620"/>
            <a:ext cx="9687755" cy="707886"/>
          </a:xfrm>
        </p:spPr>
        <p:txBody>
          <a:bodyPr/>
          <a:lstStyle/>
          <a:p>
            <a:r>
              <a:rPr lang="en-US" sz="4000" b="1" dirty="0"/>
              <a:t>Thank you </a:t>
            </a:r>
          </a:p>
        </p:txBody>
      </p:sp>
    </p:spTree>
    <p:extLst>
      <p:ext uri="{BB962C8B-B14F-4D97-AF65-F5344CB8AC3E}">
        <p14:creationId xmlns:p14="http://schemas.microsoft.com/office/powerpoint/2010/main" val="329875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2" name="TextBox 1">
            <a:extLst>
              <a:ext uri="{FF2B5EF4-FFF2-40B4-BE49-F238E27FC236}">
                <a16:creationId xmlns:a16="http://schemas.microsoft.com/office/drawing/2014/main" id="{D7A66BCF-9A93-BAF9-C2B2-A981AC790BD8}"/>
              </a:ext>
            </a:extLst>
          </p:cNvPr>
          <p:cNvSpPr txBox="1"/>
          <p:nvPr/>
        </p:nvSpPr>
        <p:spPr>
          <a:xfrm>
            <a:off x="430280" y="969876"/>
            <a:ext cx="10044330" cy="2417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spcAft>
                <a:spcPts val="600"/>
              </a:spcAft>
            </a:pPr>
            <a:r>
              <a:rPr lang="en-US" altLang="zh-CN" sz="1600" dirty="0">
                <a:latin typeface="Times New Roman" panose="02020603050405020304" pitchFamily="18" charset="0"/>
                <a:cs typeface="Times New Roman" panose="02020603050405020304" pitchFamily="18" charset="0"/>
              </a:rPr>
              <a:t>*What is Machine Learning?</a:t>
            </a:r>
          </a:p>
          <a:p>
            <a:pPr>
              <a:lnSpc>
                <a:spcPct val="150000"/>
              </a:lnSpc>
              <a:spcAft>
                <a:spcPts val="600"/>
              </a:spcAft>
            </a:pPr>
            <a:r>
              <a:rPr lang="en-US" altLang="zh-CN" sz="1600" dirty="0">
                <a:latin typeface="Times New Roman" panose="02020603050405020304" pitchFamily="18" charset="0"/>
                <a:cs typeface="Times New Roman" panose="02020603050405020304" pitchFamily="18" charset="0"/>
              </a:rPr>
              <a:t>Broadly speaking, machine learning is a method that enables machines to learn, allowing them to </a:t>
            </a:r>
            <a:r>
              <a:rPr lang="en-US" altLang="zh-CN" sz="1600" dirty="0">
                <a:solidFill>
                  <a:srgbClr val="FF0000"/>
                </a:solidFill>
                <a:latin typeface="Times New Roman" panose="02020603050405020304" pitchFamily="18" charset="0"/>
                <a:cs typeface="Times New Roman" panose="02020603050405020304" pitchFamily="18" charset="0"/>
              </a:rPr>
              <a:t>perform functions that cannot be accomplished through direct programming</a:t>
            </a:r>
            <a:r>
              <a:rPr lang="en-US" altLang="zh-CN" sz="1600" dirty="0">
                <a:latin typeface="Times New Roman" panose="02020603050405020304" pitchFamily="18" charset="0"/>
                <a:cs typeface="Times New Roman" panose="02020603050405020304" pitchFamily="18" charset="0"/>
              </a:rPr>
              <a:t>. However, in practical terms, machine learning is a method that involves using data to </a:t>
            </a:r>
            <a:r>
              <a:rPr lang="en-US" altLang="zh-CN" sz="1600" dirty="0">
                <a:solidFill>
                  <a:srgbClr val="FF0000"/>
                </a:solidFill>
                <a:latin typeface="Times New Roman" panose="02020603050405020304" pitchFamily="18" charset="0"/>
                <a:cs typeface="Times New Roman" panose="02020603050405020304" pitchFamily="18" charset="0"/>
              </a:rPr>
              <a:t>train a model, which is then used for prediction.</a:t>
            </a:r>
            <a:endParaRPr lang="en-US" altLang="zh-CN" sz="1600" dirty="0">
              <a:latin typeface="Times New Roman" panose="02020603050405020304" pitchFamily="18" charset="0"/>
              <a:cs typeface="Times New Roman" panose="02020603050405020304" pitchFamily="18" charset="0"/>
            </a:endParaRPr>
          </a:p>
          <a:p>
            <a:pPr>
              <a:lnSpc>
                <a:spcPct val="150000"/>
              </a:lnSpc>
              <a:spcAft>
                <a:spcPts val="600"/>
              </a:spcAft>
            </a:pPr>
            <a:r>
              <a:rPr lang="en-US" altLang="zh-CN" sz="1600" dirty="0">
                <a:latin typeface="Times New Roman" panose="02020603050405020304" pitchFamily="18" charset="0"/>
                <a:cs typeface="Times New Roman" panose="02020603050405020304" pitchFamily="18" charset="0"/>
              </a:rPr>
              <a:t>"Training" and "prediction" are the two main processes in machine learning, with the "model" being the intermediate output of these processes. "Training" produces the "model," and the "model" guides the "prediction." </a:t>
            </a:r>
          </a:p>
        </p:txBody>
      </p:sp>
      <p:pic>
        <p:nvPicPr>
          <p:cNvPr id="8" name="Graphic 7" descr="Disk with solid fill">
            <a:extLst>
              <a:ext uri="{FF2B5EF4-FFF2-40B4-BE49-F238E27FC236}">
                <a16:creationId xmlns:a16="http://schemas.microsoft.com/office/drawing/2014/main" id="{B17C4C95-DFEC-7F6C-4101-D03F7B27D2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07738" y="3689633"/>
            <a:ext cx="713908" cy="713908"/>
          </a:xfrm>
          <a:prstGeom prst="rect">
            <a:avLst/>
          </a:prstGeom>
        </p:spPr>
      </p:pic>
      <p:sp>
        <p:nvSpPr>
          <p:cNvPr id="9" name="TextBox 8">
            <a:extLst>
              <a:ext uri="{FF2B5EF4-FFF2-40B4-BE49-F238E27FC236}">
                <a16:creationId xmlns:a16="http://schemas.microsoft.com/office/drawing/2014/main" id="{D1BEA068-E779-1B13-A46E-566AC8C7FFA5}"/>
              </a:ext>
            </a:extLst>
          </p:cNvPr>
          <p:cNvSpPr txBox="1"/>
          <p:nvPr/>
        </p:nvSpPr>
        <p:spPr>
          <a:xfrm>
            <a:off x="2853013" y="4265041"/>
            <a:ext cx="1023357" cy="276999"/>
          </a:xfrm>
          <a:prstGeom prst="rect">
            <a:avLst/>
          </a:prstGeom>
          <a:noFill/>
        </p:spPr>
        <p:txBody>
          <a:bodyPr wrap="none" rtlCol="0">
            <a:spAutoFit/>
          </a:bodyPr>
          <a:lstStyle/>
          <a:p>
            <a:r>
              <a:rPr lang="en-US" sz="1200" dirty="0"/>
              <a:t>History</a:t>
            </a:r>
            <a:r>
              <a:rPr lang="zh-CN" altLang="en-US" sz="1200" dirty="0"/>
              <a:t> </a:t>
            </a:r>
            <a:r>
              <a:rPr lang="en-US" altLang="zh-CN" sz="1200" dirty="0"/>
              <a:t>data </a:t>
            </a:r>
            <a:endParaRPr lang="en-US" sz="1200" dirty="0"/>
          </a:p>
        </p:txBody>
      </p:sp>
      <p:pic>
        <p:nvPicPr>
          <p:cNvPr id="11" name="Graphic 10" descr="Illustrator with solid fill">
            <a:extLst>
              <a:ext uri="{FF2B5EF4-FFF2-40B4-BE49-F238E27FC236}">
                <a16:creationId xmlns:a16="http://schemas.microsoft.com/office/drawing/2014/main" id="{C90EBC91-E3DB-3BCC-C7D3-A48113E755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7738" y="4969558"/>
            <a:ext cx="678951" cy="678951"/>
          </a:xfrm>
          <a:prstGeom prst="rect">
            <a:avLst/>
          </a:prstGeom>
        </p:spPr>
      </p:pic>
      <p:pic>
        <p:nvPicPr>
          <p:cNvPr id="13" name="Graphic 12" descr="Research with solid fill">
            <a:extLst>
              <a:ext uri="{FF2B5EF4-FFF2-40B4-BE49-F238E27FC236}">
                <a16:creationId xmlns:a16="http://schemas.microsoft.com/office/drawing/2014/main" id="{3A454EA7-3DF4-FB0E-2B4A-C201450B4C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44699" y="5042998"/>
            <a:ext cx="495047" cy="495047"/>
          </a:xfrm>
          <a:prstGeom prst="rect">
            <a:avLst/>
          </a:prstGeom>
        </p:spPr>
      </p:pic>
      <p:sp>
        <p:nvSpPr>
          <p:cNvPr id="14" name="TextBox 13">
            <a:extLst>
              <a:ext uri="{FF2B5EF4-FFF2-40B4-BE49-F238E27FC236}">
                <a16:creationId xmlns:a16="http://schemas.microsoft.com/office/drawing/2014/main" id="{0D4C305B-BBF0-25AE-781E-727B4C9F5BA7}"/>
              </a:ext>
            </a:extLst>
          </p:cNvPr>
          <p:cNvSpPr txBox="1"/>
          <p:nvPr/>
        </p:nvSpPr>
        <p:spPr>
          <a:xfrm>
            <a:off x="1378744" y="5568528"/>
            <a:ext cx="847861" cy="276999"/>
          </a:xfrm>
          <a:prstGeom prst="rect">
            <a:avLst/>
          </a:prstGeom>
          <a:noFill/>
        </p:spPr>
        <p:txBody>
          <a:bodyPr wrap="none" rtlCol="0">
            <a:spAutoFit/>
          </a:bodyPr>
          <a:lstStyle/>
          <a:p>
            <a:r>
              <a:rPr lang="en-US" sz="1200" dirty="0"/>
              <a:t>New</a:t>
            </a:r>
            <a:r>
              <a:rPr lang="zh-CN" altLang="en-US" sz="1200" dirty="0"/>
              <a:t> </a:t>
            </a:r>
            <a:r>
              <a:rPr lang="en-US" altLang="zh-CN" sz="1200" dirty="0"/>
              <a:t>data </a:t>
            </a:r>
            <a:endParaRPr lang="en-US" sz="1200" dirty="0"/>
          </a:p>
        </p:txBody>
      </p:sp>
      <p:pic>
        <p:nvPicPr>
          <p:cNvPr id="16" name="Graphic 15" descr="Brain in head with solid fill">
            <a:extLst>
              <a:ext uri="{FF2B5EF4-FFF2-40B4-BE49-F238E27FC236}">
                <a16:creationId xmlns:a16="http://schemas.microsoft.com/office/drawing/2014/main" id="{C4C4E138-B386-4E4A-B311-B003F68160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08965" y="3817966"/>
            <a:ext cx="713908" cy="713908"/>
          </a:xfrm>
          <a:prstGeom prst="rect">
            <a:avLst/>
          </a:prstGeom>
        </p:spPr>
      </p:pic>
      <p:sp>
        <p:nvSpPr>
          <p:cNvPr id="17" name="TextBox 16">
            <a:extLst>
              <a:ext uri="{FF2B5EF4-FFF2-40B4-BE49-F238E27FC236}">
                <a16:creationId xmlns:a16="http://schemas.microsoft.com/office/drawing/2014/main" id="{CA2167E4-F5CF-93AE-1967-CB9DE1AC1283}"/>
              </a:ext>
            </a:extLst>
          </p:cNvPr>
          <p:cNvSpPr txBox="1"/>
          <p:nvPr/>
        </p:nvSpPr>
        <p:spPr>
          <a:xfrm>
            <a:off x="2911682" y="5577904"/>
            <a:ext cx="906017" cy="276999"/>
          </a:xfrm>
          <a:prstGeom prst="rect">
            <a:avLst/>
          </a:prstGeom>
          <a:noFill/>
        </p:spPr>
        <p:txBody>
          <a:bodyPr wrap="none" rtlCol="0">
            <a:spAutoFit/>
          </a:bodyPr>
          <a:lstStyle/>
          <a:p>
            <a:r>
              <a:rPr lang="en-US" sz="1200" dirty="0"/>
              <a:t>ML Models</a:t>
            </a:r>
          </a:p>
        </p:txBody>
      </p:sp>
      <p:cxnSp>
        <p:nvCxnSpPr>
          <p:cNvPr id="19" name="Straight Arrow Connector 18">
            <a:extLst>
              <a:ext uri="{FF2B5EF4-FFF2-40B4-BE49-F238E27FC236}">
                <a16:creationId xmlns:a16="http://schemas.microsoft.com/office/drawing/2014/main" id="{125317BD-FFC9-8C3D-4D24-3450B6C89F8F}"/>
              </a:ext>
            </a:extLst>
          </p:cNvPr>
          <p:cNvCxnSpPr>
            <a:cxnSpLocks/>
          </p:cNvCxnSpPr>
          <p:nvPr/>
        </p:nvCxnSpPr>
        <p:spPr>
          <a:xfrm>
            <a:off x="2226605" y="5309033"/>
            <a:ext cx="6850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9577B92-0376-4C02-872B-DB224D39C9A8}"/>
              </a:ext>
            </a:extLst>
          </p:cNvPr>
          <p:cNvCxnSpPr>
            <a:cxnSpLocks/>
          </p:cNvCxnSpPr>
          <p:nvPr/>
        </p:nvCxnSpPr>
        <p:spPr>
          <a:xfrm flipH="1">
            <a:off x="3364690" y="4542040"/>
            <a:ext cx="2" cy="427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24C0B6C-E595-794F-EED6-EB17ACBFEC04}"/>
              </a:ext>
            </a:extLst>
          </p:cNvPr>
          <p:cNvCxnSpPr>
            <a:cxnSpLocks/>
          </p:cNvCxnSpPr>
          <p:nvPr/>
        </p:nvCxnSpPr>
        <p:spPr>
          <a:xfrm>
            <a:off x="3721646" y="5309033"/>
            <a:ext cx="7026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CAA01A58-E174-1ACD-0CAF-DED5658F980A}"/>
              </a:ext>
            </a:extLst>
          </p:cNvPr>
          <p:cNvSpPr txBox="1"/>
          <p:nvPr/>
        </p:nvSpPr>
        <p:spPr>
          <a:xfrm>
            <a:off x="8054240" y="4473330"/>
            <a:ext cx="922047" cy="276999"/>
          </a:xfrm>
          <a:prstGeom prst="rect">
            <a:avLst/>
          </a:prstGeom>
          <a:noFill/>
        </p:spPr>
        <p:txBody>
          <a:bodyPr wrap="none" rtlCol="0">
            <a:spAutoFit/>
          </a:bodyPr>
          <a:lstStyle/>
          <a:p>
            <a:r>
              <a:rPr lang="en-US" sz="1200" dirty="0"/>
              <a:t>Experience</a:t>
            </a:r>
          </a:p>
        </p:txBody>
      </p:sp>
      <p:cxnSp>
        <p:nvCxnSpPr>
          <p:cNvPr id="25" name="Straight Arrow Connector 24">
            <a:extLst>
              <a:ext uri="{FF2B5EF4-FFF2-40B4-BE49-F238E27FC236}">
                <a16:creationId xmlns:a16="http://schemas.microsoft.com/office/drawing/2014/main" id="{D659D7E4-C9AD-7585-1CF4-3AA054397BD6}"/>
              </a:ext>
            </a:extLst>
          </p:cNvPr>
          <p:cNvCxnSpPr/>
          <p:nvPr/>
        </p:nvCxnSpPr>
        <p:spPr>
          <a:xfrm flipH="1">
            <a:off x="8511845" y="4729632"/>
            <a:ext cx="2" cy="427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F991E5E0-35EA-6EE6-A076-15C450B9F77A}"/>
              </a:ext>
            </a:extLst>
          </p:cNvPr>
          <p:cNvSpPr txBox="1"/>
          <p:nvPr/>
        </p:nvSpPr>
        <p:spPr>
          <a:xfrm>
            <a:off x="8231095" y="5170532"/>
            <a:ext cx="561500" cy="276999"/>
          </a:xfrm>
          <a:prstGeom prst="rect">
            <a:avLst/>
          </a:prstGeom>
          <a:noFill/>
        </p:spPr>
        <p:txBody>
          <a:bodyPr wrap="none" rtlCol="0">
            <a:spAutoFit/>
          </a:bodyPr>
          <a:lstStyle/>
          <a:p>
            <a:r>
              <a:rPr lang="en-US" sz="1200" dirty="0"/>
              <a:t>Rules</a:t>
            </a:r>
          </a:p>
        </p:txBody>
      </p:sp>
      <p:sp>
        <p:nvSpPr>
          <p:cNvPr id="27" name="TextBox 26">
            <a:extLst>
              <a:ext uri="{FF2B5EF4-FFF2-40B4-BE49-F238E27FC236}">
                <a16:creationId xmlns:a16="http://schemas.microsoft.com/office/drawing/2014/main" id="{D5B68355-95D3-BD21-AAB0-D6FE28652E4D}"/>
              </a:ext>
            </a:extLst>
          </p:cNvPr>
          <p:cNvSpPr txBox="1"/>
          <p:nvPr/>
        </p:nvSpPr>
        <p:spPr>
          <a:xfrm>
            <a:off x="6237385" y="5170533"/>
            <a:ext cx="1078500" cy="276999"/>
          </a:xfrm>
          <a:prstGeom prst="rect">
            <a:avLst/>
          </a:prstGeom>
          <a:noFill/>
        </p:spPr>
        <p:txBody>
          <a:bodyPr wrap="none" rtlCol="0">
            <a:spAutoFit/>
          </a:bodyPr>
          <a:lstStyle/>
          <a:p>
            <a:r>
              <a:rPr lang="en-US" sz="1200" dirty="0"/>
              <a:t>New problem</a:t>
            </a:r>
          </a:p>
        </p:txBody>
      </p:sp>
      <p:cxnSp>
        <p:nvCxnSpPr>
          <p:cNvPr id="28" name="Straight Arrow Connector 27">
            <a:extLst>
              <a:ext uri="{FF2B5EF4-FFF2-40B4-BE49-F238E27FC236}">
                <a16:creationId xmlns:a16="http://schemas.microsoft.com/office/drawing/2014/main" id="{0AF7BBF9-11C9-5F78-DD8B-70CA46E38D3A}"/>
              </a:ext>
            </a:extLst>
          </p:cNvPr>
          <p:cNvCxnSpPr/>
          <p:nvPr/>
        </p:nvCxnSpPr>
        <p:spPr>
          <a:xfrm>
            <a:off x="7433427" y="5309031"/>
            <a:ext cx="7026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C9979515-20E3-7B44-5828-29B6417B7206}"/>
              </a:ext>
            </a:extLst>
          </p:cNvPr>
          <p:cNvSpPr txBox="1"/>
          <p:nvPr/>
        </p:nvSpPr>
        <p:spPr>
          <a:xfrm>
            <a:off x="3308342" y="4611829"/>
            <a:ext cx="484684" cy="276999"/>
          </a:xfrm>
          <a:prstGeom prst="rect">
            <a:avLst/>
          </a:prstGeom>
          <a:noFill/>
        </p:spPr>
        <p:txBody>
          <a:bodyPr wrap="none" rtlCol="0">
            <a:spAutoFit/>
          </a:bodyPr>
          <a:lstStyle/>
          <a:p>
            <a:r>
              <a:rPr lang="en-US" sz="1200" dirty="0"/>
              <a:t>train</a:t>
            </a:r>
          </a:p>
        </p:txBody>
      </p:sp>
      <p:cxnSp>
        <p:nvCxnSpPr>
          <p:cNvPr id="34" name="Straight Arrow Connector 33">
            <a:extLst>
              <a:ext uri="{FF2B5EF4-FFF2-40B4-BE49-F238E27FC236}">
                <a16:creationId xmlns:a16="http://schemas.microsoft.com/office/drawing/2014/main" id="{A1AE8DB6-414A-136E-A04D-82247CC5A795}"/>
              </a:ext>
            </a:extLst>
          </p:cNvPr>
          <p:cNvCxnSpPr>
            <a:cxnSpLocks/>
          </p:cNvCxnSpPr>
          <p:nvPr/>
        </p:nvCxnSpPr>
        <p:spPr>
          <a:xfrm>
            <a:off x="8922873" y="5309031"/>
            <a:ext cx="7026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DFE4506B-8CC1-96DE-4532-0E9C8C0DCB4E}"/>
              </a:ext>
            </a:extLst>
          </p:cNvPr>
          <p:cNvSpPr txBox="1"/>
          <p:nvPr/>
        </p:nvSpPr>
        <p:spPr>
          <a:xfrm>
            <a:off x="4437103" y="5172860"/>
            <a:ext cx="642035" cy="276999"/>
          </a:xfrm>
          <a:prstGeom prst="rect">
            <a:avLst/>
          </a:prstGeom>
          <a:noFill/>
        </p:spPr>
        <p:txBody>
          <a:bodyPr wrap="none" rtlCol="0">
            <a:spAutoFit/>
          </a:bodyPr>
          <a:lstStyle/>
          <a:p>
            <a:r>
              <a:rPr lang="en-US" sz="1200" dirty="0"/>
              <a:t>results</a:t>
            </a:r>
          </a:p>
        </p:txBody>
      </p:sp>
      <p:sp>
        <p:nvSpPr>
          <p:cNvPr id="36" name="TextBox 35">
            <a:extLst>
              <a:ext uri="{FF2B5EF4-FFF2-40B4-BE49-F238E27FC236}">
                <a16:creationId xmlns:a16="http://schemas.microsoft.com/office/drawing/2014/main" id="{00A47216-6E8C-2AD4-A748-61FC84F15A63}"/>
              </a:ext>
            </a:extLst>
          </p:cNvPr>
          <p:cNvSpPr txBox="1"/>
          <p:nvPr/>
        </p:nvSpPr>
        <p:spPr>
          <a:xfrm>
            <a:off x="9707805" y="5149931"/>
            <a:ext cx="584904" cy="276999"/>
          </a:xfrm>
          <a:prstGeom prst="rect">
            <a:avLst/>
          </a:prstGeom>
          <a:noFill/>
        </p:spPr>
        <p:txBody>
          <a:bodyPr wrap="none" rtlCol="0">
            <a:spAutoFit/>
          </a:bodyPr>
          <a:lstStyle/>
          <a:p>
            <a:r>
              <a:rPr lang="en-US" sz="1200" dirty="0"/>
              <a:t>future</a:t>
            </a:r>
          </a:p>
        </p:txBody>
      </p:sp>
      <p:sp>
        <p:nvSpPr>
          <p:cNvPr id="37" name="TextBox 36">
            <a:extLst>
              <a:ext uri="{FF2B5EF4-FFF2-40B4-BE49-F238E27FC236}">
                <a16:creationId xmlns:a16="http://schemas.microsoft.com/office/drawing/2014/main" id="{D61229C4-616B-EE14-C7F6-A025923CD87C}"/>
              </a:ext>
            </a:extLst>
          </p:cNvPr>
          <p:cNvSpPr txBox="1"/>
          <p:nvPr/>
        </p:nvSpPr>
        <p:spPr>
          <a:xfrm>
            <a:off x="3767259" y="4969558"/>
            <a:ext cx="655436" cy="276999"/>
          </a:xfrm>
          <a:prstGeom prst="rect">
            <a:avLst/>
          </a:prstGeom>
          <a:noFill/>
        </p:spPr>
        <p:txBody>
          <a:bodyPr wrap="none" rtlCol="0">
            <a:spAutoFit/>
          </a:bodyPr>
          <a:lstStyle/>
          <a:p>
            <a:r>
              <a:rPr lang="en-US" sz="1200" dirty="0"/>
              <a:t>predict</a:t>
            </a:r>
          </a:p>
        </p:txBody>
      </p:sp>
      <p:sp>
        <p:nvSpPr>
          <p:cNvPr id="3" name="TextBox 2">
            <a:extLst>
              <a:ext uri="{FF2B5EF4-FFF2-40B4-BE49-F238E27FC236}">
                <a16:creationId xmlns:a16="http://schemas.microsoft.com/office/drawing/2014/main" id="{44E2B013-F8A8-F0AD-5866-16DB4E5556E0}"/>
              </a:ext>
            </a:extLst>
          </p:cNvPr>
          <p:cNvSpPr txBox="1"/>
          <p:nvPr/>
        </p:nvSpPr>
        <p:spPr>
          <a:xfrm>
            <a:off x="2667031" y="5930214"/>
            <a:ext cx="1440202" cy="276999"/>
          </a:xfrm>
          <a:prstGeom prst="rect">
            <a:avLst/>
          </a:prstGeom>
          <a:noFill/>
        </p:spPr>
        <p:txBody>
          <a:bodyPr wrap="none" rtlCol="0">
            <a:spAutoFit/>
          </a:bodyPr>
          <a:lstStyle/>
          <a:p>
            <a:r>
              <a:rPr lang="en-US" sz="1200" dirty="0"/>
              <a:t>Machine Learning </a:t>
            </a:r>
          </a:p>
        </p:txBody>
      </p:sp>
      <p:sp>
        <p:nvSpPr>
          <p:cNvPr id="6" name="TextBox 5">
            <a:extLst>
              <a:ext uri="{FF2B5EF4-FFF2-40B4-BE49-F238E27FC236}">
                <a16:creationId xmlns:a16="http://schemas.microsoft.com/office/drawing/2014/main" id="{75D9D3A6-57F1-F3A1-C6E8-B073F81F39FE}"/>
              </a:ext>
            </a:extLst>
          </p:cNvPr>
          <p:cNvSpPr txBox="1"/>
          <p:nvPr/>
        </p:nvSpPr>
        <p:spPr>
          <a:xfrm>
            <a:off x="7853459" y="5933922"/>
            <a:ext cx="1316771" cy="276999"/>
          </a:xfrm>
          <a:prstGeom prst="rect">
            <a:avLst/>
          </a:prstGeom>
          <a:noFill/>
        </p:spPr>
        <p:txBody>
          <a:bodyPr wrap="none" rtlCol="0">
            <a:spAutoFit/>
          </a:bodyPr>
          <a:lstStyle/>
          <a:p>
            <a:r>
              <a:rPr lang="en-US" sz="1200" dirty="0"/>
              <a:t>Human Learning </a:t>
            </a:r>
          </a:p>
        </p:txBody>
      </p:sp>
    </p:spTree>
    <p:extLst>
      <p:ext uri="{BB962C8B-B14F-4D97-AF65-F5344CB8AC3E}">
        <p14:creationId xmlns:p14="http://schemas.microsoft.com/office/powerpoint/2010/main" val="2092114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6" name="TextBox 5">
            <a:extLst>
              <a:ext uri="{FF2B5EF4-FFF2-40B4-BE49-F238E27FC236}">
                <a16:creationId xmlns:a16="http://schemas.microsoft.com/office/drawing/2014/main" id="{8914D838-94E0-E293-4846-0E8E667C48CB}"/>
              </a:ext>
            </a:extLst>
          </p:cNvPr>
          <p:cNvSpPr txBox="1"/>
          <p:nvPr/>
        </p:nvSpPr>
        <p:spPr>
          <a:xfrm>
            <a:off x="430280" y="1041713"/>
            <a:ext cx="5874267" cy="4110741"/>
          </a:xfrm>
          <a:prstGeom prst="rect">
            <a:avLst/>
          </a:prstGeom>
          <a:noFill/>
        </p:spPr>
        <p:txBody>
          <a:bodyPr wrap="square">
            <a:spAutoFit/>
          </a:bodyPr>
          <a:lstStyle/>
          <a:p>
            <a:pPr>
              <a:lnSpc>
                <a:spcPct val="150000"/>
              </a:lnSpc>
            </a:pPr>
            <a:r>
              <a:rPr lang="en-AU" sz="1600" dirty="0">
                <a:latin typeface="Times New Roman" panose="02020603050405020304" pitchFamily="18" charset="0"/>
                <a:cs typeface="Times New Roman" panose="02020603050405020304" pitchFamily="18" charset="0"/>
              </a:rPr>
              <a:t>Machine learning is closely related to fields like pattern recognition, statistical learning, and data mining. It also plays a crucial role in areas such as computer vision, speech recognition, and natural language processing, where it helps computers interpret and interact with the world in more human-like ways. While machine learning shares common ground with pattern recognition and data mining, its applications extend far beyond structured data to include images, audio, text, and other complex data types. This broad scope makes machine learning an essential and powerful tool across many domains, enabling advancements in technology, healthcare, finance, and countless other fields.</a:t>
            </a:r>
            <a:endParaRPr lang="en-US" sz="1600" dirty="0">
              <a:latin typeface="Times New Roman" panose="02020603050405020304" pitchFamily="18" charset="0"/>
              <a:cs typeface="Times New Roman" panose="02020603050405020304" pitchFamily="18" charset="0"/>
            </a:endParaRPr>
          </a:p>
        </p:txBody>
      </p:sp>
      <p:pic>
        <p:nvPicPr>
          <p:cNvPr id="1026" name="Picture 2" descr="计算机视觉 的图像结果">
            <a:extLst>
              <a:ext uri="{FF2B5EF4-FFF2-40B4-BE49-F238E27FC236}">
                <a16:creationId xmlns:a16="http://schemas.microsoft.com/office/drawing/2014/main" id="{23D4D092-5B25-F6E9-89F6-95D23720A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257" y="1097779"/>
            <a:ext cx="1491113" cy="10501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378280C-67D2-02A1-7475-1BD9AE556FC4}"/>
              </a:ext>
            </a:extLst>
          </p:cNvPr>
          <p:cNvPicPr>
            <a:picLocks noChangeAspect="1"/>
          </p:cNvPicPr>
          <p:nvPr/>
        </p:nvPicPr>
        <p:blipFill>
          <a:blip r:embed="rId4"/>
          <a:stretch>
            <a:fillRect/>
          </a:stretch>
        </p:blipFill>
        <p:spPr>
          <a:xfrm>
            <a:off x="8165799" y="2851150"/>
            <a:ext cx="1168400" cy="1155700"/>
          </a:xfrm>
          <a:prstGeom prst="rect">
            <a:avLst/>
          </a:prstGeom>
        </p:spPr>
      </p:pic>
      <p:pic>
        <p:nvPicPr>
          <p:cNvPr id="1028" name="Picture 4" descr="统计 的图像结果">
            <a:extLst>
              <a:ext uri="{FF2B5EF4-FFF2-40B4-BE49-F238E27FC236}">
                <a16:creationId xmlns:a16="http://schemas.microsoft.com/office/drawing/2014/main" id="{A632A200-85C8-FA4E-CC39-E8548F6E03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1224" y="4369141"/>
            <a:ext cx="1807384" cy="12560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LP 的图像结果">
            <a:extLst>
              <a:ext uri="{FF2B5EF4-FFF2-40B4-BE49-F238E27FC236}">
                <a16:creationId xmlns:a16="http://schemas.microsoft.com/office/drawing/2014/main" id="{9D19C29A-3470-75C7-B3BF-85824FC338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4199" y="4369141"/>
            <a:ext cx="2177265" cy="15490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语音识别 的图像结果">
            <a:extLst>
              <a:ext uri="{FF2B5EF4-FFF2-40B4-BE49-F238E27FC236}">
                <a16:creationId xmlns:a16="http://schemas.microsoft.com/office/drawing/2014/main" id="{2604FF22-9EB8-5B90-907B-0259568FE2D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012" r="18745"/>
          <a:stretch/>
        </p:blipFill>
        <p:spPr bwMode="auto">
          <a:xfrm>
            <a:off x="9021445" y="1097779"/>
            <a:ext cx="1096590" cy="105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42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6" name="TextBox 5">
            <a:extLst>
              <a:ext uri="{FF2B5EF4-FFF2-40B4-BE49-F238E27FC236}">
                <a16:creationId xmlns:a16="http://schemas.microsoft.com/office/drawing/2014/main" id="{8914D838-94E0-E293-4846-0E8E667C48CB}"/>
              </a:ext>
            </a:extLst>
          </p:cNvPr>
          <p:cNvSpPr txBox="1"/>
          <p:nvPr/>
        </p:nvSpPr>
        <p:spPr>
          <a:xfrm>
            <a:off x="430280" y="1041713"/>
            <a:ext cx="9974629" cy="5207644"/>
          </a:xfrm>
          <a:prstGeom prst="rect">
            <a:avLst/>
          </a:prstGeom>
          <a:noFill/>
        </p:spPr>
        <p:txBody>
          <a:bodyPr wrap="square">
            <a:spAutoFit/>
          </a:bodyPr>
          <a:lstStyle/>
          <a:p>
            <a:pPr>
              <a:lnSpc>
                <a:spcPct val="150000"/>
              </a:lnSpc>
              <a:spcBef>
                <a:spcPts val="600"/>
              </a:spcBef>
              <a:spcAft>
                <a:spcPts val="600"/>
              </a:spcAft>
            </a:pPr>
            <a:r>
              <a:rPr lang="en-US" b="1" dirty="0">
                <a:latin typeface="Arial" panose="020B0604020202020204" pitchFamily="34" charset="0"/>
                <a:cs typeface="Arial" panose="020B0604020202020204" pitchFamily="34" charset="0"/>
              </a:rPr>
              <a:t>Mathematical Prerequisites</a:t>
            </a:r>
            <a:endParaRPr lang="en-US" sz="1400" b="1" dirty="0">
              <a:latin typeface="Arial" panose="020B0604020202020204" pitchFamily="34" charset="0"/>
              <a:cs typeface="Arial" panose="020B0604020202020204" pitchFamily="34" charset="0"/>
            </a:endParaRPr>
          </a:p>
          <a:p>
            <a:pPr>
              <a:lnSpc>
                <a:spcPct val="150000"/>
              </a:lnSpc>
              <a:spcBef>
                <a:spcPts val="600"/>
              </a:spcBef>
              <a:spcAft>
                <a:spcPts val="600"/>
              </a:spcAft>
            </a:pPr>
            <a:r>
              <a:rPr lang="en-US" sz="1600" i="1" dirty="0">
                <a:latin typeface="Arial" panose="020B0604020202020204" pitchFamily="34" charset="0"/>
                <a:cs typeface="Arial" panose="020B0604020202020204" pitchFamily="34" charset="0"/>
              </a:rPr>
              <a:t>1. Linear Algebra</a:t>
            </a:r>
          </a:p>
          <a:p>
            <a:pPr>
              <a:lnSpc>
                <a:spcPct val="150000"/>
              </a:lnSpc>
              <a:spcBef>
                <a:spcPts val="600"/>
              </a:spcBef>
              <a:spcAft>
                <a:spcPts val="600"/>
              </a:spcAft>
            </a:pPr>
            <a:r>
              <a:rPr lang="en-US" sz="1400" dirty="0">
                <a:latin typeface="Arial" panose="020B0604020202020204" pitchFamily="34" charset="0"/>
                <a:cs typeface="Arial" panose="020B0604020202020204" pitchFamily="34" charset="0"/>
              </a:rPr>
              <a:t>   Concepts from linear algebra are fundamental for understanding the theory behind machine learning, especially for those dealing with deep learning algorithms. When first getting into machine learning, you might not need to fully grasp linear algebra. However, as you progress and seek a deeper understanding of how different machine learning algorithms work, linear algebra becomes invaluable. It aids in making better decisions when developing machine learning systems.</a:t>
            </a:r>
          </a:p>
          <a:p>
            <a:pPr>
              <a:lnSpc>
                <a:spcPct val="150000"/>
              </a:lnSpc>
              <a:spcBef>
                <a:spcPts val="600"/>
              </a:spcBef>
              <a:spcAft>
                <a:spcPts val="600"/>
              </a:spcAft>
            </a:pPr>
            <a:r>
              <a:rPr lang="en-US" sz="1600" i="1" dirty="0">
                <a:latin typeface="Arial" panose="020B0604020202020204" pitchFamily="34" charset="0"/>
                <a:cs typeface="Arial" panose="020B0604020202020204" pitchFamily="34" charset="0"/>
              </a:rPr>
              <a:t>2. Calculus</a:t>
            </a:r>
          </a:p>
          <a:p>
            <a:pPr>
              <a:lnSpc>
                <a:spcPct val="150000"/>
              </a:lnSpc>
              <a:spcBef>
                <a:spcPts val="600"/>
              </a:spcBef>
              <a:spcAft>
                <a:spcPts val="600"/>
              </a:spcAft>
            </a:pPr>
            <a:r>
              <a:rPr lang="en-US" sz="1400" dirty="0">
                <a:latin typeface="Arial" panose="020B0604020202020204" pitchFamily="34" charset="0"/>
                <a:cs typeface="Arial" panose="020B0604020202020204" pitchFamily="34" charset="0"/>
              </a:rPr>
              <a:t>   Calculus, particularly the computation of derivatives and their geometric and physical meanings, is central to solving most algorithms in machine learning. For instance, methods like gradient descent and Newton's method are commonly used in algorithms. </a:t>
            </a:r>
          </a:p>
          <a:p>
            <a:pPr>
              <a:lnSpc>
                <a:spcPct val="150000"/>
              </a:lnSpc>
              <a:spcBef>
                <a:spcPts val="600"/>
              </a:spcBef>
              <a:spcAft>
                <a:spcPts val="600"/>
              </a:spcAft>
            </a:pPr>
            <a:r>
              <a:rPr lang="en-US" sz="1400" dirty="0">
                <a:latin typeface="Arial" panose="020B0604020202020204" pitchFamily="34" charset="0"/>
                <a:cs typeface="Arial" panose="020B0604020202020204" pitchFamily="34" charset="0"/>
              </a:rPr>
              <a:t>   A solid understanding of the geometric significance of these concepts allows you to grasp that "gradient descent uses a plane to approximate the local area, while Newton's method uses a curved surface to approximate the local area," thereby leading to a better understanding of why and how these methods are applied.</a:t>
            </a:r>
          </a:p>
        </p:txBody>
      </p:sp>
    </p:spTree>
    <p:extLst>
      <p:ext uri="{BB962C8B-B14F-4D97-AF65-F5344CB8AC3E}">
        <p14:creationId xmlns:p14="http://schemas.microsoft.com/office/powerpoint/2010/main" val="316692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6" name="TextBox 5">
            <a:extLst>
              <a:ext uri="{FF2B5EF4-FFF2-40B4-BE49-F238E27FC236}">
                <a16:creationId xmlns:a16="http://schemas.microsoft.com/office/drawing/2014/main" id="{8914D838-94E0-E293-4846-0E8E667C48CB}"/>
              </a:ext>
            </a:extLst>
          </p:cNvPr>
          <p:cNvSpPr txBox="1"/>
          <p:nvPr/>
        </p:nvSpPr>
        <p:spPr>
          <a:xfrm>
            <a:off x="430280" y="889146"/>
            <a:ext cx="9974629" cy="3791872"/>
          </a:xfrm>
          <a:prstGeom prst="rect">
            <a:avLst/>
          </a:prstGeom>
          <a:noFill/>
        </p:spPr>
        <p:txBody>
          <a:bodyPr wrap="square">
            <a:spAutoFit/>
          </a:bodyPr>
          <a:lstStyle/>
          <a:p>
            <a:pPr>
              <a:lnSpc>
                <a:spcPct val="150000"/>
              </a:lnSpc>
              <a:spcAft>
                <a:spcPts val="600"/>
              </a:spcAft>
            </a:pPr>
            <a:r>
              <a:rPr lang="en-US" sz="1600" i="1" dirty="0">
                <a:latin typeface="Arial" panose="020B0604020202020204" pitchFamily="34" charset="0"/>
                <a:cs typeface="Arial" panose="020B0604020202020204" pitchFamily="34" charset="0"/>
              </a:rPr>
              <a:t>*Overfitting and Underfitting </a:t>
            </a:r>
          </a:p>
          <a:p>
            <a:pPr>
              <a:lnSpc>
                <a:spcPct val="150000"/>
              </a:lnSpc>
              <a:spcAft>
                <a:spcPts val="600"/>
              </a:spcAft>
            </a:pPr>
            <a:r>
              <a:rPr lang="en-US" sz="1400" b="1" dirty="0">
                <a:latin typeface="Arial" panose="020B0604020202020204" pitchFamily="34" charset="0"/>
                <a:cs typeface="Arial" panose="020B0604020202020204" pitchFamily="34" charset="0"/>
              </a:rPr>
              <a:t>Overfitting</a:t>
            </a:r>
          </a:p>
          <a:p>
            <a:pPr>
              <a:lnSpc>
                <a:spcPct val="150000"/>
              </a:lnSpc>
              <a:spcAft>
                <a:spcPts val="600"/>
              </a:spcAft>
            </a:pPr>
            <a:r>
              <a:rPr lang="en-US" sz="1400" dirty="0">
                <a:latin typeface="Arial" panose="020B0604020202020204" pitchFamily="34" charset="0"/>
                <a:cs typeface="Arial" panose="020B0604020202020204" pitchFamily="34" charset="0"/>
              </a:rPr>
              <a:t>Overfitting occurs when a machine learning model learns not only the underlying pattern in the training data but also the noise and random fluctuations. As a result, the model performs very well on the training data but poorly on new, unseen data.</a:t>
            </a:r>
          </a:p>
          <a:p>
            <a:pPr>
              <a:lnSpc>
                <a:spcPct val="150000"/>
              </a:lnSpc>
              <a:spcAft>
                <a:spcPts val="600"/>
              </a:spcAft>
            </a:pPr>
            <a:endParaRPr lang="en-US" sz="1400" dirty="0">
              <a:latin typeface="Arial" panose="020B0604020202020204" pitchFamily="34" charset="0"/>
              <a:cs typeface="Arial" panose="020B0604020202020204" pitchFamily="34" charset="0"/>
            </a:endParaRPr>
          </a:p>
          <a:p>
            <a:pPr>
              <a:lnSpc>
                <a:spcPct val="150000"/>
              </a:lnSpc>
              <a:spcAft>
                <a:spcPts val="600"/>
              </a:spcAft>
            </a:pPr>
            <a:r>
              <a:rPr lang="en-US" sz="1400" dirty="0">
                <a:latin typeface="Arial" panose="020B0604020202020204" pitchFamily="34" charset="0"/>
                <a:cs typeface="Arial" panose="020B0604020202020204" pitchFamily="34" charset="0"/>
              </a:rPr>
              <a:t>Complex Models: Using a model with too many parameters (e.g., a deep neural network with many layers) can lead to overfitting.</a:t>
            </a:r>
          </a:p>
          <a:p>
            <a:pPr>
              <a:lnSpc>
                <a:spcPct val="150000"/>
              </a:lnSpc>
              <a:spcAft>
                <a:spcPts val="600"/>
              </a:spcAft>
            </a:pPr>
            <a:r>
              <a:rPr lang="en-US" sz="1400" dirty="0">
                <a:latin typeface="Arial" panose="020B0604020202020204" pitchFamily="34" charset="0"/>
                <a:cs typeface="Arial" panose="020B0604020202020204" pitchFamily="34" charset="0"/>
              </a:rPr>
              <a:t>Insufficient Data: When the training dataset is too small, the model may learn the specific details of that dataset rather than general patterns.</a:t>
            </a:r>
          </a:p>
          <a:p>
            <a:pPr>
              <a:lnSpc>
                <a:spcPct val="150000"/>
              </a:lnSpc>
              <a:spcAft>
                <a:spcPts val="600"/>
              </a:spcAft>
            </a:pPr>
            <a:r>
              <a:rPr lang="en-US" sz="1400" dirty="0">
                <a:latin typeface="Arial" panose="020B0604020202020204" pitchFamily="34" charset="0"/>
                <a:cs typeface="Arial" panose="020B0604020202020204" pitchFamily="34" charset="0"/>
              </a:rPr>
              <a:t>Lack of Regularization: Without techniques to constrain the model, it can become overly complex.</a:t>
            </a:r>
          </a:p>
        </p:txBody>
      </p:sp>
      <p:pic>
        <p:nvPicPr>
          <p:cNvPr id="2" name="Picture 1">
            <a:extLst>
              <a:ext uri="{FF2B5EF4-FFF2-40B4-BE49-F238E27FC236}">
                <a16:creationId xmlns:a16="http://schemas.microsoft.com/office/drawing/2014/main" id="{61DDEC6B-D9BB-537F-C19A-AE600FB1D777}"/>
              </a:ext>
            </a:extLst>
          </p:cNvPr>
          <p:cNvPicPr>
            <a:picLocks noChangeAspect="1"/>
          </p:cNvPicPr>
          <p:nvPr/>
        </p:nvPicPr>
        <p:blipFill>
          <a:blip r:embed="rId3"/>
          <a:stretch>
            <a:fillRect/>
          </a:stretch>
        </p:blipFill>
        <p:spPr>
          <a:xfrm>
            <a:off x="2776530" y="4600839"/>
            <a:ext cx="1629691" cy="1583458"/>
          </a:xfrm>
          <a:prstGeom prst="rect">
            <a:avLst/>
          </a:prstGeom>
        </p:spPr>
      </p:pic>
      <p:pic>
        <p:nvPicPr>
          <p:cNvPr id="3" name="Picture 2">
            <a:extLst>
              <a:ext uri="{FF2B5EF4-FFF2-40B4-BE49-F238E27FC236}">
                <a16:creationId xmlns:a16="http://schemas.microsoft.com/office/drawing/2014/main" id="{F718BACF-75C4-6F44-79E0-4251E70B1ECA}"/>
              </a:ext>
            </a:extLst>
          </p:cNvPr>
          <p:cNvPicPr>
            <a:picLocks noChangeAspect="1"/>
          </p:cNvPicPr>
          <p:nvPr/>
        </p:nvPicPr>
        <p:blipFill>
          <a:blip r:embed="rId4"/>
          <a:stretch>
            <a:fillRect/>
          </a:stretch>
        </p:blipFill>
        <p:spPr>
          <a:xfrm>
            <a:off x="6326624" y="4612771"/>
            <a:ext cx="1608008" cy="1583458"/>
          </a:xfrm>
          <a:prstGeom prst="rect">
            <a:avLst/>
          </a:prstGeom>
        </p:spPr>
      </p:pic>
      <p:sp>
        <p:nvSpPr>
          <p:cNvPr id="5" name="TextBox 4">
            <a:extLst>
              <a:ext uri="{FF2B5EF4-FFF2-40B4-BE49-F238E27FC236}">
                <a16:creationId xmlns:a16="http://schemas.microsoft.com/office/drawing/2014/main" id="{BE8F36DC-AC9F-1A0E-3AB5-9CE0E2CAE2AE}"/>
              </a:ext>
            </a:extLst>
          </p:cNvPr>
          <p:cNvSpPr txBox="1"/>
          <p:nvPr/>
        </p:nvSpPr>
        <p:spPr>
          <a:xfrm>
            <a:off x="3070242" y="6196229"/>
            <a:ext cx="1177502" cy="369332"/>
          </a:xfrm>
          <a:prstGeom prst="rect">
            <a:avLst/>
          </a:prstGeom>
          <a:noFill/>
        </p:spPr>
        <p:txBody>
          <a:bodyPr wrap="none" rtlCol="0">
            <a:spAutoFit/>
          </a:bodyPr>
          <a:lstStyle/>
          <a:p>
            <a:r>
              <a:rPr lang="en-US" dirty="0"/>
              <a:t>overfitting</a:t>
            </a:r>
          </a:p>
        </p:txBody>
      </p:sp>
      <p:sp>
        <p:nvSpPr>
          <p:cNvPr id="7" name="TextBox 6">
            <a:extLst>
              <a:ext uri="{FF2B5EF4-FFF2-40B4-BE49-F238E27FC236}">
                <a16:creationId xmlns:a16="http://schemas.microsoft.com/office/drawing/2014/main" id="{6958903F-F310-C658-C441-80724B3D84E4}"/>
              </a:ext>
            </a:extLst>
          </p:cNvPr>
          <p:cNvSpPr txBox="1"/>
          <p:nvPr/>
        </p:nvSpPr>
        <p:spPr>
          <a:xfrm>
            <a:off x="6462689" y="6184297"/>
            <a:ext cx="1345240" cy="369332"/>
          </a:xfrm>
          <a:prstGeom prst="rect">
            <a:avLst/>
          </a:prstGeom>
          <a:noFill/>
        </p:spPr>
        <p:txBody>
          <a:bodyPr wrap="none" rtlCol="0">
            <a:spAutoFit/>
          </a:bodyPr>
          <a:lstStyle/>
          <a:p>
            <a:r>
              <a:rPr lang="en-US" dirty="0"/>
              <a:t>Good fitting</a:t>
            </a:r>
          </a:p>
        </p:txBody>
      </p:sp>
    </p:spTree>
    <p:extLst>
      <p:ext uri="{BB962C8B-B14F-4D97-AF65-F5344CB8AC3E}">
        <p14:creationId xmlns:p14="http://schemas.microsoft.com/office/powerpoint/2010/main" val="202598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6" name="TextBox 5">
            <a:extLst>
              <a:ext uri="{FF2B5EF4-FFF2-40B4-BE49-F238E27FC236}">
                <a16:creationId xmlns:a16="http://schemas.microsoft.com/office/drawing/2014/main" id="{8914D838-94E0-E293-4846-0E8E667C48CB}"/>
              </a:ext>
            </a:extLst>
          </p:cNvPr>
          <p:cNvSpPr txBox="1"/>
          <p:nvPr/>
        </p:nvSpPr>
        <p:spPr>
          <a:xfrm>
            <a:off x="430280" y="889146"/>
            <a:ext cx="9974629" cy="5361532"/>
          </a:xfrm>
          <a:prstGeom prst="rect">
            <a:avLst/>
          </a:prstGeom>
          <a:noFill/>
        </p:spPr>
        <p:txBody>
          <a:bodyPr wrap="square">
            <a:spAutoFit/>
          </a:bodyPr>
          <a:lstStyle/>
          <a:p>
            <a:pPr>
              <a:lnSpc>
                <a:spcPct val="150000"/>
              </a:lnSpc>
            </a:pPr>
            <a:r>
              <a:rPr lang="en-US" sz="1600" i="1" dirty="0">
                <a:latin typeface="Arial" panose="020B0604020202020204" pitchFamily="34" charset="0"/>
                <a:cs typeface="Arial" panose="020B0604020202020204" pitchFamily="34" charset="0"/>
              </a:rPr>
              <a:t>*Overfitting and Underfitting</a:t>
            </a:r>
          </a:p>
          <a:p>
            <a:pPr>
              <a:lnSpc>
                <a:spcPct val="150000"/>
              </a:lnSpc>
            </a:pPr>
            <a:endParaRPr lang="en-US" sz="1600" i="1" dirty="0">
              <a:latin typeface="Arial" panose="020B0604020202020204" pitchFamily="34" charset="0"/>
              <a:cs typeface="Arial" panose="020B0604020202020204" pitchFamily="34" charset="0"/>
            </a:endParaRPr>
          </a:p>
          <a:p>
            <a:pPr>
              <a:lnSpc>
                <a:spcPct val="150000"/>
              </a:lnSpc>
            </a:pPr>
            <a:r>
              <a:rPr lang="en-US" sz="1600" b="1" dirty="0">
                <a:latin typeface="Arial" panose="020B0604020202020204" pitchFamily="34" charset="0"/>
                <a:cs typeface="Arial" panose="020B0604020202020204" pitchFamily="34" charset="0"/>
              </a:rPr>
              <a:t>Overfitting</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Overfitted models have low bias but high variance, meaning they are very </a:t>
            </a:r>
            <a:r>
              <a:rPr lang="en-US" sz="1400" dirty="0">
                <a:solidFill>
                  <a:srgbClr val="FF0000"/>
                </a:solidFill>
                <a:latin typeface="Arial" panose="020B0604020202020204" pitchFamily="34" charset="0"/>
                <a:cs typeface="Arial" panose="020B0604020202020204" pitchFamily="34" charset="0"/>
              </a:rPr>
              <a:t>sensitive</a:t>
            </a:r>
            <a:r>
              <a:rPr lang="en-US" sz="1400" dirty="0">
                <a:latin typeface="Arial" panose="020B0604020202020204" pitchFamily="34" charset="0"/>
                <a:cs typeface="Arial" panose="020B0604020202020204" pitchFamily="34" charset="0"/>
              </a:rPr>
              <a:t> to the specific training data and fail to generalize to new data.</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This leads to </a:t>
            </a:r>
            <a:r>
              <a:rPr lang="en-US" sz="1400" dirty="0">
                <a:solidFill>
                  <a:srgbClr val="FF0000"/>
                </a:solidFill>
                <a:latin typeface="Arial" panose="020B0604020202020204" pitchFamily="34" charset="0"/>
                <a:cs typeface="Arial" panose="020B0604020202020204" pitchFamily="34" charset="0"/>
              </a:rPr>
              <a:t>poor performance on validation or test datasets</a:t>
            </a:r>
            <a:r>
              <a:rPr lang="en-US" sz="1400" dirty="0">
                <a:latin typeface="Arial" panose="020B0604020202020204" pitchFamily="34" charset="0"/>
                <a:cs typeface="Arial" panose="020B0604020202020204" pitchFamily="34" charset="0"/>
              </a:rPr>
              <a:t>, making the model </a:t>
            </a:r>
            <a:r>
              <a:rPr lang="en-US" sz="1400" b="1" dirty="0">
                <a:solidFill>
                  <a:srgbClr val="FF0000"/>
                </a:solidFill>
                <a:latin typeface="Arial" panose="020B0604020202020204" pitchFamily="34" charset="0"/>
                <a:cs typeface="Arial" panose="020B0604020202020204" pitchFamily="34" charset="0"/>
              </a:rPr>
              <a:t>unreliable for real-world applications</a:t>
            </a:r>
            <a:r>
              <a:rPr lang="en-US" sz="1400" dirty="0">
                <a:latin typeface="Arial" panose="020B0604020202020204" pitchFamily="34" charset="0"/>
                <a:cs typeface="Arial" panose="020B0604020202020204" pitchFamily="34" charset="0"/>
              </a:rPr>
              <a:t>.</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Solutions:</a:t>
            </a:r>
          </a:p>
          <a:p>
            <a:pPr marL="342900" indent="-342900">
              <a:lnSpc>
                <a:spcPct val="150000"/>
              </a:lnSpc>
              <a:buAutoNum type="arabicPeriod"/>
            </a:pPr>
            <a:r>
              <a:rPr lang="en-US" sz="1400" dirty="0">
                <a:latin typeface="Arial" panose="020B0604020202020204" pitchFamily="34" charset="0"/>
                <a:cs typeface="Arial" panose="020B0604020202020204" pitchFamily="34" charset="0"/>
              </a:rPr>
              <a:t>Simplify the Model: Use a less complex model with fewer parameters to reduce the risk of overfitting.</a:t>
            </a:r>
          </a:p>
          <a:p>
            <a:pPr marL="342900" indent="-342900">
              <a:lnSpc>
                <a:spcPct val="150000"/>
              </a:lnSpc>
              <a:buAutoNum type="arabicPeriod"/>
            </a:pPr>
            <a:r>
              <a:rPr lang="en-US" sz="1400" dirty="0">
                <a:latin typeface="Arial" panose="020B0604020202020204" pitchFamily="34" charset="0"/>
                <a:cs typeface="Arial" panose="020B0604020202020204" pitchFamily="34" charset="0"/>
              </a:rPr>
              <a:t>Regularization: Apply regularization techniques to penalize overly complex models.</a:t>
            </a:r>
          </a:p>
          <a:p>
            <a:pPr marL="342900" indent="-342900">
              <a:lnSpc>
                <a:spcPct val="150000"/>
              </a:lnSpc>
              <a:buAutoNum type="arabicPeriod"/>
            </a:pPr>
            <a:r>
              <a:rPr lang="en-US" sz="1400" dirty="0">
                <a:latin typeface="Arial" panose="020B0604020202020204" pitchFamily="34" charset="0"/>
                <a:cs typeface="Arial" panose="020B0604020202020204" pitchFamily="34" charset="0"/>
              </a:rPr>
              <a:t>Increase Training Data: Collecting more data can help the model learn more general patterns rather than memorizing the training data.</a:t>
            </a:r>
          </a:p>
          <a:p>
            <a:pPr marL="342900" indent="-342900">
              <a:lnSpc>
                <a:spcPct val="150000"/>
              </a:lnSpc>
              <a:buAutoNum type="arabicPeriod"/>
            </a:pPr>
            <a:r>
              <a:rPr lang="en-US" sz="1400" dirty="0">
                <a:latin typeface="Arial" panose="020B0604020202020204" pitchFamily="34" charset="0"/>
                <a:cs typeface="Arial" panose="020B0604020202020204" pitchFamily="34" charset="0"/>
              </a:rPr>
              <a:t>Cross-Validation: Use techniques like cross-validation to ensure the model performs well on unseen data during the training process.</a:t>
            </a:r>
          </a:p>
          <a:p>
            <a:pPr marL="342900" indent="-342900">
              <a:lnSpc>
                <a:spcPct val="150000"/>
              </a:lnSpc>
              <a:buAutoNum type="arabicPeriod"/>
            </a:pPr>
            <a:r>
              <a:rPr lang="en-US" sz="1400" dirty="0">
                <a:latin typeface="Arial" panose="020B0604020202020204" pitchFamily="34" charset="0"/>
                <a:cs typeface="Arial" panose="020B0604020202020204" pitchFamily="34" charset="0"/>
              </a:rPr>
              <a:t>Early Stopping: In iterative algorithms like neural networks, stop training once the model’s performance on a validation set starts to degrade.</a:t>
            </a:r>
          </a:p>
        </p:txBody>
      </p:sp>
    </p:spTree>
    <p:extLst>
      <p:ext uri="{BB962C8B-B14F-4D97-AF65-F5344CB8AC3E}">
        <p14:creationId xmlns:p14="http://schemas.microsoft.com/office/powerpoint/2010/main" val="36885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2AB77-B05F-9144-A6F9-8C18C75C30B9}"/>
              </a:ext>
            </a:extLst>
          </p:cNvPr>
          <p:cNvSpPr>
            <a:spLocks noGrp="1"/>
          </p:cNvSpPr>
          <p:nvPr>
            <p:ph type="ctrTitle"/>
          </p:nvPr>
        </p:nvSpPr>
        <p:spPr>
          <a:xfrm>
            <a:off x="430280" y="304371"/>
            <a:ext cx="9687755" cy="584775"/>
          </a:xfrm>
          <a:prstGeom prst="rect">
            <a:avLst/>
          </a:prstGeom>
        </p:spPr>
        <p:txBody>
          <a:bodyPr wrap="square" lIns="91440" tIns="45720" rIns="91440" bIns="45720" anchor="t" anchorCtr="0">
            <a:spAutoFit/>
          </a:bodyPr>
          <a:lstStyle/>
          <a:p>
            <a:r>
              <a:rPr lang="en-US" altLang="zh-CN" sz="3200" dirty="0">
                <a:solidFill>
                  <a:srgbClr val="424242"/>
                </a:solidFill>
                <a:latin typeface="Calibri"/>
                <a:cs typeface="Calibri"/>
              </a:rPr>
              <a:t>Machine</a:t>
            </a:r>
            <a:r>
              <a:rPr lang="zh-CN" altLang="en-US" sz="3200" dirty="0">
                <a:solidFill>
                  <a:srgbClr val="424242"/>
                </a:solidFill>
                <a:latin typeface="Calibri"/>
                <a:cs typeface="Calibri"/>
              </a:rPr>
              <a:t> </a:t>
            </a:r>
            <a:r>
              <a:rPr lang="en-US" altLang="zh-CN" sz="3200" dirty="0">
                <a:solidFill>
                  <a:srgbClr val="424242"/>
                </a:solidFill>
                <a:latin typeface="Calibri"/>
                <a:cs typeface="Calibri"/>
              </a:rPr>
              <a:t>Learning</a:t>
            </a:r>
            <a:endParaRPr lang="en-US" b="1" dirty="0"/>
          </a:p>
        </p:txBody>
      </p:sp>
      <p:sp>
        <p:nvSpPr>
          <p:cNvPr id="6" name="TextBox 5">
            <a:extLst>
              <a:ext uri="{FF2B5EF4-FFF2-40B4-BE49-F238E27FC236}">
                <a16:creationId xmlns:a16="http://schemas.microsoft.com/office/drawing/2014/main" id="{8914D838-94E0-E293-4846-0E8E667C48CB}"/>
              </a:ext>
            </a:extLst>
          </p:cNvPr>
          <p:cNvSpPr txBox="1"/>
          <p:nvPr/>
        </p:nvSpPr>
        <p:spPr>
          <a:xfrm>
            <a:off x="430280" y="889146"/>
            <a:ext cx="9974629" cy="3838038"/>
          </a:xfrm>
          <a:prstGeom prst="rect">
            <a:avLst/>
          </a:prstGeom>
          <a:noFill/>
        </p:spPr>
        <p:txBody>
          <a:bodyPr wrap="square">
            <a:spAutoFit/>
          </a:bodyPr>
          <a:lstStyle/>
          <a:p>
            <a:pPr>
              <a:lnSpc>
                <a:spcPct val="150000"/>
              </a:lnSpc>
              <a:spcAft>
                <a:spcPts val="600"/>
              </a:spcAft>
            </a:pPr>
            <a:r>
              <a:rPr lang="en-US" sz="1600" i="1" dirty="0">
                <a:latin typeface="Arial" panose="020B0604020202020204" pitchFamily="34" charset="0"/>
                <a:cs typeface="Arial" panose="020B0604020202020204" pitchFamily="34" charset="0"/>
              </a:rPr>
              <a:t>Overfitting and Underfitting</a:t>
            </a:r>
            <a:endParaRPr lang="en-US" sz="1600" b="1" dirty="0">
              <a:latin typeface="Arial" panose="020B0604020202020204" pitchFamily="34" charset="0"/>
              <a:cs typeface="Arial" panose="020B0604020202020204" pitchFamily="34" charset="0"/>
            </a:endParaRPr>
          </a:p>
          <a:p>
            <a:pPr>
              <a:lnSpc>
                <a:spcPct val="150000"/>
              </a:lnSpc>
              <a:spcAft>
                <a:spcPts val="600"/>
              </a:spcAft>
            </a:pPr>
            <a:r>
              <a:rPr lang="en-US" sz="1600" b="1" dirty="0">
                <a:latin typeface="Arial" panose="020B0604020202020204" pitchFamily="34" charset="0"/>
                <a:cs typeface="Arial" panose="020B0604020202020204" pitchFamily="34" charset="0"/>
              </a:rPr>
              <a:t>*Underfitting</a:t>
            </a:r>
          </a:p>
          <a:p>
            <a:pPr>
              <a:lnSpc>
                <a:spcPct val="150000"/>
              </a:lnSpc>
              <a:spcAft>
                <a:spcPts val="600"/>
              </a:spcAft>
            </a:pPr>
            <a:r>
              <a:rPr lang="en-US" sz="1400" dirty="0">
                <a:latin typeface="Arial" panose="020B0604020202020204" pitchFamily="34" charset="0"/>
                <a:cs typeface="Arial" panose="020B0604020202020204" pitchFamily="34" charset="0"/>
              </a:rPr>
              <a:t>Underfitting happens when a model is too simple to capture the underlying pattern in the data, leading to poor performance on both the training and unseen data.</a:t>
            </a:r>
          </a:p>
          <a:p>
            <a:pPr>
              <a:lnSpc>
                <a:spcPct val="150000"/>
              </a:lnSpc>
              <a:spcAft>
                <a:spcPts val="600"/>
              </a:spcAft>
            </a:pPr>
            <a:endParaRPr lang="en-US" sz="1400" dirty="0">
              <a:latin typeface="Arial" panose="020B0604020202020204" pitchFamily="34" charset="0"/>
              <a:cs typeface="Arial" panose="020B0604020202020204" pitchFamily="34" charset="0"/>
            </a:endParaRPr>
          </a:p>
          <a:p>
            <a:pPr>
              <a:lnSpc>
                <a:spcPct val="150000"/>
              </a:lnSpc>
              <a:spcAft>
                <a:spcPts val="600"/>
              </a:spcAft>
            </a:pPr>
            <a:r>
              <a:rPr lang="en-US" sz="1400" dirty="0">
                <a:latin typeface="Arial" panose="020B0604020202020204" pitchFamily="34" charset="0"/>
                <a:cs typeface="Arial" panose="020B0604020202020204" pitchFamily="34" charset="0"/>
              </a:rPr>
              <a:t>Too Simple Models: Using a model with too few parameters (e.g., a linear model for non-linear data) can lead to underfitting.</a:t>
            </a:r>
          </a:p>
          <a:p>
            <a:pPr>
              <a:lnSpc>
                <a:spcPct val="150000"/>
              </a:lnSpc>
              <a:spcAft>
                <a:spcPts val="600"/>
              </a:spcAft>
            </a:pPr>
            <a:r>
              <a:rPr lang="en-US" sz="1400" dirty="0">
                <a:latin typeface="Arial" panose="020B0604020202020204" pitchFamily="34" charset="0"/>
                <a:cs typeface="Arial" panose="020B0604020202020204" pitchFamily="34" charset="0"/>
              </a:rPr>
              <a:t>Insufficient Training: The model might not have been trained for enough time or with enough data, leading to inadequate learning.</a:t>
            </a:r>
          </a:p>
          <a:p>
            <a:pPr>
              <a:lnSpc>
                <a:spcPct val="150000"/>
              </a:lnSpc>
              <a:spcAft>
                <a:spcPts val="600"/>
              </a:spcAft>
            </a:pPr>
            <a:r>
              <a:rPr lang="en-US" sz="1400" dirty="0">
                <a:latin typeface="Arial" panose="020B0604020202020204" pitchFamily="34" charset="0"/>
                <a:cs typeface="Arial" panose="020B0604020202020204" pitchFamily="34" charset="0"/>
              </a:rPr>
              <a:t>Inappropriate Features: If the features used for training do not have enough predictive power, the model may struggle to find a meaningful pattern.</a:t>
            </a:r>
          </a:p>
        </p:txBody>
      </p:sp>
      <p:pic>
        <p:nvPicPr>
          <p:cNvPr id="2" name="Picture 1">
            <a:extLst>
              <a:ext uri="{FF2B5EF4-FFF2-40B4-BE49-F238E27FC236}">
                <a16:creationId xmlns:a16="http://schemas.microsoft.com/office/drawing/2014/main" id="{32A593D5-1320-245F-83DC-C28771194CCE}"/>
              </a:ext>
            </a:extLst>
          </p:cNvPr>
          <p:cNvPicPr>
            <a:picLocks noChangeAspect="1"/>
          </p:cNvPicPr>
          <p:nvPr/>
        </p:nvPicPr>
        <p:blipFill>
          <a:blip r:embed="rId3"/>
          <a:stretch>
            <a:fillRect/>
          </a:stretch>
        </p:blipFill>
        <p:spPr>
          <a:xfrm>
            <a:off x="2725640" y="4809946"/>
            <a:ext cx="1328332" cy="1408352"/>
          </a:xfrm>
          <a:prstGeom prst="rect">
            <a:avLst/>
          </a:prstGeom>
        </p:spPr>
      </p:pic>
      <p:pic>
        <p:nvPicPr>
          <p:cNvPr id="3" name="Picture 2">
            <a:extLst>
              <a:ext uri="{FF2B5EF4-FFF2-40B4-BE49-F238E27FC236}">
                <a16:creationId xmlns:a16="http://schemas.microsoft.com/office/drawing/2014/main" id="{F08142C4-6208-87F6-C1B5-1347A38A1904}"/>
              </a:ext>
            </a:extLst>
          </p:cNvPr>
          <p:cNvPicPr>
            <a:picLocks noChangeAspect="1"/>
          </p:cNvPicPr>
          <p:nvPr/>
        </p:nvPicPr>
        <p:blipFill>
          <a:blip r:embed="rId4"/>
          <a:stretch>
            <a:fillRect/>
          </a:stretch>
        </p:blipFill>
        <p:spPr>
          <a:xfrm>
            <a:off x="6349332" y="4727184"/>
            <a:ext cx="1615374" cy="1491114"/>
          </a:xfrm>
          <a:prstGeom prst="rect">
            <a:avLst/>
          </a:prstGeom>
        </p:spPr>
      </p:pic>
      <p:sp>
        <p:nvSpPr>
          <p:cNvPr id="5" name="TextBox 4">
            <a:extLst>
              <a:ext uri="{FF2B5EF4-FFF2-40B4-BE49-F238E27FC236}">
                <a16:creationId xmlns:a16="http://schemas.microsoft.com/office/drawing/2014/main" id="{866EDE63-0EFF-6E5A-70E9-92ED68D46193}"/>
              </a:ext>
            </a:extLst>
          </p:cNvPr>
          <p:cNvSpPr txBox="1"/>
          <p:nvPr/>
        </p:nvSpPr>
        <p:spPr>
          <a:xfrm>
            <a:off x="2721867" y="6184297"/>
            <a:ext cx="1335879" cy="369332"/>
          </a:xfrm>
          <a:prstGeom prst="rect">
            <a:avLst/>
          </a:prstGeom>
          <a:noFill/>
        </p:spPr>
        <p:txBody>
          <a:bodyPr wrap="none" rtlCol="0">
            <a:spAutoFit/>
          </a:bodyPr>
          <a:lstStyle/>
          <a:p>
            <a:r>
              <a:rPr lang="en-US" dirty="0"/>
              <a:t>underfitting</a:t>
            </a:r>
          </a:p>
        </p:txBody>
      </p:sp>
      <p:sp>
        <p:nvSpPr>
          <p:cNvPr id="7" name="TextBox 6">
            <a:extLst>
              <a:ext uri="{FF2B5EF4-FFF2-40B4-BE49-F238E27FC236}">
                <a16:creationId xmlns:a16="http://schemas.microsoft.com/office/drawing/2014/main" id="{88ACC5F6-0F1A-9B69-D284-04F124DF113D}"/>
              </a:ext>
            </a:extLst>
          </p:cNvPr>
          <p:cNvSpPr txBox="1"/>
          <p:nvPr/>
        </p:nvSpPr>
        <p:spPr>
          <a:xfrm>
            <a:off x="6462689" y="6184297"/>
            <a:ext cx="1345240" cy="369332"/>
          </a:xfrm>
          <a:prstGeom prst="rect">
            <a:avLst/>
          </a:prstGeom>
          <a:noFill/>
        </p:spPr>
        <p:txBody>
          <a:bodyPr wrap="none" rtlCol="0">
            <a:spAutoFit/>
          </a:bodyPr>
          <a:lstStyle/>
          <a:p>
            <a:r>
              <a:rPr lang="en-US" dirty="0"/>
              <a:t>Good fitting</a:t>
            </a:r>
          </a:p>
        </p:txBody>
      </p:sp>
    </p:spTree>
    <p:extLst>
      <p:ext uri="{BB962C8B-B14F-4D97-AF65-F5344CB8AC3E}">
        <p14:creationId xmlns:p14="http://schemas.microsoft.com/office/powerpoint/2010/main" val="88190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1012</TotalTime>
  <Words>3829</Words>
  <Application>Microsoft Macintosh PowerPoint</Application>
  <PresentationFormat>Widescreen</PresentationFormat>
  <Paragraphs>252</Paragraphs>
  <Slides>33</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等线</vt:lpstr>
      <vt:lpstr>Aptos</vt:lpstr>
      <vt:lpstr>Aptos Display</vt:lpstr>
      <vt:lpstr>Arial</vt:lpstr>
      <vt:lpstr>Barlow Light</vt:lpstr>
      <vt:lpstr>Barlow SemiBold</vt:lpstr>
      <vt:lpstr>Calibri</vt:lpstr>
      <vt:lpstr>Cambria Math</vt:lpstr>
      <vt:lpstr>Open Sans Light</vt:lpstr>
      <vt:lpstr>Open Sans Semibold</vt:lpstr>
      <vt:lpstr>Tahoma</vt:lpstr>
      <vt:lpstr>Times New Roman</vt:lpstr>
      <vt:lpstr>office theme</vt:lpstr>
      <vt:lpstr>COS 30049 Computing Technology Innovation Project</vt:lpstr>
      <vt:lpstr>Acknowledgement of Country</vt:lpstr>
      <vt:lpstr>Objectives:  1. Machine Learning and Related Concepts 2. Learning Regression Algorithms in Machine Learning 3. Learning How to Evaluate the Performance of Regression Algorithms 4. Learning Clustering Algorithms in Machine Learning 5. Learning How to Evaluate the Performance of Clustering Algorithms  </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Regression Algorithms</vt:lpstr>
      <vt:lpstr>Linear regression </vt:lpstr>
      <vt:lpstr>Linear regression: Example </vt:lpstr>
      <vt:lpstr>Ridge Regression</vt:lpstr>
      <vt:lpstr>Polynomial Regression </vt:lpstr>
      <vt:lpstr>Polynomial Regression: Example </vt:lpstr>
      <vt:lpstr>Stepwise Regression </vt:lpstr>
      <vt:lpstr>Evaluation of Regression </vt:lpstr>
      <vt:lpstr>Evaluation of Regression </vt:lpstr>
      <vt:lpstr>Clustering Algorithms</vt:lpstr>
      <vt:lpstr>K-means</vt:lpstr>
      <vt:lpstr>K-means</vt:lpstr>
      <vt:lpstr>Evaluation of K-means</vt:lpstr>
      <vt:lpstr>Evaluation of K-means</vt:lpstr>
      <vt:lpstr>Evaluation of K-means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Hao Zhang</cp:lastModifiedBy>
  <cp:revision>226</cp:revision>
  <dcterms:created xsi:type="dcterms:W3CDTF">2024-06-27T05:51:48Z</dcterms:created>
  <dcterms:modified xsi:type="dcterms:W3CDTF">2024-09-01T21:00:28Z</dcterms:modified>
</cp:coreProperties>
</file>