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57" r:id="rId3"/>
    <p:sldId id="264" r:id="rId4"/>
    <p:sldId id="299" r:id="rId5"/>
    <p:sldId id="325" r:id="rId6"/>
    <p:sldId id="310" r:id="rId7"/>
    <p:sldId id="319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20" r:id="rId17"/>
    <p:sldId id="322" r:id="rId18"/>
    <p:sldId id="334" r:id="rId19"/>
    <p:sldId id="335" r:id="rId20"/>
    <p:sldId id="336" r:id="rId21"/>
    <p:sldId id="337" r:id="rId22"/>
    <p:sldId id="338" r:id="rId23"/>
    <p:sldId id="339" r:id="rId24"/>
    <p:sldId id="34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866CA-31A3-47BF-791F-CCF91FFCD658}" v="205" dt="2024-07-03T00:56:33.371"/>
    <p1510:client id="{551E264F-00D0-4735-9464-36BC103B4104}" v="250" dt="2024-07-02T05:20:48.845"/>
    <p1510:client id="{86D0D423-BD98-F7A8-9AA1-102A576AC400}" v="253" dt="2024-07-02T05:01:16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2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5C9AF-455B-48BB-88FE-0B7577E21959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BF4C-799D-4F88-B4F8-DBFDD746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9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3093C11-A994-E549-B042-382B089866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9" y="2445781"/>
            <a:ext cx="7152861" cy="86562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lnSpc>
                <a:spcPts val="6620"/>
              </a:lnSpc>
              <a:defRPr sz="5400" b="0" i="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EECD76-5546-394C-A08F-DB8E115F00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8929" y="3382499"/>
            <a:ext cx="7152861" cy="43281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lnSpc>
                <a:spcPts val="2860"/>
              </a:lnSpc>
              <a:spcAft>
                <a:spcPts val="0"/>
              </a:spcAft>
              <a:buNone/>
              <a:defRPr sz="2400" b="0" i="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5A7696-ECE8-C940-A4FE-4B77CA605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8929" y="4114378"/>
            <a:ext cx="3497815" cy="2845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 i="0">
                <a:solidFill>
                  <a:srgbClr val="000000"/>
                </a:solidFill>
                <a:latin typeface="Barlow SemiBold" pitchFamily="2" charset="77"/>
                <a:ea typeface="DIN 2014 Demi" panose="020B0504020202020204" pitchFamily="34" charset="77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Presented by Name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DC6E18F-FA4E-DF49-843E-38F72D48BA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8929" y="4442370"/>
            <a:ext cx="3497815" cy="2845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1400" b="0" i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Day 00 Month, 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93312-AFF4-D84D-99E7-98D4D7B28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09" t="68124" r="2" b="10595"/>
          <a:stretch/>
        </p:blipFill>
        <p:spPr>
          <a:xfrm>
            <a:off x="8102009" y="3233854"/>
            <a:ext cx="3662391" cy="3300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2F9E7-BC4A-CD44-9374-3963AC3F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686" y="422097"/>
            <a:ext cx="1762621" cy="855390"/>
          </a:xfrm>
          <a:prstGeom prst="rect">
            <a:avLst/>
          </a:prstGeom>
          <a:ln w="635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27B3FD-0E2F-1A45-9E15-2CEF5BB47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4" t="49360" r="52758" b="42026"/>
          <a:stretch/>
        </p:blipFill>
        <p:spPr>
          <a:xfrm>
            <a:off x="271667" y="323388"/>
            <a:ext cx="3372988" cy="13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7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A883F-D7EF-994A-8C0A-250C680E9D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720" y="5565272"/>
            <a:ext cx="1814147" cy="880395"/>
          </a:xfrm>
          <a:prstGeom prst="rect">
            <a:avLst/>
          </a:prstGeom>
          <a:ln w="6350"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C9E8C4A-1C6F-0847-BF94-B8F6F086A0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0280" y="1869344"/>
            <a:ext cx="5413929" cy="178125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sz="5400" b="0" i="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</a:defRPr>
            </a:lvl1pPr>
          </a:lstStyle>
          <a:p>
            <a:r>
              <a:rPr lang="en-US"/>
              <a:t>Click to edit section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CB0E58-519D-1C4A-9758-18D74E94D9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909" t="68124" r="2" b="12204"/>
          <a:stretch/>
        </p:blipFill>
        <p:spPr>
          <a:xfrm>
            <a:off x="8102009" y="3233854"/>
            <a:ext cx="3662391" cy="3051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5B9D3D-C254-FE4D-B97F-D0D03F4FA9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874" t="49360" r="52758" b="42026"/>
          <a:stretch/>
        </p:blipFill>
        <p:spPr>
          <a:xfrm>
            <a:off x="271667" y="323388"/>
            <a:ext cx="3372988" cy="13360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0FB895-CEDF-407A-8EBB-D14839C388BA}"/>
              </a:ext>
            </a:extLst>
          </p:cNvPr>
          <p:cNvSpPr/>
          <p:nvPr userDrawn="1"/>
        </p:nvSpPr>
        <p:spPr>
          <a:xfrm>
            <a:off x="8287473" y="6445667"/>
            <a:ext cx="3476927" cy="412333"/>
          </a:xfrm>
          <a:prstGeom prst="rect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12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3093C11-A994-E549-B042-382B089866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0280" y="449927"/>
            <a:ext cx="9687755" cy="5847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sz="3200" b="0" i="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93312-AFF4-D84D-99E7-98D4D7B28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9226" t="68124" r="1" b="10595"/>
          <a:stretch/>
        </p:blipFill>
        <p:spPr>
          <a:xfrm>
            <a:off x="10260623" y="211344"/>
            <a:ext cx="1615638" cy="3300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273B4-A5A6-EE41-BD37-13F7331B8F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86515" y="6104792"/>
            <a:ext cx="989746" cy="480318"/>
          </a:xfrm>
          <a:prstGeom prst="rect">
            <a:avLst/>
          </a:prstGeom>
          <a:ln w="6350">
            <a:noFill/>
          </a:ln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4611B57F-60E4-BF40-AC95-C9DB86A26E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280" y="2247150"/>
            <a:ext cx="9687754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="0" i="0" cap="none" baseline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body copy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1AB50-6DF5-0046-88B5-CCF309E40D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280" y="1508852"/>
            <a:ext cx="9687754" cy="517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9D4BD1-E32E-4B45-9EE2-0025BDBB56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280" y="6335873"/>
            <a:ext cx="5049837" cy="249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GB"/>
              <a:t>Footnotes can go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7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scikit-learn.org/stable/modules/clustering.html#overview-of-clustering-methods" TargetMode="Externa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text/plot_document_clustering.html#sphx-glr-auto-examples-text-plot-document-clustering-py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scikit-learn.org/stable/modules/linear_model.html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156C-8FA6-A24D-9D15-563042024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204" y="1689416"/>
            <a:ext cx="10773591" cy="819455"/>
          </a:xfr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sz="3600" b="1" dirty="0">
                <a:latin typeface="Barlow Light"/>
              </a:rPr>
              <a:t>COS 30049 Computing Technology Innovation Project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BE53B-DCDD-384B-83A7-6FB37BB00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202" y="2695466"/>
            <a:ext cx="6162937" cy="1467068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Barlow Light"/>
                <a:cs typeface="Segoe UI"/>
              </a:rPr>
              <a:t>Week6: Regression and Clustering in Machine Learning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ABD45-C2A3-AE49-A875-BD97DC6E08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9202" y="5511181"/>
            <a:ext cx="3497815" cy="964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1" dirty="0">
                <a:latin typeface="Barlow Light"/>
                <a:cs typeface="Open Sans"/>
              </a:rPr>
              <a:t>Presented by: Hao Zhang</a:t>
            </a:r>
          </a:p>
          <a:p>
            <a:r>
              <a:rPr lang="en-US" b="0" i="1" dirty="0">
                <a:latin typeface="Barlow Light"/>
                <a:cs typeface="Open Sans"/>
              </a:rPr>
              <a:t>Semester 2</a:t>
            </a:r>
            <a:endParaRPr lang="en-US" dirty="0">
              <a:latin typeface="Barlow SemiBold"/>
              <a:cs typeface="Open San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C110C13-A81F-F87D-0CB8-D8CD246C8EB3}"/>
              </a:ext>
            </a:extLst>
          </p:cNvPr>
          <p:cNvSpPr txBox="1">
            <a:spLocks/>
          </p:cNvSpPr>
          <p:nvPr/>
        </p:nvSpPr>
        <p:spPr>
          <a:xfrm>
            <a:off x="709202" y="4349129"/>
            <a:ext cx="6162937" cy="6488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ts val="286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 i="0" kern="120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i="1" dirty="0">
                <a:latin typeface="Barlow Light"/>
                <a:cs typeface="Segoe UI"/>
              </a:rPr>
              <a:t>Seminar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43214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5BF54-959F-1A6C-C778-58981B096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36D1B3-11F1-B28C-3447-41A80B831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204732"/>
            <a:ext cx="7812829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Feature Selection for 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E4705-93AC-EFFB-F4B0-C53F103264A1}"/>
              </a:ext>
            </a:extLst>
          </p:cNvPr>
          <p:cNvSpPr txBox="1"/>
          <p:nvPr/>
        </p:nvSpPr>
        <p:spPr>
          <a:xfrm>
            <a:off x="416770" y="889868"/>
            <a:ext cx="11113591" cy="5644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is the process of identifying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relevant variables (features) that contribute significantly to the model's predictions.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linear regression, selecting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features is crucial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 directly impacts the accuracy and interpretability of the model.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Why Use RM (Number of Rooms) in the workshop (California)?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(Median Income) is chosen as it shows a strong correlation with the target variable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MedHouseVal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Median House Value).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income is a key determinant of house prices, making it a valuable predictor.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correlation matrix or scatter plot can be used to visually inspect the relationship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MedHouseVal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confirm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strong predictor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MedHouseVal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239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6AF87-0140-0B26-1742-817E6EB8B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FEC854-7549-449C-70F1-D2317A7D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204732"/>
            <a:ext cx="7812829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Feature Selection for Linear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8B6830-D06F-EBF7-4D2C-87F89AA9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71" y="960464"/>
            <a:ext cx="6285112" cy="980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64CB4-8DB2-A68F-16F6-1837673F180F}"/>
              </a:ext>
            </a:extLst>
          </p:cNvPr>
          <p:cNvSpPr txBox="1"/>
          <p:nvPr/>
        </p:nvSpPr>
        <p:spPr>
          <a:xfrm>
            <a:off x="416771" y="2112400"/>
            <a:ext cx="9998468" cy="4197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represents the input feature(s) or independent variable(s)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model will use to make predictions. In this case, X is the median income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 feature that describes the average income of households in a given area.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represents the output or dependent 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what the model is trying to predict. Here, y is the median house value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MedHouseVal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indicating the average house price in the corresponding area.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A column vector (in pandas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where each row contains the median income for a particular neighborhood.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A single-column vector where each row contains the corresponding median house value.</a:t>
            </a:r>
          </a:p>
        </p:txBody>
      </p:sp>
    </p:spTree>
    <p:extLst>
      <p:ext uri="{BB962C8B-B14F-4D97-AF65-F5344CB8AC3E}">
        <p14:creationId xmlns:p14="http://schemas.microsoft.com/office/powerpoint/2010/main" val="331663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F2998-9451-9C19-7B89-C0EFCE709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717F2-9237-D480-7E2B-FA1AB14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204732"/>
            <a:ext cx="7812829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Splitting Data into Training and Test 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95778-6D7E-98F2-227F-6CFB2A85EC3B}"/>
              </a:ext>
            </a:extLst>
          </p:cNvPr>
          <p:cNvSpPr txBox="1"/>
          <p:nvPr/>
        </p:nvSpPr>
        <p:spPr>
          <a:xfrm>
            <a:off x="416771" y="999840"/>
            <a:ext cx="9909258" cy="4612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Splitting Data: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 into training and test sets is crucial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evaluating the model's performance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unseen data.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set is used to build the model, while the test set is used to assess its accuracy.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Split Ratios: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the data is split into 80% for training and 20% for testing.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the model has sufficient data to learn from while also providing a robust evaluation on the test set.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convenient way to divide the data into training and test sets.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E6463-DBBE-027B-7535-F88F3F116214}"/>
              </a:ext>
            </a:extLst>
          </p:cNvPr>
          <p:cNvSpPr txBox="1"/>
          <p:nvPr/>
        </p:nvSpPr>
        <p:spPr>
          <a:xfrm>
            <a:off x="740856" y="5823167"/>
            <a:ext cx="9261088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the results are reproducible, meaning you will get the same split every time you run the code.</a:t>
            </a:r>
          </a:p>
        </p:txBody>
      </p:sp>
    </p:spTree>
    <p:extLst>
      <p:ext uri="{BB962C8B-B14F-4D97-AF65-F5344CB8AC3E}">
        <p14:creationId xmlns:p14="http://schemas.microsoft.com/office/powerpoint/2010/main" val="224439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6EF09-F823-DD77-841E-3E2B0C33B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FFAEDA-F3C7-8A75-97EF-E6F832607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239359"/>
            <a:ext cx="932939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  <a:latin typeface="Barlow" pitchFamily="2" charset="77"/>
              </a:rPr>
              <a:t>Creating and Training the Linear Regression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D11A9-EE56-01FB-40DF-C3AF46830084}"/>
              </a:ext>
            </a:extLst>
          </p:cNvPr>
          <p:cNvSpPr txBox="1"/>
          <p:nvPr/>
        </p:nvSpPr>
        <p:spPr>
          <a:xfrm>
            <a:off x="416770" y="932932"/>
            <a:ext cx="10154585" cy="3366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Linear Regression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for easy implementation of linear regression models.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fits a linear model to minimize the residual sum of squares between observed and predicted values.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Creation: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linear regression model is straightforward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involves fitting it to the training data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802803-4A33-DF7A-2EBF-CE65FD28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391" y="4565400"/>
            <a:ext cx="5253545" cy="20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842DE-F93B-0726-2A8D-6BDAC83A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8DB2D-CCBB-4041-0174-DC57A4C95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239359"/>
            <a:ext cx="932939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dirty="0"/>
              <a:t>Making Predictions and Evaluating the Model</a:t>
            </a:r>
            <a:endParaRPr lang="en-US" dirty="0">
              <a:solidFill>
                <a:schemeClr val="tx1"/>
              </a:solidFill>
              <a:effectLst/>
              <a:latin typeface="Barlow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BB9B3-077E-1623-703D-C1A3720DCAAA}"/>
              </a:ext>
            </a:extLst>
          </p:cNvPr>
          <p:cNvSpPr txBox="1"/>
          <p:nvPr/>
        </p:nvSpPr>
        <p:spPr>
          <a:xfrm>
            <a:off x="416771" y="1735820"/>
            <a:ext cx="10154585" cy="128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Predictions: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 the model, it can be used to predict the values for the test set.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predicted values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the actual values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assess the model's performance.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B7790-AC2C-86D9-291B-34345A4EF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22" y="1386570"/>
            <a:ext cx="4419600" cy="69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1B57C-CF50-62BE-6275-7934E2CAE3AA}"/>
              </a:ext>
            </a:extLst>
          </p:cNvPr>
          <p:cNvSpPr txBox="1"/>
          <p:nvPr/>
        </p:nvSpPr>
        <p:spPr>
          <a:xfrm>
            <a:off x="416771" y="3374077"/>
            <a:ext cx="11202800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Metrics: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 the average squared difference between actual and predicted values.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Score: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proportion of variance in the dependent variable that is predictable from the independent variable(s).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93FC-2603-C1B9-4B57-AE078995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570" y="4760722"/>
            <a:ext cx="5535961" cy="2097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E9F8E3-D7A6-5B9F-635F-D9AB7E2E36F4}"/>
              </a:ext>
            </a:extLst>
          </p:cNvPr>
          <p:cNvSpPr txBox="1"/>
          <p:nvPr/>
        </p:nvSpPr>
        <p:spPr>
          <a:xfrm>
            <a:off x="336234" y="5329634"/>
            <a:ext cx="5013873" cy="128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lower MSE indicates a better fit, and an R² score close to 1 suggests that the model explains most of the variance in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247360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7FCA2-88E6-018A-3571-62EB0E357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29C9BC-BA3A-0C1F-EF39-E39B9437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239359"/>
            <a:ext cx="932939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dirty="0"/>
              <a:t>Visualizing the Regression Line</a:t>
            </a:r>
            <a:endParaRPr lang="en-US" dirty="0">
              <a:solidFill>
                <a:schemeClr val="tx1"/>
              </a:solidFill>
              <a:effectLst/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B0568-4A22-C06B-1838-D598D30FA68C}"/>
              </a:ext>
            </a:extLst>
          </p:cNvPr>
          <p:cNvSpPr txBox="1"/>
          <p:nvPr/>
        </p:nvSpPr>
        <p:spPr>
          <a:xfrm>
            <a:off x="416771" y="2935465"/>
            <a:ext cx="5091932" cy="3366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matplotlib for Visualization: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is a versatile library for creating static, interactive, and animated visualizations in Python.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used to plot the original data and the regression line.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Data and Regression Line: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shows the original data, while the regression line illustrates the model's predictions.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9E2E3-C4CF-915F-878B-D1FC7FC4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75" y="2935465"/>
            <a:ext cx="6315307" cy="2845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2CB880-B15F-1134-4E43-87B40491A6F3}"/>
              </a:ext>
            </a:extLst>
          </p:cNvPr>
          <p:cNvSpPr txBox="1"/>
          <p:nvPr/>
        </p:nvSpPr>
        <p:spPr>
          <a:xfrm>
            <a:off x="416770" y="931975"/>
            <a:ext cx="10009619" cy="17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Visualization Matters: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regression line along with the actual data points provides a clear understanding of the model's fit.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illustrate how well the model captures the underlying trend in the data.</a:t>
            </a:r>
          </a:p>
        </p:txBody>
      </p:sp>
    </p:spTree>
    <p:extLst>
      <p:ext uri="{BB962C8B-B14F-4D97-AF65-F5344CB8AC3E}">
        <p14:creationId xmlns:p14="http://schemas.microsoft.com/office/powerpoint/2010/main" val="272383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305093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Scikit-learn (</a:t>
            </a:r>
            <a:r>
              <a:rPr lang="en-US" b="0" dirty="0" err="1">
                <a:solidFill>
                  <a:schemeClr val="tx1"/>
                </a:solidFill>
                <a:effectLst/>
                <a:latin typeface="Barlow" pitchFamily="2" charset="77"/>
              </a:rPr>
              <a:t>sklearn</a:t>
            </a:r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Barlow" pitchFamily="2" charset="77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Barlow" pitchFamily="2" charset="77"/>
              </a:rPr>
              <a:t>Clustering</a:t>
            </a:r>
            <a:endParaRPr lang="en-US" b="0" dirty="0">
              <a:solidFill>
                <a:schemeClr val="tx1"/>
              </a:solidFill>
              <a:effectLst/>
              <a:latin typeface="Barlow" pitchFamily="2" charset="7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968ED6B-EA68-C6F5-C59D-6553EB9B5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87" y="1934810"/>
            <a:ext cx="6552971" cy="405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61E83-5A3A-9557-2E35-D46E9161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07" y="1950036"/>
            <a:ext cx="4786880" cy="1382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A0C80-2713-DA04-B8B8-305DB1191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74" y="3332343"/>
            <a:ext cx="4799147" cy="710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5D716F-EB4B-F2B9-43AB-B936E4818929}"/>
              </a:ext>
            </a:extLst>
          </p:cNvPr>
          <p:cNvSpPr txBox="1"/>
          <p:nvPr/>
        </p:nvSpPr>
        <p:spPr>
          <a:xfrm>
            <a:off x="416771" y="1235286"/>
            <a:ext cx="7874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 of unlabeled data can be performed with the module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sklearn.cluster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F5806-B523-8EAD-0862-566693E28CE6}"/>
              </a:ext>
            </a:extLst>
          </p:cNvPr>
          <p:cNvSpPr txBox="1"/>
          <p:nvPr/>
        </p:nvSpPr>
        <p:spPr>
          <a:xfrm>
            <a:off x="416771" y="508802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2.3. Clustering — scikit-learn 1.5.1 documentation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E34BF8-5B12-F1FE-BE01-1452552D607F}"/>
              </a:ext>
            </a:extLst>
          </p:cNvPr>
          <p:cNvSpPr txBox="1"/>
          <p:nvPr/>
        </p:nvSpPr>
        <p:spPr>
          <a:xfrm>
            <a:off x="416771" y="4508547"/>
            <a:ext cx="4972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More info about </a:t>
            </a:r>
            <a:r>
              <a:rPr lang="en-US" altLang="zh-CN" sz="1600" i="1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altLang="zh-CN" sz="1600" i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clustering: </a:t>
            </a:r>
            <a:endParaRPr lang="en-US" sz="1600" i="1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8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305093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Scikit-learn (</a:t>
            </a:r>
            <a:r>
              <a:rPr lang="en-US" b="0" dirty="0" err="1">
                <a:solidFill>
                  <a:schemeClr val="tx1"/>
                </a:solidFill>
                <a:effectLst/>
                <a:latin typeface="Barlow" pitchFamily="2" charset="77"/>
              </a:rPr>
              <a:t>sklearn</a:t>
            </a:r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Barlow" pitchFamily="2" charset="77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Barlow" pitchFamily="2" charset="77"/>
              </a:rPr>
              <a:t>Clustering </a:t>
            </a:r>
            <a:endParaRPr lang="en-US" b="0" dirty="0">
              <a:solidFill>
                <a:schemeClr val="tx1"/>
              </a:solidFill>
              <a:effectLst/>
              <a:latin typeface="Barlow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047A5-2354-DFD2-CE05-B7190EFECF2D}"/>
              </a:ext>
            </a:extLst>
          </p:cNvPr>
          <p:cNvSpPr txBox="1"/>
          <p:nvPr/>
        </p:nvSpPr>
        <p:spPr>
          <a:xfrm>
            <a:off x="416770" y="1209353"/>
            <a:ext cx="49721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lang="en-US" sz="20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C66EF-AD3B-4FF8-D091-3306238E7102}"/>
              </a:ext>
            </a:extLst>
          </p:cNvPr>
          <p:cNvSpPr txBox="1"/>
          <p:nvPr/>
        </p:nvSpPr>
        <p:spPr>
          <a:xfrm>
            <a:off x="416770" y="1638624"/>
            <a:ext cx="9849019" cy="17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algorithm clusters data by trying to separate samples in n groups of equal variance, minimizing a criterion known as the inertia or within-cluster sum-of-squares (see below). This algorithm requires the number of clusters to be specified. It scales well to large numbers of samples and has been used across a large range of application areas in many different fields.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0C36B-EB22-59F0-72A5-1AB5D05CC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600" y="3514871"/>
            <a:ext cx="1896800" cy="656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60BD4-7C19-78F1-B928-3B1A4A3E40EF}"/>
              </a:ext>
            </a:extLst>
          </p:cNvPr>
          <p:cNvSpPr txBox="1"/>
          <p:nvPr/>
        </p:nvSpPr>
        <p:spPr>
          <a:xfrm>
            <a:off x="416770" y="6161972"/>
            <a:ext cx="78012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More info about instance: Clustering text documents using k-means — scikit-learn 1.5.1 documentation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79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C617A-0DF8-8A52-2073-3C970606B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3FA2E0-C2A2-9639-14B6-77F2F99A9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239359"/>
            <a:ext cx="932939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dirty="0"/>
              <a:t>Iris Dataset Overview</a:t>
            </a:r>
            <a:endParaRPr lang="en-US" dirty="0">
              <a:solidFill>
                <a:schemeClr val="tx1"/>
              </a:solidFill>
              <a:effectLst/>
              <a:latin typeface="Barlow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3AC6A-4046-465C-7BEB-CB62AA7B58B9}"/>
              </a:ext>
            </a:extLst>
          </p:cNvPr>
          <p:cNvSpPr txBox="1"/>
          <p:nvPr/>
        </p:nvSpPr>
        <p:spPr>
          <a:xfrm>
            <a:off x="416770" y="931975"/>
            <a:ext cx="10009619" cy="17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Iris dataset is one of the most famous datasets in the field of machine learning and data science, often used to demonstrate the basic concepts of classification and clustering.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150 samples, each representing a different iris flower, with four features that describe the physical characteristics of the flowers.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F363A-80EE-A827-BAE1-CED709E4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9307"/>
            <a:ext cx="5915448" cy="2616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92D78-9D1C-729D-1F4F-3759A9952F9A}"/>
              </a:ext>
            </a:extLst>
          </p:cNvPr>
          <p:cNvSpPr txBox="1"/>
          <p:nvPr/>
        </p:nvSpPr>
        <p:spPr>
          <a:xfrm>
            <a:off x="416770" y="2763426"/>
            <a:ext cx="5504528" cy="17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using the Iris dataset in this workshop is to perform clustering using the K-Means algorithm.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will partition the data into clusters, ideally corresponding to the three species of iris flowers.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10188-BF45-64FD-19D1-411D09872CDC}"/>
              </a:ext>
            </a:extLst>
          </p:cNvPr>
          <p:cNvSpPr txBox="1"/>
          <p:nvPr/>
        </p:nvSpPr>
        <p:spPr>
          <a:xfrm>
            <a:off x="416770" y="4594877"/>
            <a:ext cx="10355308" cy="212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 Iris Dataset?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simplicity and small size of the dataset make it an excellent choice for beginners to understand key concepts like clustering.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real-world relevance helps students grasp how clustering can be applied to differentiate between distinct groups in a dataset.</a:t>
            </a:r>
          </a:p>
        </p:txBody>
      </p:sp>
    </p:spTree>
    <p:extLst>
      <p:ext uri="{BB962C8B-B14F-4D97-AF65-F5344CB8AC3E}">
        <p14:creationId xmlns:p14="http://schemas.microsoft.com/office/powerpoint/2010/main" val="1687382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24D3A-BD64-6E2F-4E60-AEF6ABCF3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86EC7F-CB81-ED3F-7466-B0C8E9625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239359"/>
            <a:ext cx="932939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dirty="0"/>
              <a:t>Loading and Exploring the Iris Dataset</a:t>
            </a:r>
            <a:endParaRPr lang="en-US" dirty="0">
              <a:solidFill>
                <a:schemeClr val="tx1"/>
              </a:solidFill>
              <a:effectLst/>
              <a:latin typeface="Barlow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56271-EBF5-E458-B776-5CA788614C29}"/>
              </a:ext>
            </a:extLst>
          </p:cNvPr>
          <p:cNvSpPr txBox="1"/>
          <p:nvPr/>
        </p:nvSpPr>
        <p:spPr>
          <a:xfrm>
            <a:off x="416770" y="1007217"/>
            <a:ext cx="10009619" cy="128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Dataset: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Iris dataset can be easily loaded using the datasets module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loaded, the data can be converted into a pandas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easier manipulation and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06AF26-BFB4-5116-F528-A582DE85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15" y="2753468"/>
            <a:ext cx="5911696" cy="1547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BDF608-0E23-BB01-6CF6-FFDE2135EBBE}"/>
              </a:ext>
            </a:extLst>
          </p:cNvPr>
          <p:cNvSpPr txBox="1"/>
          <p:nvPr/>
        </p:nvSpPr>
        <p:spPr>
          <a:xfrm>
            <a:off x="416770" y="4757998"/>
            <a:ext cx="11068987" cy="128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iris_df.head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the first few rows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an overview of the data.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Visualizing the original data helps in understanding the distribution of different species across the features.</a:t>
            </a:r>
          </a:p>
        </p:txBody>
      </p:sp>
    </p:spTree>
    <p:extLst>
      <p:ext uri="{BB962C8B-B14F-4D97-AF65-F5344CB8AC3E}">
        <p14:creationId xmlns:p14="http://schemas.microsoft.com/office/powerpoint/2010/main" val="112564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8128" y="5782055"/>
            <a:ext cx="5407151" cy="7528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3" y="323088"/>
            <a:ext cx="2782823" cy="8138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6323" y="2805556"/>
            <a:ext cx="4331335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respectfully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acknowledge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Wurundjeri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People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Kulin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Nation,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who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Traditional</a:t>
            </a:r>
            <a:r>
              <a:rPr sz="1000" dirty="0">
                <a:latin typeface="Arial"/>
                <a:cs typeface="Arial"/>
              </a:rPr>
              <a:t> Owners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 the land 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which </a:t>
            </a:r>
            <a:r>
              <a:rPr sz="1000" spc="-10" dirty="0">
                <a:latin typeface="Arial"/>
                <a:cs typeface="Arial"/>
              </a:rPr>
              <a:t>Swinburne’s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Australian </a:t>
            </a:r>
            <a:r>
              <a:rPr sz="1000" dirty="0">
                <a:latin typeface="Arial"/>
                <a:cs typeface="Arial"/>
              </a:rPr>
              <a:t>campuses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located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Melbourne’s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</a:t>
            </a:r>
            <a:r>
              <a:rPr sz="1000" spc="-10" dirty="0">
                <a:latin typeface="Arial"/>
                <a:cs typeface="Arial"/>
              </a:rPr>
              <a:t>outer-</a:t>
            </a:r>
            <a:r>
              <a:rPr sz="1000" dirty="0">
                <a:latin typeface="Arial"/>
                <a:cs typeface="Arial"/>
              </a:rPr>
              <a:t>east,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our </a:t>
            </a:r>
            <a:r>
              <a:rPr sz="1000" dirty="0">
                <a:latin typeface="Arial"/>
                <a:cs typeface="Arial"/>
              </a:rPr>
              <a:t>respect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their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Elders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past,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present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emerging.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Arial"/>
              <a:cs typeface="Arial"/>
            </a:endParaRPr>
          </a:p>
          <a:p>
            <a:pPr marL="12700" marR="889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honoured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recognise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connection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Wurundjeri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Country,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history, </a:t>
            </a:r>
            <a:r>
              <a:rPr sz="1000" dirty="0">
                <a:latin typeface="Arial"/>
                <a:cs typeface="Arial"/>
              </a:rPr>
              <a:t>culture,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spirituality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through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these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locations,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strive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ensure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we </a:t>
            </a:r>
            <a:r>
              <a:rPr sz="1000" dirty="0">
                <a:latin typeface="Arial"/>
                <a:cs typeface="Arial"/>
              </a:rPr>
              <a:t>operate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manner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respects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honours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Elders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Ancestors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these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lands.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Arial"/>
              <a:cs typeface="Arial"/>
            </a:endParaRPr>
          </a:p>
          <a:p>
            <a:pPr marL="12700" marR="11938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also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respectfully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acknowledge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Swinburne’s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Aboriginal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Torres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Strait </a:t>
            </a:r>
            <a:r>
              <a:rPr sz="1000" dirty="0">
                <a:latin typeface="Arial"/>
                <a:cs typeface="Arial"/>
              </a:rPr>
              <a:t>Islander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staff,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students,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alumni,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partners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visitors.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Arial"/>
              <a:cs typeface="Arial"/>
            </a:endParaRPr>
          </a:p>
          <a:p>
            <a:pPr marL="12700" marR="1016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also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acknowledge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respect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Traditional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Owners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lands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across </a:t>
            </a:r>
            <a:r>
              <a:rPr sz="1000" dirty="0">
                <a:latin typeface="Arial"/>
                <a:cs typeface="Arial"/>
              </a:rPr>
              <a:t>Australia,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their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Elders,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Ancestors,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cultures,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heritage,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recognise</a:t>
            </a:r>
            <a:r>
              <a:rPr sz="1000" spc="-25" dirty="0">
                <a:latin typeface="Arial"/>
                <a:cs typeface="Arial"/>
              </a:rPr>
              <a:t> the </a:t>
            </a:r>
            <a:r>
              <a:rPr sz="1000" dirty="0">
                <a:latin typeface="Arial"/>
                <a:cs typeface="Arial"/>
              </a:rPr>
              <a:t>continuing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sovereignties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all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Aboriginal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Torres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Strait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Islander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Nations.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3233" y="1860675"/>
            <a:ext cx="3301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00"/>
                </a:solidFill>
                <a:latin typeface="Tahoma"/>
                <a:cs typeface="Tahoma"/>
              </a:rPr>
              <a:t>Acknowledgement</a:t>
            </a:r>
            <a:r>
              <a:rPr sz="2800" spc="-1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spc="-35" dirty="0">
                <a:solidFill>
                  <a:srgbClr val="000000"/>
                </a:solidFill>
                <a:latin typeface="Tahoma"/>
                <a:cs typeface="Tahoma"/>
              </a:rPr>
              <a:t>of </a:t>
            </a:r>
            <a:r>
              <a:rPr sz="2800" spc="-10" dirty="0">
                <a:solidFill>
                  <a:srgbClr val="000000"/>
                </a:solidFill>
                <a:latin typeface="Tahoma"/>
                <a:cs typeface="Tahoma"/>
              </a:rPr>
              <a:t>Country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4071" y="402335"/>
            <a:ext cx="4754879" cy="52029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8128" y="4949951"/>
            <a:ext cx="899158" cy="8260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1F245-3B4C-BA45-618A-A07612AE9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05223-EDF4-A218-3A0B-23DE66BDB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239359"/>
            <a:ext cx="932939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dirty="0"/>
              <a:t>Creating and Training the </a:t>
            </a:r>
            <a:r>
              <a:rPr lang="en-US" dirty="0" err="1"/>
              <a:t>KMeans</a:t>
            </a:r>
            <a:r>
              <a:rPr lang="en-US" dirty="0"/>
              <a:t> Model</a:t>
            </a:r>
            <a:endParaRPr lang="en-US" dirty="0">
              <a:solidFill>
                <a:schemeClr val="tx1"/>
              </a:solidFill>
              <a:effectLst/>
              <a:latin typeface="Barlow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1DB92-B737-C9C2-B0A2-B32615CB10F5}"/>
              </a:ext>
            </a:extLst>
          </p:cNvPr>
          <p:cNvSpPr txBox="1"/>
          <p:nvPr/>
        </p:nvSpPr>
        <p:spPr>
          <a:xfrm>
            <a:off x="416770" y="1007217"/>
            <a:ext cx="10009619" cy="2951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K-Means Clustering: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is a popular unsupervised learning algorithm used to partition data into k clusters based on feature similarity.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assigns each data point to the nearest cluster centroid, minimizing the variance within clusters.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Number of Clusters (k):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Iris dataset, k=3 is a natural choice since there are three species of iris flowers.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FBC9F-99E9-C246-A351-077BDD1B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4107693"/>
            <a:ext cx="5219700" cy="128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5F896-5E15-9E67-DF8F-476E87885813}"/>
              </a:ext>
            </a:extLst>
          </p:cNvPr>
          <p:cNvSpPr txBox="1"/>
          <p:nvPr/>
        </p:nvSpPr>
        <p:spPr>
          <a:xfrm>
            <a:off x="432712" y="5435922"/>
            <a:ext cx="2003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the Model: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6FA60-B3AC-3723-F96B-83CF24FC3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30" y="5850783"/>
            <a:ext cx="3073400" cy="63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47B1DE-E24A-2355-796B-79FA2D81EB0D}"/>
              </a:ext>
            </a:extLst>
          </p:cNvPr>
          <p:cNvSpPr txBox="1"/>
          <p:nvPr/>
        </p:nvSpPr>
        <p:spPr>
          <a:xfrm>
            <a:off x="3940097" y="5731528"/>
            <a:ext cx="6486291" cy="873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learns the cluster centroids by iteratively adjusting them to minimize the within-cluster variance.</a:t>
            </a:r>
          </a:p>
        </p:txBody>
      </p:sp>
    </p:spTree>
    <p:extLst>
      <p:ext uri="{BB962C8B-B14F-4D97-AF65-F5344CB8AC3E}">
        <p14:creationId xmlns:p14="http://schemas.microsoft.com/office/powerpoint/2010/main" val="133325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4221-D1AF-6E3A-5FC2-7660A8BB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BB86AF-143A-275E-F2A3-8A130FEFD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239359"/>
            <a:ext cx="932939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dirty="0"/>
              <a:t>Predicting and Plotting Clustering Results</a:t>
            </a:r>
            <a:endParaRPr lang="en-US" dirty="0">
              <a:solidFill>
                <a:schemeClr val="tx1"/>
              </a:solidFill>
              <a:effectLst/>
              <a:latin typeface="Barlow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0E0E8-D64B-5E9F-4BFB-7C61E8B9B6E5}"/>
              </a:ext>
            </a:extLst>
          </p:cNvPr>
          <p:cNvSpPr txBox="1"/>
          <p:nvPr/>
        </p:nvSpPr>
        <p:spPr>
          <a:xfrm>
            <a:off x="416770" y="1007217"/>
            <a:ext cx="10009619" cy="46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 the K-Means model, the next step is to predict the cluster labels for each data point.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708F0A-4696-2124-6A3F-E5F714E8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18" y="1680119"/>
            <a:ext cx="4843191" cy="617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E73F92-5812-AFCA-5474-FF7B10897A48}"/>
              </a:ext>
            </a:extLst>
          </p:cNvPr>
          <p:cNvSpPr txBox="1"/>
          <p:nvPr/>
        </p:nvSpPr>
        <p:spPr>
          <a:xfrm>
            <a:off x="416769" y="2396977"/>
            <a:ext cx="9630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predicted_labels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contains the cluster assignments for each sample in the Iris dataset.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04C8F-02D2-32B2-498F-EA00644E3DDE}"/>
              </a:ext>
            </a:extLst>
          </p:cNvPr>
          <p:cNvSpPr txBox="1"/>
          <p:nvPr/>
        </p:nvSpPr>
        <p:spPr>
          <a:xfrm>
            <a:off x="432712" y="3045765"/>
            <a:ext cx="9630479" cy="128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Clustering Results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results of the clustering helps in understanding how well the K-Means algorithm has partitioned the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EA4486-1484-E3B1-33F5-E8969A1F77CB}"/>
              </a:ext>
            </a:extLst>
          </p:cNvPr>
          <p:cNvSpPr txBox="1"/>
          <p:nvPr/>
        </p:nvSpPr>
        <p:spPr>
          <a:xfrm>
            <a:off x="416769" y="4667607"/>
            <a:ext cx="10511426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plot shows the data points color-coded by the cluster they have been assigned to by the K-Means algorithm.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cluster is expected to group similar data points together, ideally corresponding to the three species of iris flowers.</a:t>
            </a:r>
          </a:p>
        </p:txBody>
      </p:sp>
    </p:spTree>
    <p:extLst>
      <p:ext uri="{BB962C8B-B14F-4D97-AF65-F5344CB8AC3E}">
        <p14:creationId xmlns:p14="http://schemas.microsoft.com/office/powerpoint/2010/main" val="413370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B6368-C894-6D6C-079A-B17221C01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3B25B3-FAFC-6A0D-2C98-B7176202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239359"/>
            <a:ext cx="932939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dirty="0"/>
              <a:t>Real-World Applications of K-Means Clustering</a:t>
            </a:r>
            <a:endParaRPr lang="en-US" dirty="0">
              <a:solidFill>
                <a:schemeClr val="tx1"/>
              </a:solidFill>
              <a:effectLst/>
              <a:latin typeface="Barlow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8C2CA-83E6-2375-D4D3-3176E246A982}"/>
              </a:ext>
            </a:extLst>
          </p:cNvPr>
          <p:cNvSpPr txBox="1"/>
          <p:nvPr/>
        </p:nvSpPr>
        <p:spPr>
          <a:xfrm>
            <a:off x="416771" y="1174486"/>
            <a:ext cx="10009619" cy="5074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use K-Means clustering to segment customers into different groups based on purchasing behavior, demographics, or other characteristics.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can be used to reduce the number of colors in an image, effectively compressing the image while retaining its visual quality.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helps identify unusual patterns in data, flagging them as potential anomalies.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Classification: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algorithms like K-Means can group similar documents together based on text features, aiding in organizing large collections of documents.</a:t>
            </a:r>
          </a:p>
        </p:txBody>
      </p:sp>
    </p:spTree>
    <p:extLst>
      <p:ext uri="{BB962C8B-B14F-4D97-AF65-F5344CB8AC3E}">
        <p14:creationId xmlns:p14="http://schemas.microsoft.com/office/powerpoint/2010/main" val="1884973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1CF68-04CA-6B0B-A7B9-69A81EEBF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39BD9-9EC3-C50E-BA47-0D5D60398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239359"/>
            <a:ext cx="932939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dirty="0"/>
              <a:t>Evaluating the K-Means Model</a:t>
            </a:r>
            <a:endParaRPr lang="en-US" dirty="0">
              <a:solidFill>
                <a:schemeClr val="tx1"/>
              </a:solidFill>
              <a:effectLst/>
              <a:latin typeface="Barlow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8A6E6-2F1C-C430-115C-F378489842F7}"/>
              </a:ext>
            </a:extLst>
          </p:cNvPr>
          <p:cNvSpPr txBox="1"/>
          <p:nvPr/>
        </p:nvSpPr>
        <p:spPr>
          <a:xfrm>
            <a:off x="416771" y="1040671"/>
            <a:ext cx="10009619" cy="128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silhouette score measures how similar a data point is to its own cluster compared to other clusters. It ranges from -1 to 1, where a score closer to 1 indicates that the data point is well-clustered.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E4952-6BC1-6C24-3E22-52CAB086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55" y="2329678"/>
            <a:ext cx="5538904" cy="1247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285242-9ABD-BAAB-4228-4CD11EA5DF16}"/>
              </a:ext>
            </a:extLst>
          </p:cNvPr>
          <p:cNvSpPr txBox="1"/>
          <p:nvPr/>
        </p:nvSpPr>
        <p:spPr>
          <a:xfrm>
            <a:off x="416771" y="3618685"/>
            <a:ext cx="10712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 silhouette score indicates that the clusters are well-separated and the data points are well-assigned to their respective clusters.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9FAC0-8CEA-3D8C-67C5-118DFDCC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55" y="5567538"/>
            <a:ext cx="5538904" cy="1195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B48F26-8ACF-5964-3C4C-1C061560541C}"/>
              </a:ext>
            </a:extLst>
          </p:cNvPr>
          <p:cNvSpPr txBox="1"/>
          <p:nvPr/>
        </p:nvSpPr>
        <p:spPr>
          <a:xfrm>
            <a:off x="416770" y="4866186"/>
            <a:ext cx="10500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V-Measure evaluates clustering by balancing homogeneity (clusters containing only members of a single class) and completeness (all members of a given class are assigned to the same cluster). It ranges from 0 to 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7D79C-311B-E141-5B0D-85046FEF4BCE}"/>
              </a:ext>
            </a:extLst>
          </p:cNvPr>
          <p:cNvSpPr txBox="1"/>
          <p:nvPr/>
        </p:nvSpPr>
        <p:spPr>
          <a:xfrm>
            <a:off x="416770" y="4441833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V-Measure</a:t>
            </a:r>
          </a:p>
        </p:txBody>
      </p:sp>
    </p:spTree>
    <p:extLst>
      <p:ext uri="{BB962C8B-B14F-4D97-AF65-F5344CB8AC3E}">
        <p14:creationId xmlns:p14="http://schemas.microsoft.com/office/powerpoint/2010/main" val="2909935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2895F-04F2-9D59-DF14-748BBDD96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23B1B9-BEC4-4278-F2D4-F7A9E084029B}"/>
              </a:ext>
            </a:extLst>
          </p:cNvPr>
          <p:cNvSpPr txBox="1"/>
          <p:nvPr/>
        </p:nvSpPr>
        <p:spPr>
          <a:xfrm>
            <a:off x="1608083" y="3429000"/>
            <a:ext cx="25360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00" dirty="0"/>
              <a:t>Thanks</a:t>
            </a:r>
            <a:r>
              <a:rPr lang="zh-CN" altLang="en-US" sz="5600" dirty="0"/>
              <a:t> 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35617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1C98-A5FE-ED4E-B5D8-1E13D7FFD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1869344"/>
            <a:ext cx="7525943" cy="1957139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424242"/>
                </a:solidFill>
                <a:latin typeface="Calibri"/>
                <a:cs typeface="Calibri"/>
              </a:rPr>
              <a:t>Objectives:</a:t>
            </a:r>
            <a:br>
              <a:rPr lang="en-US" sz="1100" dirty="0">
                <a:latin typeface="Calibri"/>
                <a:cs typeface="Calibri"/>
              </a:rPr>
            </a:br>
            <a:br>
              <a:rPr lang="en-US" sz="1100" dirty="0">
                <a:latin typeface="Calibri"/>
                <a:cs typeface="Calibri"/>
              </a:rPr>
            </a:br>
            <a:r>
              <a:rPr lang="en-US" sz="2000" dirty="0">
                <a:solidFill>
                  <a:srgbClr val="424242"/>
                </a:solidFill>
                <a:latin typeface="Calibri"/>
                <a:cs typeface="Calibri"/>
              </a:rPr>
              <a:t>1. Understand and learn to use </a:t>
            </a:r>
            <a:r>
              <a:rPr lang="en-US" sz="2000" dirty="0" err="1">
                <a:solidFill>
                  <a:srgbClr val="424242"/>
                </a:solidFill>
                <a:latin typeface="Calibri"/>
                <a:cs typeface="Calibri"/>
              </a:rPr>
              <a:t>Sklearn</a:t>
            </a:r>
            <a:r>
              <a:rPr lang="en-US" sz="2000" dirty="0">
                <a:solidFill>
                  <a:srgbClr val="424242"/>
                </a:solidFill>
                <a:latin typeface="Calibri"/>
                <a:cs typeface="Calibri"/>
              </a:rPr>
              <a:t> Library</a:t>
            </a:r>
            <a:r>
              <a:rPr lang="zh-CN" altLang="en-US" sz="200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424242"/>
                </a:solidFill>
                <a:latin typeface="Calibri"/>
                <a:cs typeface="Calibri"/>
              </a:rPr>
              <a:t>for Regression</a:t>
            </a:r>
            <a:br>
              <a:rPr lang="en-US" sz="2000" dirty="0">
                <a:solidFill>
                  <a:srgbClr val="424242"/>
                </a:solidFill>
                <a:latin typeface="Calibri"/>
                <a:cs typeface="Calibri"/>
              </a:rPr>
            </a:br>
            <a:r>
              <a:rPr lang="en-US" sz="2000" dirty="0">
                <a:solidFill>
                  <a:srgbClr val="424242"/>
                </a:solidFill>
                <a:latin typeface="Calibri"/>
                <a:cs typeface="Calibri"/>
              </a:rPr>
              <a:t>2. Understand and learn to use </a:t>
            </a:r>
            <a:r>
              <a:rPr lang="en-US" sz="2000" dirty="0" err="1">
                <a:solidFill>
                  <a:srgbClr val="424242"/>
                </a:solidFill>
                <a:latin typeface="Calibri"/>
                <a:cs typeface="Calibri"/>
              </a:rPr>
              <a:t>Sklearn</a:t>
            </a:r>
            <a:r>
              <a:rPr lang="en-US" sz="2000" dirty="0">
                <a:solidFill>
                  <a:srgbClr val="424242"/>
                </a:solidFill>
                <a:latin typeface="Calibri"/>
                <a:cs typeface="Calibri"/>
              </a:rPr>
              <a:t> Library for clustering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172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305093"/>
            <a:ext cx="7812829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Python for Machine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Barlow" pitchFamily="2" charset="77"/>
              </a:rPr>
              <a:t>Learning</a:t>
            </a:r>
            <a:endParaRPr lang="en-US" b="0" dirty="0">
              <a:solidFill>
                <a:schemeClr val="tx1"/>
              </a:solidFill>
              <a:effectLst/>
              <a:latin typeface="Barlow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66BCF-9A93-BAF9-C2B2-A981AC790BD8}"/>
              </a:ext>
            </a:extLst>
          </p:cNvPr>
          <p:cNvSpPr txBox="1"/>
          <p:nvPr/>
        </p:nvSpPr>
        <p:spPr>
          <a:xfrm>
            <a:off x="428707" y="982201"/>
            <a:ext cx="9540482" cy="21200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Why Python for Data Science?</a:t>
            </a:r>
          </a:p>
          <a:p>
            <a:pPr marL="285750" indent="-28575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is a versatile, easy-to-learn programming language that has become the standard in the AI community.</a:t>
            </a:r>
          </a:p>
          <a:p>
            <a:pPr marL="285750" indent="-28575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offers extensive libraries and tools that are specifically designed for data analysis, machine learning, and scientific computing.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BA2B6-3A71-1A6D-C7E5-0D5C64E43910}"/>
              </a:ext>
            </a:extLst>
          </p:cNvPr>
          <p:cNvSpPr txBox="1"/>
          <p:nvPr/>
        </p:nvSpPr>
        <p:spPr>
          <a:xfrm>
            <a:off x="428707" y="3074041"/>
            <a:ext cx="11246619" cy="3366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Python in 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used by major companies like Google, Facebook, and Netflix for data analysis, predictive modeling, and algorithm development.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language’s simplicity allows data scientists to quickly prototype ideas and test new algorithms with less code.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Why Learn Python for Data Science?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Adoption: Python is widely adopted across industries, making it a valuable skill for a career in data science.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Support: With a large and active community, Python users have access to a wealth of resources, tutorials, and forums for troubleshooting and learning.</a:t>
            </a:r>
          </a:p>
        </p:txBody>
      </p:sp>
    </p:spTree>
    <p:extLst>
      <p:ext uri="{BB962C8B-B14F-4D97-AF65-F5344CB8AC3E}">
        <p14:creationId xmlns:p14="http://schemas.microsoft.com/office/powerpoint/2010/main" val="266451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6C4BA-27E6-F747-3883-A9BB973B1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D7A2-79B5-4C3F-18AA-60448AFD1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2" y="305093"/>
            <a:ext cx="3984900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Scikit-learn (</a:t>
            </a:r>
            <a:r>
              <a:rPr lang="en-US" b="0" dirty="0" err="1">
                <a:solidFill>
                  <a:schemeClr val="tx1"/>
                </a:solidFill>
                <a:effectLst/>
                <a:latin typeface="Barlow" pitchFamily="2" charset="77"/>
              </a:rPr>
              <a:t>sklearn</a:t>
            </a:r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733DF-DDFC-7F1A-5C4A-2B0551E652B4}"/>
              </a:ext>
            </a:extLst>
          </p:cNvPr>
          <p:cNvSpPr txBox="1"/>
          <p:nvPr/>
        </p:nvSpPr>
        <p:spPr>
          <a:xfrm>
            <a:off x="428708" y="1596938"/>
            <a:ext cx="7004069" cy="17045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Scikit-Learn, commonly known as </a:t>
            </a:r>
            <a:r>
              <a:rPr lang="en-US" altLang="zh-CN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powerful Python library specifically designed for </a:t>
            </a:r>
            <a:r>
              <a:rPr lang="en-US" altLang="zh-CN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data analysis</a:t>
            </a:r>
            <a:r>
              <a:rPr lang="en-US" altLang="zh-C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is built on top of SciPy and provides simple and efficient</a:t>
            </a:r>
            <a:r>
              <a:rPr lang="en-US" altLang="zh-CN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tools </a:t>
            </a:r>
            <a:r>
              <a:rPr lang="en-US" altLang="zh-C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data mining and data analysis.</a:t>
            </a:r>
            <a:endParaRPr lang="zh-CN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ython libraries are TensorFlow, Scikit-Learn, Numpy, Keras, PyTorch.">
            <a:extLst>
              <a:ext uri="{FF2B5EF4-FFF2-40B4-BE49-F238E27FC236}">
                <a16:creationId xmlns:a16="http://schemas.microsoft.com/office/drawing/2014/main" id="{4C6C195D-C97D-1ECA-5679-FB7C2589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424" y="767702"/>
            <a:ext cx="2475039" cy="165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041D9-1B56-724D-FA94-763B7C6DC33D}"/>
              </a:ext>
            </a:extLst>
          </p:cNvPr>
          <p:cNvSpPr txBox="1"/>
          <p:nvPr/>
        </p:nvSpPr>
        <p:spPr>
          <a:xfrm>
            <a:off x="7432777" y="2616660"/>
            <a:ext cx="2892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scikit-learn: machine learning in Python — scikit-learn 1.5.1 documentation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69E63-F786-6B1C-0A54-C5BEE452E39D}"/>
              </a:ext>
            </a:extLst>
          </p:cNvPr>
          <p:cNvSpPr txBox="1"/>
          <p:nvPr/>
        </p:nvSpPr>
        <p:spPr>
          <a:xfrm>
            <a:off x="6458982" y="4486682"/>
            <a:ext cx="29898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986801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pip</a:t>
            </a:r>
            <a:r>
              <a:rPr lang="en-US" sz="1400" b="0" i="0" dirty="0">
                <a:solidFill>
                  <a:srgbClr val="5C5C5C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50A14F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install scikit-learn</a:t>
            </a:r>
          </a:p>
          <a:p>
            <a:pPr algn="l"/>
            <a:endParaRPr lang="en-US" sz="1400" dirty="0">
              <a:solidFill>
                <a:srgbClr val="5C5C5C"/>
              </a:solidFill>
              <a:highlight>
                <a:srgbClr val="F8F8F8"/>
              </a:highlight>
              <a:latin typeface="Consolas" panose="020B0609020204030204" pitchFamily="49" charset="0"/>
            </a:endParaRPr>
          </a:p>
          <a:p>
            <a:pPr algn="l"/>
            <a:endParaRPr lang="en-US" sz="1400" dirty="0">
              <a:solidFill>
                <a:srgbClr val="5C5C5C"/>
              </a:solidFill>
              <a:highlight>
                <a:srgbClr val="F8F8F8"/>
              </a:highlight>
              <a:latin typeface="Consolas" panose="020B0609020204030204" pitchFamily="49" charset="0"/>
            </a:endParaRPr>
          </a:p>
          <a:p>
            <a:pPr algn="l"/>
            <a:endParaRPr lang="en-US" sz="1400" dirty="0">
              <a:solidFill>
                <a:srgbClr val="5C5C5C"/>
              </a:solidFill>
              <a:highlight>
                <a:srgbClr val="F8F8F8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400" b="0" i="0" dirty="0" err="1">
                <a:solidFill>
                  <a:srgbClr val="98680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conda</a:t>
            </a:r>
            <a:r>
              <a:rPr lang="en-US" sz="1400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50A14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install scikit-learn</a:t>
            </a:r>
            <a:endParaRPr lang="en-US" sz="14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C0734-E98F-BB80-2F3F-84CE0984E9B2}"/>
              </a:ext>
            </a:extLst>
          </p:cNvPr>
          <p:cNvSpPr txBox="1"/>
          <p:nvPr/>
        </p:nvSpPr>
        <p:spPr>
          <a:xfrm>
            <a:off x="7525407" y="4886791"/>
            <a:ext cx="44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F53E7-C4B4-B861-7636-DBE1A9651E78}"/>
              </a:ext>
            </a:extLst>
          </p:cNvPr>
          <p:cNvSpPr txBox="1"/>
          <p:nvPr/>
        </p:nvSpPr>
        <p:spPr>
          <a:xfrm>
            <a:off x="428708" y="430201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install scikit-learn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with: </a:t>
            </a:r>
          </a:p>
        </p:txBody>
      </p:sp>
    </p:spTree>
    <p:extLst>
      <p:ext uri="{BB962C8B-B14F-4D97-AF65-F5344CB8AC3E}">
        <p14:creationId xmlns:p14="http://schemas.microsoft.com/office/powerpoint/2010/main" val="406448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305093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Scikit-learn (</a:t>
            </a:r>
            <a:r>
              <a:rPr lang="en-US" b="0" dirty="0" err="1">
                <a:solidFill>
                  <a:schemeClr val="tx1"/>
                </a:solidFill>
                <a:effectLst/>
                <a:latin typeface="Barlow" pitchFamily="2" charset="77"/>
              </a:rPr>
              <a:t>sklearn</a:t>
            </a:r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Barlow" pitchFamily="2" charset="77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 </a:t>
            </a:r>
            <a:r>
              <a:rPr lang="en-US" altLang="zh-CN" b="0" dirty="0" err="1">
                <a:solidFill>
                  <a:schemeClr val="tx1"/>
                </a:solidFill>
                <a:effectLst/>
                <a:latin typeface="Barlow" pitchFamily="2" charset="77"/>
              </a:rPr>
              <a:t>linear_model</a:t>
            </a:r>
            <a:endParaRPr lang="en-US" b="0" dirty="0">
              <a:solidFill>
                <a:schemeClr val="tx1"/>
              </a:solidFill>
              <a:effectLst/>
              <a:latin typeface="Barlow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D6736-A236-06E6-E005-4CFC5C7B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6" y="4347934"/>
            <a:ext cx="3288122" cy="533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DA2275-B891-A8DD-07D4-13BEFE244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8" t="35361" r="9091" b="2810"/>
          <a:stretch/>
        </p:blipFill>
        <p:spPr>
          <a:xfrm>
            <a:off x="7654565" y="3822739"/>
            <a:ext cx="2449961" cy="1857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A656CA-78E5-E284-DE1E-8BE543AC5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59" y="4347934"/>
            <a:ext cx="1565308" cy="54941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891F63-00E9-F8B4-5C65-D063E231F584}"/>
              </a:ext>
            </a:extLst>
          </p:cNvPr>
          <p:cNvCxnSpPr/>
          <p:nvPr/>
        </p:nvCxnSpPr>
        <p:spPr>
          <a:xfrm>
            <a:off x="3868329" y="4622640"/>
            <a:ext cx="603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D41FA5-36F0-B040-69E4-523F784A2619}"/>
              </a:ext>
            </a:extLst>
          </p:cNvPr>
          <p:cNvCxnSpPr/>
          <p:nvPr/>
        </p:nvCxnSpPr>
        <p:spPr>
          <a:xfrm>
            <a:off x="6735649" y="4614827"/>
            <a:ext cx="603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E91AF1D-4382-BAA7-EE9C-84F686555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67" y="5336956"/>
            <a:ext cx="4108254" cy="10772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333900-83FA-D035-B7E5-C9FA9E085C8F}"/>
              </a:ext>
            </a:extLst>
          </p:cNvPr>
          <p:cNvSpPr txBox="1"/>
          <p:nvPr/>
        </p:nvSpPr>
        <p:spPr>
          <a:xfrm>
            <a:off x="495366" y="345340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Least Squares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047A5-2354-DFD2-CE05-B7190EFECF2D}"/>
              </a:ext>
            </a:extLst>
          </p:cNvPr>
          <p:cNvSpPr txBox="1"/>
          <p:nvPr/>
        </p:nvSpPr>
        <p:spPr>
          <a:xfrm>
            <a:off x="495366" y="2799338"/>
            <a:ext cx="25338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407D69-EA8F-1EA5-8DE1-9AE51C74F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306" y="1233436"/>
            <a:ext cx="7962616" cy="11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6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2AB77-B05F-9144-A6F9-8C18C75C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305093"/>
            <a:ext cx="9687755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Scikit-learn (</a:t>
            </a:r>
            <a:r>
              <a:rPr lang="en-US" b="0" dirty="0" err="1">
                <a:solidFill>
                  <a:schemeClr val="tx1"/>
                </a:solidFill>
                <a:effectLst/>
                <a:latin typeface="Barlow" pitchFamily="2" charset="77"/>
              </a:rPr>
              <a:t>sklearn</a:t>
            </a:r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Barlow" pitchFamily="2" charset="77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 </a:t>
            </a:r>
            <a:r>
              <a:rPr lang="en-US" altLang="zh-CN" b="0" dirty="0" err="1">
                <a:solidFill>
                  <a:schemeClr val="tx1"/>
                </a:solidFill>
                <a:effectLst/>
                <a:latin typeface="Barlow" pitchFamily="2" charset="77"/>
              </a:rPr>
              <a:t>linear_model</a:t>
            </a:r>
            <a:endParaRPr lang="en-US" b="0" dirty="0">
              <a:solidFill>
                <a:schemeClr val="tx1"/>
              </a:solidFill>
              <a:effectLst/>
              <a:latin typeface="Barlow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047A5-2354-DFD2-CE05-B7190EFECF2D}"/>
              </a:ext>
            </a:extLst>
          </p:cNvPr>
          <p:cNvSpPr txBox="1"/>
          <p:nvPr/>
        </p:nvSpPr>
        <p:spPr>
          <a:xfrm>
            <a:off x="416770" y="1209353"/>
            <a:ext cx="49721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457538-822C-AAF3-0FAD-64F14B64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53" y="2801819"/>
            <a:ext cx="2322267" cy="508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BE7ABC-C4B1-CCE2-B42A-8AC449698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70" y="3665128"/>
            <a:ext cx="4598289" cy="1577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AD772-2CB2-F88B-CB79-48CFFA220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237" y="3665128"/>
            <a:ext cx="4598289" cy="17084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1C66EF-AD3B-4FF8-D091-3306238E7102}"/>
              </a:ext>
            </a:extLst>
          </p:cNvPr>
          <p:cNvSpPr txBox="1"/>
          <p:nvPr/>
        </p:nvSpPr>
        <p:spPr>
          <a:xfrm>
            <a:off x="416770" y="1800775"/>
            <a:ext cx="9849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 regression addresses some of the problems of Ordinary Least Squares by imposing a penalty on the size of the coefficients.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3DB2F-C1AF-F684-8207-86753C8952EB}"/>
              </a:ext>
            </a:extLst>
          </p:cNvPr>
          <p:cNvSpPr txBox="1"/>
          <p:nvPr/>
        </p:nvSpPr>
        <p:spPr>
          <a:xfrm>
            <a:off x="4163466" y="6122339"/>
            <a:ext cx="47958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1.1. Linear Models — scikit-learn 1.5.1 documentation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0B714-52AC-C150-D043-B8829324BEB5}"/>
              </a:ext>
            </a:extLst>
          </p:cNvPr>
          <p:cNvSpPr txBox="1"/>
          <p:nvPr/>
        </p:nvSpPr>
        <p:spPr>
          <a:xfrm>
            <a:off x="416770" y="6122339"/>
            <a:ext cx="4972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More info about </a:t>
            </a:r>
            <a:r>
              <a:rPr lang="en-US" altLang="zh-CN" sz="1600" i="1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altLang="zh-CN" sz="1600" i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Linear Models: </a:t>
            </a:r>
            <a:endParaRPr lang="en-US" sz="1600" i="1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1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A08EE-ABC1-A81F-D100-E5D9CF82E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11305-E946-608A-25B3-AF84D485D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305093"/>
            <a:ext cx="7812829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Boston Housing Dataset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29A62-866D-C8DE-964D-B0E325324B2F}"/>
              </a:ext>
            </a:extLst>
          </p:cNvPr>
          <p:cNvSpPr txBox="1"/>
          <p:nvPr/>
        </p:nvSpPr>
        <p:spPr>
          <a:xfrm>
            <a:off x="416770" y="1115342"/>
            <a:ext cx="9898107" cy="17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Boston Housing Dataset is a well-known dataset often used for regression tasks in machine learning.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506 samples, each representing a neighborhood in Boston, with 13 different features that describe various aspects of the housing and environmental conditions in the area.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3685D-8018-3921-81E4-9976F5AC5968}"/>
              </a:ext>
            </a:extLst>
          </p:cNvPr>
          <p:cNvSpPr txBox="1"/>
          <p:nvPr/>
        </p:nvSpPr>
        <p:spPr>
          <a:xfrm>
            <a:off x="416770" y="3243460"/>
            <a:ext cx="5971843" cy="2951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predict the median value of owner-occupied homes (MEDV) using the other 13 features.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week’s workshop, we will specifically focus on predicting house prices using the number of rooms (RM) as the independent variable.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predictive modeling.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2A9E75-DAFA-60C4-3543-04F0C8D5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613" y="3614540"/>
            <a:ext cx="5535604" cy="231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0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57ED2-64EA-8AC9-249F-68A906676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E13D2-E065-A3B8-EA7C-CD48C946E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71" y="305093"/>
            <a:ext cx="7812829" cy="584775"/>
          </a:xfrm>
          <a:prstGeom prst="rect">
            <a:avLst/>
          </a:prstGeo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Barlow" pitchFamily="2" charset="77"/>
              </a:rPr>
              <a:t>Boston Housing Dataset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30E36-F364-2149-5AEA-00A121DBCC02}"/>
              </a:ext>
            </a:extLst>
          </p:cNvPr>
          <p:cNvSpPr txBox="1"/>
          <p:nvPr/>
        </p:nvSpPr>
        <p:spPr>
          <a:xfrm>
            <a:off x="416771" y="1080336"/>
            <a:ext cx="9786596" cy="17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Boston Housing Dataset is frequently used in introductory courses on machine learning and data science to demonstrate the principles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practical example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historical data to predict future outcomes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house prices based on certain features).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9F8F2-950B-6CC9-7DCE-14548FA3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27" y="3668750"/>
            <a:ext cx="5595902" cy="2344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E5FAE2-9B25-2F3C-2895-FE33E8DFF036}"/>
              </a:ext>
            </a:extLst>
          </p:cNvPr>
          <p:cNvSpPr txBox="1"/>
          <p:nvPr/>
        </p:nvSpPr>
        <p:spPr>
          <a:xfrm>
            <a:off x="416771" y="3131405"/>
            <a:ext cx="5679229" cy="253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 Boston Housing Dataset?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well-structured, making it an excellent example for teaching data preprocessing, feature selection, and model evaluation.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relevance helps students understand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of predictive modeling.</a:t>
            </a:r>
          </a:p>
        </p:txBody>
      </p:sp>
    </p:spTree>
    <p:extLst>
      <p:ext uri="{BB962C8B-B14F-4D97-AF65-F5344CB8AC3E}">
        <p14:creationId xmlns:p14="http://schemas.microsoft.com/office/powerpoint/2010/main" val="8640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2197</Words>
  <Application>Microsoft Macintosh PowerPoint</Application>
  <PresentationFormat>Widescreen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等线</vt:lpstr>
      <vt:lpstr>Aptos</vt:lpstr>
      <vt:lpstr>Aptos Display</vt:lpstr>
      <vt:lpstr>Arial</vt:lpstr>
      <vt:lpstr>Barlow</vt:lpstr>
      <vt:lpstr>Barlow Light</vt:lpstr>
      <vt:lpstr>Barlow SemiBold</vt:lpstr>
      <vt:lpstr>Calibri</vt:lpstr>
      <vt:lpstr>Consolas</vt:lpstr>
      <vt:lpstr>Open Sans Light</vt:lpstr>
      <vt:lpstr>Open Sans Semibold</vt:lpstr>
      <vt:lpstr>Tahoma</vt:lpstr>
      <vt:lpstr>Times New Roman</vt:lpstr>
      <vt:lpstr>office theme</vt:lpstr>
      <vt:lpstr>COS 30049 Computing Technology Innovation Project</vt:lpstr>
      <vt:lpstr>Acknowledgement of Country</vt:lpstr>
      <vt:lpstr>Objectives:  1. Understand and learn to use Sklearn Library for Regression 2. Understand and learn to use Sklearn Library for clustering</vt:lpstr>
      <vt:lpstr>Python for Machine Learning</vt:lpstr>
      <vt:lpstr>Scikit-learn (sklearn)</vt:lpstr>
      <vt:lpstr>Scikit-learn (sklearn) - linear_model</vt:lpstr>
      <vt:lpstr>Scikit-learn (sklearn) - linear_model</vt:lpstr>
      <vt:lpstr>Boston Housing Dataset Overview</vt:lpstr>
      <vt:lpstr>Boston Housing Dataset Overview</vt:lpstr>
      <vt:lpstr>Feature Selection for Linear Regression</vt:lpstr>
      <vt:lpstr>Feature Selection for Linear Regression</vt:lpstr>
      <vt:lpstr>Splitting Data into Training and Test Sets</vt:lpstr>
      <vt:lpstr>Creating and Training the Linear Regression Model</vt:lpstr>
      <vt:lpstr>Making Predictions and Evaluating the Model</vt:lpstr>
      <vt:lpstr>Visualizing the Regression Line</vt:lpstr>
      <vt:lpstr>Scikit-learn (sklearn) - Clustering</vt:lpstr>
      <vt:lpstr>Scikit-learn (sklearn) - Clustering </vt:lpstr>
      <vt:lpstr>Iris Dataset Overview</vt:lpstr>
      <vt:lpstr>Loading and Exploring the Iris Dataset</vt:lpstr>
      <vt:lpstr>Creating and Training the KMeans Model</vt:lpstr>
      <vt:lpstr>Predicting and Plotting Clustering Results</vt:lpstr>
      <vt:lpstr>Real-World Applications of K-Means Clustering</vt:lpstr>
      <vt:lpstr>Evaluating the K-Means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Hao Zhang</cp:lastModifiedBy>
  <cp:revision>232</cp:revision>
  <dcterms:created xsi:type="dcterms:W3CDTF">2024-06-27T05:51:48Z</dcterms:created>
  <dcterms:modified xsi:type="dcterms:W3CDTF">2024-09-01T18:34:10Z</dcterms:modified>
</cp:coreProperties>
</file>