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64" r:id="rId4"/>
    <p:sldId id="300" r:id="rId5"/>
    <p:sldId id="314" r:id="rId6"/>
    <p:sldId id="315" r:id="rId7"/>
    <p:sldId id="316" r:id="rId8"/>
    <p:sldId id="317" r:id="rId9"/>
    <p:sldId id="318" r:id="rId10"/>
    <p:sldId id="313" r:id="rId11"/>
    <p:sldId id="319" r:id="rId12"/>
    <p:sldId id="320" r:id="rId13"/>
    <p:sldId id="321" r:id="rId14"/>
    <p:sldId id="322" r:id="rId15"/>
    <p:sldId id="323" r:id="rId16"/>
    <p:sldId id="312"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02" r:id="rId36"/>
    <p:sldId id="303" r:id="rId37"/>
    <p:sldId id="34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C91A30-9C74-9B41-D9B0-3D4B9979465B}" v="145" dt="2024-07-09T05:49:24.502"/>
    <p1510:client id="{CD653851-AB18-8267-D8B4-84F812891B7E}" v="1386" dt="2024-07-09T05:44:37.5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68" autoAdjust="0"/>
    <p:restoredTop sz="94660"/>
  </p:normalViewPr>
  <p:slideViewPr>
    <p:cSldViewPr snapToGrid="0">
      <p:cViewPr varScale="1">
        <p:scale>
          <a:sx n="117" d="100"/>
          <a:sy n="117" d="100"/>
        </p:scale>
        <p:origin x="17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no imag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3093C11-A994-E549-B042-382B08986623}"/>
              </a:ext>
            </a:extLst>
          </p:cNvPr>
          <p:cNvSpPr>
            <a:spLocks noGrp="1"/>
          </p:cNvSpPr>
          <p:nvPr>
            <p:ph type="ctrTitle" hasCustomPrompt="1"/>
          </p:nvPr>
        </p:nvSpPr>
        <p:spPr>
          <a:xfrm>
            <a:off x="718929" y="2445781"/>
            <a:ext cx="7152861" cy="865622"/>
          </a:xfrm>
          <a:prstGeom prst="rect">
            <a:avLst/>
          </a:prstGeom>
        </p:spPr>
        <p:txBody>
          <a:bodyPr wrap="square" anchor="t" anchorCtr="0">
            <a:spAutoFit/>
          </a:bodyPr>
          <a:lstStyle>
            <a:lvl1pPr algn="l">
              <a:lnSpc>
                <a:spcPts val="6620"/>
              </a:lnSpc>
              <a:defRPr sz="5400" b="0" i="0" cap="none" baseline="0">
                <a:solidFill>
                  <a:srgbClr val="000000"/>
                </a:solidFill>
                <a:latin typeface="Barlow Light" pitchFamily="2" charset="77"/>
                <a:ea typeface="DIN 2014 Light" panose="020B0404020202020204" pitchFamily="34" charset="77"/>
              </a:defRPr>
            </a:lvl1pPr>
          </a:lstStyle>
          <a:p>
            <a:r>
              <a:rPr lang="en-US"/>
              <a:t>Click to edit title</a:t>
            </a:r>
          </a:p>
        </p:txBody>
      </p:sp>
      <p:sp>
        <p:nvSpPr>
          <p:cNvPr id="4" name="Subtitle 2">
            <a:extLst>
              <a:ext uri="{FF2B5EF4-FFF2-40B4-BE49-F238E27FC236}">
                <a16:creationId xmlns:a16="http://schemas.microsoft.com/office/drawing/2014/main" id="{19EECD76-5546-394C-A08F-DB8E115F0080}"/>
              </a:ext>
            </a:extLst>
          </p:cNvPr>
          <p:cNvSpPr>
            <a:spLocks noGrp="1"/>
          </p:cNvSpPr>
          <p:nvPr>
            <p:ph type="subTitle" idx="1" hasCustomPrompt="1"/>
          </p:nvPr>
        </p:nvSpPr>
        <p:spPr>
          <a:xfrm>
            <a:off x="718929" y="3382499"/>
            <a:ext cx="7152861" cy="432811"/>
          </a:xfrm>
          <a:prstGeom prst="rect">
            <a:avLst/>
          </a:prstGeom>
        </p:spPr>
        <p:txBody>
          <a:bodyPr wrap="square" anchor="t" anchorCtr="0">
            <a:spAutoFit/>
          </a:bodyPr>
          <a:lstStyle>
            <a:lvl1pPr marL="0" indent="0" algn="l">
              <a:lnSpc>
                <a:spcPts val="2860"/>
              </a:lnSpc>
              <a:spcAft>
                <a:spcPts val="0"/>
              </a:spcAft>
              <a:buNone/>
              <a:defRPr sz="2400" b="0" i="0" cap="none" baseline="0">
                <a:solidFill>
                  <a:srgbClr val="000000"/>
                </a:solidFill>
                <a:latin typeface="Barlow Light" pitchFamily="2" charset="77"/>
                <a:ea typeface="DIN 2014 Light" panose="020B0404020202020204" pitchFamily="34" charset="77"/>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subtitle</a:t>
            </a:r>
            <a:endParaRPr lang="en-US"/>
          </a:p>
        </p:txBody>
      </p:sp>
      <p:sp>
        <p:nvSpPr>
          <p:cNvPr id="5" name="Text Placeholder 3">
            <a:extLst>
              <a:ext uri="{FF2B5EF4-FFF2-40B4-BE49-F238E27FC236}">
                <a16:creationId xmlns:a16="http://schemas.microsoft.com/office/drawing/2014/main" id="{B35A7696-ECE8-C940-A4FE-4B77CA605C4E}"/>
              </a:ext>
            </a:extLst>
          </p:cNvPr>
          <p:cNvSpPr>
            <a:spLocks noGrp="1"/>
          </p:cNvSpPr>
          <p:nvPr>
            <p:ph type="body" sz="quarter" idx="10" hasCustomPrompt="1"/>
          </p:nvPr>
        </p:nvSpPr>
        <p:spPr>
          <a:xfrm>
            <a:off x="718929" y="4114378"/>
            <a:ext cx="3497815" cy="284578"/>
          </a:xfrm>
          <a:prstGeom prst="rect">
            <a:avLst/>
          </a:prstGeom>
        </p:spPr>
        <p:txBody>
          <a:bodyPr>
            <a:normAutofit/>
          </a:bodyPr>
          <a:lstStyle>
            <a:lvl1pPr marL="0" indent="0" algn="l">
              <a:buFontTx/>
              <a:buNone/>
              <a:defRPr sz="1400" b="1" i="0">
                <a:solidFill>
                  <a:srgbClr val="000000"/>
                </a:solidFill>
                <a:latin typeface="Barlow SemiBold" pitchFamily="2" charset="77"/>
                <a:ea typeface="DIN 2014 Demi" panose="020B0504020202020204" pitchFamily="34" charset="77"/>
                <a:cs typeface="Open Sans" panose="020B0606030504020204" pitchFamily="34" charset="0"/>
              </a:defRPr>
            </a:lvl1pPr>
          </a:lstStyle>
          <a:p>
            <a:pPr lvl="0"/>
            <a:r>
              <a:rPr lang="en-GB"/>
              <a:t>Presented by Name </a:t>
            </a:r>
            <a:r>
              <a:rPr lang="en-GB" err="1"/>
              <a:t>Lastname</a:t>
            </a:r>
            <a:endParaRPr lang="en-GB"/>
          </a:p>
        </p:txBody>
      </p:sp>
      <p:sp>
        <p:nvSpPr>
          <p:cNvPr id="6" name="Text Placeholder 3">
            <a:extLst>
              <a:ext uri="{FF2B5EF4-FFF2-40B4-BE49-F238E27FC236}">
                <a16:creationId xmlns:a16="http://schemas.microsoft.com/office/drawing/2014/main" id="{CDC6E18F-FA4E-DF49-843E-38F72D48BA93}"/>
              </a:ext>
            </a:extLst>
          </p:cNvPr>
          <p:cNvSpPr>
            <a:spLocks noGrp="1"/>
          </p:cNvSpPr>
          <p:nvPr>
            <p:ph type="body" sz="quarter" idx="11" hasCustomPrompt="1"/>
          </p:nvPr>
        </p:nvSpPr>
        <p:spPr>
          <a:xfrm>
            <a:off x="718929" y="4442370"/>
            <a:ext cx="3497815" cy="284578"/>
          </a:xfrm>
          <a:prstGeom prst="rect">
            <a:avLst/>
          </a:prstGeom>
        </p:spPr>
        <p:txBody>
          <a:bodyPr>
            <a:normAutofit/>
          </a:bodyPr>
          <a:lstStyle>
            <a:lvl1pPr marL="0" indent="0" algn="l">
              <a:buFontTx/>
              <a:buNone/>
              <a:defRPr sz="1400" b="0" i="0">
                <a:solidFill>
                  <a:srgbClr val="000000"/>
                </a:solidFill>
                <a:latin typeface="Barlow Light" pitchFamily="2" charset="77"/>
                <a:ea typeface="DIN 2014 Light" panose="020B0404020202020204" pitchFamily="34" charset="77"/>
                <a:cs typeface="Open Sans" panose="020B0606030504020204" pitchFamily="34" charset="0"/>
              </a:defRPr>
            </a:lvl1pPr>
          </a:lstStyle>
          <a:p>
            <a:pPr lvl="0"/>
            <a:r>
              <a:rPr lang="en-GB"/>
              <a:t>Day 00 Month, 2021</a:t>
            </a:r>
          </a:p>
        </p:txBody>
      </p:sp>
      <p:pic>
        <p:nvPicPr>
          <p:cNvPr id="7" name="Picture 6">
            <a:extLst>
              <a:ext uri="{FF2B5EF4-FFF2-40B4-BE49-F238E27FC236}">
                <a16:creationId xmlns:a16="http://schemas.microsoft.com/office/drawing/2014/main" id="{E7293312-AFF4-D84D-99E7-98D4D7B28FBA}"/>
              </a:ext>
            </a:extLst>
          </p:cNvPr>
          <p:cNvPicPr>
            <a:picLocks noChangeAspect="1"/>
          </p:cNvPicPr>
          <p:nvPr/>
        </p:nvPicPr>
        <p:blipFill rotWithShape="1">
          <a:blip r:embed="rId2"/>
          <a:srcRect l="52909" t="68124" r="2" b="10595"/>
          <a:stretch/>
        </p:blipFill>
        <p:spPr>
          <a:xfrm>
            <a:off x="8102009" y="3233854"/>
            <a:ext cx="3662391" cy="3300759"/>
          </a:xfrm>
          <a:prstGeom prst="rect">
            <a:avLst/>
          </a:prstGeom>
        </p:spPr>
      </p:pic>
      <p:pic>
        <p:nvPicPr>
          <p:cNvPr id="8" name="Picture 7">
            <a:extLst>
              <a:ext uri="{FF2B5EF4-FFF2-40B4-BE49-F238E27FC236}">
                <a16:creationId xmlns:a16="http://schemas.microsoft.com/office/drawing/2014/main" id="{9A92F9E7-BC4A-CD44-9374-3963AC3F1A2C}"/>
              </a:ext>
            </a:extLst>
          </p:cNvPr>
          <p:cNvPicPr>
            <a:picLocks noChangeAspect="1"/>
          </p:cNvPicPr>
          <p:nvPr/>
        </p:nvPicPr>
        <p:blipFill>
          <a:blip r:embed="rId3"/>
          <a:stretch>
            <a:fillRect/>
          </a:stretch>
        </p:blipFill>
        <p:spPr>
          <a:xfrm>
            <a:off x="9984686" y="422097"/>
            <a:ext cx="1762621" cy="855390"/>
          </a:xfrm>
          <a:prstGeom prst="rect">
            <a:avLst/>
          </a:prstGeom>
          <a:ln w="6350">
            <a:noFill/>
          </a:ln>
        </p:spPr>
      </p:pic>
      <p:pic>
        <p:nvPicPr>
          <p:cNvPr id="10" name="Picture 9">
            <a:extLst>
              <a:ext uri="{FF2B5EF4-FFF2-40B4-BE49-F238E27FC236}">
                <a16:creationId xmlns:a16="http://schemas.microsoft.com/office/drawing/2014/main" id="{6427B3FD-0E2F-1A45-9E15-2CEF5BB47DA6}"/>
              </a:ext>
            </a:extLst>
          </p:cNvPr>
          <p:cNvPicPr>
            <a:picLocks noChangeAspect="1"/>
          </p:cNvPicPr>
          <p:nvPr/>
        </p:nvPicPr>
        <p:blipFill rotWithShape="1">
          <a:blip r:embed="rId2"/>
          <a:srcRect l="3874" t="49360" r="52758" b="42026"/>
          <a:stretch/>
        </p:blipFill>
        <p:spPr>
          <a:xfrm>
            <a:off x="271667" y="323388"/>
            <a:ext cx="3372988" cy="1336079"/>
          </a:xfrm>
          <a:prstGeom prst="rect">
            <a:avLst/>
          </a:prstGeom>
        </p:spPr>
      </p:pic>
    </p:spTree>
    <p:extLst>
      <p:ext uri="{BB962C8B-B14F-4D97-AF65-F5344CB8AC3E}">
        <p14:creationId xmlns:p14="http://schemas.microsoft.com/office/powerpoint/2010/main" val="1741254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4A883F-D7EF-994A-8C0A-250C680E9DAC}"/>
              </a:ext>
            </a:extLst>
          </p:cNvPr>
          <p:cNvPicPr>
            <a:picLocks noChangeAspect="1"/>
          </p:cNvPicPr>
          <p:nvPr userDrawn="1"/>
        </p:nvPicPr>
        <p:blipFill>
          <a:blip r:embed="rId2"/>
          <a:stretch>
            <a:fillRect/>
          </a:stretch>
        </p:blipFill>
        <p:spPr>
          <a:xfrm>
            <a:off x="489720" y="5565272"/>
            <a:ext cx="1814147" cy="880395"/>
          </a:xfrm>
          <a:prstGeom prst="rect">
            <a:avLst/>
          </a:prstGeom>
          <a:ln w="6350">
            <a:noFill/>
          </a:ln>
        </p:spPr>
      </p:pic>
      <p:sp>
        <p:nvSpPr>
          <p:cNvPr id="4" name="Title 1">
            <a:extLst>
              <a:ext uri="{FF2B5EF4-FFF2-40B4-BE49-F238E27FC236}">
                <a16:creationId xmlns:a16="http://schemas.microsoft.com/office/drawing/2014/main" id="{7C9E8C4A-1C6F-0847-BF94-B8F6F086A0C5}"/>
              </a:ext>
            </a:extLst>
          </p:cNvPr>
          <p:cNvSpPr>
            <a:spLocks noGrp="1"/>
          </p:cNvSpPr>
          <p:nvPr>
            <p:ph type="ctrTitle" hasCustomPrompt="1"/>
          </p:nvPr>
        </p:nvSpPr>
        <p:spPr>
          <a:xfrm>
            <a:off x="430280" y="1869344"/>
            <a:ext cx="5413929" cy="1781257"/>
          </a:xfrm>
          <a:prstGeom prst="rect">
            <a:avLst/>
          </a:prstGeom>
        </p:spPr>
        <p:txBody>
          <a:bodyPr wrap="square" anchor="t" anchorCtr="0">
            <a:spAutoFit/>
          </a:bodyPr>
          <a:lstStyle>
            <a:lvl1pPr algn="l">
              <a:lnSpc>
                <a:spcPct val="100000"/>
              </a:lnSpc>
              <a:defRPr sz="5400" b="0" i="0" cap="none" baseline="0">
                <a:solidFill>
                  <a:srgbClr val="000000"/>
                </a:solidFill>
                <a:latin typeface="Barlow Light" pitchFamily="2" charset="77"/>
                <a:ea typeface="DIN 2014 Light" panose="020B0404020202020204" pitchFamily="34" charset="77"/>
              </a:defRPr>
            </a:lvl1pPr>
          </a:lstStyle>
          <a:p>
            <a:r>
              <a:rPr lang="en-US"/>
              <a:t>Click to edit section title</a:t>
            </a:r>
          </a:p>
        </p:txBody>
      </p:sp>
      <p:pic>
        <p:nvPicPr>
          <p:cNvPr id="9" name="Picture 8">
            <a:extLst>
              <a:ext uri="{FF2B5EF4-FFF2-40B4-BE49-F238E27FC236}">
                <a16:creationId xmlns:a16="http://schemas.microsoft.com/office/drawing/2014/main" id="{96CB0E58-519D-1C4A-9758-18D74E94D9C4}"/>
              </a:ext>
            </a:extLst>
          </p:cNvPr>
          <p:cNvPicPr>
            <a:picLocks noChangeAspect="1"/>
          </p:cNvPicPr>
          <p:nvPr userDrawn="1"/>
        </p:nvPicPr>
        <p:blipFill rotWithShape="1">
          <a:blip r:embed="rId3"/>
          <a:srcRect l="52909" t="68124" r="2" b="12204"/>
          <a:stretch/>
        </p:blipFill>
        <p:spPr>
          <a:xfrm>
            <a:off x="8102009" y="3233854"/>
            <a:ext cx="3662391" cy="3051199"/>
          </a:xfrm>
          <a:prstGeom prst="rect">
            <a:avLst/>
          </a:prstGeom>
        </p:spPr>
      </p:pic>
      <p:pic>
        <p:nvPicPr>
          <p:cNvPr id="10" name="Picture 9">
            <a:extLst>
              <a:ext uri="{FF2B5EF4-FFF2-40B4-BE49-F238E27FC236}">
                <a16:creationId xmlns:a16="http://schemas.microsoft.com/office/drawing/2014/main" id="{A25B9D3D-C254-FE4D-B97F-D0D03F4FA938}"/>
              </a:ext>
            </a:extLst>
          </p:cNvPr>
          <p:cNvPicPr>
            <a:picLocks noChangeAspect="1"/>
          </p:cNvPicPr>
          <p:nvPr userDrawn="1"/>
        </p:nvPicPr>
        <p:blipFill rotWithShape="1">
          <a:blip r:embed="rId3"/>
          <a:srcRect l="3874" t="49360" r="52758" b="42026"/>
          <a:stretch/>
        </p:blipFill>
        <p:spPr>
          <a:xfrm>
            <a:off x="271667" y="323388"/>
            <a:ext cx="3372988" cy="1336079"/>
          </a:xfrm>
          <a:prstGeom prst="rect">
            <a:avLst/>
          </a:prstGeom>
        </p:spPr>
      </p:pic>
      <p:sp>
        <p:nvSpPr>
          <p:cNvPr id="14" name="Rectangle 13">
            <a:extLst>
              <a:ext uri="{FF2B5EF4-FFF2-40B4-BE49-F238E27FC236}">
                <a16:creationId xmlns:a16="http://schemas.microsoft.com/office/drawing/2014/main" id="{CF0FB895-CEDF-407A-8EBB-D14839C388BA}"/>
              </a:ext>
            </a:extLst>
          </p:cNvPr>
          <p:cNvSpPr/>
          <p:nvPr userDrawn="1"/>
        </p:nvSpPr>
        <p:spPr>
          <a:xfrm>
            <a:off x="8287473" y="6445667"/>
            <a:ext cx="3476927" cy="412333"/>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396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dy slide no imag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3093C11-A994-E549-B042-382B08986623}"/>
              </a:ext>
            </a:extLst>
          </p:cNvPr>
          <p:cNvSpPr>
            <a:spLocks noGrp="1"/>
          </p:cNvSpPr>
          <p:nvPr>
            <p:ph type="ctrTitle" hasCustomPrompt="1"/>
          </p:nvPr>
        </p:nvSpPr>
        <p:spPr>
          <a:xfrm>
            <a:off x="430280" y="449927"/>
            <a:ext cx="9687755" cy="584775"/>
          </a:xfrm>
          <a:prstGeom prst="rect">
            <a:avLst/>
          </a:prstGeom>
        </p:spPr>
        <p:txBody>
          <a:bodyPr wrap="square" anchor="t" anchorCtr="0">
            <a:spAutoFit/>
          </a:bodyPr>
          <a:lstStyle>
            <a:lvl1pPr algn="l">
              <a:lnSpc>
                <a:spcPct val="100000"/>
              </a:lnSpc>
              <a:defRPr sz="3200" b="0" i="0" cap="none" baseline="0">
                <a:solidFill>
                  <a:srgbClr val="000000"/>
                </a:solidFill>
                <a:latin typeface="Barlow Light" pitchFamily="2" charset="77"/>
                <a:ea typeface="DIN 2014 Light" panose="020B0404020202020204" pitchFamily="34" charset="77"/>
              </a:defRPr>
            </a:lvl1pPr>
          </a:lstStyle>
          <a:p>
            <a:r>
              <a:rPr lang="en-US"/>
              <a:t>Click to edit title</a:t>
            </a:r>
          </a:p>
        </p:txBody>
      </p:sp>
      <p:pic>
        <p:nvPicPr>
          <p:cNvPr id="7" name="Picture 6">
            <a:extLst>
              <a:ext uri="{FF2B5EF4-FFF2-40B4-BE49-F238E27FC236}">
                <a16:creationId xmlns:a16="http://schemas.microsoft.com/office/drawing/2014/main" id="{E7293312-AFF4-D84D-99E7-98D4D7B28FBA}"/>
              </a:ext>
            </a:extLst>
          </p:cNvPr>
          <p:cNvPicPr>
            <a:picLocks noChangeAspect="1"/>
          </p:cNvPicPr>
          <p:nvPr userDrawn="1"/>
        </p:nvPicPr>
        <p:blipFill rotWithShape="1">
          <a:blip r:embed="rId2"/>
          <a:srcRect l="79226" t="68124" r="1" b="10595"/>
          <a:stretch/>
        </p:blipFill>
        <p:spPr>
          <a:xfrm>
            <a:off x="10260623" y="211344"/>
            <a:ext cx="1615638" cy="3300759"/>
          </a:xfrm>
          <a:prstGeom prst="rect">
            <a:avLst/>
          </a:prstGeom>
        </p:spPr>
      </p:pic>
      <p:pic>
        <p:nvPicPr>
          <p:cNvPr id="9" name="Picture 8">
            <a:extLst>
              <a:ext uri="{FF2B5EF4-FFF2-40B4-BE49-F238E27FC236}">
                <a16:creationId xmlns:a16="http://schemas.microsoft.com/office/drawing/2014/main" id="{294273B4-A5A6-EE41-BD37-13F7331B8F52}"/>
              </a:ext>
            </a:extLst>
          </p:cNvPr>
          <p:cNvPicPr>
            <a:picLocks noChangeAspect="1"/>
          </p:cNvPicPr>
          <p:nvPr userDrawn="1"/>
        </p:nvPicPr>
        <p:blipFill>
          <a:blip r:embed="rId3"/>
          <a:stretch>
            <a:fillRect/>
          </a:stretch>
        </p:blipFill>
        <p:spPr>
          <a:xfrm>
            <a:off x="10886515" y="6104792"/>
            <a:ext cx="989746" cy="480318"/>
          </a:xfrm>
          <a:prstGeom prst="rect">
            <a:avLst/>
          </a:prstGeom>
          <a:ln w="6350">
            <a:noFill/>
          </a:ln>
        </p:spPr>
      </p:pic>
      <p:sp>
        <p:nvSpPr>
          <p:cNvPr id="12" name="Subtitle 2">
            <a:extLst>
              <a:ext uri="{FF2B5EF4-FFF2-40B4-BE49-F238E27FC236}">
                <a16:creationId xmlns:a16="http://schemas.microsoft.com/office/drawing/2014/main" id="{4611B57F-60E4-BF40-AC95-C9DB86A26E2D}"/>
              </a:ext>
            </a:extLst>
          </p:cNvPr>
          <p:cNvSpPr>
            <a:spLocks noGrp="1"/>
          </p:cNvSpPr>
          <p:nvPr>
            <p:ph type="subTitle" idx="1" hasCustomPrompt="1"/>
          </p:nvPr>
        </p:nvSpPr>
        <p:spPr>
          <a:xfrm>
            <a:off x="430280" y="2247150"/>
            <a:ext cx="9687754" cy="276999"/>
          </a:xfrm>
          <a:prstGeom prst="rect">
            <a:avLst/>
          </a:prstGeom>
        </p:spPr>
        <p:txBody>
          <a:bodyPr wrap="square" anchor="t" anchorCtr="0">
            <a:spAutoFit/>
          </a:bodyPr>
          <a:lstStyle>
            <a:lvl1pPr marL="0" indent="0" algn="l">
              <a:lnSpc>
                <a:spcPct val="100000"/>
              </a:lnSpc>
              <a:spcAft>
                <a:spcPts val="0"/>
              </a:spcAft>
              <a:buNone/>
              <a:defRPr sz="1200" b="0" i="0" cap="none" baseline="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body copy</a:t>
            </a:r>
          </a:p>
        </p:txBody>
      </p:sp>
      <p:sp>
        <p:nvSpPr>
          <p:cNvPr id="5" name="Text Placeholder 4">
            <a:extLst>
              <a:ext uri="{FF2B5EF4-FFF2-40B4-BE49-F238E27FC236}">
                <a16:creationId xmlns:a16="http://schemas.microsoft.com/office/drawing/2014/main" id="{9241AB50-6DF5-0046-88B5-CCF309E40D51}"/>
              </a:ext>
            </a:extLst>
          </p:cNvPr>
          <p:cNvSpPr>
            <a:spLocks noGrp="1"/>
          </p:cNvSpPr>
          <p:nvPr>
            <p:ph type="body" sz="quarter" idx="10" hasCustomPrompt="1"/>
          </p:nvPr>
        </p:nvSpPr>
        <p:spPr>
          <a:xfrm>
            <a:off x="430280" y="1508852"/>
            <a:ext cx="9687754" cy="517525"/>
          </a:xfrm>
          <a:prstGeom prst="rect">
            <a:avLst/>
          </a:prstGeom>
        </p:spPr>
        <p:txBody>
          <a:bodyPr/>
          <a:lstStyle>
            <a:lvl1pPr marL="0" indent="0">
              <a:buNone/>
              <a:defRPr sz="16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a:t>Click to edit subhead</a:t>
            </a:r>
          </a:p>
        </p:txBody>
      </p:sp>
      <p:sp>
        <p:nvSpPr>
          <p:cNvPr id="8" name="Text Placeholder 7">
            <a:extLst>
              <a:ext uri="{FF2B5EF4-FFF2-40B4-BE49-F238E27FC236}">
                <a16:creationId xmlns:a16="http://schemas.microsoft.com/office/drawing/2014/main" id="{D59D4BD1-E32E-4B45-9EE2-0025BDBB56AB}"/>
              </a:ext>
            </a:extLst>
          </p:cNvPr>
          <p:cNvSpPr>
            <a:spLocks noGrp="1"/>
          </p:cNvSpPr>
          <p:nvPr>
            <p:ph type="body" sz="quarter" idx="11" hasCustomPrompt="1"/>
          </p:nvPr>
        </p:nvSpPr>
        <p:spPr>
          <a:xfrm>
            <a:off x="430280" y="6335873"/>
            <a:ext cx="5049837" cy="249237"/>
          </a:xfrm>
          <a:prstGeom prst="rect">
            <a:avLst/>
          </a:prstGeom>
        </p:spPr>
        <p:txBody>
          <a:bodyPr/>
          <a:lstStyle>
            <a:lvl1pPr marL="0" indent="0">
              <a:buNone/>
              <a:defRPr sz="800" b="0" i="0">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GB"/>
              <a:t>Footnotes can go here</a:t>
            </a:r>
            <a:endParaRPr lang="en-US"/>
          </a:p>
        </p:txBody>
      </p:sp>
    </p:spTree>
    <p:extLst>
      <p:ext uri="{BB962C8B-B14F-4D97-AF65-F5344CB8AC3E}">
        <p14:creationId xmlns:p14="http://schemas.microsoft.com/office/powerpoint/2010/main" val="507923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9/16/24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156C-8FA6-A24D-9D15-563042024672}"/>
              </a:ext>
            </a:extLst>
          </p:cNvPr>
          <p:cNvSpPr>
            <a:spLocks noGrp="1"/>
          </p:cNvSpPr>
          <p:nvPr>
            <p:ph type="ctrTitle"/>
          </p:nvPr>
        </p:nvSpPr>
        <p:spPr>
          <a:xfrm>
            <a:off x="718929" y="2098799"/>
            <a:ext cx="10214578" cy="809196"/>
          </a:xfrm>
        </p:spPr>
        <p:txBody>
          <a:bodyPr wrap="square" lIns="91440" tIns="45720" rIns="91440" bIns="45720" anchor="t" anchorCtr="0">
            <a:spAutoFit/>
          </a:bodyPr>
          <a:lstStyle/>
          <a:p>
            <a:r>
              <a:rPr lang="en-US" sz="3200" b="1">
                <a:latin typeface="Barlow Light"/>
              </a:rPr>
              <a:t>COS 30049 Computing Technology Innovation Project</a:t>
            </a:r>
            <a:endParaRPr lang="en-US"/>
          </a:p>
        </p:txBody>
      </p:sp>
      <p:sp>
        <p:nvSpPr>
          <p:cNvPr id="3" name="Subtitle 2">
            <a:extLst>
              <a:ext uri="{FF2B5EF4-FFF2-40B4-BE49-F238E27FC236}">
                <a16:creationId xmlns:a16="http://schemas.microsoft.com/office/drawing/2014/main" id="{88FBE53B-DCDD-384B-83A7-6FB37BB00DBE}"/>
              </a:ext>
            </a:extLst>
          </p:cNvPr>
          <p:cNvSpPr>
            <a:spLocks noGrp="1"/>
          </p:cNvSpPr>
          <p:nvPr>
            <p:ph type="subTitle" idx="1"/>
          </p:nvPr>
        </p:nvSpPr>
        <p:spPr>
          <a:xfrm>
            <a:off x="780953" y="3864287"/>
            <a:ext cx="8363896" cy="836126"/>
          </a:xfrm>
        </p:spPr>
        <p:txBody>
          <a:bodyPr wrap="square" lIns="91440" tIns="45720" rIns="91440" bIns="45720" anchor="t" anchorCtr="0">
            <a:spAutoFit/>
          </a:bodyPr>
          <a:lstStyle/>
          <a:p>
            <a:r>
              <a:rPr lang="en-US" sz="3200" b="1" dirty="0">
                <a:latin typeface="Barlow Light"/>
                <a:cs typeface="Segoe UI"/>
              </a:rPr>
              <a:t>Week7: Clustering and Classification Tasks in Python</a:t>
            </a:r>
            <a:endParaRPr lang="en-US" dirty="0">
              <a:cs typeface="Segoe UI"/>
            </a:endParaRPr>
          </a:p>
        </p:txBody>
      </p:sp>
      <p:sp>
        <p:nvSpPr>
          <p:cNvPr id="5" name="Text Placeholder 4">
            <a:extLst>
              <a:ext uri="{FF2B5EF4-FFF2-40B4-BE49-F238E27FC236}">
                <a16:creationId xmlns:a16="http://schemas.microsoft.com/office/drawing/2014/main" id="{54B119BE-880F-5345-96EE-4CF4AAC7B29D}"/>
              </a:ext>
            </a:extLst>
          </p:cNvPr>
          <p:cNvSpPr>
            <a:spLocks noGrp="1"/>
          </p:cNvSpPr>
          <p:nvPr>
            <p:ph type="body" sz="quarter" idx="11"/>
          </p:nvPr>
        </p:nvSpPr>
        <p:spPr>
          <a:xfrm>
            <a:off x="678108" y="4966245"/>
            <a:ext cx="3497815" cy="284578"/>
          </a:xfrm>
        </p:spPr>
        <p:txBody>
          <a:bodyPr lIns="91440" tIns="45720" rIns="91440" bIns="45720" anchor="t">
            <a:normAutofit/>
          </a:bodyPr>
          <a:lstStyle/>
          <a:p>
            <a:r>
              <a:rPr lang="en-US">
                <a:latin typeface="Barlow Light"/>
                <a:cs typeface="Open Sans"/>
              </a:rPr>
              <a:t>Semester 2</a:t>
            </a:r>
            <a:endParaRPr lang="en-US"/>
          </a:p>
        </p:txBody>
      </p:sp>
    </p:spTree>
    <p:extLst>
      <p:ext uri="{BB962C8B-B14F-4D97-AF65-F5344CB8AC3E}">
        <p14:creationId xmlns:p14="http://schemas.microsoft.com/office/powerpoint/2010/main" val="3432140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3DAD5-B7B1-1E3A-EED6-7D939A442EB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17103D-D1BD-4E00-1D58-2D9DA09758DB}"/>
              </a:ext>
            </a:extLst>
          </p:cNvPr>
          <p:cNvSpPr>
            <a:spLocks noGrp="1"/>
          </p:cNvSpPr>
          <p:nvPr>
            <p:ph type="ctrTitle"/>
          </p:nvPr>
        </p:nvSpPr>
        <p:spPr>
          <a:xfrm>
            <a:off x="430279" y="288002"/>
            <a:ext cx="9687755" cy="584775"/>
          </a:xfrm>
          <a:prstGeom prst="rect">
            <a:avLst/>
          </a:prstGeom>
        </p:spPr>
        <p:txBody>
          <a:bodyPr wrap="square" lIns="91440" tIns="45720" rIns="91440" bIns="45720" anchor="t" anchorCtr="0">
            <a:spAutoFit/>
          </a:bodyPr>
          <a:lstStyle/>
          <a:p>
            <a:r>
              <a:rPr lang="en-US" altLang="ja-JP" b="1" dirty="0">
                <a:latin typeface="Barlow Light"/>
              </a:rPr>
              <a:t>Clustering - DBSCAN</a:t>
            </a:r>
            <a:endParaRPr lang="ja-JP" altLang="en-US" b="1">
              <a:latin typeface="Barlow Light"/>
            </a:endParaRPr>
          </a:p>
        </p:txBody>
      </p:sp>
      <p:sp>
        <p:nvSpPr>
          <p:cNvPr id="7" name="TextBox 6">
            <a:extLst>
              <a:ext uri="{FF2B5EF4-FFF2-40B4-BE49-F238E27FC236}">
                <a16:creationId xmlns:a16="http://schemas.microsoft.com/office/drawing/2014/main" id="{0D9B1905-03ED-9675-519E-83DA08888909}"/>
              </a:ext>
            </a:extLst>
          </p:cNvPr>
          <p:cNvSpPr txBox="1"/>
          <p:nvPr/>
        </p:nvSpPr>
        <p:spPr>
          <a:xfrm>
            <a:off x="430279" y="872777"/>
            <a:ext cx="10231235" cy="239700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spcAft>
                <a:spcPts val="600"/>
              </a:spcAft>
            </a:pPr>
            <a:r>
              <a:rPr lang="en-US" sz="2000" b="1" dirty="0">
                <a:latin typeface="Times New Roman" panose="02020603050405020304" pitchFamily="18" charset="0"/>
                <a:cs typeface="Times New Roman" panose="02020603050405020304" pitchFamily="18" charset="0"/>
              </a:rPr>
              <a:t>Practical Considerations for DBSCAN Parameter Selection</a:t>
            </a:r>
          </a:p>
          <a:p>
            <a:pPr marL="285750" indent="-285750">
              <a:lnSpc>
                <a:spcPct val="150000"/>
              </a:lnSpc>
              <a:spcAft>
                <a:spcPts val="600"/>
              </a:spcAft>
              <a:buFont typeface="Wingdings" pitchFamily="2" charset="2"/>
              <a:buChar char="v"/>
            </a:pPr>
            <a:r>
              <a:rPr lang="en-US" dirty="0">
                <a:latin typeface="Times New Roman" panose="02020603050405020304" pitchFamily="18" charset="0"/>
                <a:cs typeface="Times New Roman" panose="02020603050405020304" pitchFamily="18" charset="0"/>
              </a:rPr>
              <a:t>K-Distance Graph Example:</a:t>
            </a:r>
          </a:p>
          <a:p>
            <a:pPr marL="742950" lvl="1" indent="-285750">
              <a:lnSpc>
                <a:spcPct val="15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k-distance graph helps visualize the optimal value for </a:t>
            </a:r>
            <a:r>
              <a:rPr lang="el-GR" dirty="0">
                <a:latin typeface="Times New Roman" panose="02020603050405020304" pitchFamily="18" charset="0"/>
                <a:cs typeface="Times New Roman" panose="02020603050405020304" pitchFamily="18" charset="0"/>
              </a:rPr>
              <a:t>ε. </a:t>
            </a:r>
            <a:r>
              <a:rPr lang="en-US" dirty="0">
                <a:latin typeface="Times New Roman" panose="02020603050405020304" pitchFamily="18" charset="0"/>
                <a:cs typeface="Times New Roman" panose="02020603050405020304" pitchFamily="18" charset="0"/>
              </a:rPr>
              <a:t>Below the elbow point, data points are close to each other and belong to a dense region; above the elbow, points are more distant and sparse.</a:t>
            </a:r>
          </a:p>
          <a:p>
            <a:pPr marL="742950" lvl="1" indent="-285750">
              <a:lnSpc>
                <a:spcPct val="15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Plotting k-distance graph:</a:t>
            </a:r>
          </a:p>
        </p:txBody>
      </p:sp>
      <p:pic>
        <p:nvPicPr>
          <p:cNvPr id="8" name="Picture 7">
            <a:extLst>
              <a:ext uri="{FF2B5EF4-FFF2-40B4-BE49-F238E27FC236}">
                <a16:creationId xmlns:a16="http://schemas.microsoft.com/office/drawing/2014/main" id="{F7CBF0A9-F49F-22E3-893C-AD63451F17C9}"/>
              </a:ext>
            </a:extLst>
          </p:cNvPr>
          <p:cNvPicPr>
            <a:picLocks noChangeAspect="1"/>
          </p:cNvPicPr>
          <p:nvPr/>
        </p:nvPicPr>
        <p:blipFill>
          <a:blip r:embed="rId2"/>
          <a:stretch>
            <a:fillRect/>
          </a:stretch>
        </p:blipFill>
        <p:spPr>
          <a:xfrm>
            <a:off x="4156755" y="2965415"/>
            <a:ext cx="3878489" cy="3680515"/>
          </a:xfrm>
          <a:prstGeom prst="rect">
            <a:avLst/>
          </a:prstGeom>
        </p:spPr>
      </p:pic>
    </p:spTree>
    <p:extLst>
      <p:ext uri="{BB962C8B-B14F-4D97-AF65-F5344CB8AC3E}">
        <p14:creationId xmlns:p14="http://schemas.microsoft.com/office/powerpoint/2010/main" val="3918312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66BA6-C242-40D8-13E6-A95BAB9E9D8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444F9EB-A44F-5A05-8FBB-FC878B8EE3A5}"/>
              </a:ext>
            </a:extLst>
          </p:cNvPr>
          <p:cNvSpPr>
            <a:spLocks noGrp="1"/>
          </p:cNvSpPr>
          <p:nvPr>
            <p:ph type="ctrTitle"/>
          </p:nvPr>
        </p:nvSpPr>
        <p:spPr>
          <a:xfrm>
            <a:off x="430279" y="288002"/>
            <a:ext cx="9687755" cy="584775"/>
          </a:xfrm>
          <a:prstGeom prst="rect">
            <a:avLst/>
          </a:prstGeom>
        </p:spPr>
        <p:txBody>
          <a:bodyPr wrap="square" lIns="91440" tIns="45720" rIns="91440" bIns="45720" anchor="t" anchorCtr="0">
            <a:spAutoFit/>
          </a:bodyPr>
          <a:lstStyle/>
          <a:p>
            <a:r>
              <a:rPr lang="en-US" altLang="ja-JP" b="1" dirty="0">
                <a:latin typeface="Barlow Light"/>
              </a:rPr>
              <a:t>Clustering - DBSCAN</a:t>
            </a:r>
            <a:endParaRPr lang="ja-JP" altLang="en-US" b="1">
              <a:latin typeface="Barlow Light"/>
            </a:endParaRPr>
          </a:p>
        </p:txBody>
      </p:sp>
      <p:sp>
        <p:nvSpPr>
          <p:cNvPr id="7" name="TextBox 6">
            <a:extLst>
              <a:ext uri="{FF2B5EF4-FFF2-40B4-BE49-F238E27FC236}">
                <a16:creationId xmlns:a16="http://schemas.microsoft.com/office/drawing/2014/main" id="{98675B67-F5FA-B49B-9DA9-EA8E81555452}"/>
              </a:ext>
            </a:extLst>
          </p:cNvPr>
          <p:cNvSpPr txBox="1"/>
          <p:nvPr/>
        </p:nvSpPr>
        <p:spPr>
          <a:xfrm>
            <a:off x="430279" y="872777"/>
            <a:ext cx="10231235" cy="268939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Visualization:</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After DBSCAN has clustered the data, the results are visualized using a scatter plot where each point is colored according to its cluster label. Noise points are usually assigned a separate color (typically labeled as -1).</a:t>
            </a:r>
          </a:p>
          <a:p>
            <a:pPr marL="285750" indent="-285750">
              <a:lnSpc>
                <a:spcPct val="15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code below uses matplotlib to generate a scatter plot of the clusters. Each cluster is represented by a different color, and noise points are marked separately.</a:t>
            </a:r>
          </a:p>
        </p:txBody>
      </p:sp>
      <p:pic>
        <p:nvPicPr>
          <p:cNvPr id="2" name="Picture 1">
            <a:extLst>
              <a:ext uri="{FF2B5EF4-FFF2-40B4-BE49-F238E27FC236}">
                <a16:creationId xmlns:a16="http://schemas.microsoft.com/office/drawing/2014/main" id="{AF82E30C-5160-7C44-E6B7-86EADC44CBA3}"/>
              </a:ext>
            </a:extLst>
          </p:cNvPr>
          <p:cNvPicPr>
            <a:picLocks noChangeAspect="1"/>
          </p:cNvPicPr>
          <p:nvPr/>
        </p:nvPicPr>
        <p:blipFill>
          <a:blip r:embed="rId2"/>
          <a:stretch>
            <a:fillRect/>
          </a:stretch>
        </p:blipFill>
        <p:spPr>
          <a:xfrm>
            <a:off x="1659696" y="3772643"/>
            <a:ext cx="7772400" cy="2598747"/>
          </a:xfrm>
          <a:prstGeom prst="rect">
            <a:avLst/>
          </a:prstGeom>
        </p:spPr>
      </p:pic>
      <p:sp>
        <p:nvSpPr>
          <p:cNvPr id="3" name="TextBox 2">
            <a:extLst>
              <a:ext uri="{FF2B5EF4-FFF2-40B4-BE49-F238E27FC236}">
                <a16:creationId xmlns:a16="http://schemas.microsoft.com/office/drawing/2014/main" id="{5668593A-6202-A33E-AB8E-AEFB949B3C8C}"/>
              </a:ext>
            </a:extLst>
          </p:cNvPr>
          <p:cNvSpPr txBox="1"/>
          <p:nvPr/>
        </p:nvSpPr>
        <p:spPr>
          <a:xfrm>
            <a:off x="430279" y="1043793"/>
            <a:ext cx="6099586"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Visualization of DBSCAN Results</a:t>
            </a:r>
          </a:p>
        </p:txBody>
      </p:sp>
    </p:spTree>
    <p:extLst>
      <p:ext uri="{BB962C8B-B14F-4D97-AF65-F5344CB8AC3E}">
        <p14:creationId xmlns:p14="http://schemas.microsoft.com/office/powerpoint/2010/main" val="4290107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409CB-78D1-A722-E067-25E27E38971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C9488F9-E971-9549-E527-59BFD2EF6B3E}"/>
              </a:ext>
            </a:extLst>
          </p:cNvPr>
          <p:cNvSpPr>
            <a:spLocks noGrp="1"/>
          </p:cNvSpPr>
          <p:nvPr>
            <p:ph type="ctrTitle"/>
          </p:nvPr>
        </p:nvSpPr>
        <p:spPr>
          <a:xfrm>
            <a:off x="430279" y="288002"/>
            <a:ext cx="9687755" cy="584775"/>
          </a:xfrm>
          <a:prstGeom prst="rect">
            <a:avLst/>
          </a:prstGeom>
        </p:spPr>
        <p:txBody>
          <a:bodyPr wrap="square" lIns="91440" tIns="45720" rIns="91440" bIns="45720" anchor="t" anchorCtr="0">
            <a:spAutoFit/>
          </a:bodyPr>
          <a:lstStyle/>
          <a:p>
            <a:r>
              <a:rPr lang="en-US" altLang="ja-JP" b="1" dirty="0">
                <a:latin typeface="Barlow Light"/>
              </a:rPr>
              <a:t>Clustering - DBSCAN</a:t>
            </a:r>
            <a:endParaRPr lang="ja-JP" altLang="en-US" b="1">
              <a:latin typeface="Barlow Light"/>
            </a:endParaRPr>
          </a:p>
        </p:txBody>
      </p:sp>
      <p:pic>
        <p:nvPicPr>
          <p:cNvPr id="2" name="Picture 1">
            <a:extLst>
              <a:ext uri="{FF2B5EF4-FFF2-40B4-BE49-F238E27FC236}">
                <a16:creationId xmlns:a16="http://schemas.microsoft.com/office/drawing/2014/main" id="{8E6F5E63-4A48-59DE-AA8F-0051B0D36A49}"/>
              </a:ext>
            </a:extLst>
          </p:cNvPr>
          <p:cNvPicPr>
            <a:picLocks noChangeAspect="1"/>
          </p:cNvPicPr>
          <p:nvPr/>
        </p:nvPicPr>
        <p:blipFill>
          <a:blip r:embed="rId2"/>
          <a:stretch>
            <a:fillRect/>
          </a:stretch>
        </p:blipFill>
        <p:spPr>
          <a:xfrm>
            <a:off x="1821061" y="1584142"/>
            <a:ext cx="7772400" cy="2598747"/>
          </a:xfrm>
          <a:prstGeom prst="rect">
            <a:avLst/>
          </a:prstGeom>
        </p:spPr>
      </p:pic>
      <p:sp>
        <p:nvSpPr>
          <p:cNvPr id="5" name="TextBox 4">
            <a:extLst>
              <a:ext uri="{FF2B5EF4-FFF2-40B4-BE49-F238E27FC236}">
                <a16:creationId xmlns:a16="http://schemas.microsoft.com/office/drawing/2014/main" id="{F4B17118-8E6D-FFA7-82BD-C2BD3D1DC90B}"/>
              </a:ext>
            </a:extLst>
          </p:cNvPr>
          <p:cNvSpPr txBox="1"/>
          <p:nvPr/>
        </p:nvSpPr>
        <p:spPr>
          <a:xfrm>
            <a:off x="430279" y="4182889"/>
            <a:ext cx="10305853" cy="2535502"/>
          </a:xfrm>
          <a:prstGeom prst="rect">
            <a:avLst/>
          </a:prstGeom>
          <a:noFill/>
        </p:spPr>
        <p:txBody>
          <a:bodyPr wrap="square">
            <a:spAutoFit/>
          </a:bodyPr>
          <a:lstStyle/>
          <a:p>
            <a:pPr>
              <a:lnSpc>
                <a:spcPct val="150000"/>
              </a:lnSpc>
            </a:pPr>
            <a:r>
              <a:rPr lang="en-US" b="1" dirty="0" err="1">
                <a:latin typeface="Times New Roman" panose="02020603050405020304" pitchFamily="18" charset="0"/>
                <a:cs typeface="Times New Roman" panose="02020603050405020304" pitchFamily="18" charset="0"/>
              </a:rPr>
              <a:t>plt.scatter</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X_scaled</a:t>
            </a:r>
            <a:r>
              <a:rPr lang="en-US" b="1" dirty="0">
                <a:latin typeface="Times New Roman" panose="02020603050405020304" pitchFamily="18" charset="0"/>
                <a:cs typeface="Times New Roman" panose="02020603050405020304" pitchFamily="18" charset="0"/>
              </a:rPr>
              <a:t>[:, 0], </a:t>
            </a:r>
            <a:r>
              <a:rPr lang="en-US" b="1" dirty="0" err="1">
                <a:latin typeface="Times New Roman" panose="02020603050405020304" pitchFamily="18" charset="0"/>
                <a:cs typeface="Times New Roman" panose="02020603050405020304" pitchFamily="18" charset="0"/>
              </a:rPr>
              <a:t>X_scaled</a:t>
            </a:r>
            <a:r>
              <a:rPr lang="en-US" b="1" dirty="0">
                <a:latin typeface="Times New Roman" panose="02020603050405020304" pitchFamily="18" charset="0"/>
                <a:cs typeface="Times New Roman" panose="02020603050405020304" pitchFamily="18" charset="0"/>
              </a:rPr>
              <a:t>[:, 1], c=labels, </a:t>
            </a:r>
            <a:r>
              <a:rPr lang="en-US" b="1" dirty="0" err="1">
                <a:latin typeface="Times New Roman" panose="02020603050405020304" pitchFamily="18" charset="0"/>
                <a:cs typeface="Times New Roman" panose="02020603050405020304" pitchFamily="18" charset="0"/>
              </a:rPr>
              <a:t>cmap</a:t>
            </a:r>
            <a:r>
              <a:rPr lang="en-US" b="1" dirty="0">
                <a:latin typeface="Times New Roman" panose="02020603050405020304" pitchFamily="18" charset="0"/>
                <a:cs typeface="Times New Roman" panose="02020603050405020304" pitchFamily="18" charset="0"/>
              </a:rPr>
              <a:t>='plasma', s=50)</a:t>
            </a:r>
            <a:r>
              <a:rPr lang="en-US" dirty="0">
                <a:latin typeface="Times New Roman" panose="02020603050405020304" pitchFamily="18" charset="0"/>
                <a:cs typeface="Times New Roman" panose="02020603050405020304" pitchFamily="18" charset="0"/>
              </a:rPr>
              <a:t>: The data points are plotted on a 2D scatter plot, colored by their cluster labels (c=labels). Points assigned the same label (cluster) will have the same color.</a:t>
            </a:r>
          </a:p>
          <a:p>
            <a:pPr>
              <a:lnSpc>
                <a:spcPct val="150000"/>
              </a:lnSpc>
            </a:pPr>
            <a:r>
              <a:rPr lang="en-US" b="1" dirty="0" err="1">
                <a:latin typeface="Times New Roman" panose="02020603050405020304" pitchFamily="18" charset="0"/>
                <a:cs typeface="Times New Roman" panose="02020603050405020304" pitchFamily="18" charset="0"/>
              </a:rPr>
              <a:t>cmap</a:t>
            </a:r>
            <a:r>
              <a:rPr lang="en-US" b="1" dirty="0">
                <a:latin typeface="Times New Roman" panose="02020603050405020304" pitchFamily="18" charset="0"/>
                <a:cs typeface="Times New Roman" panose="02020603050405020304" pitchFamily="18" charset="0"/>
              </a:rPr>
              <a:t>='plasma'</a:t>
            </a:r>
            <a:r>
              <a:rPr lang="en-US" dirty="0">
                <a:latin typeface="Times New Roman" panose="02020603050405020304" pitchFamily="18" charset="0"/>
                <a:cs typeface="Times New Roman" panose="02020603050405020304" pitchFamily="18" charset="0"/>
              </a:rPr>
              <a:t>: The colormap used to display different clusters. You can change the colormap depending on the </a:t>
            </a:r>
            <a:r>
              <a:rPr lang="en-US" dirty="0" err="1">
                <a:latin typeface="Times New Roman" panose="02020603050405020304" pitchFamily="18" charset="0"/>
                <a:cs typeface="Times New Roman" panose="02020603050405020304" pitchFamily="18" charset="0"/>
              </a:rPr>
              <a:t>preference.Noise</a:t>
            </a:r>
            <a:r>
              <a:rPr lang="en-US" dirty="0">
                <a:latin typeface="Times New Roman" panose="02020603050405020304" pitchFamily="18" charset="0"/>
                <a:cs typeface="Times New Roman" panose="02020603050405020304" pitchFamily="18" charset="0"/>
              </a:rPr>
              <a:t> points (labeled -1) will have a different color, indicating that DBSCAN has identified them as outliers.</a:t>
            </a:r>
          </a:p>
        </p:txBody>
      </p:sp>
      <p:sp>
        <p:nvSpPr>
          <p:cNvPr id="8" name="TextBox 7">
            <a:extLst>
              <a:ext uri="{FF2B5EF4-FFF2-40B4-BE49-F238E27FC236}">
                <a16:creationId xmlns:a16="http://schemas.microsoft.com/office/drawing/2014/main" id="{4FB75B26-1E4D-694B-670B-08655155D199}"/>
              </a:ext>
            </a:extLst>
          </p:cNvPr>
          <p:cNvSpPr txBox="1"/>
          <p:nvPr/>
        </p:nvSpPr>
        <p:spPr>
          <a:xfrm>
            <a:off x="430279" y="1043793"/>
            <a:ext cx="6099586"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Visualization of DBSCAN Results</a:t>
            </a:r>
          </a:p>
        </p:txBody>
      </p:sp>
    </p:spTree>
    <p:extLst>
      <p:ext uri="{BB962C8B-B14F-4D97-AF65-F5344CB8AC3E}">
        <p14:creationId xmlns:p14="http://schemas.microsoft.com/office/powerpoint/2010/main" val="3575365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881BBE-E7C1-7EB3-4E8C-3F8913424C1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8816944-F583-917D-3BEA-2B898C4A56EA}"/>
              </a:ext>
            </a:extLst>
          </p:cNvPr>
          <p:cNvSpPr>
            <a:spLocks noGrp="1"/>
          </p:cNvSpPr>
          <p:nvPr>
            <p:ph type="ctrTitle"/>
          </p:nvPr>
        </p:nvSpPr>
        <p:spPr>
          <a:xfrm>
            <a:off x="430279" y="288002"/>
            <a:ext cx="9687755" cy="584775"/>
          </a:xfrm>
          <a:prstGeom prst="rect">
            <a:avLst/>
          </a:prstGeom>
        </p:spPr>
        <p:txBody>
          <a:bodyPr wrap="square" lIns="91440" tIns="45720" rIns="91440" bIns="45720" anchor="t" anchorCtr="0">
            <a:spAutoFit/>
          </a:bodyPr>
          <a:lstStyle/>
          <a:p>
            <a:r>
              <a:rPr lang="en-US" altLang="ja-JP" b="1" dirty="0">
                <a:latin typeface="Barlow Light"/>
              </a:rPr>
              <a:t>Clustering - DBSCAN</a:t>
            </a:r>
            <a:endParaRPr lang="ja-JP" altLang="en-US" b="1">
              <a:latin typeface="Barlow Light"/>
            </a:endParaRPr>
          </a:p>
        </p:txBody>
      </p:sp>
      <p:sp>
        <p:nvSpPr>
          <p:cNvPr id="5" name="TextBox 4">
            <a:extLst>
              <a:ext uri="{FF2B5EF4-FFF2-40B4-BE49-F238E27FC236}">
                <a16:creationId xmlns:a16="http://schemas.microsoft.com/office/drawing/2014/main" id="{EEB2D17B-28F0-E682-D494-4D11F7D10F8C}"/>
              </a:ext>
            </a:extLst>
          </p:cNvPr>
          <p:cNvSpPr txBox="1"/>
          <p:nvPr/>
        </p:nvSpPr>
        <p:spPr>
          <a:xfrm>
            <a:off x="430279" y="1477448"/>
            <a:ext cx="10305853" cy="2535502"/>
          </a:xfrm>
          <a:prstGeom prst="rect">
            <a:avLst/>
          </a:prstGeom>
          <a:noFill/>
        </p:spPr>
        <p:txBody>
          <a:bodyPr wrap="square">
            <a:spAutoFit/>
          </a:bodyPr>
          <a:lstStyle/>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Silhouette Score as a Metric for Clustering:</a:t>
            </a:r>
          </a:p>
          <a:p>
            <a:pPr>
              <a:lnSpc>
                <a:spcPct val="150000"/>
              </a:lnSpc>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Silhouette Score</a:t>
            </a:r>
            <a:r>
              <a:rPr lang="en-US" dirty="0">
                <a:latin typeface="Times New Roman" panose="02020603050405020304" pitchFamily="18" charset="0"/>
                <a:cs typeface="Times New Roman" panose="02020603050405020304" pitchFamily="18" charset="0"/>
              </a:rPr>
              <a:t> is a popular metric for evaluating clustering performance. It measures how similar a point is to its own cluster compared to other clusters. The score ranges from -1 to 1:</a:t>
            </a:r>
          </a:p>
          <a:p>
            <a:pPr marL="742950" lvl="1"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The point is perfectly clustered.</a:t>
            </a:r>
          </a:p>
          <a:p>
            <a:pPr marL="742950" lvl="1"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The point lies on the boundary between clusters.</a:t>
            </a:r>
          </a:p>
          <a:p>
            <a:pPr marL="742950" lvl="1"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The point is misclassified.</a:t>
            </a:r>
          </a:p>
        </p:txBody>
      </p:sp>
      <p:sp>
        <p:nvSpPr>
          <p:cNvPr id="8" name="TextBox 7">
            <a:extLst>
              <a:ext uri="{FF2B5EF4-FFF2-40B4-BE49-F238E27FC236}">
                <a16:creationId xmlns:a16="http://schemas.microsoft.com/office/drawing/2014/main" id="{38FC7DCC-51F6-3B3A-3410-FC28A0DB407F}"/>
              </a:ext>
            </a:extLst>
          </p:cNvPr>
          <p:cNvSpPr txBox="1"/>
          <p:nvPr/>
        </p:nvSpPr>
        <p:spPr>
          <a:xfrm>
            <a:off x="430279" y="1043793"/>
            <a:ext cx="6099586"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DBSCAN Evaluation</a:t>
            </a:r>
          </a:p>
        </p:txBody>
      </p:sp>
      <p:sp>
        <p:nvSpPr>
          <p:cNvPr id="6" name="TextBox 5">
            <a:extLst>
              <a:ext uri="{FF2B5EF4-FFF2-40B4-BE49-F238E27FC236}">
                <a16:creationId xmlns:a16="http://schemas.microsoft.com/office/drawing/2014/main" id="{2A8253D6-FE8D-CC72-30A5-4749B4835FAC}"/>
              </a:ext>
            </a:extLst>
          </p:cNvPr>
          <p:cNvSpPr txBox="1"/>
          <p:nvPr/>
        </p:nvSpPr>
        <p:spPr>
          <a:xfrm>
            <a:off x="430279" y="4294455"/>
            <a:ext cx="9466756"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We use the </a:t>
            </a:r>
            <a:r>
              <a:rPr lang="en-US" dirty="0" err="1">
                <a:latin typeface="Times New Roman" panose="02020603050405020304" pitchFamily="18" charset="0"/>
                <a:cs typeface="Times New Roman" panose="02020603050405020304" pitchFamily="18" charset="0"/>
              </a:rPr>
              <a:t>silhouette_score</a:t>
            </a:r>
            <a:r>
              <a:rPr lang="en-US" dirty="0">
                <a:latin typeface="Times New Roman" panose="02020603050405020304" pitchFamily="18" charset="0"/>
                <a:cs typeface="Times New Roman" panose="02020603050405020304" pitchFamily="18" charset="0"/>
              </a:rPr>
              <a:t> function from </a:t>
            </a:r>
            <a:r>
              <a:rPr lang="en-US" dirty="0" err="1">
                <a:latin typeface="Times New Roman" panose="02020603050405020304" pitchFamily="18" charset="0"/>
                <a:cs typeface="Times New Roman" panose="02020603050405020304" pitchFamily="18" charset="0"/>
              </a:rPr>
              <a:t>sklearn.metrics</a:t>
            </a:r>
            <a:r>
              <a:rPr lang="en-US" dirty="0">
                <a:latin typeface="Times New Roman" panose="02020603050405020304" pitchFamily="18" charset="0"/>
                <a:cs typeface="Times New Roman" panose="02020603050405020304" pitchFamily="18" charset="0"/>
              </a:rPr>
              <a:t> to compute the score.</a:t>
            </a:r>
          </a:p>
        </p:txBody>
      </p:sp>
      <p:pic>
        <p:nvPicPr>
          <p:cNvPr id="7" name="Picture 6">
            <a:extLst>
              <a:ext uri="{FF2B5EF4-FFF2-40B4-BE49-F238E27FC236}">
                <a16:creationId xmlns:a16="http://schemas.microsoft.com/office/drawing/2014/main" id="{95EC2500-D751-DF57-6B8D-B01BCADE6943}"/>
              </a:ext>
            </a:extLst>
          </p:cNvPr>
          <p:cNvPicPr>
            <a:picLocks noChangeAspect="1"/>
          </p:cNvPicPr>
          <p:nvPr/>
        </p:nvPicPr>
        <p:blipFill>
          <a:blip r:embed="rId2"/>
          <a:stretch>
            <a:fillRect/>
          </a:stretch>
        </p:blipFill>
        <p:spPr>
          <a:xfrm>
            <a:off x="3013636" y="4945292"/>
            <a:ext cx="5842000" cy="1574800"/>
          </a:xfrm>
          <a:prstGeom prst="rect">
            <a:avLst/>
          </a:prstGeom>
        </p:spPr>
      </p:pic>
    </p:spTree>
    <p:extLst>
      <p:ext uri="{BB962C8B-B14F-4D97-AF65-F5344CB8AC3E}">
        <p14:creationId xmlns:p14="http://schemas.microsoft.com/office/powerpoint/2010/main" val="443364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4813F-CE4F-23D0-7D9D-821B2E91B79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EB7557C-0A43-CAFB-1FB5-5AF568557A9B}"/>
              </a:ext>
            </a:extLst>
          </p:cNvPr>
          <p:cNvSpPr>
            <a:spLocks noGrp="1"/>
          </p:cNvSpPr>
          <p:nvPr>
            <p:ph type="ctrTitle"/>
          </p:nvPr>
        </p:nvSpPr>
        <p:spPr>
          <a:xfrm>
            <a:off x="430279" y="288002"/>
            <a:ext cx="9687755" cy="584775"/>
          </a:xfrm>
          <a:prstGeom prst="rect">
            <a:avLst/>
          </a:prstGeom>
        </p:spPr>
        <p:txBody>
          <a:bodyPr wrap="square" lIns="91440" tIns="45720" rIns="91440" bIns="45720" anchor="t" anchorCtr="0">
            <a:spAutoFit/>
          </a:bodyPr>
          <a:lstStyle/>
          <a:p>
            <a:r>
              <a:rPr lang="en-US" altLang="ja-JP" b="1" dirty="0">
                <a:latin typeface="Barlow Light"/>
              </a:rPr>
              <a:t>Clustering - DBSCAN</a:t>
            </a:r>
            <a:endParaRPr lang="ja-JP" altLang="en-US" b="1">
              <a:latin typeface="Barlow Light"/>
            </a:endParaRPr>
          </a:p>
        </p:txBody>
      </p:sp>
      <p:sp>
        <p:nvSpPr>
          <p:cNvPr id="8" name="TextBox 7">
            <a:extLst>
              <a:ext uri="{FF2B5EF4-FFF2-40B4-BE49-F238E27FC236}">
                <a16:creationId xmlns:a16="http://schemas.microsoft.com/office/drawing/2014/main" id="{02759931-6494-35D0-BD93-223A9AC1B153}"/>
              </a:ext>
            </a:extLst>
          </p:cNvPr>
          <p:cNvSpPr txBox="1"/>
          <p:nvPr/>
        </p:nvSpPr>
        <p:spPr>
          <a:xfrm>
            <a:off x="430279" y="1043793"/>
            <a:ext cx="6099586"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DBSCAN Evaluation</a:t>
            </a:r>
          </a:p>
        </p:txBody>
      </p:sp>
      <p:pic>
        <p:nvPicPr>
          <p:cNvPr id="7" name="Picture 6">
            <a:extLst>
              <a:ext uri="{FF2B5EF4-FFF2-40B4-BE49-F238E27FC236}">
                <a16:creationId xmlns:a16="http://schemas.microsoft.com/office/drawing/2014/main" id="{0EF292F3-AE3A-D717-3523-AC5A8DC64A6B}"/>
              </a:ext>
            </a:extLst>
          </p:cNvPr>
          <p:cNvPicPr>
            <a:picLocks noChangeAspect="1"/>
          </p:cNvPicPr>
          <p:nvPr/>
        </p:nvPicPr>
        <p:blipFill>
          <a:blip r:embed="rId2"/>
          <a:stretch>
            <a:fillRect/>
          </a:stretch>
        </p:blipFill>
        <p:spPr>
          <a:xfrm>
            <a:off x="2938333" y="1854200"/>
            <a:ext cx="5842000" cy="1574800"/>
          </a:xfrm>
          <a:prstGeom prst="rect">
            <a:avLst/>
          </a:prstGeom>
        </p:spPr>
      </p:pic>
      <p:sp>
        <p:nvSpPr>
          <p:cNvPr id="3" name="TextBox 2">
            <a:extLst>
              <a:ext uri="{FF2B5EF4-FFF2-40B4-BE49-F238E27FC236}">
                <a16:creationId xmlns:a16="http://schemas.microsoft.com/office/drawing/2014/main" id="{B983016F-FCC4-B081-E1E6-BA3B802EFE94}"/>
              </a:ext>
            </a:extLst>
          </p:cNvPr>
          <p:cNvSpPr txBox="1"/>
          <p:nvPr/>
        </p:nvSpPr>
        <p:spPr>
          <a:xfrm>
            <a:off x="855232" y="3805752"/>
            <a:ext cx="9127863" cy="1894558"/>
          </a:xfrm>
          <a:prstGeom prst="rect">
            <a:avLst/>
          </a:prstGeom>
          <a:noFill/>
        </p:spPr>
        <p:txBody>
          <a:bodyPr wrap="square">
            <a:spAutoFit/>
          </a:bodyPr>
          <a:lstStyle/>
          <a:p>
            <a:pPr>
              <a:lnSpc>
                <a:spcPct val="150000"/>
              </a:lnSpc>
              <a:buFont typeface="Arial" panose="020B0604020202020204" pitchFamily="34" charset="0"/>
              <a:buChar char="•"/>
            </a:pPr>
            <a:r>
              <a:rPr lang="en-US" sz="2000" b="1" dirty="0" err="1">
                <a:latin typeface="Times New Roman" panose="02020603050405020304" pitchFamily="18" charset="0"/>
                <a:cs typeface="Times New Roman" panose="02020603050405020304" pitchFamily="18" charset="0"/>
              </a:rPr>
              <a:t>silhouette_score</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X_scaled</a:t>
            </a:r>
            <a:r>
              <a:rPr lang="en-US" sz="2000" b="1" dirty="0">
                <a:latin typeface="Times New Roman" panose="02020603050405020304" pitchFamily="18" charset="0"/>
                <a:cs typeface="Times New Roman" panose="02020603050405020304" pitchFamily="18" charset="0"/>
              </a:rPr>
              <a:t>, labels)</a:t>
            </a:r>
            <a:r>
              <a:rPr lang="en-US" sz="2000" dirty="0">
                <a:latin typeface="Times New Roman" panose="02020603050405020304" pitchFamily="18" charset="0"/>
                <a:cs typeface="Times New Roman" panose="02020603050405020304" pitchFamily="18" charset="0"/>
              </a:rPr>
              <a:t>: This function computes the silhouette score based on the scaled dataset and the labels assigned by DBSCAN.</a:t>
            </a:r>
          </a:p>
          <a:p>
            <a:pPr>
              <a:lnSpc>
                <a:spcPct val="150000"/>
              </a:lnSpc>
              <a:buFont typeface="Arial" panose="020B0604020202020204" pitchFamily="34" charset="0"/>
              <a:buChar char="•"/>
            </a:pPr>
            <a:r>
              <a:rPr lang="en-US" sz="2000" b="1" dirty="0" err="1">
                <a:latin typeface="Times New Roman" panose="02020603050405020304" pitchFamily="18" charset="0"/>
                <a:cs typeface="Times New Roman" panose="02020603050405020304" pitchFamily="18" charset="0"/>
              </a:rPr>
              <a:t>silhouette_avg</a:t>
            </a:r>
            <a:r>
              <a:rPr lang="en-US" sz="2000" dirty="0">
                <a:latin typeface="Times New Roman" panose="02020603050405020304" pitchFamily="18" charset="0"/>
                <a:cs typeface="Times New Roman" panose="02020603050405020304" pitchFamily="18" charset="0"/>
              </a:rPr>
              <a:t>: The average silhouette score for all the points in the dataset. A higher score indicates better-defined clusters.</a:t>
            </a:r>
          </a:p>
        </p:txBody>
      </p:sp>
    </p:spTree>
    <p:extLst>
      <p:ext uri="{BB962C8B-B14F-4D97-AF65-F5344CB8AC3E}">
        <p14:creationId xmlns:p14="http://schemas.microsoft.com/office/powerpoint/2010/main" val="3451428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FA3D5-DAD6-772C-14CA-153F1B25FF2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BC47F25-EBE6-5E86-2A1D-00E550D47865}"/>
              </a:ext>
            </a:extLst>
          </p:cNvPr>
          <p:cNvSpPr>
            <a:spLocks noGrp="1"/>
          </p:cNvSpPr>
          <p:nvPr>
            <p:ph type="ctrTitle"/>
          </p:nvPr>
        </p:nvSpPr>
        <p:spPr>
          <a:xfrm>
            <a:off x="430279" y="288002"/>
            <a:ext cx="9687755" cy="584775"/>
          </a:xfrm>
          <a:prstGeom prst="rect">
            <a:avLst/>
          </a:prstGeom>
        </p:spPr>
        <p:txBody>
          <a:bodyPr wrap="square" lIns="91440" tIns="45720" rIns="91440" bIns="45720" anchor="t" anchorCtr="0">
            <a:spAutoFit/>
          </a:bodyPr>
          <a:lstStyle/>
          <a:p>
            <a:r>
              <a:rPr lang="en-US" altLang="ja-JP" b="1" dirty="0">
                <a:latin typeface="Barlow Light"/>
              </a:rPr>
              <a:t>Clustering - DBSCAN</a:t>
            </a:r>
            <a:endParaRPr lang="ja-JP" altLang="en-US" b="1">
              <a:latin typeface="Barlow Light"/>
            </a:endParaRPr>
          </a:p>
        </p:txBody>
      </p:sp>
      <p:sp>
        <p:nvSpPr>
          <p:cNvPr id="8" name="TextBox 7">
            <a:extLst>
              <a:ext uri="{FF2B5EF4-FFF2-40B4-BE49-F238E27FC236}">
                <a16:creationId xmlns:a16="http://schemas.microsoft.com/office/drawing/2014/main" id="{FE2B7A3F-C096-40EC-96F6-FBBFA0066FF5}"/>
              </a:ext>
            </a:extLst>
          </p:cNvPr>
          <p:cNvSpPr txBox="1"/>
          <p:nvPr/>
        </p:nvSpPr>
        <p:spPr>
          <a:xfrm>
            <a:off x="430279" y="1043793"/>
            <a:ext cx="6099586"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DBSCAN Evaluation</a:t>
            </a:r>
          </a:p>
        </p:txBody>
      </p:sp>
      <p:sp>
        <p:nvSpPr>
          <p:cNvPr id="3" name="TextBox 2">
            <a:extLst>
              <a:ext uri="{FF2B5EF4-FFF2-40B4-BE49-F238E27FC236}">
                <a16:creationId xmlns:a16="http://schemas.microsoft.com/office/drawing/2014/main" id="{2C57F059-4D65-A50F-C6DE-6B30EA3C5BE7}"/>
              </a:ext>
            </a:extLst>
          </p:cNvPr>
          <p:cNvSpPr txBox="1"/>
          <p:nvPr/>
        </p:nvSpPr>
        <p:spPr>
          <a:xfrm>
            <a:off x="430279" y="1626949"/>
            <a:ext cx="9886305" cy="4612994"/>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Interpreting the Silhouette Score</a:t>
            </a:r>
          </a:p>
          <a:p>
            <a:pPr marL="285750" indent="-285750">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A high silhouette score (close to 1) indicates that the clusters are well-separated and the points are well-grouped within their respective clusters.</a:t>
            </a:r>
          </a:p>
          <a:p>
            <a:pPr marL="285750" indent="-285750">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A low or negative silhouette score suggests that the clusters are poorly defined, with points either on cluster boundaries or misclassified as part of the wrong cluster.</a:t>
            </a:r>
          </a:p>
          <a:p>
            <a:pPr marL="285750" indent="-285750">
              <a:lnSpc>
                <a:spcPct val="150000"/>
              </a:lnSpc>
              <a:buFont typeface="Wingdings" pitchFamily="2" charset="2"/>
              <a:buChar char="Ø"/>
            </a:pPr>
            <a:r>
              <a:rPr lang="en-US" b="1" dirty="0">
                <a:latin typeface="Times New Roman" panose="02020603050405020304" pitchFamily="18" charset="0"/>
                <a:cs typeface="Times New Roman" panose="02020603050405020304" pitchFamily="18" charset="0"/>
              </a:rPr>
              <a:t>Important Discussion Points:</a:t>
            </a:r>
          </a:p>
          <a:p>
            <a:pPr lvl="1">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silhouette score is particularly useful when you are trying different values of eps and </a:t>
            </a:r>
            <a:r>
              <a:rPr lang="en-US" dirty="0" err="1">
                <a:latin typeface="Times New Roman" panose="02020603050405020304" pitchFamily="18" charset="0"/>
                <a:cs typeface="Times New Roman" panose="02020603050405020304" pitchFamily="18" charset="0"/>
              </a:rPr>
              <a:t>min_samples</a:t>
            </a:r>
            <a:r>
              <a:rPr lang="en-US" dirty="0">
                <a:latin typeface="Times New Roman" panose="02020603050405020304" pitchFamily="18" charset="0"/>
                <a:cs typeface="Times New Roman" panose="02020603050405020304" pitchFamily="18" charset="0"/>
              </a:rPr>
              <a:t> in DBSCAN, as it provides a quantitative way to evaluate how well the clusters are formed.</a:t>
            </a:r>
          </a:p>
          <a:p>
            <a:pPr lvl="1">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However, the silhouette score can be biased when clusters vary significantly in size or density, so it should be used along with visual analysis of the cluster shapes.</a:t>
            </a:r>
          </a:p>
        </p:txBody>
      </p:sp>
    </p:spTree>
    <p:extLst>
      <p:ext uri="{BB962C8B-B14F-4D97-AF65-F5344CB8AC3E}">
        <p14:creationId xmlns:p14="http://schemas.microsoft.com/office/powerpoint/2010/main" val="4168866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2E2AE-10CF-69EE-285F-3CFCE365C0A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3237E79-4C12-C3FC-7AF2-003CBBDD93F7}"/>
              </a:ext>
            </a:extLst>
          </p:cNvPr>
          <p:cNvSpPr>
            <a:spLocks noGrp="1"/>
          </p:cNvSpPr>
          <p:nvPr>
            <p:ph type="ctrTitle"/>
          </p:nvPr>
        </p:nvSpPr>
        <p:spPr>
          <a:xfrm>
            <a:off x="430279" y="288002"/>
            <a:ext cx="9687755" cy="584775"/>
          </a:xfrm>
          <a:prstGeom prst="rect">
            <a:avLst/>
          </a:prstGeom>
        </p:spPr>
        <p:txBody>
          <a:bodyPr wrap="square" lIns="91440" tIns="45720" rIns="91440" bIns="45720" anchor="t" anchorCtr="0">
            <a:spAutoFit/>
          </a:bodyPr>
          <a:lstStyle/>
          <a:p>
            <a:r>
              <a:rPr lang="en-US" altLang="ja-JP" b="1" dirty="0">
                <a:latin typeface="Barlow Light"/>
              </a:rPr>
              <a:t>Clustering - DBSCAN</a:t>
            </a:r>
            <a:endParaRPr lang="ja-JP" altLang="en-US" b="1">
              <a:latin typeface="Barlow Light"/>
            </a:endParaRPr>
          </a:p>
        </p:txBody>
      </p:sp>
      <p:sp>
        <p:nvSpPr>
          <p:cNvPr id="7" name="TextBox 6">
            <a:extLst>
              <a:ext uri="{FF2B5EF4-FFF2-40B4-BE49-F238E27FC236}">
                <a16:creationId xmlns:a16="http://schemas.microsoft.com/office/drawing/2014/main" id="{C8A345A0-A49F-F899-C80A-5595748908E5}"/>
              </a:ext>
            </a:extLst>
          </p:cNvPr>
          <p:cNvSpPr txBox="1"/>
          <p:nvPr/>
        </p:nvSpPr>
        <p:spPr>
          <a:xfrm>
            <a:off x="430279" y="1163234"/>
            <a:ext cx="10231235" cy="499771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Aft>
                <a:spcPts val="600"/>
              </a:spcAft>
              <a:buFont typeface="Wingdings" pitchFamily="2" charset="2"/>
              <a:buChar char="v"/>
            </a:pPr>
            <a:r>
              <a:rPr lang="en-US" dirty="0">
                <a:latin typeface="Times New Roman" panose="02020603050405020304" pitchFamily="18" charset="0"/>
                <a:cs typeface="Times New Roman" panose="02020603050405020304" pitchFamily="18" charset="0"/>
              </a:rPr>
              <a:t>Effect of Noise and Outliers:</a:t>
            </a:r>
          </a:p>
          <a:p>
            <a:pPr marL="742950" lvl="1" indent="-285750">
              <a:lnSpc>
                <a:spcPct val="15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DBSCAN is particularly useful in datasets with noise and outliers. Choosing appropriate </a:t>
            </a:r>
            <a:r>
              <a:rPr lang="el-GR" dirty="0">
                <a:latin typeface="Times New Roman" panose="02020603050405020304" pitchFamily="18" charset="0"/>
                <a:cs typeface="Times New Roman" panose="02020603050405020304" pitchFamily="18" charset="0"/>
              </a:rPr>
              <a:t>ε </a:t>
            </a:r>
            <a:r>
              <a:rPr lang="en-US" dirty="0">
                <a:latin typeface="Times New Roman" panose="02020603050405020304" pitchFamily="18" charset="0"/>
                <a:cs typeface="Times New Roman" panose="02020603050405020304" pitchFamily="18" charset="0"/>
              </a:rPr>
              <a:t>and </a:t>
            </a:r>
            <a:r>
              <a:rPr lang="en-US" dirty="0" err="1">
                <a:latin typeface="Times New Roman" panose="02020603050405020304" pitchFamily="18" charset="0"/>
                <a:cs typeface="Times New Roman" panose="02020603050405020304" pitchFamily="18" charset="0"/>
              </a:rPr>
              <a:t>MinPts</a:t>
            </a:r>
            <a:r>
              <a:rPr lang="en-US" dirty="0">
                <a:latin typeface="Times New Roman" panose="02020603050405020304" pitchFamily="18" charset="0"/>
                <a:cs typeface="Times New Roman" panose="02020603050405020304" pitchFamily="18" charset="0"/>
              </a:rPr>
              <a:t> values ensures that noise points are excluded from clusters.</a:t>
            </a:r>
          </a:p>
          <a:p>
            <a:pPr marL="285750" indent="-285750">
              <a:lnSpc>
                <a:spcPct val="150000"/>
              </a:lnSpc>
              <a:spcAft>
                <a:spcPts val="600"/>
              </a:spcAft>
              <a:buFont typeface="Wingdings" pitchFamily="2" charset="2"/>
              <a:buChar char="v"/>
            </a:pPr>
            <a:r>
              <a:rPr lang="en-US" dirty="0">
                <a:latin typeface="Times New Roman" panose="02020603050405020304" pitchFamily="18" charset="0"/>
                <a:cs typeface="Times New Roman" panose="02020603050405020304" pitchFamily="18" charset="0"/>
              </a:rPr>
              <a:t>Dataset Characteristics:</a:t>
            </a:r>
          </a:p>
          <a:p>
            <a:pPr marL="742950" lvl="1" indent="-285750">
              <a:lnSpc>
                <a:spcPct val="15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shape and density of clusters in the data can affect parameter selection. For example, if clusters vary significantly in size or density, it may be difficult to choose a single </a:t>
            </a:r>
            <a:r>
              <a:rPr lang="el-GR" dirty="0">
                <a:latin typeface="Times New Roman" panose="02020603050405020304" pitchFamily="18" charset="0"/>
                <a:cs typeface="Times New Roman" panose="02020603050405020304" pitchFamily="18" charset="0"/>
              </a:rPr>
              <a:t>ε </a:t>
            </a:r>
            <a:r>
              <a:rPr lang="en-US" dirty="0">
                <a:latin typeface="Times New Roman" panose="02020603050405020304" pitchFamily="18" charset="0"/>
                <a:cs typeface="Times New Roman" panose="02020603050405020304" pitchFamily="18" charset="0"/>
              </a:rPr>
              <a:t>value that works well across the entire dataset.</a:t>
            </a:r>
          </a:p>
          <a:p>
            <a:pPr marL="285750" indent="-285750">
              <a:lnSpc>
                <a:spcPct val="150000"/>
              </a:lnSpc>
              <a:spcAft>
                <a:spcPts val="600"/>
              </a:spcAft>
              <a:buFont typeface="Wingdings" pitchFamily="2" charset="2"/>
              <a:buChar char="v"/>
            </a:pPr>
            <a:r>
              <a:rPr lang="en-US" dirty="0">
                <a:latin typeface="Times New Roman" panose="02020603050405020304" pitchFamily="18" charset="0"/>
                <a:cs typeface="Times New Roman" panose="02020603050405020304" pitchFamily="18" charset="0"/>
              </a:rPr>
              <a:t>Parameter Sensitivity:</a:t>
            </a:r>
          </a:p>
          <a:p>
            <a:pPr marL="742950" lvl="1" indent="-285750">
              <a:lnSpc>
                <a:spcPct val="15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DBSCAN can be sensitive to the choice of parameters, especially when clusters have varying densities. In such cases, alternative density-based clustering methods like OPTICS may perform better.</a:t>
            </a:r>
          </a:p>
        </p:txBody>
      </p:sp>
    </p:spTree>
    <p:extLst>
      <p:ext uri="{BB962C8B-B14F-4D97-AF65-F5344CB8AC3E}">
        <p14:creationId xmlns:p14="http://schemas.microsoft.com/office/powerpoint/2010/main" val="4139842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1812BC-2E75-193C-4E5B-747F9F0B827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187DCC6-7CF7-32F8-E92B-3EB9188C9356}"/>
              </a:ext>
            </a:extLst>
          </p:cNvPr>
          <p:cNvSpPr>
            <a:spLocks noGrp="1"/>
          </p:cNvSpPr>
          <p:nvPr>
            <p:ph type="ctrTitle"/>
          </p:nvPr>
        </p:nvSpPr>
        <p:spPr>
          <a:xfrm>
            <a:off x="430279" y="288002"/>
            <a:ext cx="9687755" cy="584775"/>
          </a:xfrm>
          <a:prstGeom prst="rect">
            <a:avLst/>
          </a:prstGeom>
        </p:spPr>
        <p:txBody>
          <a:bodyPr wrap="square" lIns="91440" tIns="45720" rIns="91440" bIns="45720" anchor="t" anchorCtr="0">
            <a:spAutoFit/>
          </a:bodyPr>
          <a:lstStyle/>
          <a:p>
            <a:r>
              <a:rPr lang="en-US" altLang="ja-JP" b="1" dirty="0">
                <a:latin typeface="Barlow Light"/>
              </a:rPr>
              <a:t>Classification - Logistic Regression</a:t>
            </a:r>
            <a:endParaRPr lang="ja-JP" altLang="en-US" b="1">
              <a:latin typeface="Barlow Light"/>
            </a:endParaRPr>
          </a:p>
        </p:txBody>
      </p:sp>
      <p:sp>
        <p:nvSpPr>
          <p:cNvPr id="7" name="TextBox 6">
            <a:extLst>
              <a:ext uri="{FF2B5EF4-FFF2-40B4-BE49-F238E27FC236}">
                <a16:creationId xmlns:a16="http://schemas.microsoft.com/office/drawing/2014/main" id="{F824FB7A-B89A-804F-C285-9D29CAC5F0EB}"/>
              </a:ext>
            </a:extLst>
          </p:cNvPr>
          <p:cNvSpPr txBox="1"/>
          <p:nvPr/>
        </p:nvSpPr>
        <p:spPr>
          <a:xfrm>
            <a:off x="430278" y="956450"/>
            <a:ext cx="10231235" cy="190456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Aft>
                <a:spcPts val="600"/>
              </a:spcAft>
              <a:buFont typeface="Wingdings" pitchFamily="2" charset="2"/>
              <a:buChar char="v"/>
            </a:pPr>
            <a:r>
              <a:rPr lang="en-US" sz="2000" b="1" dirty="0">
                <a:latin typeface="Times New Roman" panose="02020603050405020304" pitchFamily="18" charset="0"/>
                <a:cs typeface="Times New Roman" panose="02020603050405020304" pitchFamily="18" charset="0"/>
              </a:rPr>
              <a:t>Data Preparation</a:t>
            </a:r>
          </a:p>
          <a:p>
            <a:pPr>
              <a:lnSpc>
                <a:spcPct val="150000"/>
              </a:lnSpc>
              <a:spcAft>
                <a:spcPts val="600"/>
              </a:spcAft>
            </a:pPr>
            <a:r>
              <a:rPr lang="en-US" dirty="0">
                <a:latin typeface="Times New Roman" panose="02020603050405020304" pitchFamily="18" charset="0"/>
                <a:cs typeface="Times New Roman" panose="02020603050405020304" pitchFamily="18" charset="0"/>
              </a:rPr>
              <a:t>Using the </a:t>
            </a:r>
            <a:r>
              <a:rPr lang="en-US" dirty="0" err="1">
                <a:latin typeface="Times New Roman" panose="02020603050405020304" pitchFamily="18" charset="0"/>
                <a:cs typeface="Times New Roman" panose="02020603050405020304" pitchFamily="18" charset="0"/>
              </a:rPr>
              <a:t>load_breast_cancer</a:t>
            </a:r>
            <a:r>
              <a:rPr lang="en-US" dirty="0">
                <a:latin typeface="Times New Roman" panose="02020603050405020304" pitchFamily="18" charset="0"/>
                <a:cs typeface="Times New Roman" panose="02020603050405020304" pitchFamily="18" charset="0"/>
              </a:rPr>
              <a:t> Dataset:</a:t>
            </a:r>
          </a:p>
          <a:p>
            <a:pPr>
              <a:lnSpc>
                <a:spcPct val="150000"/>
              </a:lnSpc>
              <a:spcAft>
                <a:spcPts val="600"/>
              </a:spcAft>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load_breast_cancer</a:t>
            </a:r>
            <a:r>
              <a:rPr lang="en-US" dirty="0">
                <a:latin typeface="Times New Roman" panose="02020603050405020304" pitchFamily="18" charset="0"/>
                <a:cs typeface="Times New Roman" panose="02020603050405020304" pitchFamily="18" charset="0"/>
              </a:rPr>
              <a:t> dataset from </a:t>
            </a:r>
            <a:r>
              <a:rPr lang="en-US" dirty="0" err="1">
                <a:latin typeface="Times New Roman" panose="02020603050405020304" pitchFamily="18" charset="0"/>
                <a:cs typeface="Times New Roman" panose="02020603050405020304" pitchFamily="18" charset="0"/>
              </a:rPr>
              <a:t>sklearn.datasets</a:t>
            </a:r>
            <a:r>
              <a:rPr lang="en-US" dirty="0">
                <a:latin typeface="Times New Roman" panose="02020603050405020304" pitchFamily="18" charset="0"/>
                <a:cs typeface="Times New Roman" panose="02020603050405020304" pitchFamily="18" charset="0"/>
              </a:rPr>
              <a:t> is a built-in dataset for binary classification. It contains features related to breast cancer diagnosis (malignant or benign tumors).</a:t>
            </a:r>
          </a:p>
        </p:txBody>
      </p:sp>
      <p:pic>
        <p:nvPicPr>
          <p:cNvPr id="2" name="Picture 1">
            <a:extLst>
              <a:ext uri="{FF2B5EF4-FFF2-40B4-BE49-F238E27FC236}">
                <a16:creationId xmlns:a16="http://schemas.microsoft.com/office/drawing/2014/main" id="{D3F2CF08-8C8B-1887-2907-2DDAFA7D9AC1}"/>
              </a:ext>
            </a:extLst>
          </p:cNvPr>
          <p:cNvPicPr>
            <a:picLocks noChangeAspect="1"/>
          </p:cNvPicPr>
          <p:nvPr/>
        </p:nvPicPr>
        <p:blipFill>
          <a:blip r:embed="rId2"/>
          <a:stretch>
            <a:fillRect/>
          </a:stretch>
        </p:blipFill>
        <p:spPr>
          <a:xfrm>
            <a:off x="3219450" y="2944684"/>
            <a:ext cx="5753100" cy="1993900"/>
          </a:xfrm>
          <a:prstGeom prst="rect">
            <a:avLst/>
          </a:prstGeom>
        </p:spPr>
      </p:pic>
      <p:sp>
        <p:nvSpPr>
          <p:cNvPr id="3" name="TextBox 2">
            <a:extLst>
              <a:ext uri="{FF2B5EF4-FFF2-40B4-BE49-F238E27FC236}">
                <a16:creationId xmlns:a16="http://schemas.microsoft.com/office/drawing/2014/main" id="{7A6D0E6F-5803-0B3B-7056-119B5B83FD19}"/>
              </a:ext>
            </a:extLst>
          </p:cNvPr>
          <p:cNvSpPr txBox="1"/>
          <p:nvPr/>
        </p:nvSpPr>
        <p:spPr>
          <a:xfrm>
            <a:off x="430278" y="5219539"/>
            <a:ext cx="10231235" cy="95045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spcAft>
                <a:spcPts val="600"/>
              </a:spcAft>
            </a:pPr>
            <a:r>
              <a:rPr lang="en-US" dirty="0">
                <a:latin typeface="Times New Roman" panose="02020603050405020304" pitchFamily="18" charset="0"/>
                <a:cs typeface="Times New Roman" panose="02020603050405020304" pitchFamily="18" charset="0"/>
              </a:rPr>
              <a:t>X = </a:t>
            </a:r>
            <a:r>
              <a:rPr lang="en-US" dirty="0" err="1">
                <a:latin typeface="Times New Roman" panose="02020603050405020304" pitchFamily="18" charset="0"/>
                <a:cs typeface="Times New Roman" panose="02020603050405020304" pitchFamily="18" charset="0"/>
              </a:rPr>
              <a:t>data.data</a:t>
            </a:r>
            <a:r>
              <a:rPr lang="en-US" dirty="0">
                <a:latin typeface="Times New Roman" panose="02020603050405020304" pitchFamily="18" charset="0"/>
                <a:cs typeface="Times New Roman" panose="02020603050405020304" pitchFamily="18" charset="0"/>
              </a:rPr>
              <a:t>: The feature matrix with 30 features representing different characteristics of the cell nuclei.</a:t>
            </a:r>
          </a:p>
          <a:p>
            <a:pPr>
              <a:lnSpc>
                <a:spcPct val="150000"/>
              </a:lnSpc>
              <a:spcAft>
                <a:spcPts val="600"/>
              </a:spcAft>
            </a:pPr>
            <a:r>
              <a:rPr lang="en-US" dirty="0">
                <a:latin typeface="Times New Roman" panose="02020603050405020304" pitchFamily="18" charset="0"/>
                <a:cs typeface="Times New Roman" panose="02020603050405020304" pitchFamily="18" charset="0"/>
              </a:rPr>
              <a:t>y = </a:t>
            </a:r>
            <a:r>
              <a:rPr lang="en-US" dirty="0" err="1">
                <a:latin typeface="Times New Roman" panose="02020603050405020304" pitchFamily="18" charset="0"/>
                <a:cs typeface="Times New Roman" panose="02020603050405020304" pitchFamily="18" charset="0"/>
              </a:rPr>
              <a:t>data.target</a:t>
            </a:r>
            <a:r>
              <a:rPr lang="en-US" dirty="0">
                <a:latin typeface="Times New Roman" panose="02020603050405020304" pitchFamily="18" charset="0"/>
                <a:cs typeface="Times New Roman" panose="02020603050405020304" pitchFamily="18" charset="0"/>
              </a:rPr>
              <a:t>: The binary target labels (0 = malignant, 1 = benign).</a:t>
            </a:r>
          </a:p>
        </p:txBody>
      </p:sp>
    </p:spTree>
    <p:extLst>
      <p:ext uri="{BB962C8B-B14F-4D97-AF65-F5344CB8AC3E}">
        <p14:creationId xmlns:p14="http://schemas.microsoft.com/office/powerpoint/2010/main" val="1454071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4FBD80-C457-A856-1489-6FFFEAF73D4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3A58035-626A-76AC-B775-145AC3F2960B}"/>
              </a:ext>
            </a:extLst>
          </p:cNvPr>
          <p:cNvSpPr>
            <a:spLocks noGrp="1"/>
          </p:cNvSpPr>
          <p:nvPr>
            <p:ph type="ctrTitle"/>
          </p:nvPr>
        </p:nvSpPr>
        <p:spPr>
          <a:xfrm>
            <a:off x="430279" y="288002"/>
            <a:ext cx="9687755" cy="584775"/>
          </a:xfrm>
          <a:prstGeom prst="rect">
            <a:avLst/>
          </a:prstGeom>
        </p:spPr>
        <p:txBody>
          <a:bodyPr wrap="square" lIns="91440" tIns="45720" rIns="91440" bIns="45720" anchor="t" anchorCtr="0">
            <a:spAutoFit/>
          </a:bodyPr>
          <a:lstStyle/>
          <a:p>
            <a:r>
              <a:rPr lang="en-US" altLang="ja-JP" b="1" dirty="0">
                <a:latin typeface="Barlow Light"/>
              </a:rPr>
              <a:t>Classification - Logistic Regression</a:t>
            </a:r>
            <a:endParaRPr lang="ja-JP" altLang="en-US" b="1">
              <a:latin typeface="Barlow Light"/>
            </a:endParaRPr>
          </a:p>
        </p:txBody>
      </p:sp>
      <p:sp>
        <p:nvSpPr>
          <p:cNvPr id="7" name="TextBox 6">
            <a:extLst>
              <a:ext uri="{FF2B5EF4-FFF2-40B4-BE49-F238E27FC236}">
                <a16:creationId xmlns:a16="http://schemas.microsoft.com/office/drawing/2014/main" id="{54C21E8C-9B2E-24AA-9690-63CED33ABFA5}"/>
              </a:ext>
            </a:extLst>
          </p:cNvPr>
          <p:cNvSpPr txBox="1"/>
          <p:nvPr/>
        </p:nvSpPr>
        <p:spPr>
          <a:xfrm>
            <a:off x="430278" y="956450"/>
            <a:ext cx="10231235" cy="182761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Aft>
                <a:spcPts val="600"/>
              </a:spcAft>
              <a:buFont typeface="Wingdings" pitchFamily="2" charset="2"/>
              <a:buChar char="v"/>
            </a:pPr>
            <a:r>
              <a:rPr lang="en-US" sz="2000" b="1" dirty="0">
                <a:latin typeface="Times New Roman" panose="02020603050405020304" pitchFamily="18" charset="0"/>
                <a:cs typeface="Times New Roman" panose="02020603050405020304" pitchFamily="18" charset="0"/>
              </a:rPr>
              <a:t>Data Preparation</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Dataset Splitting:</a:t>
            </a:r>
          </a:p>
          <a:p>
            <a:pPr>
              <a:lnSpc>
                <a:spcPct val="150000"/>
              </a:lnSpc>
            </a:pPr>
            <a:r>
              <a:rPr lang="en-US" dirty="0">
                <a:latin typeface="Times New Roman" panose="02020603050405020304" pitchFamily="18" charset="0"/>
                <a:cs typeface="Times New Roman" panose="02020603050405020304" pitchFamily="18" charset="0"/>
              </a:rPr>
              <a:t>We split the dataset into </a:t>
            </a:r>
            <a:r>
              <a:rPr lang="en-US" b="1" dirty="0">
                <a:latin typeface="Times New Roman" panose="02020603050405020304" pitchFamily="18" charset="0"/>
                <a:cs typeface="Times New Roman" panose="02020603050405020304" pitchFamily="18" charset="0"/>
              </a:rPr>
              <a:t>training</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test</a:t>
            </a:r>
            <a:r>
              <a:rPr lang="en-US" dirty="0">
                <a:latin typeface="Times New Roman" panose="02020603050405020304" pitchFamily="18" charset="0"/>
                <a:cs typeface="Times New Roman" panose="02020603050405020304" pitchFamily="18" charset="0"/>
              </a:rPr>
              <a:t> sets using </a:t>
            </a:r>
            <a:r>
              <a:rPr lang="en-US" dirty="0" err="1">
                <a:latin typeface="Times New Roman" panose="02020603050405020304" pitchFamily="18" charset="0"/>
                <a:cs typeface="Times New Roman" panose="02020603050405020304" pitchFamily="18" charset="0"/>
              </a:rPr>
              <a:t>train_test_split</a:t>
            </a:r>
            <a:r>
              <a:rPr lang="en-US" dirty="0">
                <a:latin typeface="Times New Roman" panose="02020603050405020304" pitchFamily="18" charset="0"/>
                <a:cs typeface="Times New Roman" panose="02020603050405020304" pitchFamily="18" charset="0"/>
              </a:rPr>
              <a:t> to evaluate the model’s performance on unseen data.</a:t>
            </a:r>
          </a:p>
        </p:txBody>
      </p:sp>
      <p:sp>
        <p:nvSpPr>
          <p:cNvPr id="3" name="TextBox 2">
            <a:extLst>
              <a:ext uri="{FF2B5EF4-FFF2-40B4-BE49-F238E27FC236}">
                <a16:creationId xmlns:a16="http://schemas.microsoft.com/office/drawing/2014/main" id="{A0FD0C4C-0D97-43C7-B728-5AD33093189C}"/>
              </a:ext>
            </a:extLst>
          </p:cNvPr>
          <p:cNvSpPr txBox="1"/>
          <p:nvPr/>
        </p:nvSpPr>
        <p:spPr>
          <a:xfrm>
            <a:off x="477791" y="4073934"/>
            <a:ext cx="10231235" cy="87350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test_size</a:t>
            </a:r>
            <a:r>
              <a:rPr lang="en-US" b="1" dirty="0">
                <a:latin typeface="Times New Roman" panose="02020603050405020304" pitchFamily="18" charset="0"/>
                <a:cs typeface="Times New Roman" panose="02020603050405020304" pitchFamily="18" charset="0"/>
              </a:rPr>
              <a:t>=0.2</a:t>
            </a:r>
            <a:r>
              <a:rPr lang="en-US" dirty="0">
                <a:latin typeface="Times New Roman" panose="02020603050405020304" pitchFamily="18" charset="0"/>
                <a:cs typeface="Times New Roman" panose="02020603050405020304" pitchFamily="18" charset="0"/>
              </a:rPr>
              <a:t>: 20% of the data is reserved for testing.</a:t>
            </a:r>
          </a:p>
          <a:p>
            <a:pPr>
              <a:lnSpc>
                <a:spcPct val="150000"/>
              </a:lnSpc>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random_state</a:t>
            </a:r>
            <a:r>
              <a:rPr lang="en-US" b="1" dirty="0">
                <a:latin typeface="Times New Roman" panose="02020603050405020304" pitchFamily="18" charset="0"/>
                <a:cs typeface="Times New Roman" panose="02020603050405020304" pitchFamily="18" charset="0"/>
              </a:rPr>
              <a:t>=42</a:t>
            </a:r>
            <a:r>
              <a:rPr lang="en-US" dirty="0">
                <a:latin typeface="Times New Roman" panose="02020603050405020304" pitchFamily="18" charset="0"/>
                <a:cs typeface="Times New Roman" panose="02020603050405020304" pitchFamily="18" charset="0"/>
              </a:rPr>
              <a:t>: Ensures reproducibility by fixing the randomness of the data splitting.</a:t>
            </a:r>
          </a:p>
        </p:txBody>
      </p:sp>
      <p:pic>
        <p:nvPicPr>
          <p:cNvPr id="5" name="Picture 4">
            <a:extLst>
              <a:ext uri="{FF2B5EF4-FFF2-40B4-BE49-F238E27FC236}">
                <a16:creationId xmlns:a16="http://schemas.microsoft.com/office/drawing/2014/main" id="{23B61091-A069-EF4C-16D1-F23557ED747F}"/>
              </a:ext>
            </a:extLst>
          </p:cNvPr>
          <p:cNvPicPr>
            <a:picLocks noChangeAspect="1"/>
          </p:cNvPicPr>
          <p:nvPr/>
        </p:nvPicPr>
        <p:blipFill>
          <a:blip r:embed="rId2"/>
          <a:stretch>
            <a:fillRect/>
          </a:stretch>
        </p:blipFill>
        <p:spPr>
          <a:xfrm>
            <a:off x="2209800" y="3160805"/>
            <a:ext cx="7772400" cy="536390"/>
          </a:xfrm>
          <a:prstGeom prst="rect">
            <a:avLst/>
          </a:prstGeom>
        </p:spPr>
      </p:pic>
    </p:spTree>
    <p:extLst>
      <p:ext uri="{BB962C8B-B14F-4D97-AF65-F5344CB8AC3E}">
        <p14:creationId xmlns:p14="http://schemas.microsoft.com/office/powerpoint/2010/main" val="1037698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6BEAC-D6A8-FF65-0C2B-C6D7A45C5A7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F010F51-2B62-F342-C7F9-5EF0D1BB8AD1}"/>
              </a:ext>
            </a:extLst>
          </p:cNvPr>
          <p:cNvSpPr>
            <a:spLocks noGrp="1"/>
          </p:cNvSpPr>
          <p:nvPr>
            <p:ph type="ctrTitle"/>
          </p:nvPr>
        </p:nvSpPr>
        <p:spPr>
          <a:xfrm>
            <a:off x="430279" y="288002"/>
            <a:ext cx="9687755" cy="584775"/>
          </a:xfrm>
          <a:prstGeom prst="rect">
            <a:avLst/>
          </a:prstGeom>
        </p:spPr>
        <p:txBody>
          <a:bodyPr wrap="square" lIns="91440" tIns="45720" rIns="91440" bIns="45720" anchor="t" anchorCtr="0">
            <a:spAutoFit/>
          </a:bodyPr>
          <a:lstStyle/>
          <a:p>
            <a:r>
              <a:rPr lang="en-US" altLang="ja-JP" b="1" dirty="0">
                <a:latin typeface="Barlow Light"/>
              </a:rPr>
              <a:t>Classification - Logistic Regression</a:t>
            </a:r>
            <a:endParaRPr lang="ja-JP" altLang="en-US" b="1">
              <a:latin typeface="Barlow Light"/>
            </a:endParaRPr>
          </a:p>
        </p:txBody>
      </p:sp>
      <p:sp>
        <p:nvSpPr>
          <p:cNvPr id="7" name="TextBox 6">
            <a:extLst>
              <a:ext uri="{FF2B5EF4-FFF2-40B4-BE49-F238E27FC236}">
                <a16:creationId xmlns:a16="http://schemas.microsoft.com/office/drawing/2014/main" id="{6F6971E5-358F-C4C7-7D16-26AD257EE831}"/>
              </a:ext>
            </a:extLst>
          </p:cNvPr>
          <p:cNvSpPr txBox="1"/>
          <p:nvPr/>
        </p:nvSpPr>
        <p:spPr>
          <a:xfrm>
            <a:off x="430278" y="956450"/>
            <a:ext cx="10231235" cy="183749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Aft>
                <a:spcPts val="600"/>
              </a:spcAft>
              <a:buFont typeface="Wingdings" pitchFamily="2" charset="2"/>
              <a:buChar char="v"/>
            </a:pPr>
            <a:r>
              <a:rPr lang="en-US" sz="2000" b="1" dirty="0">
                <a:latin typeface="Times New Roman" panose="02020603050405020304" pitchFamily="18" charset="0"/>
                <a:cs typeface="Times New Roman" panose="02020603050405020304" pitchFamily="18" charset="0"/>
              </a:rPr>
              <a:t>Data Preparation</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Standardization with </a:t>
            </a:r>
            <a:r>
              <a:rPr lang="en-US" dirty="0" err="1">
                <a:latin typeface="Times New Roman" panose="02020603050405020304" pitchFamily="18" charset="0"/>
                <a:cs typeface="Times New Roman" panose="02020603050405020304" pitchFamily="18" charset="0"/>
              </a:rPr>
              <a:t>StandardScaler</a:t>
            </a:r>
            <a:r>
              <a:rPr lang="en-US"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Standardization is critical for logistic regression since it assumes the input features are on a similar scale. This improves the convergence of the algorithm and helps it make better predictions.</a:t>
            </a:r>
          </a:p>
        </p:txBody>
      </p:sp>
      <p:sp>
        <p:nvSpPr>
          <p:cNvPr id="3" name="TextBox 2">
            <a:extLst>
              <a:ext uri="{FF2B5EF4-FFF2-40B4-BE49-F238E27FC236}">
                <a16:creationId xmlns:a16="http://schemas.microsoft.com/office/drawing/2014/main" id="{3904A280-3EF5-C071-D01B-BCBB2917CBB7}"/>
              </a:ext>
            </a:extLst>
          </p:cNvPr>
          <p:cNvSpPr txBox="1"/>
          <p:nvPr/>
        </p:nvSpPr>
        <p:spPr>
          <a:xfrm>
            <a:off x="430277" y="5031365"/>
            <a:ext cx="10553281" cy="128900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fit_transform</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X_train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Calculates the mean and standard deviation from the training set and scales the data.</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transform(</a:t>
            </a:r>
            <a:r>
              <a:rPr lang="en-US" b="1" dirty="0" err="1">
                <a:latin typeface="Times New Roman" panose="02020603050405020304" pitchFamily="18" charset="0"/>
                <a:cs typeface="Times New Roman" panose="02020603050405020304" pitchFamily="18" charset="0"/>
              </a:rPr>
              <a:t>X_test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Uses the same scaling parameters from the training set to transform the test set, ensuring no data leakage.</a:t>
            </a:r>
          </a:p>
        </p:txBody>
      </p:sp>
      <p:pic>
        <p:nvPicPr>
          <p:cNvPr id="2" name="Picture 1">
            <a:extLst>
              <a:ext uri="{FF2B5EF4-FFF2-40B4-BE49-F238E27FC236}">
                <a16:creationId xmlns:a16="http://schemas.microsoft.com/office/drawing/2014/main" id="{2870AB4F-5E1D-73AC-A748-0478600494EA}"/>
              </a:ext>
            </a:extLst>
          </p:cNvPr>
          <p:cNvPicPr>
            <a:picLocks noChangeAspect="1"/>
          </p:cNvPicPr>
          <p:nvPr/>
        </p:nvPicPr>
        <p:blipFill>
          <a:blip r:embed="rId2"/>
          <a:stretch>
            <a:fillRect/>
          </a:stretch>
        </p:blipFill>
        <p:spPr>
          <a:xfrm>
            <a:off x="3240816" y="3030003"/>
            <a:ext cx="5473700" cy="1765300"/>
          </a:xfrm>
          <a:prstGeom prst="rect">
            <a:avLst/>
          </a:prstGeom>
        </p:spPr>
      </p:pic>
    </p:spTree>
    <p:extLst>
      <p:ext uri="{BB962C8B-B14F-4D97-AF65-F5344CB8AC3E}">
        <p14:creationId xmlns:p14="http://schemas.microsoft.com/office/powerpoint/2010/main" val="166410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358128" y="5782055"/>
            <a:ext cx="5407151" cy="752855"/>
          </a:xfrm>
          <a:prstGeom prst="rect">
            <a:avLst/>
          </a:prstGeom>
        </p:spPr>
      </p:pic>
      <p:pic>
        <p:nvPicPr>
          <p:cNvPr id="3" name="object 3"/>
          <p:cNvPicPr/>
          <p:nvPr/>
        </p:nvPicPr>
        <p:blipFill>
          <a:blip r:embed="rId3" cstate="print"/>
          <a:stretch>
            <a:fillRect/>
          </a:stretch>
        </p:blipFill>
        <p:spPr>
          <a:xfrm>
            <a:off x="131063" y="323088"/>
            <a:ext cx="2782823" cy="813815"/>
          </a:xfrm>
          <a:prstGeom prst="rect">
            <a:avLst/>
          </a:prstGeom>
        </p:spPr>
      </p:pic>
      <p:sp>
        <p:nvSpPr>
          <p:cNvPr id="4" name="object 4"/>
          <p:cNvSpPr txBox="1"/>
          <p:nvPr/>
        </p:nvSpPr>
        <p:spPr>
          <a:xfrm>
            <a:off x="506323" y="2805556"/>
            <a:ext cx="4331335" cy="2482850"/>
          </a:xfrm>
          <a:prstGeom prst="rect">
            <a:avLst/>
          </a:prstGeom>
        </p:spPr>
        <p:txBody>
          <a:bodyPr vert="horz" wrap="square" lIns="0" tIns="12700" rIns="0" bIns="0" rtlCol="0">
            <a:spAutoFit/>
          </a:bodyPr>
          <a:lstStyle/>
          <a:p>
            <a:pPr marL="12700" marR="5080">
              <a:lnSpc>
                <a:spcPct val="100000"/>
              </a:lnSpc>
              <a:spcBef>
                <a:spcPts val="100"/>
              </a:spcBef>
            </a:pPr>
            <a:r>
              <a:rPr sz="1000" dirty="0">
                <a:latin typeface="Arial"/>
                <a:cs typeface="Arial"/>
              </a:rPr>
              <a:t>We</a:t>
            </a:r>
            <a:r>
              <a:rPr sz="1000" spc="-20" dirty="0">
                <a:latin typeface="Arial"/>
                <a:cs typeface="Arial"/>
              </a:rPr>
              <a:t> </a:t>
            </a:r>
            <a:r>
              <a:rPr sz="1000" dirty="0">
                <a:latin typeface="Arial"/>
                <a:cs typeface="Arial"/>
              </a:rPr>
              <a:t>respectfully</a:t>
            </a:r>
            <a:r>
              <a:rPr sz="1000" spc="-15" dirty="0">
                <a:latin typeface="Arial"/>
                <a:cs typeface="Arial"/>
              </a:rPr>
              <a:t> </a:t>
            </a:r>
            <a:r>
              <a:rPr sz="1000" dirty="0">
                <a:latin typeface="Arial"/>
                <a:cs typeface="Arial"/>
              </a:rPr>
              <a:t>acknowledge</a:t>
            </a:r>
            <a:r>
              <a:rPr sz="1000" spc="-15" dirty="0">
                <a:latin typeface="Arial"/>
                <a:cs typeface="Arial"/>
              </a:rPr>
              <a:t> </a:t>
            </a:r>
            <a:r>
              <a:rPr sz="1000" dirty="0">
                <a:latin typeface="Arial"/>
                <a:cs typeface="Arial"/>
              </a:rPr>
              <a:t>the</a:t>
            </a:r>
            <a:r>
              <a:rPr sz="1000" spc="-15" dirty="0">
                <a:latin typeface="Arial"/>
                <a:cs typeface="Arial"/>
              </a:rPr>
              <a:t> </a:t>
            </a:r>
            <a:r>
              <a:rPr sz="1000" spc="-10" dirty="0">
                <a:latin typeface="Arial"/>
                <a:cs typeface="Arial"/>
              </a:rPr>
              <a:t>Wurundjeri</a:t>
            </a:r>
            <a:r>
              <a:rPr sz="1000" spc="-15" dirty="0">
                <a:latin typeface="Arial"/>
                <a:cs typeface="Arial"/>
              </a:rPr>
              <a:t> </a:t>
            </a:r>
            <a:r>
              <a:rPr sz="1000" dirty="0">
                <a:latin typeface="Arial"/>
                <a:cs typeface="Arial"/>
              </a:rPr>
              <a:t>People</a:t>
            </a:r>
            <a:r>
              <a:rPr sz="1000" spc="-15" dirty="0">
                <a:latin typeface="Arial"/>
                <a:cs typeface="Arial"/>
              </a:rPr>
              <a:t> </a:t>
            </a:r>
            <a:r>
              <a:rPr sz="1000" dirty="0">
                <a:latin typeface="Arial"/>
                <a:cs typeface="Arial"/>
              </a:rPr>
              <a:t>of</a:t>
            </a:r>
            <a:r>
              <a:rPr sz="1000" spc="-20" dirty="0">
                <a:latin typeface="Arial"/>
                <a:cs typeface="Arial"/>
              </a:rPr>
              <a:t> </a:t>
            </a:r>
            <a:r>
              <a:rPr sz="1000" dirty="0">
                <a:latin typeface="Arial"/>
                <a:cs typeface="Arial"/>
              </a:rPr>
              <a:t>the</a:t>
            </a:r>
            <a:r>
              <a:rPr sz="1000" spc="-15" dirty="0">
                <a:latin typeface="Arial"/>
                <a:cs typeface="Arial"/>
              </a:rPr>
              <a:t> </a:t>
            </a:r>
            <a:r>
              <a:rPr sz="1000" dirty="0">
                <a:latin typeface="Arial"/>
                <a:cs typeface="Arial"/>
              </a:rPr>
              <a:t>Kulin</a:t>
            </a:r>
            <a:r>
              <a:rPr sz="1000" spc="-15" dirty="0">
                <a:latin typeface="Arial"/>
                <a:cs typeface="Arial"/>
              </a:rPr>
              <a:t> </a:t>
            </a:r>
            <a:r>
              <a:rPr sz="1000" dirty="0">
                <a:latin typeface="Arial"/>
                <a:cs typeface="Arial"/>
              </a:rPr>
              <a:t>Nation,</a:t>
            </a:r>
            <a:r>
              <a:rPr sz="1000" spc="-15" dirty="0">
                <a:latin typeface="Arial"/>
                <a:cs typeface="Arial"/>
              </a:rPr>
              <a:t> </a:t>
            </a:r>
            <a:r>
              <a:rPr sz="1000" spc="-25" dirty="0">
                <a:latin typeface="Arial"/>
                <a:cs typeface="Arial"/>
              </a:rPr>
              <a:t>who </a:t>
            </a:r>
            <a:r>
              <a:rPr sz="1000" dirty="0">
                <a:latin typeface="Arial"/>
                <a:cs typeface="Arial"/>
              </a:rPr>
              <a:t>are</a:t>
            </a:r>
            <a:r>
              <a:rPr sz="1000" spc="-5" dirty="0">
                <a:latin typeface="Arial"/>
                <a:cs typeface="Arial"/>
              </a:rPr>
              <a:t> </a:t>
            </a:r>
            <a:r>
              <a:rPr sz="1000" dirty="0">
                <a:latin typeface="Arial"/>
                <a:cs typeface="Arial"/>
              </a:rPr>
              <a:t>the</a:t>
            </a:r>
            <a:r>
              <a:rPr sz="1000" spc="-15" dirty="0">
                <a:latin typeface="Arial"/>
                <a:cs typeface="Arial"/>
              </a:rPr>
              <a:t> </a:t>
            </a:r>
            <a:r>
              <a:rPr sz="1000" spc="-10" dirty="0">
                <a:latin typeface="Arial"/>
                <a:cs typeface="Arial"/>
              </a:rPr>
              <a:t>Traditional</a:t>
            </a:r>
            <a:r>
              <a:rPr sz="1000" dirty="0">
                <a:latin typeface="Arial"/>
                <a:cs typeface="Arial"/>
              </a:rPr>
              <a:t> Owners</a:t>
            </a:r>
            <a:r>
              <a:rPr sz="1000" spc="-5" dirty="0">
                <a:latin typeface="Arial"/>
                <a:cs typeface="Arial"/>
              </a:rPr>
              <a:t> </a:t>
            </a:r>
            <a:r>
              <a:rPr sz="1000" dirty="0">
                <a:latin typeface="Arial"/>
                <a:cs typeface="Arial"/>
              </a:rPr>
              <a:t>of the land on</a:t>
            </a:r>
            <a:r>
              <a:rPr sz="1000" spc="-5" dirty="0">
                <a:latin typeface="Arial"/>
                <a:cs typeface="Arial"/>
              </a:rPr>
              <a:t> </a:t>
            </a:r>
            <a:r>
              <a:rPr sz="1000" dirty="0">
                <a:latin typeface="Arial"/>
                <a:cs typeface="Arial"/>
              </a:rPr>
              <a:t>which </a:t>
            </a:r>
            <a:r>
              <a:rPr sz="1000" spc="-10" dirty="0">
                <a:latin typeface="Arial"/>
                <a:cs typeface="Arial"/>
              </a:rPr>
              <a:t>Swinburne’s</a:t>
            </a:r>
            <a:r>
              <a:rPr sz="1000" spc="-55" dirty="0">
                <a:latin typeface="Arial"/>
                <a:cs typeface="Arial"/>
              </a:rPr>
              <a:t> </a:t>
            </a:r>
            <a:r>
              <a:rPr sz="1000" spc="-10" dirty="0">
                <a:latin typeface="Arial"/>
                <a:cs typeface="Arial"/>
              </a:rPr>
              <a:t>Australian </a:t>
            </a:r>
            <a:r>
              <a:rPr sz="1000" dirty="0">
                <a:latin typeface="Arial"/>
                <a:cs typeface="Arial"/>
              </a:rPr>
              <a:t>campuses</a:t>
            </a:r>
            <a:r>
              <a:rPr sz="1000" spc="-5" dirty="0">
                <a:latin typeface="Arial"/>
                <a:cs typeface="Arial"/>
              </a:rPr>
              <a:t> </a:t>
            </a:r>
            <a:r>
              <a:rPr sz="1000" dirty="0">
                <a:latin typeface="Arial"/>
                <a:cs typeface="Arial"/>
              </a:rPr>
              <a:t>are</a:t>
            </a:r>
            <a:r>
              <a:rPr sz="1000" spc="-5" dirty="0">
                <a:latin typeface="Arial"/>
                <a:cs typeface="Arial"/>
              </a:rPr>
              <a:t> </a:t>
            </a:r>
            <a:r>
              <a:rPr sz="1000" dirty="0">
                <a:latin typeface="Arial"/>
                <a:cs typeface="Arial"/>
              </a:rPr>
              <a:t>located</a:t>
            </a:r>
            <a:r>
              <a:rPr sz="1000" spc="-5" dirty="0">
                <a:latin typeface="Arial"/>
                <a:cs typeface="Arial"/>
              </a:rPr>
              <a:t> </a:t>
            </a:r>
            <a:r>
              <a:rPr sz="1000" dirty="0">
                <a:latin typeface="Arial"/>
                <a:cs typeface="Arial"/>
              </a:rPr>
              <a:t>in</a:t>
            </a:r>
            <a:r>
              <a:rPr sz="1000" spc="-5" dirty="0">
                <a:latin typeface="Arial"/>
                <a:cs typeface="Arial"/>
              </a:rPr>
              <a:t> </a:t>
            </a:r>
            <a:r>
              <a:rPr sz="1000" spc="-10" dirty="0">
                <a:latin typeface="Arial"/>
                <a:cs typeface="Arial"/>
              </a:rPr>
              <a:t>Melbourne’s</a:t>
            </a:r>
            <a:r>
              <a:rPr sz="1000" spc="-5" dirty="0">
                <a:latin typeface="Arial"/>
                <a:cs typeface="Arial"/>
              </a:rPr>
              <a:t> </a:t>
            </a:r>
            <a:r>
              <a:rPr sz="1000" dirty="0">
                <a:latin typeface="Arial"/>
                <a:cs typeface="Arial"/>
              </a:rPr>
              <a:t>east</a:t>
            </a:r>
            <a:r>
              <a:rPr sz="1000" spc="-5" dirty="0">
                <a:latin typeface="Arial"/>
                <a:cs typeface="Arial"/>
              </a:rPr>
              <a:t> </a:t>
            </a:r>
            <a:r>
              <a:rPr sz="1000" dirty="0">
                <a:latin typeface="Arial"/>
                <a:cs typeface="Arial"/>
              </a:rPr>
              <a:t>and </a:t>
            </a:r>
            <a:r>
              <a:rPr sz="1000" spc="-10" dirty="0">
                <a:latin typeface="Arial"/>
                <a:cs typeface="Arial"/>
              </a:rPr>
              <a:t>outer-</a:t>
            </a:r>
            <a:r>
              <a:rPr sz="1000" dirty="0">
                <a:latin typeface="Arial"/>
                <a:cs typeface="Arial"/>
              </a:rPr>
              <a:t>east,</a:t>
            </a:r>
            <a:r>
              <a:rPr sz="1000" spc="-5" dirty="0">
                <a:latin typeface="Arial"/>
                <a:cs typeface="Arial"/>
              </a:rPr>
              <a:t> </a:t>
            </a:r>
            <a:r>
              <a:rPr sz="1000" dirty="0">
                <a:latin typeface="Arial"/>
                <a:cs typeface="Arial"/>
              </a:rPr>
              <a:t>and</a:t>
            </a:r>
            <a:r>
              <a:rPr sz="1000" spc="-5" dirty="0">
                <a:latin typeface="Arial"/>
                <a:cs typeface="Arial"/>
              </a:rPr>
              <a:t> </a:t>
            </a:r>
            <a:r>
              <a:rPr sz="1000" dirty="0">
                <a:latin typeface="Arial"/>
                <a:cs typeface="Arial"/>
              </a:rPr>
              <a:t>pay</a:t>
            </a:r>
            <a:r>
              <a:rPr sz="1000" spc="-5" dirty="0">
                <a:latin typeface="Arial"/>
                <a:cs typeface="Arial"/>
              </a:rPr>
              <a:t> </a:t>
            </a:r>
            <a:r>
              <a:rPr sz="1000" spc="-25" dirty="0">
                <a:latin typeface="Arial"/>
                <a:cs typeface="Arial"/>
              </a:rPr>
              <a:t>our </a:t>
            </a:r>
            <a:r>
              <a:rPr sz="1000" dirty="0">
                <a:latin typeface="Arial"/>
                <a:cs typeface="Arial"/>
              </a:rPr>
              <a:t>respect</a:t>
            </a:r>
            <a:r>
              <a:rPr sz="1000" spc="-15" dirty="0">
                <a:latin typeface="Arial"/>
                <a:cs typeface="Arial"/>
              </a:rPr>
              <a:t> </a:t>
            </a:r>
            <a:r>
              <a:rPr sz="1000" dirty="0">
                <a:latin typeface="Arial"/>
                <a:cs typeface="Arial"/>
              </a:rPr>
              <a:t>to</a:t>
            </a:r>
            <a:r>
              <a:rPr sz="1000" spc="-20" dirty="0">
                <a:latin typeface="Arial"/>
                <a:cs typeface="Arial"/>
              </a:rPr>
              <a:t> </a:t>
            </a:r>
            <a:r>
              <a:rPr sz="1000" dirty="0">
                <a:latin typeface="Arial"/>
                <a:cs typeface="Arial"/>
              </a:rPr>
              <a:t>their</a:t>
            </a:r>
            <a:r>
              <a:rPr sz="1000" spc="-15" dirty="0">
                <a:latin typeface="Arial"/>
                <a:cs typeface="Arial"/>
              </a:rPr>
              <a:t> </a:t>
            </a:r>
            <a:r>
              <a:rPr sz="1000" dirty="0">
                <a:latin typeface="Arial"/>
                <a:cs typeface="Arial"/>
              </a:rPr>
              <a:t>Elders</a:t>
            </a:r>
            <a:r>
              <a:rPr sz="1000" spc="-15" dirty="0">
                <a:latin typeface="Arial"/>
                <a:cs typeface="Arial"/>
              </a:rPr>
              <a:t> </a:t>
            </a:r>
            <a:r>
              <a:rPr sz="1000" dirty="0">
                <a:latin typeface="Arial"/>
                <a:cs typeface="Arial"/>
              </a:rPr>
              <a:t>past,</a:t>
            </a:r>
            <a:r>
              <a:rPr sz="1000" spc="-15" dirty="0">
                <a:latin typeface="Arial"/>
                <a:cs typeface="Arial"/>
              </a:rPr>
              <a:t> </a:t>
            </a:r>
            <a:r>
              <a:rPr sz="1000" dirty="0">
                <a:latin typeface="Arial"/>
                <a:cs typeface="Arial"/>
              </a:rPr>
              <a:t>present</a:t>
            </a:r>
            <a:r>
              <a:rPr sz="1000" spc="-15" dirty="0">
                <a:latin typeface="Arial"/>
                <a:cs typeface="Arial"/>
              </a:rPr>
              <a:t> </a:t>
            </a:r>
            <a:r>
              <a:rPr sz="1000" dirty="0">
                <a:latin typeface="Arial"/>
                <a:cs typeface="Arial"/>
              </a:rPr>
              <a:t>and</a:t>
            </a:r>
            <a:r>
              <a:rPr sz="1000" spc="-15" dirty="0">
                <a:latin typeface="Arial"/>
                <a:cs typeface="Arial"/>
              </a:rPr>
              <a:t> </a:t>
            </a:r>
            <a:r>
              <a:rPr sz="1000" spc="-10" dirty="0">
                <a:latin typeface="Arial"/>
                <a:cs typeface="Arial"/>
              </a:rPr>
              <a:t>emerging.</a:t>
            </a:r>
            <a:endParaRPr sz="1000">
              <a:latin typeface="Arial"/>
              <a:cs typeface="Arial"/>
            </a:endParaRPr>
          </a:p>
          <a:p>
            <a:pPr>
              <a:lnSpc>
                <a:spcPct val="100000"/>
              </a:lnSpc>
              <a:spcBef>
                <a:spcPts val="100"/>
              </a:spcBef>
            </a:pPr>
            <a:endParaRPr sz="1000">
              <a:latin typeface="Arial"/>
              <a:cs typeface="Arial"/>
            </a:endParaRPr>
          </a:p>
          <a:p>
            <a:pPr marL="12700" marR="8890">
              <a:lnSpc>
                <a:spcPct val="100000"/>
              </a:lnSpc>
            </a:pPr>
            <a:r>
              <a:rPr sz="1000" dirty="0">
                <a:latin typeface="Arial"/>
                <a:cs typeface="Arial"/>
              </a:rPr>
              <a:t>We</a:t>
            </a:r>
            <a:r>
              <a:rPr sz="1000" spc="-20" dirty="0">
                <a:latin typeface="Arial"/>
                <a:cs typeface="Arial"/>
              </a:rPr>
              <a:t> </a:t>
            </a:r>
            <a:r>
              <a:rPr sz="1000" dirty="0">
                <a:latin typeface="Arial"/>
                <a:cs typeface="Arial"/>
              </a:rPr>
              <a:t>are</a:t>
            </a:r>
            <a:r>
              <a:rPr sz="1000" spc="-15" dirty="0">
                <a:latin typeface="Arial"/>
                <a:cs typeface="Arial"/>
              </a:rPr>
              <a:t> </a:t>
            </a:r>
            <a:r>
              <a:rPr sz="1000" dirty="0">
                <a:latin typeface="Arial"/>
                <a:cs typeface="Arial"/>
              </a:rPr>
              <a:t>honoured</a:t>
            </a:r>
            <a:r>
              <a:rPr sz="1000" spc="-15" dirty="0">
                <a:latin typeface="Arial"/>
                <a:cs typeface="Arial"/>
              </a:rPr>
              <a:t> </a:t>
            </a:r>
            <a:r>
              <a:rPr sz="1000" dirty="0">
                <a:latin typeface="Arial"/>
                <a:cs typeface="Arial"/>
              </a:rPr>
              <a:t>to</a:t>
            </a:r>
            <a:r>
              <a:rPr sz="1000" spc="-15" dirty="0">
                <a:latin typeface="Arial"/>
                <a:cs typeface="Arial"/>
              </a:rPr>
              <a:t> </a:t>
            </a:r>
            <a:r>
              <a:rPr sz="1000" dirty="0">
                <a:latin typeface="Arial"/>
                <a:cs typeface="Arial"/>
              </a:rPr>
              <a:t>recognise</a:t>
            </a:r>
            <a:r>
              <a:rPr sz="1000" spc="-15" dirty="0">
                <a:latin typeface="Arial"/>
                <a:cs typeface="Arial"/>
              </a:rPr>
              <a:t> </a:t>
            </a:r>
            <a:r>
              <a:rPr sz="1000" dirty="0">
                <a:latin typeface="Arial"/>
                <a:cs typeface="Arial"/>
              </a:rPr>
              <a:t>our</a:t>
            </a:r>
            <a:r>
              <a:rPr sz="1000" spc="-20" dirty="0">
                <a:latin typeface="Arial"/>
                <a:cs typeface="Arial"/>
              </a:rPr>
              <a:t> </a:t>
            </a:r>
            <a:r>
              <a:rPr sz="1000" dirty="0">
                <a:latin typeface="Arial"/>
                <a:cs typeface="Arial"/>
              </a:rPr>
              <a:t>connection</a:t>
            </a:r>
            <a:r>
              <a:rPr sz="1000" spc="-15" dirty="0">
                <a:latin typeface="Arial"/>
                <a:cs typeface="Arial"/>
              </a:rPr>
              <a:t> </a:t>
            </a:r>
            <a:r>
              <a:rPr sz="1000" dirty="0">
                <a:latin typeface="Arial"/>
                <a:cs typeface="Arial"/>
              </a:rPr>
              <a:t>to</a:t>
            </a:r>
            <a:r>
              <a:rPr sz="1000" spc="-15" dirty="0">
                <a:latin typeface="Arial"/>
                <a:cs typeface="Arial"/>
              </a:rPr>
              <a:t> </a:t>
            </a:r>
            <a:r>
              <a:rPr sz="1000" spc="-10" dirty="0">
                <a:latin typeface="Arial"/>
                <a:cs typeface="Arial"/>
              </a:rPr>
              <a:t>Wurundjeri</a:t>
            </a:r>
            <a:r>
              <a:rPr sz="1000" spc="-15" dirty="0">
                <a:latin typeface="Arial"/>
                <a:cs typeface="Arial"/>
              </a:rPr>
              <a:t> </a:t>
            </a:r>
            <a:r>
              <a:rPr sz="1000" spc="-10" dirty="0">
                <a:latin typeface="Arial"/>
                <a:cs typeface="Arial"/>
              </a:rPr>
              <a:t>Country,</a:t>
            </a:r>
            <a:r>
              <a:rPr sz="1000" spc="-15" dirty="0">
                <a:latin typeface="Arial"/>
                <a:cs typeface="Arial"/>
              </a:rPr>
              <a:t> </a:t>
            </a:r>
            <a:r>
              <a:rPr sz="1000" spc="-10" dirty="0">
                <a:latin typeface="Arial"/>
                <a:cs typeface="Arial"/>
              </a:rPr>
              <a:t>history, </a:t>
            </a:r>
            <a:r>
              <a:rPr sz="1000" dirty="0">
                <a:latin typeface="Arial"/>
                <a:cs typeface="Arial"/>
              </a:rPr>
              <a:t>culture,</a:t>
            </a:r>
            <a:r>
              <a:rPr sz="1000" spc="-20" dirty="0">
                <a:latin typeface="Arial"/>
                <a:cs typeface="Arial"/>
              </a:rPr>
              <a:t> </a:t>
            </a:r>
            <a:r>
              <a:rPr sz="1000" dirty="0">
                <a:latin typeface="Arial"/>
                <a:cs typeface="Arial"/>
              </a:rPr>
              <a:t>and</a:t>
            </a:r>
            <a:r>
              <a:rPr sz="1000" spc="-20" dirty="0">
                <a:latin typeface="Arial"/>
                <a:cs typeface="Arial"/>
              </a:rPr>
              <a:t> </a:t>
            </a:r>
            <a:r>
              <a:rPr sz="1000" dirty="0">
                <a:latin typeface="Arial"/>
                <a:cs typeface="Arial"/>
              </a:rPr>
              <a:t>spirituality</a:t>
            </a:r>
            <a:r>
              <a:rPr sz="1000" spc="-20" dirty="0">
                <a:latin typeface="Arial"/>
                <a:cs typeface="Arial"/>
              </a:rPr>
              <a:t> </a:t>
            </a:r>
            <a:r>
              <a:rPr sz="1000" dirty="0">
                <a:latin typeface="Arial"/>
                <a:cs typeface="Arial"/>
              </a:rPr>
              <a:t>through</a:t>
            </a:r>
            <a:r>
              <a:rPr sz="1000" spc="-20" dirty="0">
                <a:latin typeface="Arial"/>
                <a:cs typeface="Arial"/>
              </a:rPr>
              <a:t> </a:t>
            </a:r>
            <a:r>
              <a:rPr sz="1000" dirty="0">
                <a:latin typeface="Arial"/>
                <a:cs typeface="Arial"/>
              </a:rPr>
              <a:t>these</a:t>
            </a:r>
            <a:r>
              <a:rPr sz="1000" spc="-20" dirty="0">
                <a:latin typeface="Arial"/>
                <a:cs typeface="Arial"/>
              </a:rPr>
              <a:t> </a:t>
            </a:r>
            <a:r>
              <a:rPr sz="1000" dirty="0">
                <a:latin typeface="Arial"/>
                <a:cs typeface="Arial"/>
              </a:rPr>
              <a:t>locations,</a:t>
            </a:r>
            <a:r>
              <a:rPr sz="1000" spc="-20" dirty="0">
                <a:latin typeface="Arial"/>
                <a:cs typeface="Arial"/>
              </a:rPr>
              <a:t> </a:t>
            </a:r>
            <a:r>
              <a:rPr sz="1000" dirty="0">
                <a:latin typeface="Arial"/>
                <a:cs typeface="Arial"/>
              </a:rPr>
              <a:t>and</a:t>
            </a:r>
            <a:r>
              <a:rPr sz="1000" spc="-20" dirty="0">
                <a:latin typeface="Arial"/>
                <a:cs typeface="Arial"/>
              </a:rPr>
              <a:t> </a:t>
            </a:r>
            <a:r>
              <a:rPr sz="1000" dirty="0">
                <a:latin typeface="Arial"/>
                <a:cs typeface="Arial"/>
              </a:rPr>
              <a:t>strive</a:t>
            </a:r>
            <a:r>
              <a:rPr sz="1000" spc="-20" dirty="0">
                <a:latin typeface="Arial"/>
                <a:cs typeface="Arial"/>
              </a:rPr>
              <a:t> </a:t>
            </a:r>
            <a:r>
              <a:rPr sz="1000" dirty="0">
                <a:latin typeface="Arial"/>
                <a:cs typeface="Arial"/>
              </a:rPr>
              <a:t>to</a:t>
            </a:r>
            <a:r>
              <a:rPr sz="1000" spc="-20" dirty="0">
                <a:latin typeface="Arial"/>
                <a:cs typeface="Arial"/>
              </a:rPr>
              <a:t> </a:t>
            </a:r>
            <a:r>
              <a:rPr sz="1000" dirty="0">
                <a:latin typeface="Arial"/>
                <a:cs typeface="Arial"/>
              </a:rPr>
              <a:t>ensure</a:t>
            </a:r>
            <a:r>
              <a:rPr sz="1000" spc="-20" dirty="0">
                <a:latin typeface="Arial"/>
                <a:cs typeface="Arial"/>
              </a:rPr>
              <a:t> </a:t>
            </a:r>
            <a:r>
              <a:rPr sz="1000" dirty="0">
                <a:latin typeface="Arial"/>
                <a:cs typeface="Arial"/>
              </a:rPr>
              <a:t>that</a:t>
            </a:r>
            <a:r>
              <a:rPr sz="1000" spc="-20" dirty="0">
                <a:latin typeface="Arial"/>
                <a:cs typeface="Arial"/>
              </a:rPr>
              <a:t> </a:t>
            </a:r>
            <a:r>
              <a:rPr sz="1000" spc="-25" dirty="0">
                <a:latin typeface="Arial"/>
                <a:cs typeface="Arial"/>
              </a:rPr>
              <a:t>we </a:t>
            </a:r>
            <a:r>
              <a:rPr sz="1000" dirty="0">
                <a:latin typeface="Arial"/>
                <a:cs typeface="Arial"/>
              </a:rPr>
              <a:t>operate</a:t>
            </a:r>
            <a:r>
              <a:rPr sz="1000" spc="-10" dirty="0">
                <a:latin typeface="Arial"/>
                <a:cs typeface="Arial"/>
              </a:rPr>
              <a:t> </a:t>
            </a:r>
            <a:r>
              <a:rPr sz="1000" dirty="0">
                <a:latin typeface="Arial"/>
                <a:cs typeface="Arial"/>
              </a:rPr>
              <a:t>in</a:t>
            </a:r>
            <a:r>
              <a:rPr sz="1000" spc="-5" dirty="0">
                <a:latin typeface="Arial"/>
                <a:cs typeface="Arial"/>
              </a:rPr>
              <a:t> </a:t>
            </a:r>
            <a:r>
              <a:rPr sz="1000" dirty="0">
                <a:latin typeface="Arial"/>
                <a:cs typeface="Arial"/>
              </a:rPr>
              <a:t>a</a:t>
            </a:r>
            <a:r>
              <a:rPr sz="1000" spc="-5" dirty="0">
                <a:latin typeface="Arial"/>
                <a:cs typeface="Arial"/>
              </a:rPr>
              <a:t> </a:t>
            </a:r>
            <a:r>
              <a:rPr sz="1000" dirty="0">
                <a:latin typeface="Arial"/>
                <a:cs typeface="Arial"/>
              </a:rPr>
              <a:t>manner</a:t>
            </a:r>
            <a:r>
              <a:rPr sz="1000" spc="-5" dirty="0">
                <a:latin typeface="Arial"/>
                <a:cs typeface="Arial"/>
              </a:rPr>
              <a:t> </a:t>
            </a:r>
            <a:r>
              <a:rPr sz="1000" dirty="0">
                <a:latin typeface="Arial"/>
                <a:cs typeface="Arial"/>
              </a:rPr>
              <a:t>that</a:t>
            </a:r>
            <a:r>
              <a:rPr sz="1000" spc="-5" dirty="0">
                <a:latin typeface="Arial"/>
                <a:cs typeface="Arial"/>
              </a:rPr>
              <a:t> </a:t>
            </a:r>
            <a:r>
              <a:rPr sz="1000" dirty="0">
                <a:latin typeface="Arial"/>
                <a:cs typeface="Arial"/>
              </a:rPr>
              <a:t>respects</a:t>
            </a:r>
            <a:r>
              <a:rPr sz="1000" spc="-10" dirty="0">
                <a:latin typeface="Arial"/>
                <a:cs typeface="Arial"/>
              </a:rPr>
              <a:t> </a:t>
            </a:r>
            <a:r>
              <a:rPr sz="1000" dirty="0">
                <a:latin typeface="Arial"/>
                <a:cs typeface="Arial"/>
              </a:rPr>
              <a:t>and</a:t>
            </a:r>
            <a:r>
              <a:rPr sz="1000" spc="-5" dirty="0">
                <a:latin typeface="Arial"/>
                <a:cs typeface="Arial"/>
              </a:rPr>
              <a:t> </a:t>
            </a:r>
            <a:r>
              <a:rPr sz="1000" dirty="0">
                <a:latin typeface="Arial"/>
                <a:cs typeface="Arial"/>
              </a:rPr>
              <a:t>honours</a:t>
            </a:r>
            <a:r>
              <a:rPr sz="1000" spc="-5" dirty="0">
                <a:latin typeface="Arial"/>
                <a:cs typeface="Arial"/>
              </a:rPr>
              <a:t> </a:t>
            </a:r>
            <a:r>
              <a:rPr sz="1000" dirty="0">
                <a:latin typeface="Arial"/>
                <a:cs typeface="Arial"/>
              </a:rPr>
              <a:t>the</a:t>
            </a:r>
            <a:r>
              <a:rPr sz="1000" spc="-5" dirty="0">
                <a:latin typeface="Arial"/>
                <a:cs typeface="Arial"/>
              </a:rPr>
              <a:t> </a:t>
            </a:r>
            <a:r>
              <a:rPr sz="1000" dirty="0">
                <a:latin typeface="Arial"/>
                <a:cs typeface="Arial"/>
              </a:rPr>
              <a:t>Elders</a:t>
            </a:r>
            <a:r>
              <a:rPr sz="1000" spc="-5" dirty="0">
                <a:latin typeface="Arial"/>
                <a:cs typeface="Arial"/>
              </a:rPr>
              <a:t> </a:t>
            </a:r>
            <a:r>
              <a:rPr sz="1000" dirty="0">
                <a:latin typeface="Arial"/>
                <a:cs typeface="Arial"/>
              </a:rPr>
              <a:t>and</a:t>
            </a:r>
            <a:r>
              <a:rPr sz="1000" spc="-65" dirty="0">
                <a:latin typeface="Arial"/>
                <a:cs typeface="Arial"/>
              </a:rPr>
              <a:t> </a:t>
            </a:r>
            <a:r>
              <a:rPr sz="1000" dirty="0">
                <a:latin typeface="Arial"/>
                <a:cs typeface="Arial"/>
              </a:rPr>
              <a:t>Ancestors</a:t>
            </a:r>
            <a:r>
              <a:rPr sz="1000" spc="-5" dirty="0">
                <a:latin typeface="Arial"/>
                <a:cs typeface="Arial"/>
              </a:rPr>
              <a:t> </a:t>
            </a:r>
            <a:r>
              <a:rPr sz="1000" spc="-25" dirty="0">
                <a:latin typeface="Arial"/>
                <a:cs typeface="Arial"/>
              </a:rPr>
              <a:t>of </a:t>
            </a:r>
            <a:r>
              <a:rPr sz="1000" dirty="0">
                <a:latin typeface="Arial"/>
                <a:cs typeface="Arial"/>
              </a:rPr>
              <a:t>these</a:t>
            </a:r>
            <a:r>
              <a:rPr sz="1000" spc="-25" dirty="0">
                <a:latin typeface="Arial"/>
                <a:cs typeface="Arial"/>
              </a:rPr>
              <a:t> </a:t>
            </a:r>
            <a:r>
              <a:rPr sz="1000" spc="-10" dirty="0">
                <a:latin typeface="Arial"/>
                <a:cs typeface="Arial"/>
              </a:rPr>
              <a:t>lands.</a:t>
            </a:r>
            <a:endParaRPr sz="1000">
              <a:latin typeface="Arial"/>
              <a:cs typeface="Arial"/>
            </a:endParaRPr>
          </a:p>
          <a:p>
            <a:pPr>
              <a:lnSpc>
                <a:spcPct val="100000"/>
              </a:lnSpc>
              <a:spcBef>
                <a:spcPts val="100"/>
              </a:spcBef>
            </a:pPr>
            <a:endParaRPr sz="1000">
              <a:latin typeface="Arial"/>
              <a:cs typeface="Arial"/>
            </a:endParaRPr>
          </a:p>
          <a:p>
            <a:pPr marL="12700" marR="119380">
              <a:lnSpc>
                <a:spcPct val="100000"/>
              </a:lnSpc>
            </a:pPr>
            <a:r>
              <a:rPr sz="1000" dirty="0">
                <a:latin typeface="Arial"/>
                <a:cs typeface="Arial"/>
              </a:rPr>
              <a:t>We</a:t>
            </a:r>
            <a:r>
              <a:rPr sz="1000" spc="-25" dirty="0">
                <a:latin typeface="Arial"/>
                <a:cs typeface="Arial"/>
              </a:rPr>
              <a:t> </a:t>
            </a:r>
            <a:r>
              <a:rPr sz="1000" dirty="0">
                <a:latin typeface="Arial"/>
                <a:cs typeface="Arial"/>
              </a:rPr>
              <a:t>also</a:t>
            </a:r>
            <a:r>
              <a:rPr sz="1000" spc="-20" dirty="0">
                <a:latin typeface="Arial"/>
                <a:cs typeface="Arial"/>
              </a:rPr>
              <a:t> </a:t>
            </a:r>
            <a:r>
              <a:rPr sz="1000" dirty="0">
                <a:latin typeface="Arial"/>
                <a:cs typeface="Arial"/>
              </a:rPr>
              <a:t>respectfully</a:t>
            </a:r>
            <a:r>
              <a:rPr sz="1000" spc="-15" dirty="0">
                <a:latin typeface="Arial"/>
                <a:cs typeface="Arial"/>
              </a:rPr>
              <a:t> </a:t>
            </a:r>
            <a:r>
              <a:rPr sz="1000" dirty="0">
                <a:latin typeface="Arial"/>
                <a:cs typeface="Arial"/>
              </a:rPr>
              <a:t>acknowledge</a:t>
            </a:r>
            <a:r>
              <a:rPr sz="1000" spc="-15" dirty="0">
                <a:latin typeface="Arial"/>
                <a:cs typeface="Arial"/>
              </a:rPr>
              <a:t> </a:t>
            </a:r>
            <a:r>
              <a:rPr sz="1000" spc="-10" dirty="0">
                <a:latin typeface="Arial"/>
                <a:cs typeface="Arial"/>
              </a:rPr>
              <a:t>Swinburne’s</a:t>
            </a:r>
            <a:r>
              <a:rPr sz="1000" spc="-60" dirty="0">
                <a:latin typeface="Arial"/>
                <a:cs typeface="Arial"/>
              </a:rPr>
              <a:t> </a:t>
            </a:r>
            <a:r>
              <a:rPr sz="1000" dirty="0">
                <a:latin typeface="Arial"/>
                <a:cs typeface="Arial"/>
              </a:rPr>
              <a:t>Aboriginal</a:t>
            </a:r>
            <a:r>
              <a:rPr sz="1000" spc="-15" dirty="0">
                <a:latin typeface="Arial"/>
                <a:cs typeface="Arial"/>
              </a:rPr>
              <a:t> </a:t>
            </a:r>
            <a:r>
              <a:rPr sz="1000" dirty="0">
                <a:latin typeface="Arial"/>
                <a:cs typeface="Arial"/>
              </a:rPr>
              <a:t>and</a:t>
            </a:r>
            <a:r>
              <a:rPr sz="1000" spc="-30" dirty="0">
                <a:latin typeface="Arial"/>
                <a:cs typeface="Arial"/>
              </a:rPr>
              <a:t> </a:t>
            </a:r>
            <a:r>
              <a:rPr sz="1000" spc="-20" dirty="0">
                <a:latin typeface="Arial"/>
                <a:cs typeface="Arial"/>
              </a:rPr>
              <a:t>Torres</a:t>
            </a:r>
            <a:r>
              <a:rPr sz="1000" spc="-15" dirty="0">
                <a:latin typeface="Arial"/>
                <a:cs typeface="Arial"/>
              </a:rPr>
              <a:t> </a:t>
            </a:r>
            <a:r>
              <a:rPr sz="1000" spc="-10" dirty="0">
                <a:latin typeface="Arial"/>
                <a:cs typeface="Arial"/>
              </a:rPr>
              <a:t>Strait </a:t>
            </a:r>
            <a:r>
              <a:rPr sz="1000" dirty="0">
                <a:latin typeface="Arial"/>
                <a:cs typeface="Arial"/>
              </a:rPr>
              <a:t>Islander</a:t>
            </a:r>
            <a:r>
              <a:rPr sz="1000" spc="-25" dirty="0">
                <a:latin typeface="Arial"/>
                <a:cs typeface="Arial"/>
              </a:rPr>
              <a:t> </a:t>
            </a:r>
            <a:r>
              <a:rPr sz="1000" dirty="0">
                <a:latin typeface="Arial"/>
                <a:cs typeface="Arial"/>
              </a:rPr>
              <a:t>staff,</a:t>
            </a:r>
            <a:r>
              <a:rPr sz="1000" spc="-20" dirty="0">
                <a:latin typeface="Arial"/>
                <a:cs typeface="Arial"/>
              </a:rPr>
              <a:t> </a:t>
            </a:r>
            <a:r>
              <a:rPr sz="1000" dirty="0">
                <a:latin typeface="Arial"/>
                <a:cs typeface="Arial"/>
              </a:rPr>
              <a:t>students,</a:t>
            </a:r>
            <a:r>
              <a:rPr sz="1000" spc="-20" dirty="0">
                <a:latin typeface="Arial"/>
                <a:cs typeface="Arial"/>
              </a:rPr>
              <a:t> </a:t>
            </a:r>
            <a:r>
              <a:rPr sz="1000" dirty="0">
                <a:latin typeface="Arial"/>
                <a:cs typeface="Arial"/>
              </a:rPr>
              <a:t>alumni,</a:t>
            </a:r>
            <a:r>
              <a:rPr sz="1000" spc="-25" dirty="0">
                <a:latin typeface="Arial"/>
                <a:cs typeface="Arial"/>
              </a:rPr>
              <a:t> </a:t>
            </a:r>
            <a:r>
              <a:rPr sz="1000" dirty="0">
                <a:latin typeface="Arial"/>
                <a:cs typeface="Arial"/>
              </a:rPr>
              <a:t>partners</a:t>
            </a:r>
            <a:r>
              <a:rPr sz="1000" spc="-20" dirty="0">
                <a:latin typeface="Arial"/>
                <a:cs typeface="Arial"/>
              </a:rPr>
              <a:t> </a:t>
            </a:r>
            <a:r>
              <a:rPr sz="1000" dirty="0">
                <a:latin typeface="Arial"/>
                <a:cs typeface="Arial"/>
              </a:rPr>
              <a:t>and</a:t>
            </a:r>
            <a:r>
              <a:rPr sz="1000" spc="-20" dirty="0">
                <a:latin typeface="Arial"/>
                <a:cs typeface="Arial"/>
              </a:rPr>
              <a:t> </a:t>
            </a:r>
            <a:r>
              <a:rPr sz="1000" spc="-10" dirty="0">
                <a:latin typeface="Arial"/>
                <a:cs typeface="Arial"/>
              </a:rPr>
              <a:t>visitors.</a:t>
            </a:r>
            <a:endParaRPr sz="1000">
              <a:latin typeface="Arial"/>
              <a:cs typeface="Arial"/>
            </a:endParaRPr>
          </a:p>
          <a:p>
            <a:pPr>
              <a:lnSpc>
                <a:spcPct val="100000"/>
              </a:lnSpc>
              <a:spcBef>
                <a:spcPts val="100"/>
              </a:spcBef>
            </a:pPr>
            <a:endParaRPr sz="1000">
              <a:latin typeface="Arial"/>
              <a:cs typeface="Arial"/>
            </a:endParaRPr>
          </a:p>
          <a:p>
            <a:pPr marL="12700" marR="101600">
              <a:lnSpc>
                <a:spcPct val="100000"/>
              </a:lnSpc>
            </a:pPr>
            <a:r>
              <a:rPr sz="1000" dirty="0">
                <a:latin typeface="Arial"/>
                <a:cs typeface="Arial"/>
              </a:rPr>
              <a:t>We</a:t>
            </a:r>
            <a:r>
              <a:rPr sz="1000" spc="-15" dirty="0">
                <a:latin typeface="Arial"/>
                <a:cs typeface="Arial"/>
              </a:rPr>
              <a:t> </a:t>
            </a:r>
            <a:r>
              <a:rPr sz="1000" dirty="0">
                <a:latin typeface="Arial"/>
                <a:cs typeface="Arial"/>
              </a:rPr>
              <a:t>also</a:t>
            </a:r>
            <a:r>
              <a:rPr sz="1000" spc="-15" dirty="0">
                <a:latin typeface="Arial"/>
                <a:cs typeface="Arial"/>
              </a:rPr>
              <a:t> </a:t>
            </a:r>
            <a:r>
              <a:rPr sz="1000" dirty="0">
                <a:latin typeface="Arial"/>
                <a:cs typeface="Arial"/>
              </a:rPr>
              <a:t>acknowledge</a:t>
            </a:r>
            <a:r>
              <a:rPr sz="1000" spc="-15" dirty="0">
                <a:latin typeface="Arial"/>
                <a:cs typeface="Arial"/>
              </a:rPr>
              <a:t> </a:t>
            </a:r>
            <a:r>
              <a:rPr sz="1000" dirty="0">
                <a:latin typeface="Arial"/>
                <a:cs typeface="Arial"/>
              </a:rPr>
              <a:t>and</a:t>
            </a:r>
            <a:r>
              <a:rPr sz="1000" spc="-10" dirty="0">
                <a:latin typeface="Arial"/>
                <a:cs typeface="Arial"/>
              </a:rPr>
              <a:t> </a:t>
            </a:r>
            <a:r>
              <a:rPr sz="1000" dirty="0">
                <a:latin typeface="Arial"/>
                <a:cs typeface="Arial"/>
              </a:rPr>
              <a:t>respect</a:t>
            </a:r>
            <a:r>
              <a:rPr sz="1000" spc="-15" dirty="0">
                <a:latin typeface="Arial"/>
                <a:cs typeface="Arial"/>
              </a:rPr>
              <a:t> </a:t>
            </a:r>
            <a:r>
              <a:rPr sz="1000" dirty="0">
                <a:latin typeface="Arial"/>
                <a:cs typeface="Arial"/>
              </a:rPr>
              <a:t>the</a:t>
            </a:r>
            <a:r>
              <a:rPr sz="1000" spc="-30" dirty="0">
                <a:latin typeface="Arial"/>
                <a:cs typeface="Arial"/>
              </a:rPr>
              <a:t> </a:t>
            </a:r>
            <a:r>
              <a:rPr sz="1000" spc="-10" dirty="0">
                <a:latin typeface="Arial"/>
                <a:cs typeface="Arial"/>
              </a:rPr>
              <a:t>Traditional</a:t>
            </a:r>
            <a:r>
              <a:rPr sz="1000" spc="-15" dirty="0">
                <a:latin typeface="Arial"/>
                <a:cs typeface="Arial"/>
              </a:rPr>
              <a:t> </a:t>
            </a:r>
            <a:r>
              <a:rPr sz="1000" dirty="0">
                <a:latin typeface="Arial"/>
                <a:cs typeface="Arial"/>
              </a:rPr>
              <a:t>Owners</a:t>
            </a:r>
            <a:r>
              <a:rPr sz="1000" spc="-10" dirty="0">
                <a:latin typeface="Arial"/>
                <a:cs typeface="Arial"/>
              </a:rPr>
              <a:t> </a:t>
            </a:r>
            <a:r>
              <a:rPr sz="1000" dirty="0">
                <a:latin typeface="Arial"/>
                <a:cs typeface="Arial"/>
              </a:rPr>
              <a:t>of</a:t>
            </a:r>
            <a:r>
              <a:rPr sz="1000" spc="-15" dirty="0">
                <a:latin typeface="Arial"/>
                <a:cs typeface="Arial"/>
              </a:rPr>
              <a:t> </a:t>
            </a:r>
            <a:r>
              <a:rPr sz="1000" dirty="0">
                <a:latin typeface="Arial"/>
                <a:cs typeface="Arial"/>
              </a:rPr>
              <a:t>lands</a:t>
            </a:r>
            <a:r>
              <a:rPr sz="1000" spc="-15" dirty="0">
                <a:latin typeface="Arial"/>
                <a:cs typeface="Arial"/>
              </a:rPr>
              <a:t> </a:t>
            </a:r>
            <a:r>
              <a:rPr sz="1000" spc="-10" dirty="0">
                <a:latin typeface="Arial"/>
                <a:cs typeface="Arial"/>
              </a:rPr>
              <a:t>across </a:t>
            </a:r>
            <a:r>
              <a:rPr sz="1000" dirty="0">
                <a:latin typeface="Arial"/>
                <a:cs typeface="Arial"/>
              </a:rPr>
              <a:t>Australia,</a:t>
            </a:r>
            <a:r>
              <a:rPr sz="1000" spc="-40" dirty="0">
                <a:latin typeface="Arial"/>
                <a:cs typeface="Arial"/>
              </a:rPr>
              <a:t> </a:t>
            </a:r>
            <a:r>
              <a:rPr sz="1000" dirty="0">
                <a:latin typeface="Arial"/>
                <a:cs typeface="Arial"/>
              </a:rPr>
              <a:t>their</a:t>
            </a:r>
            <a:r>
              <a:rPr sz="1000" spc="-20" dirty="0">
                <a:latin typeface="Arial"/>
                <a:cs typeface="Arial"/>
              </a:rPr>
              <a:t> </a:t>
            </a:r>
            <a:r>
              <a:rPr sz="1000" spc="-10" dirty="0">
                <a:latin typeface="Arial"/>
                <a:cs typeface="Arial"/>
              </a:rPr>
              <a:t>Elders,</a:t>
            </a:r>
            <a:r>
              <a:rPr sz="1000" spc="-60" dirty="0">
                <a:latin typeface="Arial"/>
                <a:cs typeface="Arial"/>
              </a:rPr>
              <a:t> </a:t>
            </a:r>
            <a:r>
              <a:rPr sz="1000" dirty="0">
                <a:latin typeface="Arial"/>
                <a:cs typeface="Arial"/>
              </a:rPr>
              <a:t>Ancestors,</a:t>
            </a:r>
            <a:r>
              <a:rPr sz="1000" spc="-25" dirty="0">
                <a:latin typeface="Arial"/>
                <a:cs typeface="Arial"/>
              </a:rPr>
              <a:t> </a:t>
            </a:r>
            <a:r>
              <a:rPr sz="1000" dirty="0">
                <a:latin typeface="Arial"/>
                <a:cs typeface="Arial"/>
              </a:rPr>
              <a:t>cultures,</a:t>
            </a:r>
            <a:r>
              <a:rPr sz="1000" spc="-25" dirty="0">
                <a:latin typeface="Arial"/>
                <a:cs typeface="Arial"/>
              </a:rPr>
              <a:t> </a:t>
            </a:r>
            <a:r>
              <a:rPr sz="1000" dirty="0">
                <a:latin typeface="Arial"/>
                <a:cs typeface="Arial"/>
              </a:rPr>
              <a:t>and</a:t>
            </a:r>
            <a:r>
              <a:rPr sz="1000" spc="-20" dirty="0">
                <a:latin typeface="Arial"/>
                <a:cs typeface="Arial"/>
              </a:rPr>
              <a:t> </a:t>
            </a:r>
            <a:r>
              <a:rPr sz="1000" dirty="0">
                <a:latin typeface="Arial"/>
                <a:cs typeface="Arial"/>
              </a:rPr>
              <a:t>heritage,</a:t>
            </a:r>
            <a:r>
              <a:rPr sz="1000" spc="-25" dirty="0">
                <a:latin typeface="Arial"/>
                <a:cs typeface="Arial"/>
              </a:rPr>
              <a:t> </a:t>
            </a:r>
            <a:r>
              <a:rPr sz="1000" dirty="0">
                <a:latin typeface="Arial"/>
                <a:cs typeface="Arial"/>
              </a:rPr>
              <a:t>and</a:t>
            </a:r>
            <a:r>
              <a:rPr sz="1000" spc="-20" dirty="0">
                <a:latin typeface="Arial"/>
                <a:cs typeface="Arial"/>
              </a:rPr>
              <a:t> </a:t>
            </a:r>
            <a:r>
              <a:rPr sz="1000" dirty="0">
                <a:latin typeface="Arial"/>
                <a:cs typeface="Arial"/>
              </a:rPr>
              <a:t>recognise</a:t>
            </a:r>
            <a:r>
              <a:rPr sz="1000" spc="-25" dirty="0">
                <a:latin typeface="Arial"/>
                <a:cs typeface="Arial"/>
              </a:rPr>
              <a:t> the </a:t>
            </a:r>
            <a:r>
              <a:rPr sz="1000" dirty="0">
                <a:latin typeface="Arial"/>
                <a:cs typeface="Arial"/>
              </a:rPr>
              <a:t>continuing</a:t>
            </a:r>
            <a:r>
              <a:rPr sz="1000" spc="-25" dirty="0">
                <a:latin typeface="Arial"/>
                <a:cs typeface="Arial"/>
              </a:rPr>
              <a:t> </a:t>
            </a:r>
            <a:r>
              <a:rPr sz="1000" dirty="0">
                <a:latin typeface="Arial"/>
                <a:cs typeface="Arial"/>
              </a:rPr>
              <a:t>sovereignties</a:t>
            </a:r>
            <a:r>
              <a:rPr sz="1000" spc="-15" dirty="0">
                <a:latin typeface="Arial"/>
                <a:cs typeface="Arial"/>
              </a:rPr>
              <a:t> </a:t>
            </a:r>
            <a:r>
              <a:rPr sz="1000" dirty="0">
                <a:latin typeface="Arial"/>
                <a:cs typeface="Arial"/>
              </a:rPr>
              <a:t>of</a:t>
            </a:r>
            <a:r>
              <a:rPr sz="1000" spc="-15" dirty="0">
                <a:latin typeface="Arial"/>
                <a:cs typeface="Arial"/>
              </a:rPr>
              <a:t> </a:t>
            </a:r>
            <a:r>
              <a:rPr sz="1000" spc="-10" dirty="0">
                <a:latin typeface="Arial"/>
                <a:cs typeface="Arial"/>
              </a:rPr>
              <a:t>all</a:t>
            </a:r>
            <a:r>
              <a:rPr sz="1000" spc="-60" dirty="0">
                <a:latin typeface="Arial"/>
                <a:cs typeface="Arial"/>
              </a:rPr>
              <a:t> </a:t>
            </a:r>
            <a:r>
              <a:rPr sz="1000" dirty="0">
                <a:latin typeface="Arial"/>
                <a:cs typeface="Arial"/>
              </a:rPr>
              <a:t>Aboriginal</a:t>
            </a:r>
            <a:r>
              <a:rPr sz="1000" spc="-15" dirty="0">
                <a:latin typeface="Arial"/>
                <a:cs typeface="Arial"/>
              </a:rPr>
              <a:t> </a:t>
            </a:r>
            <a:r>
              <a:rPr sz="1000" dirty="0">
                <a:latin typeface="Arial"/>
                <a:cs typeface="Arial"/>
              </a:rPr>
              <a:t>and</a:t>
            </a:r>
            <a:r>
              <a:rPr sz="1000" spc="-30" dirty="0">
                <a:latin typeface="Arial"/>
                <a:cs typeface="Arial"/>
              </a:rPr>
              <a:t> </a:t>
            </a:r>
            <a:r>
              <a:rPr sz="1000" spc="-20" dirty="0">
                <a:latin typeface="Arial"/>
                <a:cs typeface="Arial"/>
              </a:rPr>
              <a:t>Torres</a:t>
            </a:r>
            <a:r>
              <a:rPr sz="1000" spc="-15" dirty="0">
                <a:latin typeface="Arial"/>
                <a:cs typeface="Arial"/>
              </a:rPr>
              <a:t> </a:t>
            </a:r>
            <a:r>
              <a:rPr sz="1000" dirty="0">
                <a:latin typeface="Arial"/>
                <a:cs typeface="Arial"/>
              </a:rPr>
              <a:t>Strait</a:t>
            </a:r>
            <a:r>
              <a:rPr sz="1000" spc="-15" dirty="0">
                <a:latin typeface="Arial"/>
                <a:cs typeface="Arial"/>
              </a:rPr>
              <a:t> </a:t>
            </a:r>
            <a:r>
              <a:rPr sz="1000" dirty="0">
                <a:latin typeface="Arial"/>
                <a:cs typeface="Arial"/>
              </a:rPr>
              <a:t>Islander</a:t>
            </a:r>
            <a:r>
              <a:rPr sz="1000" spc="-15" dirty="0">
                <a:latin typeface="Arial"/>
                <a:cs typeface="Arial"/>
              </a:rPr>
              <a:t> </a:t>
            </a:r>
            <a:r>
              <a:rPr sz="1000" spc="-10" dirty="0">
                <a:latin typeface="Arial"/>
                <a:cs typeface="Arial"/>
              </a:rPr>
              <a:t>Nations.</a:t>
            </a:r>
            <a:endParaRPr sz="1000">
              <a:latin typeface="Arial"/>
              <a:cs typeface="Arial"/>
            </a:endParaRPr>
          </a:p>
        </p:txBody>
      </p:sp>
      <p:sp>
        <p:nvSpPr>
          <p:cNvPr id="5" name="object 5"/>
          <p:cNvSpPr txBox="1">
            <a:spLocks noGrp="1"/>
          </p:cNvSpPr>
          <p:nvPr>
            <p:ph type="title"/>
          </p:nvPr>
        </p:nvSpPr>
        <p:spPr>
          <a:xfrm>
            <a:off x="513233" y="1860675"/>
            <a:ext cx="3301365" cy="878840"/>
          </a:xfrm>
          <a:prstGeom prst="rect">
            <a:avLst/>
          </a:prstGeom>
        </p:spPr>
        <p:txBody>
          <a:bodyPr vert="horz" wrap="square" lIns="0" tIns="12700" rIns="0" bIns="0" rtlCol="0">
            <a:spAutoFit/>
          </a:bodyPr>
          <a:lstStyle/>
          <a:p>
            <a:pPr marL="12700" marR="5080">
              <a:lnSpc>
                <a:spcPct val="100000"/>
              </a:lnSpc>
              <a:spcBef>
                <a:spcPts val="100"/>
              </a:spcBef>
            </a:pPr>
            <a:r>
              <a:rPr sz="2800" spc="-10" dirty="0">
                <a:solidFill>
                  <a:srgbClr val="000000"/>
                </a:solidFill>
                <a:latin typeface="Tahoma"/>
                <a:cs typeface="Tahoma"/>
              </a:rPr>
              <a:t>Acknowledgement</a:t>
            </a:r>
            <a:r>
              <a:rPr sz="2800" spc="-155" dirty="0">
                <a:solidFill>
                  <a:srgbClr val="000000"/>
                </a:solidFill>
                <a:latin typeface="Tahoma"/>
                <a:cs typeface="Tahoma"/>
              </a:rPr>
              <a:t> </a:t>
            </a:r>
            <a:r>
              <a:rPr sz="2800" spc="-35" dirty="0">
                <a:solidFill>
                  <a:srgbClr val="000000"/>
                </a:solidFill>
                <a:latin typeface="Tahoma"/>
                <a:cs typeface="Tahoma"/>
              </a:rPr>
              <a:t>of </a:t>
            </a:r>
            <a:r>
              <a:rPr sz="2800" spc="-10" dirty="0">
                <a:solidFill>
                  <a:srgbClr val="000000"/>
                </a:solidFill>
                <a:latin typeface="Tahoma"/>
                <a:cs typeface="Tahoma"/>
              </a:rPr>
              <a:t>Country</a:t>
            </a:r>
            <a:endParaRPr sz="2800">
              <a:latin typeface="Tahoma"/>
              <a:cs typeface="Tahoma"/>
            </a:endParaRPr>
          </a:p>
        </p:txBody>
      </p:sp>
      <p:pic>
        <p:nvPicPr>
          <p:cNvPr id="6" name="object 6"/>
          <p:cNvPicPr/>
          <p:nvPr/>
        </p:nvPicPr>
        <p:blipFill>
          <a:blip r:embed="rId4" cstate="print"/>
          <a:stretch>
            <a:fillRect/>
          </a:stretch>
        </p:blipFill>
        <p:spPr>
          <a:xfrm>
            <a:off x="7434071" y="402335"/>
            <a:ext cx="4754879" cy="5202935"/>
          </a:xfrm>
          <a:prstGeom prst="rect">
            <a:avLst/>
          </a:prstGeom>
        </p:spPr>
      </p:pic>
      <p:pic>
        <p:nvPicPr>
          <p:cNvPr id="7" name="object 7"/>
          <p:cNvPicPr/>
          <p:nvPr/>
        </p:nvPicPr>
        <p:blipFill>
          <a:blip r:embed="rId5" cstate="print"/>
          <a:stretch>
            <a:fillRect/>
          </a:stretch>
        </p:blipFill>
        <p:spPr>
          <a:xfrm>
            <a:off x="6358128" y="4949951"/>
            <a:ext cx="899158" cy="82600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699FF-91B4-3F9E-70B6-00168F0EBEB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6B24370-2EB2-A181-9E63-F282E06EAC2B}"/>
              </a:ext>
            </a:extLst>
          </p:cNvPr>
          <p:cNvSpPr>
            <a:spLocks noGrp="1"/>
          </p:cNvSpPr>
          <p:nvPr>
            <p:ph type="ctrTitle"/>
          </p:nvPr>
        </p:nvSpPr>
        <p:spPr>
          <a:xfrm>
            <a:off x="430279" y="288002"/>
            <a:ext cx="9687755" cy="584775"/>
          </a:xfrm>
          <a:prstGeom prst="rect">
            <a:avLst/>
          </a:prstGeom>
        </p:spPr>
        <p:txBody>
          <a:bodyPr wrap="square" lIns="91440" tIns="45720" rIns="91440" bIns="45720" anchor="t" anchorCtr="0">
            <a:spAutoFit/>
          </a:bodyPr>
          <a:lstStyle/>
          <a:p>
            <a:r>
              <a:rPr lang="en-US" altLang="ja-JP" b="1" dirty="0">
                <a:latin typeface="Barlow Light"/>
              </a:rPr>
              <a:t>Classification - Logistic Regression</a:t>
            </a:r>
            <a:endParaRPr lang="ja-JP" altLang="en-US" b="1">
              <a:latin typeface="Barlow Light"/>
            </a:endParaRPr>
          </a:p>
        </p:txBody>
      </p:sp>
      <p:sp>
        <p:nvSpPr>
          <p:cNvPr id="7" name="TextBox 6">
            <a:extLst>
              <a:ext uri="{FF2B5EF4-FFF2-40B4-BE49-F238E27FC236}">
                <a16:creationId xmlns:a16="http://schemas.microsoft.com/office/drawing/2014/main" id="{401706DD-0D01-2299-6A70-1A4F7DA6F82D}"/>
              </a:ext>
            </a:extLst>
          </p:cNvPr>
          <p:cNvSpPr txBox="1"/>
          <p:nvPr/>
        </p:nvSpPr>
        <p:spPr>
          <a:xfrm>
            <a:off x="430278" y="956450"/>
            <a:ext cx="10231235" cy="288944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Aft>
                <a:spcPts val="600"/>
              </a:spcAft>
              <a:buFont typeface="Wingdings" pitchFamily="2" charset="2"/>
              <a:buChar char="v"/>
            </a:pPr>
            <a:r>
              <a:rPr lang="en-US" sz="2000" b="1" dirty="0">
                <a:latin typeface="Times New Roman" panose="02020603050405020304" pitchFamily="18" charset="0"/>
                <a:cs typeface="Times New Roman" panose="02020603050405020304" pitchFamily="18" charset="0"/>
              </a:rPr>
              <a:t>Logistic Regression Model Setup</a:t>
            </a:r>
          </a:p>
          <a:p>
            <a:pPr>
              <a:lnSpc>
                <a:spcPct val="150000"/>
              </a:lnSpc>
              <a:spcAft>
                <a:spcPts val="600"/>
              </a:spcAft>
            </a:pPr>
            <a:r>
              <a:rPr lang="en-US" dirty="0">
                <a:latin typeface="Times New Roman" panose="02020603050405020304" pitchFamily="18" charset="0"/>
                <a:cs typeface="Times New Roman" panose="02020603050405020304" pitchFamily="18" charset="0"/>
              </a:rPr>
              <a:t>Logistic Regression Overview:</a:t>
            </a:r>
          </a:p>
          <a:p>
            <a:pPr>
              <a:lnSpc>
                <a:spcPct val="150000"/>
              </a:lnSpc>
              <a:spcAft>
                <a:spcPts val="600"/>
              </a:spcAft>
            </a:pPr>
            <a:r>
              <a:rPr lang="en-US" dirty="0">
                <a:latin typeface="Times New Roman" panose="02020603050405020304" pitchFamily="18" charset="0"/>
                <a:cs typeface="Times New Roman" panose="02020603050405020304" pitchFamily="18" charset="0"/>
              </a:rPr>
              <a:t>Logistic regression is a supervised learning algorithm used for binary classification. It estimates the probability that a given input belongs to a particular class by using a logistic (sigmoid) function.</a:t>
            </a:r>
          </a:p>
          <a:p>
            <a:pPr>
              <a:lnSpc>
                <a:spcPct val="150000"/>
              </a:lnSpc>
              <a:spcAft>
                <a:spcPts val="600"/>
              </a:spcAft>
            </a:pPr>
            <a:r>
              <a:rPr lang="en-US" dirty="0">
                <a:latin typeface="Times New Roman" panose="02020603050405020304" pitchFamily="18" charset="0"/>
                <a:cs typeface="Times New Roman" panose="02020603050405020304" pitchFamily="18" charset="0"/>
              </a:rPr>
              <a:t>Model Instantiation:</a:t>
            </a:r>
          </a:p>
          <a:p>
            <a:pPr>
              <a:lnSpc>
                <a:spcPct val="150000"/>
              </a:lnSpc>
              <a:spcAft>
                <a:spcPts val="600"/>
              </a:spcAft>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LogisticRegression</a:t>
            </a:r>
            <a:r>
              <a:rPr lang="en-US" dirty="0">
                <a:latin typeface="Times New Roman" panose="02020603050405020304" pitchFamily="18" charset="0"/>
                <a:cs typeface="Times New Roman" panose="02020603050405020304" pitchFamily="18" charset="0"/>
              </a:rPr>
              <a:t>() function from </a:t>
            </a:r>
            <a:r>
              <a:rPr lang="en-US" dirty="0" err="1">
                <a:latin typeface="Times New Roman" panose="02020603050405020304" pitchFamily="18" charset="0"/>
                <a:cs typeface="Times New Roman" panose="02020603050405020304" pitchFamily="18" charset="0"/>
              </a:rPr>
              <a:t>sklearn.linear_model</a:t>
            </a:r>
            <a:r>
              <a:rPr lang="en-US" dirty="0">
                <a:latin typeface="Times New Roman" panose="02020603050405020304" pitchFamily="18" charset="0"/>
                <a:cs typeface="Times New Roman" panose="02020603050405020304" pitchFamily="18" charset="0"/>
              </a:rPr>
              <a:t> is used to create the logistic regression model.</a:t>
            </a:r>
          </a:p>
        </p:txBody>
      </p:sp>
      <p:pic>
        <p:nvPicPr>
          <p:cNvPr id="5" name="Picture 4">
            <a:extLst>
              <a:ext uri="{FF2B5EF4-FFF2-40B4-BE49-F238E27FC236}">
                <a16:creationId xmlns:a16="http://schemas.microsoft.com/office/drawing/2014/main" id="{905AC5CE-B25B-EDCF-6344-3047E11D8E98}"/>
              </a:ext>
            </a:extLst>
          </p:cNvPr>
          <p:cNvPicPr>
            <a:picLocks noChangeAspect="1"/>
          </p:cNvPicPr>
          <p:nvPr/>
        </p:nvPicPr>
        <p:blipFill>
          <a:blip r:embed="rId2"/>
          <a:stretch>
            <a:fillRect/>
          </a:stretch>
        </p:blipFill>
        <p:spPr>
          <a:xfrm>
            <a:off x="2420097" y="4181736"/>
            <a:ext cx="6921500" cy="1270000"/>
          </a:xfrm>
          <a:prstGeom prst="rect">
            <a:avLst/>
          </a:prstGeom>
        </p:spPr>
      </p:pic>
      <p:sp>
        <p:nvSpPr>
          <p:cNvPr id="8" name="TextBox 7">
            <a:extLst>
              <a:ext uri="{FF2B5EF4-FFF2-40B4-BE49-F238E27FC236}">
                <a16:creationId xmlns:a16="http://schemas.microsoft.com/office/drawing/2014/main" id="{F074F4CC-6E13-EF9A-BBF0-D9A2DB2DA54C}"/>
              </a:ext>
            </a:extLst>
          </p:cNvPr>
          <p:cNvSpPr txBox="1"/>
          <p:nvPr/>
        </p:nvSpPr>
        <p:spPr>
          <a:xfrm>
            <a:off x="640079" y="5711875"/>
            <a:ext cx="9396805" cy="369332"/>
          </a:xfrm>
          <a:prstGeom prst="rect">
            <a:avLst/>
          </a:prstGeom>
          <a:noFill/>
        </p:spPr>
        <p:txBody>
          <a:bodyPr wrap="square">
            <a:spAutoFit/>
          </a:bodyPr>
          <a:lstStyle/>
          <a:p>
            <a:pPr>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random_state</a:t>
            </a:r>
            <a:r>
              <a:rPr lang="en-US" b="1" dirty="0">
                <a:latin typeface="Times New Roman" panose="02020603050405020304" pitchFamily="18" charset="0"/>
                <a:cs typeface="Times New Roman" panose="02020603050405020304" pitchFamily="18" charset="0"/>
              </a:rPr>
              <a:t>=42</a:t>
            </a:r>
            <a:r>
              <a:rPr lang="en-US" dirty="0">
                <a:latin typeface="Times New Roman" panose="02020603050405020304" pitchFamily="18" charset="0"/>
                <a:cs typeface="Times New Roman" panose="02020603050405020304" pitchFamily="18" charset="0"/>
              </a:rPr>
              <a:t>: Ensures the same results are obtained each time the code is run.</a:t>
            </a:r>
          </a:p>
        </p:txBody>
      </p:sp>
    </p:spTree>
    <p:extLst>
      <p:ext uri="{BB962C8B-B14F-4D97-AF65-F5344CB8AC3E}">
        <p14:creationId xmlns:p14="http://schemas.microsoft.com/office/powerpoint/2010/main" val="1846526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3908F-EE09-A639-39B9-78EF7AAC5F3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23A9367-ED57-8E94-AA5A-7A3A4E3DC18C}"/>
              </a:ext>
            </a:extLst>
          </p:cNvPr>
          <p:cNvSpPr>
            <a:spLocks noGrp="1"/>
          </p:cNvSpPr>
          <p:nvPr>
            <p:ph type="ctrTitle"/>
          </p:nvPr>
        </p:nvSpPr>
        <p:spPr>
          <a:xfrm>
            <a:off x="430279" y="288002"/>
            <a:ext cx="9687755" cy="584775"/>
          </a:xfrm>
          <a:prstGeom prst="rect">
            <a:avLst/>
          </a:prstGeom>
        </p:spPr>
        <p:txBody>
          <a:bodyPr wrap="square" lIns="91440" tIns="45720" rIns="91440" bIns="45720" anchor="t" anchorCtr="0">
            <a:spAutoFit/>
          </a:bodyPr>
          <a:lstStyle/>
          <a:p>
            <a:r>
              <a:rPr lang="en-US" altLang="ja-JP" b="1" dirty="0">
                <a:latin typeface="Barlow Light"/>
              </a:rPr>
              <a:t>Classification - Logistic Regression</a:t>
            </a:r>
            <a:endParaRPr lang="ja-JP" altLang="en-US" b="1">
              <a:latin typeface="Barlow Light"/>
            </a:endParaRPr>
          </a:p>
        </p:txBody>
      </p:sp>
      <p:sp>
        <p:nvSpPr>
          <p:cNvPr id="7" name="TextBox 6">
            <a:extLst>
              <a:ext uri="{FF2B5EF4-FFF2-40B4-BE49-F238E27FC236}">
                <a16:creationId xmlns:a16="http://schemas.microsoft.com/office/drawing/2014/main" id="{4CFF4F85-CCF6-D307-935B-DDD14FFAB81A}"/>
              </a:ext>
            </a:extLst>
          </p:cNvPr>
          <p:cNvSpPr txBox="1"/>
          <p:nvPr/>
        </p:nvSpPr>
        <p:spPr>
          <a:xfrm>
            <a:off x="430278" y="956450"/>
            <a:ext cx="10231235" cy="403809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Aft>
                <a:spcPts val="600"/>
              </a:spcAft>
              <a:buFont typeface="Wingdings" pitchFamily="2" charset="2"/>
              <a:buChar char="v"/>
            </a:pPr>
            <a:r>
              <a:rPr lang="en-US" sz="2000" b="1" dirty="0">
                <a:latin typeface="Times New Roman" panose="02020603050405020304" pitchFamily="18" charset="0"/>
                <a:cs typeface="Times New Roman" panose="02020603050405020304" pitchFamily="18" charset="0"/>
              </a:rPr>
              <a:t>Logistic Regression Model Setup</a:t>
            </a:r>
          </a:p>
          <a:p>
            <a:pPr>
              <a:lnSpc>
                <a:spcPct val="150000"/>
              </a:lnSpc>
              <a:spcAft>
                <a:spcPts val="600"/>
              </a:spcAft>
            </a:pPr>
            <a:r>
              <a:rPr lang="en-US" sz="2000" dirty="0">
                <a:latin typeface="Times New Roman" panose="02020603050405020304" pitchFamily="18" charset="0"/>
                <a:cs typeface="Times New Roman" panose="02020603050405020304" pitchFamily="18" charset="0"/>
              </a:rPr>
              <a:t>Key Parameters:</a:t>
            </a:r>
          </a:p>
          <a:p>
            <a:pPr marL="342900" indent="-342900">
              <a:lnSpc>
                <a:spcPct val="150000"/>
              </a:lnSpc>
              <a:spcAft>
                <a:spcPts val="600"/>
              </a:spcAft>
              <a:buFont typeface="Wingdings" pitchFamily="2" charset="2"/>
              <a:buChar char="Ø"/>
            </a:pPr>
            <a:r>
              <a:rPr lang="en-US" sz="2000" dirty="0">
                <a:latin typeface="Times New Roman" panose="02020603050405020304" pitchFamily="18" charset="0"/>
                <a:cs typeface="Times New Roman" panose="02020603050405020304" pitchFamily="18" charset="0"/>
              </a:rPr>
              <a:t>penalty: Specifies the type of regularization to use. Regularization helps prevent overfitting. The default is 'l2', which refers to ridge regularization.</a:t>
            </a:r>
          </a:p>
          <a:p>
            <a:pPr marL="342900" indent="-342900">
              <a:lnSpc>
                <a:spcPct val="150000"/>
              </a:lnSpc>
              <a:spcAft>
                <a:spcPts val="600"/>
              </a:spcAft>
              <a:buFont typeface="Wingdings" pitchFamily="2" charset="2"/>
              <a:buChar char="Ø"/>
            </a:pPr>
            <a:r>
              <a:rPr lang="en-US" sz="2000" dirty="0">
                <a:latin typeface="Times New Roman" panose="02020603050405020304" pitchFamily="18" charset="0"/>
                <a:cs typeface="Times New Roman" panose="02020603050405020304" pitchFamily="18" charset="0"/>
              </a:rPr>
              <a:t>C: Inverse of regularization strength. Smaller values specify stronger regularization. Default is 1.0.</a:t>
            </a:r>
          </a:p>
          <a:p>
            <a:pPr marL="342900" indent="-342900">
              <a:lnSpc>
                <a:spcPct val="150000"/>
              </a:lnSpc>
              <a:spcAft>
                <a:spcPts val="600"/>
              </a:spcAft>
              <a:buFont typeface="Wingdings" pitchFamily="2" charset="2"/>
              <a:buChar char="Ø"/>
            </a:pPr>
            <a:r>
              <a:rPr lang="en-US" sz="2000" dirty="0">
                <a:latin typeface="Times New Roman" panose="02020603050405020304" pitchFamily="18" charset="0"/>
                <a:cs typeface="Times New Roman" panose="02020603050405020304" pitchFamily="18" charset="0"/>
              </a:rPr>
              <a:t>solver: The algorithm used for optimization. Defaults to '</a:t>
            </a:r>
            <a:r>
              <a:rPr lang="en-US" sz="2000" dirty="0" err="1">
                <a:latin typeface="Times New Roman" panose="02020603050405020304" pitchFamily="18" charset="0"/>
                <a:cs typeface="Times New Roman" panose="02020603050405020304" pitchFamily="18" charset="0"/>
              </a:rPr>
              <a:t>lbfgs</a:t>
            </a:r>
            <a:r>
              <a:rPr lang="en-US" sz="2000" dirty="0">
                <a:latin typeface="Times New Roman" panose="02020603050405020304" pitchFamily="18" charset="0"/>
                <a:cs typeface="Times New Roman" panose="02020603050405020304" pitchFamily="18" charset="0"/>
              </a:rPr>
              <a:t>', which is appropriate for small datasets. Other solvers can be used for larger datasets or different penalty types.</a:t>
            </a:r>
          </a:p>
        </p:txBody>
      </p:sp>
    </p:spTree>
    <p:extLst>
      <p:ext uri="{BB962C8B-B14F-4D97-AF65-F5344CB8AC3E}">
        <p14:creationId xmlns:p14="http://schemas.microsoft.com/office/powerpoint/2010/main" val="501381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F1DBD1-B23B-8BAD-2CE2-F905F4236DC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83375CB-9E42-FD39-F187-44B9D148EFAE}"/>
              </a:ext>
            </a:extLst>
          </p:cNvPr>
          <p:cNvSpPr>
            <a:spLocks noGrp="1"/>
          </p:cNvSpPr>
          <p:nvPr>
            <p:ph type="ctrTitle"/>
          </p:nvPr>
        </p:nvSpPr>
        <p:spPr>
          <a:xfrm>
            <a:off x="430279" y="288002"/>
            <a:ext cx="9687755" cy="584775"/>
          </a:xfrm>
          <a:prstGeom prst="rect">
            <a:avLst/>
          </a:prstGeom>
        </p:spPr>
        <p:txBody>
          <a:bodyPr wrap="square" lIns="91440" tIns="45720" rIns="91440" bIns="45720" anchor="t" anchorCtr="0">
            <a:spAutoFit/>
          </a:bodyPr>
          <a:lstStyle/>
          <a:p>
            <a:r>
              <a:rPr lang="en-US" altLang="ja-JP" b="1" dirty="0">
                <a:latin typeface="Barlow Light"/>
              </a:rPr>
              <a:t>Classification - Logistic Regression</a:t>
            </a:r>
            <a:endParaRPr lang="ja-JP" altLang="en-US" b="1">
              <a:latin typeface="Barlow Light"/>
            </a:endParaRPr>
          </a:p>
        </p:txBody>
      </p:sp>
      <p:sp>
        <p:nvSpPr>
          <p:cNvPr id="7" name="TextBox 6">
            <a:extLst>
              <a:ext uri="{FF2B5EF4-FFF2-40B4-BE49-F238E27FC236}">
                <a16:creationId xmlns:a16="http://schemas.microsoft.com/office/drawing/2014/main" id="{E19E9D74-D26C-847C-06B2-6B156A825526}"/>
              </a:ext>
            </a:extLst>
          </p:cNvPr>
          <p:cNvSpPr txBox="1"/>
          <p:nvPr/>
        </p:nvSpPr>
        <p:spPr>
          <a:xfrm>
            <a:off x="430278" y="956450"/>
            <a:ext cx="10231235" cy="28839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Aft>
                <a:spcPts val="600"/>
              </a:spcAft>
              <a:buFont typeface="Wingdings" pitchFamily="2" charset="2"/>
              <a:buChar char="v"/>
            </a:pPr>
            <a:r>
              <a:rPr lang="en-US" sz="2000" b="1" dirty="0">
                <a:latin typeface="Times New Roman" panose="02020603050405020304" pitchFamily="18" charset="0"/>
                <a:cs typeface="Times New Roman" panose="02020603050405020304" pitchFamily="18" charset="0"/>
              </a:rPr>
              <a:t>Logistic Regression: Model Fitting</a:t>
            </a:r>
          </a:p>
          <a:p>
            <a:pPr>
              <a:lnSpc>
                <a:spcPct val="150000"/>
              </a:lnSpc>
            </a:pPr>
            <a:r>
              <a:rPr lang="en-US" sz="2000" b="1" dirty="0">
                <a:latin typeface="Times New Roman" panose="02020603050405020304" pitchFamily="18" charset="0"/>
                <a:cs typeface="Times New Roman" panose="02020603050405020304" pitchFamily="18" charset="0"/>
              </a:rPr>
              <a:t>How .fit() Works:</a:t>
            </a:r>
            <a:endParaRPr lang="en-US" sz="20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.fit() function trains the logistic regression model by finding the optimal parameters (weights and bias) that minimize the cost function, typically the log-loss function for classification.</a:t>
            </a:r>
          </a:p>
          <a:p>
            <a:pPr>
              <a:lnSpc>
                <a:spcPct val="150000"/>
              </a:lnSpc>
            </a:pPr>
            <a:r>
              <a:rPr lang="en-US" sz="2000" b="1" dirty="0">
                <a:latin typeface="Times New Roman" panose="02020603050405020304" pitchFamily="18" charset="0"/>
                <a:cs typeface="Times New Roman" panose="02020603050405020304" pitchFamily="18" charset="0"/>
              </a:rPr>
              <a:t>Code Walkthrough:</a:t>
            </a:r>
            <a:endParaRPr lang="en-US" sz="20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code below fits the logistic regression model to the scaled training data</a:t>
            </a:r>
          </a:p>
        </p:txBody>
      </p:sp>
      <p:pic>
        <p:nvPicPr>
          <p:cNvPr id="2" name="Picture 1">
            <a:extLst>
              <a:ext uri="{FF2B5EF4-FFF2-40B4-BE49-F238E27FC236}">
                <a16:creationId xmlns:a16="http://schemas.microsoft.com/office/drawing/2014/main" id="{2BC0577E-21DB-CFC4-7011-3F5FDF8A4CB5}"/>
              </a:ext>
            </a:extLst>
          </p:cNvPr>
          <p:cNvPicPr>
            <a:picLocks noChangeAspect="1"/>
          </p:cNvPicPr>
          <p:nvPr/>
        </p:nvPicPr>
        <p:blipFill>
          <a:blip r:embed="rId2"/>
          <a:stretch>
            <a:fillRect/>
          </a:stretch>
        </p:blipFill>
        <p:spPr>
          <a:xfrm>
            <a:off x="3690471" y="4079165"/>
            <a:ext cx="4165600" cy="571500"/>
          </a:xfrm>
          <a:prstGeom prst="rect">
            <a:avLst/>
          </a:prstGeom>
        </p:spPr>
      </p:pic>
      <p:sp>
        <p:nvSpPr>
          <p:cNvPr id="5" name="TextBox 4">
            <a:extLst>
              <a:ext uri="{FF2B5EF4-FFF2-40B4-BE49-F238E27FC236}">
                <a16:creationId xmlns:a16="http://schemas.microsoft.com/office/drawing/2014/main" id="{B0CDCA2E-EDB8-01A6-CFAC-FA96DEEA0BC9}"/>
              </a:ext>
            </a:extLst>
          </p:cNvPr>
          <p:cNvSpPr txBox="1"/>
          <p:nvPr/>
        </p:nvSpPr>
        <p:spPr>
          <a:xfrm>
            <a:off x="588682" y="5028041"/>
            <a:ext cx="9146988" cy="873509"/>
          </a:xfrm>
          <a:prstGeom prst="rect">
            <a:avLst/>
          </a:prstGeom>
          <a:noFill/>
        </p:spPr>
        <p:txBody>
          <a:bodyPr wrap="square">
            <a:spAutoFit/>
          </a:bodyPr>
          <a:lstStyle/>
          <a:p>
            <a:pPr>
              <a:lnSpc>
                <a:spcPct val="150000"/>
              </a:lnSpc>
            </a:pPr>
            <a:r>
              <a:rPr lang="en-US" b="1" dirty="0" err="1">
                <a:latin typeface="Times New Roman" panose="02020603050405020304" pitchFamily="18" charset="0"/>
                <a:cs typeface="Times New Roman" panose="02020603050405020304" pitchFamily="18" charset="0"/>
              </a:rPr>
              <a:t>log_reg.fit</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X_train_scaled</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y_train</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This trains the model using the scaled training data (</a:t>
            </a:r>
            <a:r>
              <a:rPr lang="en-US" dirty="0" err="1">
                <a:latin typeface="Times New Roman" panose="02020603050405020304" pitchFamily="18" charset="0"/>
                <a:cs typeface="Times New Roman" panose="02020603050405020304" pitchFamily="18" charset="0"/>
              </a:rPr>
              <a:t>X_train_scaled</a:t>
            </a:r>
            <a:r>
              <a:rPr lang="en-US" dirty="0">
                <a:latin typeface="Times New Roman" panose="02020603050405020304" pitchFamily="18" charset="0"/>
                <a:cs typeface="Times New Roman" panose="02020603050405020304" pitchFamily="18" charset="0"/>
              </a:rPr>
              <a:t>) and the corresponding labels (</a:t>
            </a:r>
            <a:r>
              <a:rPr lang="en-US" dirty="0" err="1">
                <a:latin typeface="Times New Roman" panose="02020603050405020304" pitchFamily="18" charset="0"/>
                <a:cs typeface="Times New Roman" panose="02020603050405020304" pitchFamily="18" charset="0"/>
              </a:rPr>
              <a:t>y_train</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23381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F2577-B457-265F-D740-2CCBD2D4B4B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860C42E-A4CC-9E5C-B469-0F772FA971B1}"/>
              </a:ext>
            </a:extLst>
          </p:cNvPr>
          <p:cNvSpPr>
            <a:spLocks noGrp="1"/>
          </p:cNvSpPr>
          <p:nvPr>
            <p:ph type="ctrTitle"/>
          </p:nvPr>
        </p:nvSpPr>
        <p:spPr>
          <a:xfrm>
            <a:off x="430279" y="288002"/>
            <a:ext cx="9687755" cy="584775"/>
          </a:xfrm>
          <a:prstGeom prst="rect">
            <a:avLst/>
          </a:prstGeom>
        </p:spPr>
        <p:txBody>
          <a:bodyPr wrap="square" lIns="91440" tIns="45720" rIns="91440" bIns="45720" anchor="t" anchorCtr="0">
            <a:spAutoFit/>
          </a:bodyPr>
          <a:lstStyle/>
          <a:p>
            <a:r>
              <a:rPr lang="en-US" altLang="ja-JP" b="1" dirty="0">
                <a:latin typeface="Barlow Light"/>
              </a:rPr>
              <a:t>Classification - Logistic Regression</a:t>
            </a:r>
            <a:endParaRPr lang="ja-JP" altLang="en-US" b="1">
              <a:latin typeface="Barlow Light"/>
            </a:endParaRPr>
          </a:p>
        </p:txBody>
      </p:sp>
      <p:sp>
        <p:nvSpPr>
          <p:cNvPr id="7" name="TextBox 6">
            <a:extLst>
              <a:ext uri="{FF2B5EF4-FFF2-40B4-BE49-F238E27FC236}">
                <a16:creationId xmlns:a16="http://schemas.microsoft.com/office/drawing/2014/main" id="{C2C52EB7-70D0-22FB-0847-30BDA543A3C2}"/>
              </a:ext>
            </a:extLst>
          </p:cNvPr>
          <p:cNvSpPr txBox="1"/>
          <p:nvPr/>
        </p:nvSpPr>
        <p:spPr>
          <a:xfrm>
            <a:off x="430278" y="956450"/>
            <a:ext cx="10231235" cy="441293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Aft>
                <a:spcPts val="600"/>
              </a:spcAft>
              <a:buFont typeface="Wingdings" pitchFamily="2" charset="2"/>
              <a:buChar char="v"/>
            </a:pPr>
            <a:r>
              <a:rPr lang="en-US" sz="2000" b="1" dirty="0">
                <a:latin typeface="Times New Roman" panose="02020603050405020304" pitchFamily="18" charset="0"/>
                <a:cs typeface="Times New Roman" panose="02020603050405020304" pitchFamily="18" charset="0"/>
              </a:rPr>
              <a:t>Logistic Regression: Model Fitting</a:t>
            </a:r>
          </a:p>
          <a:p>
            <a:pPr marL="342900" indent="-342900">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What Happens Under the Hood:</a:t>
            </a:r>
          </a:p>
          <a:p>
            <a:pPr marL="742950" lvl="1"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Logistic regression uses gradient descent to minimize the cost function (log loss). The optimization process updates the model’s parameters (weights and bias) until convergence or until a stopping criterion is met.</a:t>
            </a:r>
          </a:p>
          <a:p>
            <a:pPr marL="800100" lvl="1" indent="-34290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Regularization (if used) is applied during this process to penalize large coefficients, helping to prevent overfitting.</a:t>
            </a:r>
          </a:p>
          <a:p>
            <a:pPr marL="342900" indent="-342900">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Important Point to Discuss:</a:t>
            </a:r>
          </a:p>
          <a:p>
            <a:pPr marL="800100" lvl="1" indent="-34290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The .fit() function is where the model learns from the training data. The algorithm iterates over the data multiple times, adjusting weights based on the error between predictions and actual labels.</a:t>
            </a:r>
          </a:p>
        </p:txBody>
      </p:sp>
    </p:spTree>
    <p:extLst>
      <p:ext uri="{BB962C8B-B14F-4D97-AF65-F5344CB8AC3E}">
        <p14:creationId xmlns:p14="http://schemas.microsoft.com/office/powerpoint/2010/main" val="3694539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EE7D2-A712-0F0C-1AF1-6A2EC90DAD0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055192F-6E65-2B86-7029-695C97294367}"/>
              </a:ext>
            </a:extLst>
          </p:cNvPr>
          <p:cNvSpPr>
            <a:spLocks noGrp="1"/>
          </p:cNvSpPr>
          <p:nvPr>
            <p:ph type="ctrTitle"/>
          </p:nvPr>
        </p:nvSpPr>
        <p:spPr>
          <a:xfrm>
            <a:off x="430279" y="288002"/>
            <a:ext cx="9687755" cy="584775"/>
          </a:xfrm>
          <a:prstGeom prst="rect">
            <a:avLst/>
          </a:prstGeom>
        </p:spPr>
        <p:txBody>
          <a:bodyPr wrap="square" lIns="91440" tIns="45720" rIns="91440" bIns="45720" anchor="t" anchorCtr="0">
            <a:spAutoFit/>
          </a:bodyPr>
          <a:lstStyle/>
          <a:p>
            <a:r>
              <a:rPr lang="en-US" altLang="ja-JP" b="1" dirty="0">
                <a:latin typeface="Barlow Light"/>
              </a:rPr>
              <a:t>Classification - Logistic Regression</a:t>
            </a:r>
            <a:endParaRPr lang="ja-JP" altLang="en-US" b="1">
              <a:latin typeface="Barlow Light"/>
            </a:endParaRPr>
          </a:p>
        </p:txBody>
      </p:sp>
      <p:sp>
        <p:nvSpPr>
          <p:cNvPr id="7" name="TextBox 6">
            <a:extLst>
              <a:ext uri="{FF2B5EF4-FFF2-40B4-BE49-F238E27FC236}">
                <a16:creationId xmlns:a16="http://schemas.microsoft.com/office/drawing/2014/main" id="{E0C7F69C-4486-416C-58E6-75FE4C05851C}"/>
              </a:ext>
            </a:extLst>
          </p:cNvPr>
          <p:cNvSpPr txBox="1"/>
          <p:nvPr/>
        </p:nvSpPr>
        <p:spPr>
          <a:xfrm>
            <a:off x="430278" y="956450"/>
            <a:ext cx="10231235" cy="24992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Aft>
                <a:spcPts val="600"/>
              </a:spcAft>
              <a:buFont typeface="Wingdings" pitchFamily="2" charset="2"/>
              <a:buChar char="v"/>
            </a:pPr>
            <a:r>
              <a:rPr lang="en-US" sz="2000" b="1" dirty="0">
                <a:latin typeface="Times New Roman" panose="02020603050405020304" pitchFamily="18" charset="0"/>
                <a:cs typeface="Times New Roman" panose="02020603050405020304" pitchFamily="18" charset="0"/>
              </a:rPr>
              <a:t>Logistic Regression: Prediction</a:t>
            </a:r>
          </a:p>
          <a:p>
            <a:pPr>
              <a:lnSpc>
                <a:spcPct val="150000"/>
              </a:lnSpc>
              <a:spcAft>
                <a:spcPts val="600"/>
              </a:spcAft>
            </a:pPr>
            <a:r>
              <a:rPr lang="en-US" sz="2000" dirty="0">
                <a:latin typeface="Times New Roman" panose="02020603050405020304" pitchFamily="18" charset="0"/>
                <a:cs typeface="Times New Roman" panose="02020603050405020304" pitchFamily="18" charset="0"/>
              </a:rPr>
              <a:t>Prediction with .predict():</a:t>
            </a:r>
          </a:p>
          <a:p>
            <a:pPr>
              <a:lnSpc>
                <a:spcPct val="150000"/>
              </a:lnSpc>
              <a:spcAft>
                <a:spcPts val="600"/>
              </a:spcAft>
            </a:pPr>
            <a:r>
              <a:rPr lang="en-US" sz="2000" dirty="0">
                <a:latin typeface="Times New Roman" panose="02020603050405020304" pitchFamily="18" charset="0"/>
                <a:cs typeface="Times New Roman" panose="02020603050405020304" pitchFamily="18" charset="0"/>
              </a:rPr>
              <a:t>After training the model, we use the .predict() function to make predictions on the test data. The logistic regression model outputs binary class labels (0 or 1) based on the learned weights and the sigmoid function.</a:t>
            </a:r>
          </a:p>
        </p:txBody>
      </p:sp>
      <p:pic>
        <p:nvPicPr>
          <p:cNvPr id="2" name="Picture 1">
            <a:extLst>
              <a:ext uri="{FF2B5EF4-FFF2-40B4-BE49-F238E27FC236}">
                <a16:creationId xmlns:a16="http://schemas.microsoft.com/office/drawing/2014/main" id="{997C9A88-14B1-02A9-6630-D7B69C72DE5C}"/>
              </a:ext>
            </a:extLst>
          </p:cNvPr>
          <p:cNvPicPr>
            <a:picLocks noChangeAspect="1"/>
          </p:cNvPicPr>
          <p:nvPr/>
        </p:nvPicPr>
        <p:blipFill>
          <a:blip r:embed="rId2"/>
          <a:stretch>
            <a:fillRect/>
          </a:stretch>
        </p:blipFill>
        <p:spPr>
          <a:xfrm>
            <a:off x="3519679" y="3691931"/>
            <a:ext cx="4546600" cy="698500"/>
          </a:xfrm>
          <a:prstGeom prst="rect">
            <a:avLst/>
          </a:prstGeom>
        </p:spPr>
      </p:pic>
      <p:sp>
        <p:nvSpPr>
          <p:cNvPr id="5" name="TextBox 4">
            <a:extLst>
              <a:ext uri="{FF2B5EF4-FFF2-40B4-BE49-F238E27FC236}">
                <a16:creationId xmlns:a16="http://schemas.microsoft.com/office/drawing/2014/main" id="{2519F7F2-E14C-42FF-FEE2-E2043F953040}"/>
              </a:ext>
            </a:extLst>
          </p:cNvPr>
          <p:cNvSpPr txBox="1"/>
          <p:nvPr/>
        </p:nvSpPr>
        <p:spPr>
          <a:xfrm>
            <a:off x="430278" y="4626702"/>
            <a:ext cx="10725402" cy="873509"/>
          </a:xfrm>
          <a:prstGeom prst="rect">
            <a:avLst/>
          </a:prstGeom>
          <a:noFill/>
        </p:spPr>
        <p:txBody>
          <a:bodyPr wrap="square">
            <a:spAutoFit/>
          </a:bodyPr>
          <a:lstStyle/>
          <a:p>
            <a:pPr>
              <a:lnSpc>
                <a:spcPct val="150000"/>
              </a:lnSpc>
            </a:pPr>
            <a:r>
              <a:rPr lang="en-US" b="1" dirty="0" err="1">
                <a:latin typeface="Times New Roman" panose="02020603050405020304" pitchFamily="18" charset="0"/>
                <a:cs typeface="Times New Roman" panose="02020603050405020304" pitchFamily="18" charset="0"/>
              </a:rPr>
              <a:t>y_pred</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log_reg.predict</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X_test_scaled</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This function uses the trained model to predict the labels for the test data (</a:t>
            </a:r>
            <a:r>
              <a:rPr lang="en-US" dirty="0" err="1">
                <a:latin typeface="Times New Roman" panose="02020603050405020304" pitchFamily="18" charset="0"/>
                <a:cs typeface="Times New Roman" panose="02020603050405020304" pitchFamily="18" charset="0"/>
              </a:rPr>
              <a:t>X_test_scaled</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95450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4A39E-CBC8-C1BB-25D6-530D821250D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1615DE0-794C-623F-4146-FC041CC1D350}"/>
              </a:ext>
            </a:extLst>
          </p:cNvPr>
          <p:cNvSpPr>
            <a:spLocks noGrp="1"/>
          </p:cNvSpPr>
          <p:nvPr>
            <p:ph type="ctrTitle"/>
          </p:nvPr>
        </p:nvSpPr>
        <p:spPr>
          <a:xfrm>
            <a:off x="430279" y="288002"/>
            <a:ext cx="9687755" cy="584775"/>
          </a:xfrm>
          <a:prstGeom prst="rect">
            <a:avLst/>
          </a:prstGeom>
        </p:spPr>
        <p:txBody>
          <a:bodyPr wrap="square" lIns="91440" tIns="45720" rIns="91440" bIns="45720" anchor="t" anchorCtr="0">
            <a:spAutoFit/>
          </a:bodyPr>
          <a:lstStyle/>
          <a:p>
            <a:r>
              <a:rPr lang="en-US" altLang="ja-JP" b="1" dirty="0">
                <a:latin typeface="Barlow Light"/>
              </a:rPr>
              <a:t>Classification - Logistic Regression</a:t>
            </a:r>
            <a:endParaRPr lang="ja-JP" altLang="en-US" b="1">
              <a:latin typeface="Barlow Light"/>
            </a:endParaRPr>
          </a:p>
        </p:txBody>
      </p:sp>
      <p:sp>
        <p:nvSpPr>
          <p:cNvPr id="7" name="TextBox 6">
            <a:extLst>
              <a:ext uri="{FF2B5EF4-FFF2-40B4-BE49-F238E27FC236}">
                <a16:creationId xmlns:a16="http://schemas.microsoft.com/office/drawing/2014/main" id="{1F7546FA-99B0-4CD8-B201-5692AB3F2D6C}"/>
              </a:ext>
            </a:extLst>
          </p:cNvPr>
          <p:cNvSpPr txBox="1"/>
          <p:nvPr/>
        </p:nvSpPr>
        <p:spPr>
          <a:xfrm>
            <a:off x="430278" y="956450"/>
            <a:ext cx="10231235" cy="384355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Aft>
                <a:spcPts val="600"/>
              </a:spcAft>
              <a:buFont typeface="Wingdings" pitchFamily="2" charset="2"/>
              <a:buChar char="v"/>
            </a:pPr>
            <a:r>
              <a:rPr lang="en-US" sz="2000" b="1" dirty="0">
                <a:latin typeface="Times New Roman" panose="02020603050405020304" pitchFamily="18" charset="0"/>
                <a:cs typeface="Times New Roman" panose="02020603050405020304" pitchFamily="18" charset="0"/>
              </a:rPr>
              <a:t>Logistic Regression: Prediction</a:t>
            </a:r>
          </a:p>
          <a:p>
            <a:pPr>
              <a:lnSpc>
                <a:spcPct val="150000"/>
              </a:lnSpc>
              <a:spcAft>
                <a:spcPts val="600"/>
              </a:spcAft>
            </a:pPr>
            <a:r>
              <a:rPr lang="en-US" dirty="0">
                <a:latin typeface="Times New Roman" panose="02020603050405020304" pitchFamily="18" charset="0"/>
                <a:cs typeface="Times New Roman" panose="02020603050405020304" pitchFamily="18" charset="0"/>
              </a:rPr>
              <a:t>What the Output Represents:</a:t>
            </a:r>
          </a:p>
          <a:p>
            <a:pPr>
              <a:lnSpc>
                <a:spcPct val="150000"/>
              </a:lnSpc>
              <a:spcAft>
                <a:spcPts val="600"/>
              </a:spcAft>
            </a:pPr>
            <a:r>
              <a:rPr lang="en-US" dirty="0">
                <a:latin typeface="Times New Roman" panose="02020603050405020304" pitchFamily="18" charset="0"/>
                <a:cs typeface="Times New Roman" panose="02020603050405020304" pitchFamily="18" charset="0"/>
              </a:rPr>
              <a:t>The .predict() method outputs binary class labels:</a:t>
            </a:r>
          </a:p>
          <a:p>
            <a:pPr>
              <a:lnSpc>
                <a:spcPct val="150000"/>
              </a:lnSpc>
              <a:spcAft>
                <a:spcPts val="600"/>
              </a:spcAft>
            </a:pPr>
            <a:r>
              <a:rPr lang="en-US" dirty="0">
                <a:latin typeface="Times New Roman" panose="02020603050405020304" pitchFamily="18" charset="0"/>
                <a:cs typeface="Times New Roman" panose="02020603050405020304" pitchFamily="18" charset="0"/>
              </a:rPr>
              <a:t>1: Predicted as benign (non-cancerous).</a:t>
            </a:r>
          </a:p>
          <a:p>
            <a:pPr>
              <a:lnSpc>
                <a:spcPct val="150000"/>
              </a:lnSpc>
              <a:spcAft>
                <a:spcPts val="600"/>
              </a:spcAft>
            </a:pPr>
            <a:r>
              <a:rPr lang="en-US" dirty="0">
                <a:latin typeface="Times New Roman" panose="02020603050405020304" pitchFamily="18" charset="0"/>
                <a:cs typeface="Times New Roman" panose="02020603050405020304" pitchFamily="18" charset="0"/>
              </a:rPr>
              <a:t>0: Predicted as malignant (cancerous).</a:t>
            </a:r>
          </a:p>
          <a:p>
            <a:pPr>
              <a:lnSpc>
                <a:spcPct val="150000"/>
              </a:lnSpc>
              <a:spcAft>
                <a:spcPts val="600"/>
              </a:spcAft>
            </a:pPr>
            <a:r>
              <a:rPr lang="en-US" dirty="0">
                <a:latin typeface="Times New Roman" panose="02020603050405020304" pitchFamily="18" charset="0"/>
                <a:cs typeface="Times New Roman" panose="02020603050405020304" pitchFamily="18" charset="0"/>
              </a:rPr>
              <a:t>Internally, the model calculates the probability that each data point belongs to class 1 (benign) using the logistic (sigmoid) function. If the probability is greater than 0.5, the model assigns the label 1; otherwise, it assigns the label 0.</a:t>
            </a:r>
          </a:p>
        </p:txBody>
      </p:sp>
      <p:sp>
        <p:nvSpPr>
          <p:cNvPr id="6" name="TextBox 5">
            <a:extLst>
              <a:ext uri="{FF2B5EF4-FFF2-40B4-BE49-F238E27FC236}">
                <a16:creationId xmlns:a16="http://schemas.microsoft.com/office/drawing/2014/main" id="{4A367B91-437E-82E4-CC2B-AD6DFB8E9B2C}"/>
              </a:ext>
            </a:extLst>
          </p:cNvPr>
          <p:cNvSpPr txBox="1"/>
          <p:nvPr/>
        </p:nvSpPr>
        <p:spPr>
          <a:xfrm>
            <a:off x="430278" y="4643195"/>
            <a:ext cx="11360103" cy="873509"/>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Optional Extension:</a:t>
            </a:r>
            <a:endParaRPr lang="en-US"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show how the model calculates probabilities, you can use the .</a:t>
            </a:r>
            <a:r>
              <a:rPr lang="en-US" dirty="0" err="1">
                <a:latin typeface="Times New Roman" panose="02020603050405020304" pitchFamily="18" charset="0"/>
                <a:cs typeface="Times New Roman" panose="02020603050405020304" pitchFamily="18" charset="0"/>
              </a:rPr>
              <a:t>predict_proba</a:t>
            </a:r>
            <a:r>
              <a:rPr lang="en-US" dirty="0">
                <a:latin typeface="Times New Roman" panose="02020603050405020304" pitchFamily="18" charset="0"/>
                <a:cs typeface="Times New Roman" panose="02020603050405020304" pitchFamily="18" charset="0"/>
              </a:rPr>
              <a:t>() method.</a:t>
            </a:r>
          </a:p>
        </p:txBody>
      </p:sp>
      <p:pic>
        <p:nvPicPr>
          <p:cNvPr id="8" name="Picture 7">
            <a:extLst>
              <a:ext uri="{FF2B5EF4-FFF2-40B4-BE49-F238E27FC236}">
                <a16:creationId xmlns:a16="http://schemas.microsoft.com/office/drawing/2014/main" id="{D9BD324B-F999-C3B6-B14A-4A16DEA6910E}"/>
              </a:ext>
            </a:extLst>
          </p:cNvPr>
          <p:cNvPicPr>
            <a:picLocks noChangeAspect="1"/>
          </p:cNvPicPr>
          <p:nvPr/>
        </p:nvPicPr>
        <p:blipFill>
          <a:blip r:embed="rId2"/>
          <a:stretch>
            <a:fillRect/>
          </a:stretch>
        </p:blipFill>
        <p:spPr>
          <a:xfrm>
            <a:off x="507131" y="5631151"/>
            <a:ext cx="4226233" cy="540798"/>
          </a:xfrm>
          <a:prstGeom prst="rect">
            <a:avLst/>
          </a:prstGeom>
        </p:spPr>
      </p:pic>
      <p:sp>
        <p:nvSpPr>
          <p:cNvPr id="10" name="TextBox 9">
            <a:extLst>
              <a:ext uri="{FF2B5EF4-FFF2-40B4-BE49-F238E27FC236}">
                <a16:creationId xmlns:a16="http://schemas.microsoft.com/office/drawing/2014/main" id="{4F66D68A-4AC4-B573-4AD3-3196D1453ACB}"/>
              </a:ext>
            </a:extLst>
          </p:cNvPr>
          <p:cNvSpPr txBox="1"/>
          <p:nvPr/>
        </p:nvSpPr>
        <p:spPr>
          <a:xfrm>
            <a:off x="4276493" y="5586151"/>
            <a:ext cx="6842548" cy="1077218"/>
          </a:xfrm>
          <a:prstGeom prst="rect">
            <a:avLst/>
          </a:prstGeom>
          <a:noFill/>
        </p:spPr>
        <p:txBody>
          <a:bodyPr wrap="square">
            <a:spAutoFit/>
          </a:bodyPr>
          <a:lstStyle/>
          <a:p>
            <a:pPr lvl="1"/>
            <a:r>
              <a:rPr lang="en-US" sz="1600" b="1" dirty="0" err="1">
                <a:latin typeface="Times New Roman" panose="02020603050405020304" pitchFamily="18" charset="0"/>
                <a:cs typeface="Times New Roman" panose="02020603050405020304" pitchFamily="18" charset="0"/>
              </a:rPr>
              <a:t>predict_proba</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returns the probability of each class (class 0 and class 1). For each sample, it provides the probability of being in each class, which can give students deeper insight into how confident the model is about its predictions.</a:t>
            </a:r>
          </a:p>
        </p:txBody>
      </p:sp>
    </p:spTree>
    <p:extLst>
      <p:ext uri="{BB962C8B-B14F-4D97-AF65-F5344CB8AC3E}">
        <p14:creationId xmlns:p14="http://schemas.microsoft.com/office/powerpoint/2010/main" val="4273009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56454C-B91A-5BA6-D371-1DF230A0A87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2795A47-C3DF-2B50-D114-4A24B94F6F59}"/>
              </a:ext>
            </a:extLst>
          </p:cNvPr>
          <p:cNvSpPr>
            <a:spLocks noGrp="1"/>
          </p:cNvSpPr>
          <p:nvPr>
            <p:ph type="ctrTitle"/>
          </p:nvPr>
        </p:nvSpPr>
        <p:spPr>
          <a:xfrm>
            <a:off x="430279" y="288002"/>
            <a:ext cx="9687755" cy="584775"/>
          </a:xfrm>
          <a:prstGeom prst="rect">
            <a:avLst/>
          </a:prstGeom>
        </p:spPr>
        <p:txBody>
          <a:bodyPr wrap="square" lIns="91440" tIns="45720" rIns="91440" bIns="45720" anchor="t" anchorCtr="0">
            <a:spAutoFit/>
          </a:bodyPr>
          <a:lstStyle/>
          <a:p>
            <a:r>
              <a:rPr lang="en-US" altLang="ja-JP" b="1" dirty="0">
                <a:latin typeface="Barlow Light"/>
              </a:rPr>
              <a:t>Classification - Logistic Regression</a:t>
            </a:r>
            <a:endParaRPr lang="ja-JP" altLang="en-US" b="1">
              <a:latin typeface="Barlow Light"/>
            </a:endParaRPr>
          </a:p>
        </p:txBody>
      </p:sp>
      <p:sp>
        <p:nvSpPr>
          <p:cNvPr id="7" name="TextBox 6">
            <a:extLst>
              <a:ext uri="{FF2B5EF4-FFF2-40B4-BE49-F238E27FC236}">
                <a16:creationId xmlns:a16="http://schemas.microsoft.com/office/drawing/2014/main" id="{37CCDB8C-1D58-7163-8D3F-6BEB155E1013}"/>
              </a:ext>
            </a:extLst>
          </p:cNvPr>
          <p:cNvSpPr txBox="1"/>
          <p:nvPr/>
        </p:nvSpPr>
        <p:spPr>
          <a:xfrm>
            <a:off x="430278" y="956450"/>
            <a:ext cx="10231235" cy="384355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Aft>
                <a:spcPts val="600"/>
              </a:spcAft>
              <a:buFont typeface="Wingdings" pitchFamily="2" charset="2"/>
              <a:buChar char="v"/>
            </a:pPr>
            <a:r>
              <a:rPr lang="en-US" sz="2000" b="1" dirty="0">
                <a:latin typeface="Times New Roman" panose="02020603050405020304" pitchFamily="18" charset="0"/>
                <a:cs typeface="Times New Roman" panose="02020603050405020304" pitchFamily="18" charset="0"/>
              </a:rPr>
              <a:t>Logistic Regression: Prediction</a:t>
            </a:r>
          </a:p>
          <a:p>
            <a:pPr>
              <a:lnSpc>
                <a:spcPct val="150000"/>
              </a:lnSpc>
              <a:spcAft>
                <a:spcPts val="600"/>
              </a:spcAft>
            </a:pPr>
            <a:r>
              <a:rPr lang="en-US" dirty="0">
                <a:latin typeface="Times New Roman" panose="02020603050405020304" pitchFamily="18" charset="0"/>
                <a:cs typeface="Times New Roman" panose="02020603050405020304" pitchFamily="18" charset="0"/>
              </a:rPr>
              <a:t>What the Output Represents:</a:t>
            </a:r>
          </a:p>
          <a:p>
            <a:pPr>
              <a:lnSpc>
                <a:spcPct val="150000"/>
              </a:lnSpc>
              <a:spcAft>
                <a:spcPts val="600"/>
              </a:spcAft>
            </a:pPr>
            <a:r>
              <a:rPr lang="en-US" dirty="0">
                <a:latin typeface="Times New Roman" panose="02020603050405020304" pitchFamily="18" charset="0"/>
                <a:cs typeface="Times New Roman" panose="02020603050405020304" pitchFamily="18" charset="0"/>
              </a:rPr>
              <a:t>The .predict() method outputs binary class labels:</a:t>
            </a:r>
          </a:p>
          <a:p>
            <a:pPr>
              <a:lnSpc>
                <a:spcPct val="150000"/>
              </a:lnSpc>
              <a:spcAft>
                <a:spcPts val="600"/>
              </a:spcAft>
            </a:pPr>
            <a:r>
              <a:rPr lang="en-US" dirty="0">
                <a:latin typeface="Times New Roman" panose="02020603050405020304" pitchFamily="18" charset="0"/>
                <a:cs typeface="Times New Roman" panose="02020603050405020304" pitchFamily="18" charset="0"/>
              </a:rPr>
              <a:t>1: Predicted as benign (non-cancerous).</a:t>
            </a:r>
          </a:p>
          <a:p>
            <a:pPr>
              <a:lnSpc>
                <a:spcPct val="150000"/>
              </a:lnSpc>
              <a:spcAft>
                <a:spcPts val="600"/>
              </a:spcAft>
            </a:pPr>
            <a:r>
              <a:rPr lang="en-US" dirty="0">
                <a:latin typeface="Times New Roman" panose="02020603050405020304" pitchFamily="18" charset="0"/>
                <a:cs typeface="Times New Roman" panose="02020603050405020304" pitchFamily="18" charset="0"/>
              </a:rPr>
              <a:t>0: Predicted as malignant (cancerous).</a:t>
            </a:r>
          </a:p>
          <a:p>
            <a:pPr>
              <a:lnSpc>
                <a:spcPct val="150000"/>
              </a:lnSpc>
              <a:spcAft>
                <a:spcPts val="600"/>
              </a:spcAft>
            </a:pPr>
            <a:r>
              <a:rPr lang="en-US" dirty="0">
                <a:latin typeface="Times New Roman" panose="02020603050405020304" pitchFamily="18" charset="0"/>
                <a:cs typeface="Times New Roman" panose="02020603050405020304" pitchFamily="18" charset="0"/>
              </a:rPr>
              <a:t>Internally, the model calculates the probability that each data point belongs to class 1 (benign) using the logistic (sigmoid) function. If the probability is greater than 0.5, the model assigns the label 1; otherwise, it assigns the label 0.</a:t>
            </a:r>
          </a:p>
        </p:txBody>
      </p:sp>
      <p:sp>
        <p:nvSpPr>
          <p:cNvPr id="6" name="TextBox 5">
            <a:extLst>
              <a:ext uri="{FF2B5EF4-FFF2-40B4-BE49-F238E27FC236}">
                <a16:creationId xmlns:a16="http://schemas.microsoft.com/office/drawing/2014/main" id="{91C24C4C-283B-0136-4A9D-4E4CA6BD71B8}"/>
              </a:ext>
            </a:extLst>
          </p:cNvPr>
          <p:cNvSpPr txBox="1"/>
          <p:nvPr/>
        </p:nvSpPr>
        <p:spPr>
          <a:xfrm>
            <a:off x="430278" y="4643195"/>
            <a:ext cx="11360103" cy="873509"/>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Optional Extension:</a:t>
            </a:r>
            <a:endParaRPr lang="en-US"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show how the model calculates probabilities, you can use the .</a:t>
            </a:r>
            <a:r>
              <a:rPr lang="en-US" dirty="0" err="1">
                <a:latin typeface="Times New Roman" panose="02020603050405020304" pitchFamily="18" charset="0"/>
                <a:cs typeface="Times New Roman" panose="02020603050405020304" pitchFamily="18" charset="0"/>
              </a:rPr>
              <a:t>predict_proba</a:t>
            </a:r>
            <a:r>
              <a:rPr lang="en-US" dirty="0">
                <a:latin typeface="Times New Roman" panose="02020603050405020304" pitchFamily="18" charset="0"/>
                <a:cs typeface="Times New Roman" panose="02020603050405020304" pitchFamily="18" charset="0"/>
              </a:rPr>
              <a:t>() method.</a:t>
            </a:r>
          </a:p>
        </p:txBody>
      </p:sp>
      <p:pic>
        <p:nvPicPr>
          <p:cNvPr id="8" name="Picture 7">
            <a:extLst>
              <a:ext uri="{FF2B5EF4-FFF2-40B4-BE49-F238E27FC236}">
                <a16:creationId xmlns:a16="http://schemas.microsoft.com/office/drawing/2014/main" id="{48367DAC-3718-1B03-165D-79659A186176}"/>
              </a:ext>
            </a:extLst>
          </p:cNvPr>
          <p:cNvPicPr>
            <a:picLocks noChangeAspect="1"/>
          </p:cNvPicPr>
          <p:nvPr/>
        </p:nvPicPr>
        <p:blipFill>
          <a:blip r:embed="rId2"/>
          <a:stretch>
            <a:fillRect/>
          </a:stretch>
        </p:blipFill>
        <p:spPr>
          <a:xfrm>
            <a:off x="507131" y="5631151"/>
            <a:ext cx="4226233" cy="540798"/>
          </a:xfrm>
          <a:prstGeom prst="rect">
            <a:avLst/>
          </a:prstGeom>
        </p:spPr>
      </p:pic>
      <p:sp>
        <p:nvSpPr>
          <p:cNvPr id="10" name="TextBox 9">
            <a:extLst>
              <a:ext uri="{FF2B5EF4-FFF2-40B4-BE49-F238E27FC236}">
                <a16:creationId xmlns:a16="http://schemas.microsoft.com/office/drawing/2014/main" id="{14C8687F-17A9-279A-7E5E-0D40C4AEACFA}"/>
              </a:ext>
            </a:extLst>
          </p:cNvPr>
          <p:cNvSpPr txBox="1"/>
          <p:nvPr/>
        </p:nvSpPr>
        <p:spPr>
          <a:xfrm>
            <a:off x="4276493" y="5586151"/>
            <a:ext cx="6842548" cy="1077218"/>
          </a:xfrm>
          <a:prstGeom prst="rect">
            <a:avLst/>
          </a:prstGeom>
          <a:noFill/>
        </p:spPr>
        <p:txBody>
          <a:bodyPr wrap="square">
            <a:spAutoFit/>
          </a:bodyPr>
          <a:lstStyle/>
          <a:p>
            <a:pPr lvl="1"/>
            <a:r>
              <a:rPr lang="en-US" sz="1600" b="1" dirty="0" err="1">
                <a:latin typeface="Times New Roman" panose="02020603050405020304" pitchFamily="18" charset="0"/>
                <a:cs typeface="Times New Roman" panose="02020603050405020304" pitchFamily="18" charset="0"/>
              </a:rPr>
              <a:t>predict_proba</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returns the probability of each class (class 0 and class 1). For each sample, it provides the probability of being in each class, which can give students deeper insight into how confident the model is about its predictions.</a:t>
            </a:r>
          </a:p>
        </p:txBody>
      </p:sp>
    </p:spTree>
    <p:extLst>
      <p:ext uri="{BB962C8B-B14F-4D97-AF65-F5344CB8AC3E}">
        <p14:creationId xmlns:p14="http://schemas.microsoft.com/office/powerpoint/2010/main" val="2292227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27F77-66D8-2FF1-765B-A586C814AC0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5F72D7A-DA73-D0AB-1049-14FF511F7CD0}"/>
              </a:ext>
            </a:extLst>
          </p:cNvPr>
          <p:cNvSpPr>
            <a:spLocks noGrp="1"/>
          </p:cNvSpPr>
          <p:nvPr>
            <p:ph type="ctrTitle"/>
          </p:nvPr>
        </p:nvSpPr>
        <p:spPr>
          <a:xfrm>
            <a:off x="430279" y="288002"/>
            <a:ext cx="9687755" cy="584775"/>
          </a:xfrm>
          <a:prstGeom prst="rect">
            <a:avLst/>
          </a:prstGeom>
        </p:spPr>
        <p:txBody>
          <a:bodyPr wrap="square" lIns="91440" tIns="45720" rIns="91440" bIns="45720" anchor="t" anchorCtr="0">
            <a:spAutoFit/>
          </a:bodyPr>
          <a:lstStyle/>
          <a:p>
            <a:r>
              <a:rPr lang="en-US" altLang="ja-JP" b="1" dirty="0">
                <a:latin typeface="Barlow Light"/>
              </a:rPr>
              <a:t>Classification</a:t>
            </a:r>
            <a:endParaRPr lang="ja-JP" altLang="en-US" b="1">
              <a:latin typeface="Barlow Light"/>
            </a:endParaRPr>
          </a:p>
        </p:txBody>
      </p:sp>
      <p:sp>
        <p:nvSpPr>
          <p:cNvPr id="7" name="TextBox 6">
            <a:extLst>
              <a:ext uri="{FF2B5EF4-FFF2-40B4-BE49-F238E27FC236}">
                <a16:creationId xmlns:a16="http://schemas.microsoft.com/office/drawing/2014/main" id="{44981169-134F-A4A7-FDBD-52396178140B}"/>
              </a:ext>
            </a:extLst>
          </p:cNvPr>
          <p:cNvSpPr txBox="1"/>
          <p:nvPr/>
        </p:nvSpPr>
        <p:spPr>
          <a:xfrm>
            <a:off x="430278" y="956450"/>
            <a:ext cx="10231235" cy="511531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Aft>
                <a:spcPts val="600"/>
              </a:spcAft>
              <a:buFont typeface="Wingdings" pitchFamily="2" charset="2"/>
              <a:buChar char="v"/>
            </a:pPr>
            <a:r>
              <a:rPr lang="en-US" sz="2000" b="1" dirty="0">
                <a:latin typeface="Times New Roman" panose="02020603050405020304" pitchFamily="18" charset="0"/>
                <a:cs typeface="Times New Roman" panose="02020603050405020304" pitchFamily="18" charset="0"/>
              </a:rPr>
              <a:t>KNN: Data Preparation</a:t>
            </a:r>
          </a:p>
          <a:p>
            <a:pPr marL="285750" indent="-285750">
              <a:lnSpc>
                <a:spcPct val="150000"/>
              </a:lnSpc>
              <a:spcAft>
                <a:spcPts val="600"/>
              </a:spcAft>
              <a:buFont typeface="Wingdings" pitchFamily="2" charset="2"/>
              <a:buChar char="Ø"/>
            </a:pPr>
            <a:r>
              <a:rPr lang="en-US" sz="1600" dirty="0">
                <a:latin typeface="Times New Roman" panose="02020603050405020304" pitchFamily="18" charset="0"/>
                <a:cs typeface="Times New Roman" panose="02020603050405020304" pitchFamily="18" charset="0"/>
              </a:rPr>
              <a:t>Revisiting the Same Dataset:</a:t>
            </a:r>
          </a:p>
          <a:p>
            <a:pPr marL="742950" lvl="1" indent="-285750">
              <a:lnSpc>
                <a:spcPct val="15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For consistency, we will continue to use the </a:t>
            </a:r>
            <a:r>
              <a:rPr lang="en-US" sz="1600" dirty="0" err="1">
                <a:latin typeface="Times New Roman" panose="02020603050405020304" pitchFamily="18" charset="0"/>
                <a:cs typeface="Times New Roman" panose="02020603050405020304" pitchFamily="18" charset="0"/>
              </a:rPr>
              <a:t>load_breast_cancer</a:t>
            </a:r>
            <a:r>
              <a:rPr lang="en-US" sz="1600" dirty="0">
                <a:latin typeface="Times New Roman" panose="02020603050405020304" pitchFamily="18" charset="0"/>
                <a:cs typeface="Times New Roman" panose="02020603050405020304" pitchFamily="18" charset="0"/>
              </a:rPr>
              <a:t> dataset, which has been preprocessed and split into training and test sets.</a:t>
            </a:r>
          </a:p>
          <a:p>
            <a:pPr marL="742950" lvl="1" indent="-285750">
              <a:lnSpc>
                <a:spcPct val="15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Why Use the Same Dataset? It allows for a direct comparison between Logistic Regression and KNN models in terms of performance and behavior, as both algorithms will be trained on the same data.</a:t>
            </a:r>
          </a:p>
          <a:p>
            <a:pPr marL="285750" indent="-285750">
              <a:lnSpc>
                <a:spcPct val="150000"/>
              </a:lnSpc>
              <a:spcAft>
                <a:spcPts val="600"/>
              </a:spcAft>
              <a:buFont typeface="Wingdings" pitchFamily="2" charset="2"/>
              <a:buChar char="Ø"/>
            </a:pPr>
            <a:r>
              <a:rPr lang="en-US" sz="1600" dirty="0">
                <a:latin typeface="Times New Roman" panose="02020603050405020304" pitchFamily="18" charset="0"/>
                <a:cs typeface="Times New Roman" panose="02020603050405020304" pitchFamily="18" charset="0"/>
              </a:rPr>
              <a:t>KNN Also Uses Standardized Data:</a:t>
            </a:r>
          </a:p>
          <a:p>
            <a:pPr marL="742950" lvl="1" indent="-285750">
              <a:lnSpc>
                <a:spcPct val="15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Why Standardization is Important for KNN:</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KNN is a distance-based algorithm, which means it calculates the distance between data points to determine their "neighbors." If the data is not standardized, features with larger ranges will dominate the distance calculation, leading to biased predictions.</a:t>
            </a:r>
          </a:p>
          <a:p>
            <a:pPr marL="285750" indent="-285750">
              <a:lnSpc>
                <a:spcPct val="150000"/>
              </a:lnSpc>
              <a:spcAft>
                <a:spcPts val="600"/>
              </a:spcAft>
              <a:buFont typeface="Wingdings" pitchFamily="2" charset="2"/>
              <a:buChar char="v"/>
            </a:pPr>
            <a:endParaRPr lang="en-US"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CDAD31D-6D5B-DB44-7B3D-155700019C46}"/>
              </a:ext>
            </a:extLst>
          </p:cNvPr>
          <p:cNvSpPr txBox="1"/>
          <p:nvPr/>
        </p:nvSpPr>
        <p:spPr>
          <a:xfrm>
            <a:off x="430278" y="5739935"/>
            <a:ext cx="6099586" cy="830997"/>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The dataset has already been scaled using </a:t>
            </a:r>
            <a:r>
              <a:rPr lang="en-US" sz="1600" dirty="0" err="1">
                <a:latin typeface="Times New Roman" panose="02020603050405020304" pitchFamily="18" charset="0"/>
                <a:cs typeface="Times New Roman" panose="02020603050405020304" pitchFamily="18" charset="0"/>
              </a:rPr>
              <a:t>StandardScaler</a:t>
            </a:r>
            <a:r>
              <a:rPr lang="en-US" sz="1600" dirty="0">
                <a:latin typeface="Times New Roman" panose="02020603050405020304" pitchFamily="18" charset="0"/>
                <a:cs typeface="Times New Roman" panose="02020603050405020304" pitchFamily="18" charset="0"/>
              </a:rPr>
              <a:t> earlier. We can directly use the standardized training and test sets (</a:t>
            </a:r>
            <a:r>
              <a:rPr lang="en-US" sz="1600" dirty="0" err="1">
                <a:latin typeface="Times New Roman" panose="02020603050405020304" pitchFamily="18" charset="0"/>
                <a:cs typeface="Times New Roman" panose="02020603050405020304" pitchFamily="18" charset="0"/>
              </a:rPr>
              <a:t>X_train_scaled</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X_test_scaled</a:t>
            </a:r>
            <a:r>
              <a:rPr lang="en-US" sz="16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E6A75894-8C96-3E92-12BD-EFB961F8C49C}"/>
              </a:ext>
            </a:extLst>
          </p:cNvPr>
          <p:cNvPicPr>
            <a:picLocks noChangeAspect="1"/>
          </p:cNvPicPr>
          <p:nvPr/>
        </p:nvPicPr>
        <p:blipFill>
          <a:blip r:embed="rId2"/>
          <a:stretch>
            <a:fillRect/>
          </a:stretch>
        </p:blipFill>
        <p:spPr>
          <a:xfrm>
            <a:off x="6529864" y="5386484"/>
            <a:ext cx="4823638" cy="685277"/>
          </a:xfrm>
          <a:prstGeom prst="rect">
            <a:avLst/>
          </a:prstGeom>
        </p:spPr>
      </p:pic>
    </p:spTree>
    <p:extLst>
      <p:ext uri="{BB962C8B-B14F-4D97-AF65-F5344CB8AC3E}">
        <p14:creationId xmlns:p14="http://schemas.microsoft.com/office/powerpoint/2010/main" val="1965455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1C303-668D-F944-6C8D-3F0ACA40DE4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28273DA-0DE5-60B2-0E2F-514E94FA75F6}"/>
              </a:ext>
            </a:extLst>
          </p:cNvPr>
          <p:cNvSpPr>
            <a:spLocks noGrp="1"/>
          </p:cNvSpPr>
          <p:nvPr>
            <p:ph type="ctrTitle"/>
          </p:nvPr>
        </p:nvSpPr>
        <p:spPr>
          <a:xfrm>
            <a:off x="430279" y="288002"/>
            <a:ext cx="9687755" cy="584775"/>
          </a:xfrm>
          <a:prstGeom prst="rect">
            <a:avLst/>
          </a:prstGeom>
        </p:spPr>
        <p:txBody>
          <a:bodyPr wrap="square" lIns="91440" tIns="45720" rIns="91440" bIns="45720" anchor="t" anchorCtr="0">
            <a:spAutoFit/>
          </a:bodyPr>
          <a:lstStyle/>
          <a:p>
            <a:r>
              <a:rPr lang="en-US" altLang="ja-JP" b="1" dirty="0">
                <a:latin typeface="Barlow Light"/>
              </a:rPr>
              <a:t>Classification</a:t>
            </a:r>
            <a:endParaRPr lang="ja-JP" altLang="en-US" b="1">
              <a:latin typeface="Barlow Light"/>
            </a:endParaRPr>
          </a:p>
        </p:txBody>
      </p:sp>
      <p:sp>
        <p:nvSpPr>
          <p:cNvPr id="7" name="TextBox 6">
            <a:extLst>
              <a:ext uri="{FF2B5EF4-FFF2-40B4-BE49-F238E27FC236}">
                <a16:creationId xmlns:a16="http://schemas.microsoft.com/office/drawing/2014/main" id="{E3241719-FF89-E15D-47CC-5EA6D22A4CA4}"/>
              </a:ext>
            </a:extLst>
          </p:cNvPr>
          <p:cNvSpPr txBox="1"/>
          <p:nvPr/>
        </p:nvSpPr>
        <p:spPr>
          <a:xfrm>
            <a:off x="430278" y="956450"/>
            <a:ext cx="10231235" cy="362259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Aft>
                <a:spcPts val="600"/>
              </a:spcAft>
              <a:buFont typeface="Wingdings" pitchFamily="2" charset="2"/>
              <a:buChar char="v"/>
            </a:pPr>
            <a:r>
              <a:rPr lang="en-US" sz="2000" b="1" dirty="0">
                <a:latin typeface="Times New Roman" panose="02020603050405020304" pitchFamily="18" charset="0"/>
                <a:cs typeface="Times New Roman" panose="02020603050405020304" pitchFamily="18" charset="0"/>
              </a:rPr>
              <a:t>KNN Model Setup</a:t>
            </a:r>
          </a:p>
          <a:p>
            <a:pPr marL="285750" indent="-285750">
              <a:lnSpc>
                <a:spcPct val="150000"/>
              </a:lnSpc>
              <a:buFont typeface="Wingdings" pitchFamily="2" charset="2"/>
              <a:buChar char="Ø"/>
            </a:pPr>
            <a:r>
              <a:rPr lang="en-US" sz="1600" b="1" dirty="0">
                <a:latin typeface="Times New Roman" panose="02020603050405020304" pitchFamily="18" charset="0"/>
                <a:cs typeface="Times New Roman" panose="02020603050405020304" pitchFamily="18" charset="0"/>
              </a:rPr>
              <a:t>K-Nearest Neighbors Overview:</a:t>
            </a:r>
          </a:p>
          <a:p>
            <a:pPr marL="7429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KNN is a simple, </a:t>
            </a:r>
            <a:r>
              <a:rPr lang="en-US" sz="1600" b="1" dirty="0">
                <a:latin typeface="Times New Roman" panose="02020603050405020304" pitchFamily="18" charset="0"/>
                <a:cs typeface="Times New Roman" panose="02020603050405020304" pitchFamily="18" charset="0"/>
              </a:rPr>
              <a:t>instance-based learning</a:t>
            </a:r>
            <a:r>
              <a:rPr lang="en-US" sz="1600" dirty="0">
                <a:latin typeface="Times New Roman" panose="02020603050405020304" pitchFamily="18" charset="0"/>
                <a:cs typeface="Times New Roman" panose="02020603050405020304" pitchFamily="18" charset="0"/>
              </a:rPr>
              <a:t> algorithm. It classifies a data point based on the majority class of its nearest neighbors in the feature space.</a:t>
            </a:r>
          </a:p>
          <a:p>
            <a:pPr marL="7429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primary hyperparameter is </a:t>
            </a:r>
            <a:r>
              <a:rPr lang="en-US" sz="1600" b="1" dirty="0" err="1">
                <a:latin typeface="Times New Roman" panose="02020603050405020304" pitchFamily="18" charset="0"/>
                <a:cs typeface="Times New Roman" panose="02020603050405020304" pitchFamily="18" charset="0"/>
              </a:rPr>
              <a:t>n_neighbors</a:t>
            </a:r>
            <a:r>
              <a:rPr lang="en-US" sz="1600" dirty="0">
                <a:latin typeface="Times New Roman" panose="02020603050405020304" pitchFamily="18" charset="0"/>
                <a:cs typeface="Times New Roman" panose="02020603050405020304" pitchFamily="18" charset="0"/>
              </a:rPr>
              <a:t>, which controls how many neighbors are considered when making predictions.</a:t>
            </a:r>
          </a:p>
          <a:p>
            <a:pPr marL="285750" indent="-285750">
              <a:lnSpc>
                <a:spcPct val="150000"/>
              </a:lnSpc>
              <a:buFont typeface="Wingdings" pitchFamily="2" charset="2"/>
              <a:buChar char="Ø"/>
            </a:pPr>
            <a:r>
              <a:rPr lang="en-US" sz="1600" b="1" dirty="0">
                <a:latin typeface="Times New Roman" panose="02020603050405020304" pitchFamily="18" charset="0"/>
                <a:cs typeface="Times New Roman" panose="02020603050405020304" pitchFamily="18" charset="0"/>
              </a:rPr>
              <a:t>Code Breakdown for KNN Model:</a:t>
            </a:r>
          </a:p>
          <a:p>
            <a:pPr marL="7429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KNeighborsClassifier</a:t>
            </a:r>
            <a:r>
              <a:rPr lang="en-US" sz="1600" dirty="0">
                <a:latin typeface="Times New Roman" panose="02020603050405020304" pitchFamily="18" charset="0"/>
                <a:cs typeface="Times New Roman" panose="02020603050405020304" pitchFamily="18" charset="0"/>
              </a:rPr>
              <a:t>() function from </a:t>
            </a:r>
            <a:r>
              <a:rPr lang="en-US" sz="1600" dirty="0" err="1">
                <a:latin typeface="Times New Roman" panose="02020603050405020304" pitchFamily="18" charset="0"/>
                <a:cs typeface="Times New Roman" panose="02020603050405020304" pitchFamily="18" charset="0"/>
              </a:rPr>
              <a:t>sklearn.neighbors</a:t>
            </a:r>
            <a:r>
              <a:rPr lang="en-US" sz="1600" dirty="0">
                <a:latin typeface="Times New Roman" panose="02020603050405020304" pitchFamily="18" charset="0"/>
                <a:cs typeface="Times New Roman" panose="02020603050405020304" pitchFamily="18" charset="0"/>
              </a:rPr>
              <a:t> is used to create the KNN model.</a:t>
            </a:r>
          </a:p>
          <a:p>
            <a:pPr marL="285750" indent="-285750">
              <a:lnSpc>
                <a:spcPct val="150000"/>
              </a:lnSpc>
              <a:spcAft>
                <a:spcPts val="600"/>
              </a:spcAft>
              <a:buFont typeface="Wingdings" pitchFamily="2" charset="2"/>
              <a:buChar char="v"/>
            </a:pPr>
            <a:endParaRPr lang="en-US" sz="20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45DEEAA-36E0-F858-E528-E408350823A9}"/>
              </a:ext>
            </a:extLst>
          </p:cNvPr>
          <p:cNvPicPr>
            <a:picLocks noChangeAspect="1"/>
          </p:cNvPicPr>
          <p:nvPr/>
        </p:nvPicPr>
        <p:blipFill>
          <a:blip r:embed="rId2"/>
          <a:stretch>
            <a:fillRect/>
          </a:stretch>
        </p:blipFill>
        <p:spPr>
          <a:xfrm>
            <a:off x="3098800" y="4231117"/>
            <a:ext cx="5994400" cy="1257300"/>
          </a:xfrm>
          <a:prstGeom prst="rect">
            <a:avLst/>
          </a:prstGeom>
        </p:spPr>
      </p:pic>
      <p:sp>
        <p:nvSpPr>
          <p:cNvPr id="8" name="TextBox 7">
            <a:extLst>
              <a:ext uri="{FF2B5EF4-FFF2-40B4-BE49-F238E27FC236}">
                <a16:creationId xmlns:a16="http://schemas.microsoft.com/office/drawing/2014/main" id="{F2E5BFDE-9A90-192D-9DA2-4AB90A29D89F}"/>
              </a:ext>
            </a:extLst>
          </p:cNvPr>
          <p:cNvSpPr txBox="1"/>
          <p:nvPr/>
        </p:nvSpPr>
        <p:spPr>
          <a:xfrm>
            <a:off x="648476" y="5725249"/>
            <a:ext cx="9794838" cy="786754"/>
          </a:xfrm>
          <a:prstGeom prst="rect">
            <a:avLst/>
          </a:prstGeom>
          <a:noFill/>
        </p:spPr>
        <p:txBody>
          <a:bodyPr wrap="square">
            <a:spAutoFit/>
          </a:bodyPr>
          <a:lstStyle/>
          <a:p>
            <a:pPr>
              <a:lnSpc>
                <a:spcPct val="150000"/>
              </a:lnSpc>
            </a:pPr>
            <a:r>
              <a:rPr lang="en-US" sz="1600" b="1" dirty="0" err="1">
                <a:latin typeface="Times New Roman" panose="02020603050405020304" pitchFamily="18" charset="0"/>
                <a:cs typeface="Times New Roman" panose="02020603050405020304" pitchFamily="18" charset="0"/>
              </a:rPr>
              <a:t>n_neighbors</a:t>
            </a:r>
            <a:r>
              <a:rPr lang="en-US" sz="1600" b="1" dirty="0">
                <a:latin typeface="Times New Roman" panose="02020603050405020304" pitchFamily="18" charset="0"/>
                <a:cs typeface="Times New Roman" panose="02020603050405020304" pitchFamily="18" charset="0"/>
              </a:rPr>
              <a:t>=5</a:t>
            </a:r>
            <a:r>
              <a:rPr lang="en-US" sz="1600" dirty="0">
                <a:latin typeface="Times New Roman" panose="02020603050405020304" pitchFamily="18" charset="0"/>
                <a:cs typeface="Times New Roman" panose="02020603050405020304" pitchFamily="18" charset="0"/>
              </a:rPr>
              <a:t>: This specifies that the algorithm will consider the </a:t>
            </a:r>
            <a:r>
              <a:rPr lang="en-US" sz="1600" b="1" dirty="0">
                <a:latin typeface="Times New Roman" panose="02020603050405020304" pitchFamily="18" charset="0"/>
                <a:cs typeface="Times New Roman" panose="02020603050405020304" pitchFamily="18" charset="0"/>
              </a:rPr>
              <a:t>5 nearest neighbors</a:t>
            </a:r>
            <a:r>
              <a:rPr lang="en-US" sz="1600" dirty="0">
                <a:latin typeface="Times New Roman" panose="02020603050405020304" pitchFamily="18" charset="0"/>
                <a:cs typeface="Times New Roman" panose="02020603050405020304" pitchFamily="18" charset="0"/>
              </a:rPr>
              <a:t> to make its prediction. For example, if 3 out of 5 neighbors belong to class 1, the new data point will be classified as class 1.</a:t>
            </a:r>
          </a:p>
        </p:txBody>
      </p:sp>
    </p:spTree>
    <p:extLst>
      <p:ext uri="{BB962C8B-B14F-4D97-AF65-F5344CB8AC3E}">
        <p14:creationId xmlns:p14="http://schemas.microsoft.com/office/powerpoint/2010/main" val="1411794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5249D-4BBC-C48C-9CD2-38C486E01D2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8F60BE7-9A5D-B1CD-0404-5B1589D48200}"/>
              </a:ext>
            </a:extLst>
          </p:cNvPr>
          <p:cNvSpPr>
            <a:spLocks noGrp="1"/>
          </p:cNvSpPr>
          <p:nvPr>
            <p:ph type="ctrTitle"/>
          </p:nvPr>
        </p:nvSpPr>
        <p:spPr>
          <a:xfrm>
            <a:off x="430279" y="288002"/>
            <a:ext cx="9687755" cy="584775"/>
          </a:xfrm>
          <a:prstGeom prst="rect">
            <a:avLst/>
          </a:prstGeom>
        </p:spPr>
        <p:txBody>
          <a:bodyPr wrap="square" lIns="91440" tIns="45720" rIns="91440" bIns="45720" anchor="t" anchorCtr="0">
            <a:spAutoFit/>
          </a:bodyPr>
          <a:lstStyle/>
          <a:p>
            <a:r>
              <a:rPr lang="en-US" altLang="ja-JP" b="1" dirty="0">
                <a:latin typeface="Barlow Light"/>
              </a:rPr>
              <a:t>Classification</a:t>
            </a:r>
            <a:endParaRPr lang="ja-JP" altLang="en-US" b="1">
              <a:latin typeface="Barlow Light"/>
            </a:endParaRPr>
          </a:p>
        </p:txBody>
      </p:sp>
      <p:sp>
        <p:nvSpPr>
          <p:cNvPr id="7" name="TextBox 6">
            <a:extLst>
              <a:ext uri="{FF2B5EF4-FFF2-40B4-BE49-F238E27FC236}">
                <a16:creationId xmlns:a16="http://schemas.microsoft.com/office/drawing/2014/main" id="{505EC90A-89EB-FE65-2F14-E00301F2A8E4}"/>
              </a:ext>
            </a:extLst>
          </p:cNvPr>
          <p:cNvSpPr txBox="1"/>
          <p:nvPr/>
        </p:nvSpPr>
        <p:spPr>
          <a:xfrm>
            <a:off x="430278" y="956450"/>
            <a:ext cx="10231235" cy="582755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Aft>
                <a:spcPts val="600"/>
              </a:spcAft>
              <a:buFont typeface="Wingdings" pitchFamily="2" charset="2"/>
              <a:buChar char="v"/>
            </a:pPr>
            <a:r>
              <a:rPr lang="en-US" sz="2400" b="1" dirty="0">
                <a:latin typeface="Times New Roman" panose="02020603050405020304" pitchFamily="18" charset="0"/>
                <a:cs typeface="Times New Roman" panose="02020603050405020304" pitchFamily="18" charset="0"/>
              </a:rPr>
              <a:t>KNN Model Setup</a:t>
            </a:r>
          </a:p>
          <a:p>
            <a:pPr marL="285750" indent="-285750">
              <a:lnSpc>
                <a:spcPct val="150000"/>
              </a:lnSpc>
              <a:buFont typeface="Wingdings" pitchFamily="2" charset="2"/>
              <a:buChar char="Ø"/>
            </a:pPr>
            <a:r>
              <a:rPr lang="en-US" sz="2000" b="1" dirty="0">
                <a:latin typeface="Times New Roman" panose="02020603050405020304" pitchFamily="18" charset="0"/>
                <a:cs typeface="Times New Roman" panose="02020603050405020304" pitchFamily="18" charset="0"/>
              </a:rPr>
              <a:t>Key Parameter: </a:t>
            </a:r>
            <a:r>
              <a:rPr lang="en-US" sz="2000" b="1" dirty="0" err="1">
                <a:latin typeface="Times New Roman" panose="02020603050405020304" pitchFamily="18" charset="0"/>
                <a:cs typeface="Times New Roman" panose="02020603050405020304" pitchFamily="18" charset="0"/>
              </a:rPr>
              <a:t>n_neighbors</a:t>
            </a:r>
            <a:r>
              <a:rPr lang="en-US" sz="2000" b="1" dirty="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Does </a:t>
            </a:r>
            <a:r>
              <a:rPr lang="en-US" dirty="0" err="1">
                <a:latin typeface="Times New Roman" panose="02020603050405020304" pitchFamily="18" charset="0"/>
                <a:cs typeface="Times New Roman" panose="02020603050405020304" pitchFamily="18" charset="0"/>
              </a:rPr>
              <a:t>n_neighbors</a:t>
            </a:r>
            <a:r>
              <a:rPr lang="en-US" dirty="0">
                <a:latin typeface="Times New Roman" panose="02020603050405020304" pitchFamily="18" charset="0"/>
                <a:cs typeface="Times New Roman" panose="02020603050405020304" pitchFamily="18" charset="0"/>
              </a:rPr>
              <a:t> Control?</a:t>
            </a:r>
          </a:p>
          <a:p>
            <a:pPr marL="1200150" lvl="2"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It defines how many neighbors should be considered when determining the class of a data point.</a:t>
            </a:r>
          </a:p>
          <a:p>
            <a:pPr marL="1200150" lvl="2"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Small values (e.g., 1 or 3) lead to models that are more sensitive to noise but can capture local patterns better.</a:t>
            </a:r>
          </a:p>
          <a:p>
            <a:pPr marL="1200150" lvl="2"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Larger values smooth out predictions and reduce the impact of noisy points, but they can make the model less sensitive to finer details.</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Guideline for Choosing </a:t>
            </a:r>
            <a:r>
              <a:rPr lang="en-US" dirty="0" err="1">
                <a:latin typeface="Times New Roman" panose="02020603050405020304" pitchFamily="18" charset="0"/>
                <a:cs typeface="Times New Roman" panose="02020603050405020304" pitchFamily="18" charset="0"/>
              </a:rPr>
              <a:t>n_neighbors</a:t>
            </a:r>
            <a:r>
              <a:rPr lang="en-US" dirty="0">
                <a:latin typeface="Times New Roman" panose="02020603050405020304" pitchFamily="18" charset="0"/>
                <a:cs typeface="Times New Roman" panose="02020603050405020304" pitchFamily="18" charset="0"/>
              </a:rPr>
              <a:t>:</a:t>
            </a:r>
          </a:p>
          <a:p>
            <a:pPr marL="1200150" lvl="2"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Start with an odd number (e.g., 3, 5) to avoid ties in binary classification.</a:t>
            </a:r>
          </a:p>
          <a:p>
            <a:pPr marL="1200150" lvl="2"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Use cross-validation to experiment with different values and choose the one that gives the best results.</a:t>
            </a:r>
          </a:p>
          <a:p>
            <a:pPr marL="285750" indent="-285750">
              <a:lnSpc>
                <a:spcPct val="150000"/>
              </a:lnSpc>
              <a:spcAft>
                <a:spcPts val="600"/>
              </a:spcAft>
              <a:buFont typeface="Wingdings" pitchFamily="2" charset="2"/>
              <a:buChar char="v"/>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6581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1C98-A5FE-ED4E-B5D8-1E13D7FFD3A2}"/>
              </a:ext>
            </a:extLst>
          </p:cNvPr>
          <p:cNvSpPr>
            <a:spLocks noGrp="1"/>
          </p:cNvSpPr>
          <p:nvPr>
            <p:ph type="ctrTitle"/>
          </p:nvPr>
        </p:nvSpPr>
        <p:spPr>
          <a:xfrm>
            <a:off x="430280" y="1869344"/>
            <a:ext cx="7724912" cy="2769989"/>
          </a:xfrm>
          <a:prstGeom prst="rect">
            <a:avLst/>
          </a:prstGeom>
        </p:spPr>
        <p:txBody>
          <a:bodyPr wrap="square" lIns="91440" tIns="45720" rIns="91440" bIns="45720" anchor="t" anchorCtr="0">
            <a:spAutoFit/>
          </a:bodyPr>
          <a:lstStyle/>
          <a:p>
            <a:r>
              <a:rPr lang="en-US" sz="3200" b="1" dirty="0">
                <a:solidFill>
                  <a:srgbClr val="424242"/>
                </a:solidFill>
                <a:latin typeface="Calibri"/>
                <a:cs typeface="Calibri"/>
              </a:rPr>
              <a:t>Objectives:</a:t>
            </a:r>
            <a:br>
              <a:rPr lang="en-US" sz="1100" dirty="0">
                <a:latin typeface="Calibri"/>
                <a:cs typeface="Calibri"/>
              </a:rPr>
            </a:br>
            <a:br>
              <a:rPr lang="en-US" sz="1100" dirty="0">
                <a:latin typeface="Calibri"/>
                <a:cs typeface="Calibri"/>
              </a:rPr>
            </a:br>
            <a:br>
              <a:rPr lang="en-US" sz="1100" dirty="0">
                <a:latin typeface="Calibri"/>
                <a:cs typeface="Calibri"/>
              </a:rPr>
            </a:br>
            <a:br>
              <a:rPr lang="en-US" sz="2000" dirty="0">
                <a:solidFill>
                  <a:srgbClr val="424242"/>
                </a:solidFill>
                <a:latin typeface="Calibri"/>
                <a:cs typeface="Calibri"/>
              </a:rPr>
            </a:br>
            <a:r>
              <a:rPr lang="en-US" sz="2000" dirty="0">
                <a:solidFill>
                  <a:srgbClr val="424242"/>
                </a:solidFill>
                <a:latin typeface="Calibri"/>
                <a:cs typeface="Calibri"/>
              </a:rPr>
              <a:t>Introduction to DBSCAN implementation</a:t>
            </a:r>
            <a:br>
              <a:rPr lang="en-US" sz="2000" dirty="0">
                <a:solidFill>
                  <a:srgbClr val="424242"/>
                </a:solidFill>
                <a:latin typeface="Calibri"/>
                <a:cs typeface="Calibri"/>
              </a:rPr>
            </a:br>
            <a:r>
              <a:rPr lang="en-US" sz="2000" dirty="0">
                <a:solidFill>
                  <a:srgbClr val="424242"/>
                </a:solidFill>
                <a:latin typeface="Calibri"/>
                <a:cs typeface="Calibri"/>
              </a:rPr>
              <a:t>Practical steps in Logistic Regression</a:t>
            </a:r>
            <a:br>
              <a:rPr lang="en-US" sz="2000" dirty="0">
                <a:solidFill>
                  <a:srgbClr val="424242"/>
                </a:solidFill>
                <a:latin typeface="Calibri"/>
                <a:cs typeface="Calibri"/>
              </a:rPr>
            </a:br>
            <a:r>
              <a:rPr lang="en-US" sz="2000" dirty="0">
                <a:solidFill>
                  <a:srgbClr val="424242"/>
                </a:solidFill>
                <a:latin typeface="Calibri"/>
                <a:cs typeface="Calibri"/>
              </a:rPr>
              <a:t>Practical steps in KNN</a:t>
            </a:r>
            <a:br>
              <a:rPr lang="en-US" sz="2000" dirty="0">
                <a:solidFill>
                  <a:srgbClr val="424242"/>
                </a:solidFill>
                <a:latin typeface="Calibri"/>
                <a:cs typeface="Calibri"/>
              </a:rPr>
            </a:br>
            <a:r>
              <a:rPr lang="en-US" sz="2000" dirty="0">
                <a:solidFill>
                  <a:srgbClr val="424242"/>
                </a:solidFill>
                <a:latin typeface="Calibri"/>
                <a:cs typeface="Calibri"/>
              </a:rPr>
              <a:t>Code evaluation and visualization techniques</a:t>
            </a:r>
            <a:br>
              <a:rPr lang="en-US" sz="2000" dirty="0">
                <a:solidFill>
                  <a:srgbClr val="424242"/>
                </a:solidFill>
                <a:latin typeface="Calibri"/>
                <a:cs typeface="Calibri"/>
              </a:rPr>
            </a:br>
            <a:endParaRPr lang="en-US" sz="2000" dirty="0"/>
          </a:p>
        </p:txBody>
      </p:sp>
    </p:spTree>
    <p:extLst>
      <p:ext uri="{BB962C8B-B14F-4D97-AF65-F5344CB8AC3E}">
        <p14:creationId xmlns:p14="http://schemas.microsoft.com/office/powerpoint/2010/main" val="1781725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75F69-1F12-6AA8-3D4D-F7C70F5B6D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6F2F0AA-B8F6-F45C-3295-39DB8600DE72}"/>
              </a:ext>
            </a:extLst>
          </p:cNvPr>
          <p:cNvSpPr>
            <a:spLocks noGrp="1"/>
          </p:cNvSpPr>
          <p:nvPr>
            <p:ph type="ctrTitle"/>
          </p:nvPr>
        </p:nvSpPr>
        <p:spPr>
          <a:xfrm>
            <a:off x="430279" y="288002"/>
            <a:ext cx="9687755" cy="584775"/>
          </a:xfrm>
          <a:prstGeom prst="rect">
            <a:avLst/>
          </a:prstGeom>
        </p:spPr>
        <p:txBody>
          <a:bodyPr wrap="square" lIns="91440" tIns="45720" rIns="91440" bIns="45720" anchor="t" anchorCtr="0">
            <a:spAutoFit/>
          </a:bodyPr>
          <a:lstStyle/>
          <a:p>
            <a:r>
              <a:rPr lang="en-US" altLang="ja-JP" b="1" dirty="0">
                <a:latin typeface="Barlow Light"/>
              </a:rPr>
              <a:t>Classification</a:t>
            </a:r>
            <a:endParaRPr lang="ja-JP" altLang="en-US" b="1">
              <a:latin typeface="Barlow Light"/>
            </a:endParaRPr>
          </a:p>
        </p:txBody>
      </p:sp>
      <p:sp>
        <p:nvSpPr>
          <p:cNvPr id="7" name="TextBox 6">
            <a:extLst>
              <a:ext uri="{FF2B5EF4-FFF2-40B4-BE49-F238E27FC236}">
                <a16:creationId xmlns:a16="http://schemas.microsoft.com/office/drawing/2014/main" id="{6E75FBB8-2F92-1376-357A-4A46FE640BE4}"/>
              </a:ext>
            </a:extLst>
          </p:cNvPr>
          <p:cNvSpPr txBox="1"/>
          <p:nvPr/>
        </p:nvSpPr>
        <p:spPr>
          <a:xfrm>
            <a:off x="430278" y="956450"/>
            <a:ext cx="10231235" cy="245740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Aft>
                <a:spcPts val="600"/>
              </a:spcAft>
              <a:buFont typeface="Wingdings" pitchFamily="2" charset="2"/>
              <a:buChar char="v"/>
            </a:pPr>
            <a:r>
              <a:rPr lang="en-US" sz="2400" b="1" dirty="0">
                <a:latin typeface="Times New Roman" panose="02020603050405020304" pitchFamily="18" charset="0"/>
                <a:cs typeface="Times New Roman" panose="02020603050405020304" pitchFamily="18" charset="0"/>
              </a:rPr>
              <a:t>KNN: Model Fitting and Prediction</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Fitting the KNN Model with .fit():</a:t>
            </a:r>
            <a:r>
              <a:rPr lang="en-US" dirty="0">
                <a:latin typeface="Times New Roman" panose="02020603050405020304" pitchFamily="18" charset="0"/>
                <a:cs typeface="Times New Roman" panose="02020603050405020304" pitchFamily="18" charset="0"/>
              </a:rPr>
              <a:t>Similar to Logistic Regression, we use the .fit() method to train the KNN model. However, unlike Logistic Regression, KNN does not "learn" weights during training. Instead, it simply stores the training data and computes distances at prediction time.</a:t>
            </a:r>
          </a:p>
          <a:p>
            <a:pPr marL="285750" indent="-285750">
              <a:lnSpc>
                <a:spcPct val="150000"/>
              </a:lnSpc>
              <a:spcAft>
                <a:spcPts val="600"/>
              </a:spcAft>
              <a:buFont typeface="Wingdings" pitchFamily="2" charset="2"/>
              <a:buChar char="v"/>
            </a:pPr>
            <a:endParaRPr lang="en-US" sz="24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30EA6AC-E3E5-826B-2809-80FE9651D08D}"/>
              </a:ext>
            </a:extLst>
          </p:cNvPr>
          <p:cNvPicPr>
            <a:picLocks noChangeAspect="1"/>
          </p:cNvPicPr>
          <p:nvPr/>
        </p:nvPicPr>
        <p:blipFill>
          <a:blip r:embed="rId2"/>
          <a:stretch>
            <a:fillRect/>
          </a:stretch>
        </p:blipFill>
        <p:spPr>
          <a:xfrm>
            <a:off x="3564695" y="3097477"/>
            <a:ext cx="3962400" cy="800100"/>
          </a:xfrm>
          <a:prstGeom prst="rect">
            <a:avLst/>
          </a:prstGeom>
        </p:spPr>
      </p:pic>
      <p:sp>
        <p:nvSpPr>
          <p:cNvPr id="5" name="TextBox 4">
            <a:extLst>
              <a:ext uri="{FF2B5EF4-FFF2-40B4-BE49-F238E27FC236}">
                <a16:creationId xmlns:a16="http://schemas.microsoft.com/office/drawing/2014/main" id="{45630E07-FDAC-6D9B-5F52-010F94D30C0B}"/>
              </a:ext>
            </a:extLst>
          </p:cNvPr>
          <p:cNvSpPr txBox="1"/>
          <p:nvPr/>
        </p:nvSpPr>
        <p:spPr>
          <a:xfrm>
            <a:off x="432428" y="4240777"/>
            <a:ext cx="10034764" cy="129888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knn.fit</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X_train_scaled</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y_train</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This function stores the scaled training data (</a:t>
            </a:r>
            <a:r>
              <a:rPr lang="en-US" dirty="0" err="1">
                <a:latin typeface="Times New Roman" panose="02020603050405020304" pitchFamily="18" charset="0"/>
                <a:cs typeface="Times New Roman" panose="02020603050405020304" pitchFamily="18" charset="0"/>
              </a:rPr>
              <a:t>X_train_scaled</a:t>
            </a:r>
            <a:r>
              <a:rPr lang="en-US" dirty="0">
                <a:latin typeface="Times New Roman" panose="02020603050405020304" pitchFamily="18" charset="0"/>
                <a:cs typeface="Times New Roman" panose="02020603050405020304" pitchFamily="18" charset="0"/>
              </a:rPr>
              <a:t>) and corresponding labels (</a:t>
            </a:r>
            <a:r>
              <a:rPr lang="en-US" dirty="0" err="1">
                <a:latin typeface="Times New Roman" panose="02020603050405020304" pitchFamily="18" charset="0"/>
                <a:cs typeface="Times New Roman" panose="02020603050405020304" pitchFamily="18" charset="0"/>
              </a:rPr>
              <a:t>y_train</a:t>
            </a:r>
            <a:r>
              <a:rPr lang="en-US" dirty="0">
                <a:latin typeface="Times New Roman" panose="02020603050405020304" pitchFamily="18" charset="0"/>
                <a:cs typeface="Times New Roman" panose="02020603050405020304" pitchFamily="18" charset="0"/>
              </a:rPr>
              <a:t>). No learning happens at this stage—KNN simply saves the data for later use.</a:t>
            </a:r>
          </a:p>
        </p:txBody>
      </p:sp>
    </p:spTree>
    <p:extLst>
      <p:ext uri="{BB962C8B-B14F-4D97-AF65-F5344CB8AC3E}">
        <p14:creationId xmlns:p14="http://schemas.microsoft.com/office/powerpoint/2010/main" val="1043348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30987-B1BC-F65E-37CE-AA7593BC405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BCBBBD3-173D-B389-F393-1215805FA202}"/>
              </a:ext>
            </a:extLst>
          </p:cNvPr>
          <p:cNvSpPr>
            <a:spLocks noGrp="1"/>
          </p:cNvSpPr>
          <p:nvPr>
            <p:ph type="ctrTitle"/>
          </p:nvPr>
        </p:nvSpPr>
        <p:spPr>
          <a:xfrm>
            <a:off x="430279" y="288002"/>
            <a:ext cx="9687755" cy="584775"/>
          </a:xfrm>
          <a:prstGeom prst="rect">
            <a:avLst/>
          </a:prstGeom>
        </p:spPr>
        <p:txBody>
          <a:bodyPr wrap="square" lIns="91440" tIns="45720" rIns="91440" bIns="45720" anchor="t" anchorCtr="0">
            <a:spAutoFit/>
          </a:bodyPr>
          <a:lstStyle/>
          <a:p>
            <a:r>
              <a:rPr lang="en-US" altLang="ja-JP" b="1" dirty="0">
                <a:latin typeface="Barlow Light"/>
              </a:rPr>
              <a:t>Classification</a:t>
            </a:r>
            <a:endParaRPr lang="ja-JP" altLang="en-US" b="1">
              <a:latin typeface="Barlow Light"/>
            </a:endParaRPr>
          </a:p>
        </p:txBody>
      </p:sp>
      <p:sp>
        <p:nvSpPr>
          <p:cNvPr id="7" name="TextBox 6">
            <a:extLst>
              <a:ext uri="{FF2B5EF4-FFF2-40B4-BE49-F238E27FC236}">
                <a16:creationId xmlns:a16="http://schemas.microsoft.com/office/drawing/2014/main" id="{E1CCCD0D-A3CF-12B2-DB3E-9A4BA97B6A45}"/>
              </a:ext>
            </a:extLst>
          </p:cNvPr>
          <p:cNvSpPr txBox="1"/>
          <p:nvPr/>
        </p:nvSpPr>
        <p:spPr>
          <a:xfrm>
            <a:off x="430278" y="956450"/>
            <a:ext cx="10231235" cy="204190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Aft>
                <a:spcPts val="600"/>
              </a:spcAft>
              <a:buFont typeface="Wingdings" pitchFamily="2" charset="2"/>
              <a:buChar char="v"/>
            </a:pPr>
            <a:r>
              <a:rPr lang="en-US" sz="2400" b="1" dirty="0">
                <a:latin typeface="Times New Roman" panose="02020603050405020304" pitchFamily="18" charset="0"/>
                <a:cs typeface="Times New Roman" panose="02020603050405020304" pitchFamily="18" charset="0"/>
              </a:rPr>
              <a:t>KNN: Model Fitting and Prediction</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Making Predictions with .predict():</a:t>
            </a:r>
            <a:r>
              <a:rPr lang="en-US" dirty="0">
                <a:latin typeface="Times New Roman" panose="02020603050405020304" pitchFamily="18" charset="0"/>
                <a:cs typeface="Times New Roman" panose="02020603050405020304" pitchFamily="18" charset="0"/>
              </a:rPr>
              <a:t>After fitting the model, we use the .predict() method to classify new (test) data points based on the nearest neighbors in the training set.</a:t>
            </a:r>
          </a:p>
          <a:p>
            <a:pPr marL="285750" indent="-285750">
              <a:lnSpc>
                <a:spcPct val="150000"/>
              </a:lnSpc>
              <a:spcAft>
                <a:spcPts val="600"/>
              </a:spcAft>
              <a:buFont typeface="Wingdings" pitchFamily="2" charset="2"/>
              <a:buChar char="v"/>
            </a:pP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953EECC-BE38-EE72-4360-0EA3FCE9EBE2}"/>
              </a:ext>
            </a:extLst>
          </p:cNvPr>
          <p:cNvSpPr txBox="1"/>
          <p:nvPr/>
        </p:nvSpPr>
        <p:spPr>
          <a:xfrm>
            <a:off x="432428" y="4240777"/>
            <a:ext cx="10034764" cy="128900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knn.predict</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X_test_scaled</a:t>
            </a:r>
            <a:r>
              <a:rPr lang="en-US" dirty="0">
                <a:latin typeface="Times New Roman" panose="02020603050405020304" pitchFamily="18" charset="0"/>
                <a:cs typeface="Times New Roman" panose="02020603050405020304" pitchFamily="18" charset="0"/>
              </a:rPr>
              <a:t>): For each point in the test set, the algorithm calculates the distance to every point in the training set. It then finds the </a:t>
            </a:r>
            <a:r>
              <a:rPr lang="en-US" dirty="0" err="1">
                <a:latin typeface="Times New Roman" panose="02020603050405020304" pitchFamily="18" charset="0"/>
                <a:cs typeface="Times New Roman" panose="02020603050405020304" pitchFamily="18" charset="0"/>
              </a:rPr>
              <a:t>n_neighbors</a:t>
            </a:r>
            <a:r>
              <a:rPr lang="en-US" dirty="0">
                <a:latin typeface="Times New Roman" panose="02020603050405020304" pitchFamily="18" charset="0"/>
                <a:cs typeface="Times New Roman" panose="02020603050405020304" pitchFamily="18" charset="0"/>
              </a:rPr>
              <a:t> closest points and assigns the majority class among those neighbors as the prediction.</a:t>
            </a:r>
          </a:p>
        </p:txBody>
      </p:sp>
      <p:pic>
        <p:nvPicPr>
          <p:cNvPr id="3" name="Picture 2">
            <a:extLst>
              <a:ext uri="{FF2B5EF4-FFF2-40B4-BE49-F238E27FC236}">
                <a16:creationId xmlns:a16="http://schemas.microsoft.com/office/drawing/2014/main" id="{B0238AD9-57FD-8F20-DFCE-7BF86C16E9AB}"/>
              </a:ext>
            </a:extLst>
          </p:cNvPr>
          <p:cNvPicPr>
            <a:picLocks noChangeAspect="1"/>
          </p:cNvPicPr>
          <p:nvPr/>
        </p:nvPicPr>
        <p:blipFill>
          <a:blip r:embed="rId2"/>
          <a:stretch>
            <a:fillRect/>
          </a:stretch>
        </p:blipFill>
        <p:spPr>
          <a:xfrm>
            <a:off x="3087610" y="2969436"/>
            <a:ext cx="4724400" cy="584200"/>
          </a:xfrm>
          <a:prstGeom prst="rect">
            <a:avLst/>
          </a:prstGeom>
        </p:spPr>
      </p:pic>
    </p:spTree>
    <p:extLst>
      <p:ext uri="{BB962C8B-B14F-4D97-AF65-F5344CB8AC3E}">
        <p14:creationId xmlns:p14="http://schemas.microsoft.com/office/powerpoint/2010/main" val="304853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D24C7-F063-21E4-C396-2346C7424D7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B507ECA-042C-B9EE-914C-F5B45BBD13CC}"/>
              </a:ext>
            </a:extLst>
          </p:cNvPr>
          <p:cNvSpPr>
            <a:spLocks noGrp="1"/>
          </p:cNvSpPr>
          <p:nvPr>
            <p:ph type="ctrTitle"/>
          </p:nvPr>
        </p:nvSpPr>
        <p:spPr>
          <a:xfrm>
            <a:off x="430279" y="288002"/>
            <a:ext cx="9687755" cy="584775"/>
          </a:xfrm>
          <a:prstGeom prst="rect">
            <a:avLst/>
          </a:prstGeom>
        </p:spPr>
        <p:txBody>
          <a:bodyPr wrap="square" lIns="91440" tIns="45720" rIns="91440" bIns="45720" anchor="t" anchorCtr="0">
            <a:spAutoFit/>
          </a:bodyPr>
          <a:lstStyle/>
          <a:p>
            <a:r>
              <a:rPr lang="en-US" altLang="ja-JP" b="1" dirty="0">
                <a:latin typeface="Barlow Light"/>
              </a:rPr>
              <a:t>Classification</a:t>
            </a:r>
            <a:endParaRPr lang="ja-JP" altLang="en-US" b="1">
              <a:latin typeface="Barlow Light"/>
            </a:endParaRPr>
          </a:p>
        </p:txBody>
      </p:sp>
      <p:sp>
        <p:nvSpPr>
          <p:cNvPr id="7" name="TextBox 6">
            <a:extLst>
              <a:ext uri="{FF2B5EF4-FFF2-40B4-BE49-F238E27FC236}">
                <a16:creationId xmlns:a16="http://schemas.microsoft.com/office/drawing/2014/main" id="{CDD764EF-2945-5A34-AC07-C2F5296A95B2}"/>
              </a:ext>
            </a:extLst>
          </p:cNvPr>
          <p:cNvSpPr txBox="1"/>
          <p:nvPr/>
        </p:nvSpPr>
        <p:spPr>
          <a:xfrm>
            <a:off x="430278" y="956450"/>
            <a:ext cx="10231235" cy="245740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Aft>
                <a:spcPts val="600"/>
              </a:spcAft>
              <a:buFont typeface="Wingdings" pitchFamily="2" charset="2"/>
              <a:buChar char="v"/>
            </a:pPr>
            <a:r>
              <a:rPr lang="en-US" sz="2400" b="1" dirty="0">
                <a:latin typeface="Times New Roman" panose="02020603050405020304" pitchFamily="18" charset="0"/>
                <a:cs typeface="Times New Roman" panose="02020603050405020304" pitchFamily="18" charset="0"/>
              </a:rPr>
              <a:t>Accuracy and Precision Evaluation</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Overview of Evaluation Metrics:</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classification tasks, it is important to evaluate how well the model performs. Two commonly used metrics are accuracy and precision. These metrics help understand how the model is making predictions.</a:t>
            </a:r>
          </a:p>
          <a:p>
            <a:pPr marL="285750" indent="-285750">
              <a:lnSpc>
                <a:spcPct val="150000"/>
              </a:lnSpc>
              <a:spcAft>
                <a:spcPts val="600"/>
              </a:spcAft>
              <a:buFont typeface="Wingdings" pitchFamily="2" charset="2"/>
              <a:buChar char="v"/>
            </a:pPr>
            <a:endParaRPr lang="en-US" sz="24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102A120-079F-D865-A282-AC2A7EC2EB60}"/>
              </a:ext>
            </a:extLst>
          </p:cNvPr>
          <p:cNvPicPr>
            <a:picLocks noChangeAspect="1"/>
          </p:cNvPicPr>
          <p:nvPr/>
        </p:nvPicPr>
        <p:blipFill>
          <a:blip r:embed="rId2"/>
          <a:stretch>
            <a:fillRect/>
          </a:stretch>
        </p:blipFill>
        <p:spPr>
          <a:xfrm>
            <a:off x="1963794" y="3031397"/>
            <a:ext cx="7683500" cy="825500"/>
          </a:xfrm>
          <a:prstGeom prst="rect">
            <a:avLst/>
          </a:prstGeom>
        </p:spPr>
      </p:pic>
      <p:pic>
        <p:nvPicPr>
          <p:cNvPr id="6" name="Picture 5">
            <a:extLst>
              <a:ext uri="{FF2B5EF4-FFF2-40B4-BE49-F238E27FC236}">
                <a16:creationId xmlns:a16="http://schemas.microsoft.com/office/drawing/2014/main" id="{991C0660-8BBE-7FE0-FA3E-89DBFAD0D10C}"/>
              </a:ext>
            </a:extLst>
          </p:cNvPr>
          <p:cNvPicPr>
            <a:picLocks noChangeAspect="1"/>
          </p:cNvPicPr>
          <p:nvPr/>
        </p:nvPicPr>
        <p:blipFill>
          <a:blip r:embed="rId3"/>
          <a:stretch>
            <a:fillRect/>
          </a:stretch>
        </p:blipFill>
        <p:spPr>
          <a:xfrm>
            <a:off x="3081020" y="4055783"/>
            <a:ext cx="5664200" cy="1651000"/>
          </a:xfrm>
          <a:prstGeom prst="rect">
            <a:avLst/>
          </a:prstGeom>
        </p:spPr>
      </p:pic>
      <p:sp>
        <p:nvSpPr>
          <p:cNvPr id="9" name="TextBox 8">
            <a:extLst>
              <a:ext uri="{FF2B5EF4-FFF2-40B4-BE49-F238E27FC236}">
                <a16:creationId xmlns:a16="http://schemas.microsoft.com/office/drawing/2014/main" id="{A4CF5D0B-82D7-63C7-8590-AF93D4AAF193}"/>
              </a:ext>
            </a:extLst>
          </p:cNvPr>
          <p:cNvSpPr txBox="1"/>
          <p:nvPr/>
        </p:nvSpPr>
        <p:spPr>
          <a:xfrm>
            <a:off x="430278" y="5779827"/>
            <a:ext cx="9687756" cy="873509"/>
          </a:xfrm>
          <a:prstGeom prst="rect">
            <a:avLst/>
          </a:prstGeom>
          <a:noFill/>
        </p:spPr>
        <p:txBody>
          <a:bodyPr wrap="square">
            <a:spAutoFit/>
          </a:bodyPr>
          <a:lstStyle/>
          <a:p>
            <a:pPr>
              <a:lnSpc>
                <a:spcPct val="150000"/>
              </a:lnSpc>
            </a:pPr>
            <a:r>
              <a:rPr lang="en-US" b="1" dirty="0" err="1">
                <a:latin typeface="Times New Roman" panose="02020603050405020304" pitchFamily="18" charset="0"/>
                <a:cs typeface="Times New Roman" panose="02020603050405020304" pitchFamily="18" charset="0"/>
              </a:rPr>
              <a:t>accuracy_score</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y_test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y_pred</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This function calculates the accuracy by comparing the true labels (</a:t>
            </a:r>
            <a:r>
              <a:rPr lang="en-US" dirty="0" err="1">
                <a:latin typeface="Times New Roman" panose="02020603050405020304" pitchFamily="18" charset="0"/>
                <a:cs typeface="Times New Roman" panose="02020603050405020304" pitchFamily="18" charset="0"/>
              </a:rPr>
              <a:t>y_test</a:t>
            </a:r>
            <a:r>
              <a:rPr lang="en-US" dirty="0">
                <a:latin typeface="Times New Roman" panose="02020603050405020304" pitchFamily="18" charset="0"/>
                <a:cs typeface="Times New Roman" panose="02020603050405020304" pitchFamily="18" charset="0"/>
              </a:rPr>
              <a:t>) and the predicted labels (</a:t>
            </a:r>
            <a:r>
              <a:rPr lang="en-US" dirty="0" err="1">
                <a:latin typeface="Times New Roman" panose="02020603050405020304" pitchFamily="18" charset="0"/>
                <a:cs typeface="Times New Roman" panose="02020603050405020304" pitchFamily="18" charset="0"/>
              </a:rPr>
              <a:t>y_pred</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58916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DCD4C-EA4A-254A-F5DF-AD7E206C1F3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DD3AB1C-6830-3A12-FBEA-DD0762EF5208}"/>
              </a:ext>
            </a:extLst>
          </p:cNvPr>
          <p:cNvSpPr>
            <a:spLocks noGrp="1"/>
          </p:cNvSpPr>
          <p:nvPr>
            <p:ph type="ctrTitle"/>
          </p:nvPr>
        </p:nvSpPr>
        <p:spPr>
          <a:xfrm>
            <a:off x="430279" y="288002"/>
            <a:ext cx="9687755" cy="584775"/>
          </a:xfrm>
          <a:prstGeom prst="rect">
            <a:avLst/>
          </a:prstGeom>
        </p:spPr>
        <p:txBody>
          <a:bodyPr wrap="square" lIns="91440" tIns="45720" rIns="91440" bIns="45720" anchor="t" anchorCtr="0">
            <a:spAutoFit/>
          </a:bodyPr>
          <a:lstStyle/>
          <a:p>
            <a:r>
              <a:rPr lang="en-US" altLang="ja-JP" b="1" dirty="0">
                <a:latin typeface="Barlow Light"/>
              </a:rPr>
              <a:t>Classification</a:t>
            </a:r>
            <a:endParaRPr lang="ja-JP" altLang="en-US" b="1">
              <a:latin typeface="Barlow Light"/>
            </a:endParaRPr>
          </a:p>
        </p:txBody>
      </p:sp>
      <p:sp>
        <p:nvSpPr>
          <p:cNvPr id="7" name="TextBox 6">
            <a:extLst>
              <a:ext uri="{FF2B5EF4-FFF2-40B4-BE49-F238E27FC236}">
                <a16:creationId xmlns:a16="http://schemas.microsoft.com/office/drawing/2014/main" id="{C1976B3E-25B4-A6A6-AEC0-F9F779DA2882}"/>
              </a:ext>
            </a:extLst>
          </p:cNvPr>
          <p:cNvSpPr txBox="1"/>
          <p:nvPr/>
        </p:nvSpPr>
        <p:spPr>
          <a:xfrm>
            <a:off x="430278" y="956450"/>
            <a:ext cx="10231235" cy="245740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Aft>
                <a:spcPts val="600"/>
              </a:spcAft>
              <a:buFont typeface="Wingdings" pitchFamily="2" charset="2"/>
              <a:buChar char="v"/>
            </a:pPr>
            <a:r>
              <a:rPr lang="en-US" sz="2400" b="1" dirty="0">
                <a:latin typeface="Times New Roman" panose="02020603050405020304" pitchFamily="18" charset="0"/>
                <a:cs typeface="Times New Roman" panose="02020603050405020304" pitchFamily="18" charset="0"/>
              </a:rPr>
              <a:t>Accuracy and Precision Evaluation</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Overview of Evaluation Metrics:</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classification tasks, it is important to evaluate how well the model performs. Two commonly used metrics are accuracy and precision. These metrics help understand how the model is making predictions.</a:t>
            </a:r>
          </a:p>
          <a:p>
            <a:pPr marL="285750" indent="-285750">
              <a:lnSpc>
                <a:spcPct val="150000"/>
              </a:lnSpc>
              <a:spcAft>
                <a:spcPts val="600"/>
              </a:spcAft>
              <a:buFont typeface="Wingdings" pitchFamily="2" charset="2"/>
              <a:buChar char="v"/>
            </a:pPr>
            <a:endParaRPr lang="en-US"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5649C9A-CFFA-2D07-373E-190546C63AF0}"/>
              </a:ext>
            </a:extLst>
          </p:cNvPr>
          <p:cNvSpPr txBox="1"/>
          <p:nvPr/>
        </p:nvSpPr>
        <p:spPr>
          <a:xfrm>
            <a:off x="430278" y="5779827"/>
            <a:ext cx="9687756" cy="873509"/>
          </a:xfrm>
          <a:prstGeom prst="rect">
            <a:avLst/>
          </a:prstGeom>
          <a:noFill/>
        </p:spPr>
        <p:txBody>
          <a:bodyPr wrap="square">
            <a:spAutoFit/>
          </a:bodyPr>
          <a:lstStyle/>
          <a:p>
            <a:pPr>
              <a:lnSpc>
                <a:spcPct val="150000"/>
              </a:lnSpc>
            </a:pPr>
            <a:r>
              <a:rPr lang="en-US" b="1" dirty="0" err="1">
                <a:latin typeface="Times New Roman" panose="02020603050405020304" pitchFamily="18" charset="0"/>
                <a:cs typeface="Times New Roman" panose="02020603050405020304" pitchFamily="18" charset="0"/>
              </a:rPr>
              <a:t>precision_score</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y_test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y_pred</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function calculates the precision score by comparing the true labels (</a:t>
            </a:r>
            <a:r>
              <a:rPr lang="en-US" dirty="0" err="1">
                <a:latin typeface="Times New Roman" panose="02020603050405020304" pitchFamily="18" charset="0"/>
                <a:cs typeface="Times New Roman" panose="02020603050405020304" pitchFamily="18" charset="0"/>
              </a:rPr>
              <a:t>y_test</a:t>
            </a:r>
            <a:r>
              <a:rPr lang="en-US" dirty="0">
                <a:latin typeface="Times New Roman" panose="02020603050405020304" pitchFamily="18" charset="0"/>
                <a:cs typeface="Times New Roman" panose="02020603050405020304" pitchFamily="18" charset="0"/>
              </a:rPr>
              <a:t>) and predicted labels (</a:t>
            </a:r>
            <a:r>
              <a:rPr lang="en-US" dirty="0" err="1">
                <a:latin typeface="Times New Roman" panose="02020603050405020304" pitchFamily="18" charset="0"/>
                <a:cs typeface="Times New Roman" panose="02020603050405020304" pitchFamily="18" charset="0"/>
              </a:rPr>
              <a:t>y_pred</a:t>
            </a:r>
            <a:r>
              <a:rPr lang="en-US" dirty="0">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C937F897-FCA7-F976-F0D5-FBBAC661508A}"/>
              </a:ext>
            </a:extLst>
          </p:cNvPr>
          <p:cNvPicPr>
            <a:picLocks noChangeAspect="1"/>
          </p:cNvPicPr>
          <p:nvPr/>
        </p:nvPicPr>
        <p:blipFill>
          <a:blip r:embed="rId2"/>
          <a:stretch>
            <a:fillRect/>
          </a:stretch>
        </p:blipFill>
        <p:spPr>
          <a:xfrm>
            <a:off x="2539702" y="3018697"/>
            <a:ext cx="6553200" cy="850900"/>
          </a:xfrm>
          <a:prstGeom prst="rect">
            <a:avLst/>
          </a:prstGeom>
        </p:spPr>
      </p:pic>
      <p:pic>
        <p:nvPicPr>
          <p:cNvPr id="5" name="Picture 4">
            <a:extLst>
              <a:ext uri="{FF2B5EF4-FFF2-40B4-BE49-F238E27FC236}">
                <a16:creationId xmlns:a16="http://schemas.microsoft.com/office/drawing/2014/main" id="{128BD364-5D80-8884-BB19-3C6E9FA2E894}"/>
              </a:ext>
            </a:extLst>
          </p:cNvPr>
          <p:cNvPicPr>
            <a:picLocks noChangeAspect="1"/>
          </p:cNvPicPr>
          <p:nvPr/>
        </p:nvPicPr>
        <p:blipFill>
          <a:blip r:embed="rId3"/>
          <a:stretch>
            <a:fillRect/>
          </a:stretch>
        </p:blipFill>
        <p:spPr>
          <a:xfrm>
            <a:off x="3313131" y="4018262"/>
            <a:ext cx="5372100" cy="1612900"/>
          </a:xfrm>
          <a:prstGeom prst="rect">
            <a:avLst/>
          </a:prstGeom>
        </p:spPr>
      </p:pic>
    </p:spTree>
    <p:extLst>
      <p:ext uri="{BB962C8B-B14F-4D97-AF65-F5344CB8AC3E}">
        <p14:creationId xmlns:p14="http://schemas.microsoft.com/office/powerpoint/2010/main" val="2971027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F13F3-0326-FCD8-291F-155271DAC0C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69A701E-137C-7CBE-D0E6-90D1D30BA881}"/>
              </a:ext>
            </a:extLst>
          </p:cNvPr>
          <p:cNvSpPr>
            <a:spLocks noGrp="1"/>
          </p:cNvSpPr>
          <p:nvPr>
            <p:ph type="ctrTitle"/>
          </p:nvPr>
        </p:nvSpPr>
        <p:spPr>
          <a:xfrm>
            <a:off x="430279" y="288002"/>
            <a:ext cx="9687755" cy="584775"/>
          </a:xfrm>
          <a:prstGeom prst="rect">
            <a:avLst/>
          </a:prstGeom>
        </p:spPr>
        <p:txBody>
          <a:bodyPr wrap="square" lIns="91440" tIns="45720" rIns="91440" bIns="45720" anchor="t" anchorCtr="0">
            <a:spAutoFit/>
          </a:bodyPr>
          <a:lstStyle/>
          <a:p>
            <a:r>
              <a:rPr lang="en-US" altLang="ja-JP" b="1" dirty="0">
                <a:latin typeface="Barlow Light"/>
              </a:rPr>
              <a:t>Classification</a:t>
            </a:r>
            <a:endParaRPr lang="ja-JP" altLang="en-US" b="1">
              <a:latin typeface="Barlow Light"/>
            </a:endParaRPr>
          </a:p>
        </p:txBody>
      </p:sp>
      <p:sp>
        <p:nvSpPr>
          <p:cNvPr id="7" name="TextBox 6">
            <a:extLst>
              <a:ext uri="{FF2B5EF4-FFF2-40B4-BE49-F238E27FC236}">
                <a16:creationId xmlns:a16="http://schemas.microsoft.com/office/drawing/2014/main" id="{874CE747-B15B-E3B2-42AD-C1A3B8620BEF}"/>
              </a:ext>
            </a:extLst>
          </p:cNvPr>
          <p:cNvSpPr txBox="1"/>
          <p:nvPr/>
        </p:nvSpPr>
        <p:spPr>
          <a:xfrm>
            <a:off x="430278" y="956450"/>
            <a:ext cx="10231235" cy="191994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Aft>
                <a:spcPts val="600"/>
              </a:spcAft>
              <a:buFont typeface="Wingdings" pitchFamily="2" charset="2"/>
              <a:buChar char="v"/>
            </a:pPr>
            <a:r>
              <a:rPr lang="en-US" sz="2400" b="1" dirty="0">
                <a:latin typeface="Times New Roman" panose="02020603050405020304" pitchFamily="18" charset="0"/>
                <a:cs typeface="Times New Roman" panose="02020603050405020304" pitchFamily="18" charset="0"/>
              </a:rPr>
              <a:t>Recall and F1-Score Evaluation</a:t>
            </a:r>
          </a:p>
          <a:p>
            <a:pPr>
              <a:lnSpc>
                <a:spcPct val="150000"/>
              </a:lnSpc>
              <a:spcAft>
                <a:spcPts val="600"/>
              </a:spcAft>
            </a:pPr>
            <a:r>
              <a:rPr lang="en-US" dirty="0">
                <a:latin typeface="Times New Roman" panose="02020603050405020304" pitchFamily="18" charset="0"/>
                <a:cs typeface="Times New Roman" panose="02020603050405020304" pitchFamily="18" charset="0"/>
              </a:rPr>
              <a:t>Recall (also known as sensitivity or true positive rate) is the ratio of correctly predicted positive instances to all actual positive instances. It answers the question: Of all the actual positive cases, how many did we correctly predict?</a:t>
            </a:r>
          </a:p>
        </p:txBody>
      </p:sp>
      <p:sp>
        <p:nvSpPr>
          <p:cNvPr id="9" name="TextBox 8">
            <a:extLst>
              <a:ext uri="{FF2B5EF4-FFF2-40B4-BE49-F238E27FC236}">
                <a16:creationId xmlns:a16="http://schemas.microsoft.com/office/drawing/2014/main" id="{AD6AB791-3956-CB3D-0EEF-355A1D030019}"/>
              </a:ext>
            </a:extLst>
          </p:cNvPr>
          <p:cNvSpPr txBox="1"/>
          <p:nvPr/>
        </p:nvSpPr>
        <p:spPr>
          <a:xfrm>
            <a:off x="430278" y="5779827"/>
            <a:ext cx="9687756" cy="873509"/>
          </a:xfrm>
          <a:prstGeom prst="rect">
            <a:avLst/>
          </a:prstGeom>
          <a:noFill/>
        </p:spPr>
        <p:txBody>
          <a:bodyPr wrap="square">
            <a:spAutoFit/>
          </a:bodyPr>
          <a:lstStyle/>
          <a:p>
            <a:pPr>
              <a:lnSpc>
                <a:spcPct val="150000"/>
              </a:lnSpc>
            </a:pPr>
            <a:r>
              <a:rPr lang="en-US" b="1" dirty="0" err="1">
                <a:latin typeface="Times New Roman" panose="02020603050405020304" pitchFamily="18" charset="0"/>
                <a:cs typeface="Times New Roman" panose="02020603050405020304" pitchFamily="18" charset="0"/>
              </a:rPr>
              <a:t>recall_score</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y_test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y_pred</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This function calculates the recall by comparing the true labels (</a:t>
            </a:r>
            <a:r>
              <a:rPr lang="en-US" dirty="0" err="1">
                <a:latin typeface="Times New Roman" panose="02020603050405020304" pitchFamily="18" charset="0"/>
                <a:cs typeface="Times New Roman" panose="02020603050405020304" pitchFamily="18" charset="0"/>
              </a:rPr>
              <a:t>y_test</a:t>
            </a:r>
            <a:r>
              <a:rPr lang="en-US" dirty="0">
                <a:latin typeface="Times New Roman" panose="02020603050405020304" pitchFamily="18" charset="0"/>
                <a:cs typeface="Times New Roman" panose="02020603050405020304" pitchFamily="18" charset="0"/>
              </a:rPr>
              <a:t>) and predicted labels (</a:t>
            </a:r>
            <a:r>
              <a:rPr lang="en-US" dirty="0" err="1">
                <a:latin typeface="Times New Roman" panose="02020603050405020304" pitchFamily="18" charset="0"/>
                <a:cs typeface="Times New Roman" panose="02020603050405020304" pitchFamily="18" charset="0"/>
              </a:rPr>
              <a:t>y_pred</a:t>
            </a:r>
            <a:r>
              <a:rPr lang="en-US" dirty="0">
                <a:latin typeface="Times New Roman" panose="02020603050405020304" pitchFamily="18" charset="0"/>
                <a:cs typeface="Times New Roman" panose="02020603050405020304" pitchFamily="18" charset="0"/>
              </a:rPr>
              <a:t>).</a:t>
            </a:r>
          </a:p>
        </p:txBody>
      </p:sp>
      <p:pic>
        <p:nvPicPr>
          <p:cNvPr id="2" name="Picture 1">
            <a:extLst>
              <a:ext uri="{FF2B5EF4-FFF2-40B4-BE49-F238E27FC236}">
                <a16:creationId xmlns:a16="http://schemas.microsoft.com/office/drawing/2014/main" id="{C974D898-F22F-422C-DF48-9702A484479E}"/>
              </a:ext>
            </a:extLst>
          </p:cNvPr>
          <p:cNvPicPr>
            <a:picLocks noChangeAspect="1"/>
          </p:cNvPicPr>
          <p:nvPr/>
        </p:nvPicPr>
        <p:blipFill>
          <a:blip r:embed="rId2"/>
          <a:stretch>
            <a:fillRect/>
          </a:stretch>
        </p:blipFill>
        <p:spPr>
          <a:xfrm>
            <a:off x="2324847" y="2876399"/>
            <a:ext cx="7112000" cy="889000"/>
          </a:xfrm>
          <a:prstGeom prst="rect">
            <a:avLst/>
          </a:prstGeom>
        </p:spPr>
      </p:pic>
      <p:pic>
        <p:nvPicPr>
          <p:cNvPr id="6" name="Picture 5">
            <a:extLst>
              <a:ext uri="{FF2B5EF4-FFF2-40B4-BE49-F238E27FC236}">
                <a16:creationId xmlns:a16="http://schemas.microsoft.com/office/drawing/2014/main" id="{5BD0AD21-AAC2-A485-9E5E-049CBA2A6AA7}"/>
              </a:ext>
            </a:extLst>
          </p:cNvPr>
          <p:cNvPicPr>
            <a:picLocks noChangeAspect="1"/>
          </p:cNvPicPr>
          <p:nvPr/>
        </p:nvPicPr>
        <p:blipFill>
          <a:blip r:embed="rId3"/>
          <a:stretch>
            <a:fillRect/>
          </a:stretch>
        </p:blipFill>
        <p:spPr>
          <a:xfrm>
            <a:off x="3460750" y="3904129"/>
            <a:ext cx="5270500" cy="1524000"/>
          </a:xfrm>
          <a:prstGeom prst="rect">
            <a:avLst/>
          </a:prstGeom>
        </p:spPr>
      </p:pic>
    </p:spTree>
    <p:extLst>
      <p:ext uri="{BB962C8B-B14F-4D97-AF65-F5344CB8AC3E}">
        <p14:creationId xmlns:p14="http://schemas.microsoft.com/office/powerpoint/2010/main" val="1283359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F34E5D9-51A9-9C7B-CBEF-A83D8BB64969}"/>
              </a:ext>
            </a:extLst>
          </p:cNvPr>
          <p:cNvSpPr txBox="1"/>
          <p:nvPr/>
        </p:nvSpPr>
        <p:spPr>
          <a:xfrm>
            <a:off x="540913" y="1031982"/>
            <a:ext cx="9141537" cy="58640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ja-JP">
                <a:solidFill>
                  <a:srgbClr val="161616"/>
                </a:solidFill>
                <a:latin typeface="Times New Roman" panose="02020603050405020304" pitchFamily="18" charset="0"/>
                <a:ea typeface="+mn-lt"/>
                <a:cs typeface="Times New Roman" panose="02020603050405020304" pitchFamily="18" charset="0"/>
              </a:rPr>
              <a:t>You can use accuracy to evaluate classification tasks, but sometimes accuracy may not objectively reflect the actual performance of the model.</a:t>
            </a:r>
            <a:endParaRPr lang="en-US" dirty="0">
              <a:latin typeface="Times New Roman" panose="02020603050405020304" pitchFamily="18" charset="0"/>
              <a:cs typeface="Times New Roman" panose="02020603050405020304" pitchFamily="18" charset="0"/>
            </a:endParaRPr>
          </a:p>
          <a:p>
            <a:pPr>
              <a:lnSpc>
                <a:spcPct val="150000"/>
              </a:lnSpc>
            </a:pPr>
            <a:endParaRPr lang="ja-JP" altLang="en-US" dirty="0">
              <a:solidFill>
                <a:srgbClr val="161616"/>
              </a:solidFill>
              <a:latin typeface="Times New Roman" panose="02020603050405020304" pitchFamily="18" charset="0"/>
              <a:ea typeface="+mn-lt"/>
              <a:cs typeface="Times New Roman" panose="02020603050405020304" pitchFamily="18" charset="0"/>
            </a:endParaRPr>
          </a:p>
          <a:p>
            <a:pPr>
              <a:lnSpc>
                <a:spcPct val="150000"/>
              </a:lnSpc>
            </a:pPr>
            <a:r>
              <a:rPr lang="en-US" dirty="0">
                <a:solidFill>
                  <a:srgbClr val="161616"/>
                </a:solidFill>
                <a:latin typeface="Times New Roman" panose="02020603050405020304" pitchFamily="18" charset="0"/>
                <a:ea typeface="+mn-lt"/>
                <a:cs typeface="Times New Roman" panose="02020603050405020304" pitchFamily="18" charset="0"/>
              </a:rPr>
              <a:t>Jaccard Score and F1 Score are two common evaluation metrics used to assess the performance of classification models.</a:t>
            </a:r>
            <a:endParaRPr lang="en-US" dirty="0">
              <a:latin typeface="Times New Roman" panose="02020603050405020304" pitchFamily="18" charset="0"/>
              <a:cs typeface="Times New Roman" panose="02020603050405020304" pitchFamily="18" charset="0"/>
            </a:endParaRPr>
          </a:p>
          <a:p>
            <a:pPr>
              <a:lnSpc>
                <a:spcPct val="150000"/>
              </a:lnSpc>
            </a:pPr>
            <a:endParaRPr lang="en-US" dirty="0">
              <a:solidFill>
                <a:srgbClr val="161616"/>
              </a:solidFill>
              <a:latin typeface="Aptos"/>
            </a:endParaRPr>
          </a:p>
          <a:p>
            <a:pPr>
              <a:lnSpc>
                <a:spcPct val="150000"/>
              </a:lnSpc>
            </a:pPr>
            <a:r>
              <a:rPr lang="en-US" b="1" dirty="0">
                <a:latin typeface="Times New Roman" panose="02020603050405020304" pitchFamily="18" charset="0"/>
                <a:cs typeface="Times New Roman" panose="02020603050405020304" pitchFamily="18" charset="0"/>
              </a:rPr>
              <a:t>Jaccard Score (Jaccard Index)</a:t>
            </a:r>
          </a:p>
          <a:p>
            <a:pPr>
              <a:lnSpc>
                <a:spcPct val="150000"/>
              </a:lnSpc>
            </a:pPr>
            <a:r>
              <a:rPr lang="en-US" dirty="0">
                <a:solidFill>
                  <a:srgbClr val="161616"/>
                </a:solidFill>
                <a:latin typeface="Times New Roman" panose="02020603050405020304" pitchFamily="18" charset="0"/>
                <a:ea typeface="+mn-lt"/>
                <a:cs typeface="Times New Roman" panose="02020603050405020304" pitchFamily="18" charset="0"/>
              </a:rPr>
              <a:t>The Jaccard Score, also known as the Jaccard Index or Intersection over Union (</a:t>
            </a:r>
            <a:r>
              <a:rPr lang="en-US" dirty="0" err="1">
                <a:solidFill>
                  <a:srgbClr val="161616"/>
                </a:solidFill>
                <a:latin typeface="Times New Roman" panose="02020603050405020304" pitchFamily="18" charset="0"/>
                <a:ea typeface="+mn-lt"/>
                <a:cs typeface="Times New Roman" panose="02020603050405020304" pitchFamily="18" charset="0"/>
              </a:rPr>
              <a:t>IoU</a:t>
            </a:r>
            <a:r>
              <a:rPr lang="en-US" dirty="0">
                <a:solidFill>
                  <a:srgbClr val="161616"/>
                </a:solidFill>
                <a:latin typeface="Times New Roman" panose="02020603050405020304" pitchFamily="18" charset="0"/>
                <a:ea typeface="+mn-lt"/>
                <a:cs typeface="Times New Roman" panose="02020603050405020304" pitchFamily="18" charset="0"/>
              </a:rPr>
              <a:t>), measures the similarity between two sets. For classification problems, it is typically used to evaluate the overlap between predicted labels and true labels. </a:t>
            </a:r>
            <a:endParaRPr lang="en-US"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dirty="0">
              <a:solidFill>
                <a:srgbClr val="161616"/>
              </a:solidFill>
              <a:latin typeface="Aptos"/>
            </a:endParaRPr>
          </a:p>
          <a:p>
            <a:pPr>
              <a:lnSpc>
                <a:spcPct val="150000"/>
              </a:lnSpc>
            </a:pPr>
            <a:endParaRPr lang="en-US" dirty="0">
              <a:solidFill>
                <a:srgbClr val="161616"/>
              </a:solidFill>
              <a:latin typeface="Aptos"/>
            </a:endParaRPr>
          </a:p>
          <a:p>
            <a:pPr>
              <a:lnSpc>
                <a:spcPct val="150000"/>
              </a:lnSpc>
            </a:pPr>
            <a:endParaRPr lang="en-US" dirty="0">
              <a:solidFill>
                <a:srgbClr val="161616"/>
              </a:solidFill>
              <a:latin typeface="Aptos"/>
            </a:endParaRPr>
          </a:p>
          <a:p>
            <a:pPr>
              <a:lnSpc>
                <a:spcPct val="150000"/>
              </a:lnSpc>
            </a:pPr>
            <a:endParaRPr lang="en-US" dirty="0">
              <a:solidFill>
                <a:srgbClr val="161616"/>
              </a:solidFill>
              <a:latin typeface="IBM Plex Sans"/>
            </a:endParaRPr>
          </a:p>
        </p:txBody>
      </p:sp>
      <p:pic>
        <p:nvPicPr>
          <p:cNvPr id="2" name="Picture 1" descr="A black and white math equation&#10;&#10;Description automatically generated">
            <a:extLst>
              <a:ext uri="{FF2B5EF4-FFF2-40B4-BE49-F238E27FC236}">
                <a16:creationId xmlns:a16="http://schemas.microsoft.com/office/drawing/2014/main" id="{59C59169-DFF4-8F7D-1F98-EC7B6BA40CFF}"/>
              </a:ext>
            </a:extLst>
          </p:cNvPr>
          <p:cNvPicPr>
            <a:picLocks noChangeAspect="1"/>
          </p:cNvPicPr>
          <p:nvPr/>
        </p:nvPicPr>
        <p:blipFill>
          <a:blip r:embed="rId2"/>
          <a:stretch>
            <a:fillRect/>
          </a:stretch>
        </p:blipFill>
        <p:spPr>
          <a:xfrm>
            <a:off x="4087139" y="5476410"/>
            <a:ext cx="2049083" cy="699216"/>
          </a:xfrm>
          <a:prstGeom prst="rect">
            <a:avLst/>
          </a:prstGeom>
        </p:spPr>
      </p:pic>
      <p:sp>
        <p:nvSpPr>
          <p:cNvPr id="8" name="Title 3">
            <a:extLst>
              <a:ext uri="{FF2B5EF4-FFF2-40B4-BE49-F238E27FC236}">
                <a16:creationId xmlns:a16="http://schemas.microsoft.com/office/drawing/2014/main" id="{9D1AC871-DCF0-5F4E-8174-D8968FE319F4}"/>
              </a:ext>
            </a:extLst>
          </p:cNvPr>
          <p:cNvSpPr>
            <a:spLocks noGrp="1"/>
          </p:cNvSpPr>
          <p:nvPr>
            <p:ph type="ctrTitle"/>
          </p:nvPr>
        </p:nvSpPr>
        <p:spPr>
          <a:xfrm>
            <a:off x="430279" y="288002"/>
            <a:ext cx="9687755" cy="584775"/>
          </a:xfrm>
          <a:prstGeom prst="rect">
            <a:avLst/>
          </a:prstGeom>
        </p:spPr>
        <p:txBody>
          <a:bodyPr wrap="square" lIns="91440" tIns="45720" rIns="91440" bIns="45720" anchor="t" anchorCtr="0">
            <a:spAutoFit/>
          </a:bodyPr>
          <a:lstStyle/>
          <a:p>
            <a:r>
              <a:rPr lang="en-US" altLang="ja-JP" b="1" dirty="0">
                <a:latin typeface="Barlow Light"/>
              </a:rPr>
              <a:t>Classification</a:t>
            </a:r>
            <a:endParaRPr lang="ja-JP" altLang="en-US" b="1">
              <a:latin typeface="Barlow Light"/>
            </a:endParaRPr>
          </a:p>
        </p:txBody>
      </p:sp>
    </p:spTree>
    <p:extLst>
      <p:ext uri="{BB962C8B-B14F-4D97-AF65-F5344CB8AC3E}">
        <p14:creationId xmlns:p14="http://schemas.microsoft.com/office/powerpoint/2010/main" val="39273395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BBD7D4D-E744-1D36-D40C-E000E0D99B41}"/>
              </a:ext>
            </a:extLst>
          </p:cNvPr>
          <p:cNvSpPr>
            <a:spLocks noGrp="1"/>
          </p:cNvSpPr>
          <p:nvPr>
            <p:ph type="body" sz="quarter" idx="11"/>
          </p:nvPr>
        </p:nvSpPr>
        <p:spPr/>
        <p:txBody>
          <a:bodyPr/>
          <a:lstStyle/>
          <a:p>
            <a:endParaRPr lang="en-US"/>
          </a:p>
        </p:txBody>
      </p:sp>
      <p:pic>
        <p:nvPicPr>
          <p:cNvPr id="8" name="Picture 7" descr="A black text on a white background&#10;&#10;Description automatically generated">
            <a:extLst>
              <a:ext uri="{FF2B5EF4-FFF2-40B4-BE49-F238E27FC236}">
                <a16:creationId xmlns:a16="http://schemas.microsoft.com/office/drawing/2014/main" id="{D2BE0790-DF3E-4A5A-14CF-647E596E8096}"/>
              </a:ext>
            </a:extLst>
          </p:cNvPr>
          <p:cNvPicPr>
            <a:picLocks noChangeAspect="1"/>
          </p:cNvPicPr>
          <p:nvPr/>
        </p:nvPicPr>
        <p:blipFill>
          <a:blip r:embed="rId2"/>
          <a:stretch>
            <a:fillRect/>
          </a:stretch>
        </p:blipFill>
        <p:spPr>
          <a:xfrm>
            <a:off x="4241366" y="2928960"/>
            <a:ext cx="6051729" cy="705118"/>
          </a:xfrm>
          <a:prstGeom prst="rect">
            <a:avLst/>
          </a:prstGeom>
        </p:spPr>
      </p:pic>
      <p:pic>
        <p:nvPicPr>
          <p:cNvPr id="9" name="Picture 8" descr="A diagram of different colors and shapes&#10;&#10;Description automatically generated">
            <a:extLst>
              <a:ext uri="{FF2B5EF4-FFF2-40B4-BE49-F238E27FC236}">
                <a16:creationId xmlns:a16="http://schemas.microsoft.com/office/drawing/2014/main" id="{2DBC351C-FF18-CD25-8D6B-002682400322}"/>
              </a:ext>
            </a:extLst>
          </p:cNvPr>
          <p:cNvPicPr>
            <a:picLocks noChangeAspect="1"/>
          </p:cNvPicPr>
          <p:nvPr/>
        </p:nvPicPr>
        <p:blipFill>
          <a:blip r:embed="rId3"/>
          <a:stretch>
            <a:fillRect/>
          </a:stretch>
        </p:blipFill>
        <p:spPr>
          <a:xfrm>
            <a:off x="706964" y="1030310"/>
            <a:ext cx="2750242" cy="5044225"/>
          </a:xfrm>
          <a:prstGeom prst="rect">
            <a:avLst/>
          </a:prstGeom>
        </p:spPr>
      </p:pic>
      <p:sp>
        <p:nvSpPr>
          <p:cNvPr id="3" name="TextBox 2">
            <a:extLst>
              <a:ext uri="{FF2B5EF4-FFF2-40B4-BE49-F238E27FC236}">
                <a16:creationId xmlns:a16="http://schemas.microsoft.com/office/drawing/2014/main" id="{013DB8C3-4110-DCE7-5763-F14DF0854E9D}"/>
              </a:ext>
            </a:extLst>
          </p:cNvPr>
          <p:cNvSpPr txBox="1"/>
          <p:nvPr/>
        </p:nvSpPr>
        <p:spPr>
          <a:xfrm>
            <a:off x="4018448" y="1043965"/>
            <a:ext cx="6099586" cy="1289007"/>
          </a:xfrm>
          <a:prstGeom prst="rect">
            <a:avLst/>
          </a:prstGeom>
          <a:noFill/>
        </p:spPr>
        <p:txBody>
          <a:bodyPr wrap="square">
            <a:spAutoFit/>
          </a:bodyPr>
          <a:lstStyle/>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F1-score is the harmonic mean of precision and recall. It is useful when there is an uneven class distribution or when both precision and recall are important.</a:t>
            </a:r>
          </a:p>
        </p:txBody>
      </p:sp>
      <p:sp>
        <p:nvSpPr>
          <p:cNvPr id="10" name="Title 3">
            <a:extLst>
              <a:ext uri="{FF2B5EF4-FFF2-40B4-BE49-F238E27FC236}">
                <a16:creationId xmlns:a16="http://schemas.microsoft.com/office/drawing/2014/main" id="{6EE43A8E-9B34-E4B0-1779-647F9C790031}"/>
              </a:ext>
            </a:extLst>
          </p:cNvPr>
          <p:cNvSpPr txBox="1">
            <a:spLocks/>
          </p:cNvSpPr>
          <p:nvPr/>
        </p:nvSpPr>
        <p:spPr>
          <a:xfrm>
            <a:off x="430279" y="288002"/>
            <a:ext cx="9687755" cy="584775"/>
          </a:xfrm>
          <a:prstGeom prst="rect">
            <a:avLst/>
          </a:prstGeom>
        </p:spPr>
        <p:txBody>
          <a:bodyPr vert="horz" wrap="square" lIns="91440" tIns="45720" rIns="91440" bIns="45720" rtlCol="0" anchor="t" anchorCtr="0">
            <a:spAutoFit/>
          </a:bodyPr>
          <a:lstStyle>
            <a:lvl1pPr algn="l" defTabSz="914400" rtl="0" eaLnBrk="1" latinLnBrk="0" hangingPunct="1">
              <a:lnSpc>
                <a:spcPct val="100000"/>
              </a:lnSpc>
              <a:spcBef>
                <a:spcPct val="0"/>
              </a:spcBef>
              <a:buNone/>
              <a:defRPr sz="3200" b="0" i="0" kern="1200" cap="none" baseline="0">
                <a:solidFill>
                  <a:srgbClr val="000000"/>
                </a:solidFill>
                <a:latin typeface="Barlow Light" pitchFamily="2" charset="77"/>
                <a:ea typeface="DIN 2014 Light" panose="020B0404020202020204" pitchFamily="34" charset="77"/>
                <a:cs typeface="+mj-cs"/>
              </a:defRPr>
            </a:lvl1pPr>
          </a:lstStyle>
          <a:p>
            <a:r>
              <a:rPr lang="en-US" altLang="ja-JP" b="1">
                <a:latin typeface="Barlow Light"/>
              </a:rPr>
              <a:t>Classification</a:t>
            </a:r>
            <a:endParaRPr lang="ja-JP" altLang="en-US" b="1">
              <a:latin typeface="Barlow Light"/>
            </a:endParaRPr>
          </a:p>
        </p:txBody>
      </p:sp>
      <p:pic>
        <p:nvPicPr>
          <p:cNvPr id="12" name="Picture 11">
            <a:extLst>
              <a:ext uri="{FF2B5EF4-FFF2-40B4-BE49-F238E27FC236}">
                <a16:creationId xmlns:a16="http://schemas.microsoft.com/office/drawing/2014/main" id="{32F5E985-BB15-EE7D-3FA8-95B39B66F10D}"/>
              </a:ext>
            </a:extLst>
          </p:cNvPr>
          <p:cNvPicPr>
            <a:picLocks noChangeAspect="1"/>
          </p:cNvPicPr>
          <p:nvPr/>
        </p:nvPicPr>
        <p:blipFill>
          <a:blip r:embed="rId4"/>
          <a:stretch>
            <a:fillRect/>
          </a:stretch>
        </p:blipFill>
        <p:spPr>
          <a:xfrm>
            <a:off x="4241366" y="3895416"/>
            <a:ext cx="4711700" cy="1663700"/>
          </a:xfrm>
          <a:prstGeom prst="rect">
            <a:avLst/>
          </a:prstGeom>
        </p:spPr>
      </p:pic>
      <p:sp>
        <p:nvSpPr>
          <p:cNvPr id="14" name="TextBox 13">
            <a:extLst>
              <a:ext uri="{FF2B5EF4-FFF2-40B4-BE49-F238E27FC236}">
                <a16:creationId xmlns:a16="http://schemas.microsoft.com/office/drawing/2014/main" id="{D6EC67D2-A199-7669-709A-2E19BDFBD1D5}"/>
              </a:ext>
            </a:extLst>
          </p:cNvPr>
          <p:cNvSpPr txBox="1"/>
          <p:nvPr/>
        </p:nvSpPr>
        <p:spPr>
          <a:xfrm>
            <a:off x="4018448" y="5808197"/>
            <a:ext cx="6099586" cy="64633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f1_score(</a:t>
            </a:r>
            <a:r>
              <a:rPr lang="en-US" b="1" dirty="0" err="1">
                <a:latin typeface="Times New Roman" panose="02020603050405020304" pitchFamily="18" charset="0"/>
                <a:cs typeface="Times New Roman" panose="02020603050405020304" pitchFamily="18" charset="0"/>
              </a:rPr>
              <a:t>y_test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y_pred</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This function calculates the F1-score by considering both precision and recall.</a:t>
            </a:r>
          </a:p>
        </p:txBody>
      </p:sp>
    </p:spTree>
    <p:extLst>
      <p:ext uri="{BB962C8B-B14F-4D97-AF65-F5344CB8AC3E}">
        <p14:creationId xmlns:p14="http://schemas.microsoft.com/office/powerpoint/2010/main" val="3860154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2895F-04F2-9D59-DF14-748BBDD96EB8}"/>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623B1B9-BEC4-4278-F2D4-F7A9E084029B}"/>
              </a:ext>
            </a:extLst>
          </p:cNvPr>
          <p:cNvSpPr txBox="1"/>
          <p:nvPr/>
        </p:nvSpPr>
        <p:spPr>
          <a:xfrm>
            <a:off x="1608083" y="3429000"/>
            <a:ext cx="2536079" cy="954107"/>
          </a:xfrm>
          <a:prstGeom prst="rect">
            <a:avLst/>
          </a:prstGeom>
          <a:noFill/>
        </p:spPr>
        <p:txBody>
          <a:bodyPr wrap="none" rtlCol="0">
            <a:spAutoFit/>
          </a:bodyPr>
          <a:lstStyle/>
          <a:p>
            <a:r>
              <a:rPr lang="en-US" altLang="zh-CN" sz="5600" dirty="0"/>
              <a:t>Thanks</a:t>
            </a:r>
            <a:r>
              <a:rPr lang="zh-CN" altLang="en-US" sz="5600" dirty="0"/>
              <a:t> </a:t>
            </a:r>
            <a:endParaRPr lang="en-US" sz="5600" dirty="0"/>
          </a:p>
        </p:txBody>
      </p:sp>
    </p:spTree>
    <p:extLst>
      <p:ext uri="{BB962C8B-B14F-4D97-AF65-F5344CB8AC3E}">
        <p14:creationId xmlns:p14="http://schemas.microsoft.com/office/powerpoint/2010/main" val="1356173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79" y="288002"/>
            <a:ext cx="9687755" cy="584775"/>
          </a:xfrm>
          <a:prstGeom prst="rect">
            <a:avLst/>
          </a:prstGeom>
        </p:spPr>
        <p:txBody>
          <a:bodyPr wrap="square" lIns="91440" tIns="45720" rIns="91440" bIns="45720" anchor="t" anchorCtr="0">
            <a:spAutoFit/>
          </a:bodyPr>
          <a:lstStyle/>
          <a:p>
            <a:r>
              <a:rPr lang="en-US" altLang="ja-JP" b="1" dirty="0">
                <a:latin typeface="Barlow Light"/>
              </a:rPr>
              <a:t>Clustering - DBSCAN</a:t>
            </a:r>
            <a:endParaRPr lang="ja-JP" altLang="en-US" b="1">
              <a:latin typeface="Barlow Light"/>
            </a:endParaRPr>
          </a:p>
        </p:txBody>
      </p:sp>
      <p:sp>
        <p:nvSpPr>
          <p:cNvPr id="7" name="TextBox 6">
            <a:extLst>
              <a:ext uri="{FF2B5EF4-FFF2-40B4-BE49-F238E27FC236}">
                <a16:creationId xmlns:a16="http://schemas.microsoft.com/office/drawing/2014/main" id="{CA24D4A7-7A1F-0935-6E6A-064F64228B20}"/>
              </a:ext>
            </a:extLst>
          </p:cNvPr>
          <p:cNvSpPr txBox="1"/>
          <p:nvPr/>
        </p:nvSpPr>
        <p:spPr>
          <a:xfrm>
            <a:off x="430279" y="872777"/>
            <a:ext cx="9687755" cy="556710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spcAft>
                <a:spcPts val="600"/>
              </a:spcAft>
            </a:pPr>
            <a:r>
              <a:rPr lang="en-US" dirty="0">
                <a:latin typeface="Times New Roman" panose="02020603050405020304" pitchFamily="18" charset="0"/>
                <a:cs typeface="Times New Roman" panose="02020603050405020304" pitchFamily="18" charset="0"/>
              </a:rPr>
              <a:t>DBSCAN (Density-Based Spatial Clustering of Applications with Noise) is an unsupervised clustering algorithm. It identifies clusters in data by finding regions of high density separated by regions of low density. Unlike k-means, it doesn’t require the number of clusters to be specified beforehand.</a:t>
            </a:r>
          </a:p>
          <a:p>
            <a:pPr>
              <a:lnSpc>
                <a:spcPct val="150000"/>
              </a:lnSpc>
              <a:spcAft>
                <a:spcPts val="600"/>
              </a:spcAft>
            </a:pPr>
            <a:r>
              <a:rPr lang="en-US" b="1" dirty="0">
                <a:latin typeface="Times New Roman" panose="02020603050405020304" pitchFamily="18" charset="0"/>
                <a:cs typeface="Times New Roman" panose="02020603050405020304" pitchFamily="18" charset="0"/>
              </a:rPr>
              <a:t>Key Characteristics of DBSCAN:</a:t>
            </a:r>
          </a:p>
          <a:p>
            <a:pPr>
              <a:lnSpc>
                <a:spcPct val="150000"/>
              </a:lnSpc>
              <a:spcAft>
                <a:spcPts val="600"/>
              </a:spcAft>
            </a:pPr>
            <a:r>
              <a:rPr lang="en-US" dirty="0">
                <a:latin typeface="Times New Roman" panose="02020603050405020304" pitchFamily="18" charset="0"/>
                <a:cs typeface="Times New Roman" panose="02020603050405020304" pitchFamily="18" charset="0"/>
              </a:rPr>
              <a:t>Handles Arbitrary Shapes: DBSCAN can find clusters of any shape, which makes it powerful for datasets where the clusters are not spherical (unlike k-means).</a:t>
            </a:r>
          </a:p>
          <a:p>
            <a:pPr>
              <a:lnSpc>
                <a:spcPct val="150000"/>
              </a:lnSpc>
              <a:spcAft>
                <a:spcPts val="600"/>
              </a:spcAft>
            </a:pPr>
            <a:r>
              <a:rPr lang="en-US" dirty="0">
                <a:latin typeface="Times New Roman" panose="02020603050405020304" pitchFamily="18" charset="0"/>
                <a:cs typeface="Times New Roman" panose="02020603050405020304" pitchFamily="18" charset="0"/>
              </a:rPr>
              <a:t>Noise Handling: It classifies points that don’t belong to any cluster as noise, useful in datasets with outliers.</a:t>
            </a:r>
          </a:p>
          <a:p>
            <a:pPr>
              <a:lnSpc>
                <a:spcPct val="150000"/>
              </a:lnSpc>
              <a:spcAft>
                <a:spcPts val="600"/>
              </a:spcAft>
            </a:pPr>
            <a:r>
              <a:rPr lang="en-US" b="1" dirty="0">
                <a:latin typeface="Times New Roman" panose="02020603050405020304" pitchFamily="18" charset="0"/>
                <a:cs typeface="Times New Roman" panose="02020603050405020304" pitchFamily="18" charset="0"/>
              </a:rPr>
              <a:t>When to Use DBSCAN:</a:t>
            </a:r>
          </a:p>
          <a:p>
            <a:pPr>
              <a:lnSpc>
                <a:spcPct val="150000"/>
              </a:lnSpc>
              <a:spcAft>
                <a:spcPts val="600"/>
              </a:spcAft>
            </a:pPr>
            <a:r>
              <a:rPr lang="en-US" dirty="0">
                <a:latin typeface="Times New Roman" panose="02020603050405020304" pitchFamily="18" charset="0"/>
                <a:cs typeface="Times New Roman" panose="02020603050405020304" pitchFamily="18" charset="0"/>
              </a:rPr>
              <a:t>Use DBSCAN when you don’t know the number of clusters in advance.</a:t>
            </a:r>
          </a:p>
          <a:p>
            <a:pPr>
              <a:lnSpc>
                <a:spcPct val="150000"/>
              </a:lnSpc>
              <a:spcAft>
                <a:spcPts val="600"/>
              </a:spcAft>
            </a:pPr>
            <a:r>
              <a:rPr lang="en-US" dirty="0">
                <a:latin typeface="Times New Roman" panose="02020603050405020304" pitchFamily="18" charset="0"/>
                <a:cs typeface="Times New Roman" panose="02020603050405020304" pitchFamily="18" charset="0"/>
              </a:rPr>
              <a:t>It’s effective in datasets with non-spherical clusters and noise.</a:t>
            </a:r>
          </a:p>
          <a:p>
            <a:pPr>
              <a:lnSpc>
                <a:spcPct val="150000"/>
              </a:lnSpc>
              <a:spcAft>
                <a:spcPts val="600"/>
              </a:spcAft>
            </a:pPr>
            <a:r>
              <a:rPr lang="en-US" dirty="0">
                <a:latin typeface="Times New Roman" panose="02020603050405020304" pitchFamily="18" charset="0"/>
                <a:cs typeface="Times New Roman" panose="02020603050405020304" pitchFamily="18" charset="0"/>
              </a:rPr>
              <a:t>Ideal for data where the clusters are densely packed and separated by sparse regions.</a:t>
            </a:r>
          </a:p>
        </p:txBody>
      </p:sp>
    </p:spTree>
    <p:extLst>
      <p:ext uri="{BB962C8B-B14F-4D97-AF65-F5344CB8AC3E}">
        <p14:creationId xmlns:p14="http://schemas.microsoft.com/office/powerpoint/2010/main" val="3204280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B7391-5839-28ED-9551-32B27D6FC6B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0B2C83A-2B5C-9F24-DBD0-266C85A48FC8}"/>
              </a:ext>
            </a:extLst>
          </p:cNvPr>
          <p:cNvSpPr>
            <a:spLocks noGrp="1"/>
          </p:cNvSpPr>
          <p:nvPr>
            <p:ph type="ctrTitle"/>
          </p:nvPr>
        </p:nvSpPr>
        <p:spPr>
          <a:xfrm>
            <a:off x="430279" y="288002"/>
            <a:ext cx="9687755" cy="584775"/>
          </a:xfrm>
          <a:prstGeom prst="rect">
            <a:avLst/>
          </a:prstGeom>
        </p:spPr>
        <p:txBody>
          <a:bodyPr wrap="square" lIns="91440" tIns="45720" rIns="91440" bIns="45720" anchor="t" anchorCtr="0">
            <a:spAutoFit/>
          </a:bodyPr>
          <a:lstStyle/>
          <a:p>
            <a:r>
              <a:rPr lang="en-US" altLang="ja-JP" b="1" dirty="0">
                <a:latin typeface="Barlow Light"/>
              </a:rPr>
              <a:t>Clustering - DBSCAN</a:t>
            </a:r>
            <a:endParaRPr lang="ja-JP" altLang="en-US" b="1">
              <a:latin typeface="Barlow Light"/>
            </a:endParaRPr>
          </a:p>
        </p:txBody>
      </p:sp>
      <p:sp>
        <p:nvSpPr>
          <p:cNvPr id="7" name="TextBox 6">
            <a:extLst>
              <a:ext uri="{FF2B5EF4-FFF2-40B4-BE49-F238E27FC236}">
                <a16:creationId xmlns:a16="http://schemas.microsoft.com/office/drawing/2014/main" id="{475FCF53-7BDE-7737-D0BD-DCF2C25B6FA0}"/>
              </a:ext>
            </a:extLst>
          </p:cNvPr>
          <p:cNvSpPr txBox="1"/>
          <p:nvPr/>
        </p:nvSpPr>
        <p:spPr>
          <a:xfrm>
            <a:off x="430279" y="872777"/>
            <a:ext cx="10231235" cy="206402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spcAft>
                <a:spcPts val="600"/>
              </a:spcAft>
            </a:pPr>
            <a:r>
              <a:rPr lang="en-US" sz="2000" b="1" dirty="0">
                <a:latin typeface="Times New Roman" panose="02020603050405020304" pitchFamily="18" charset="0"/>
                <a:cs typeface="Times New Roman" panose="02020603050405020304" pitchFamily="18" charset="0"/>
              </a:rPr>
              <a:t>Prepare data</a:t>
            </a:r>
          </a:p>
          <a:p>
            <a:pPr>
              <a:lnSpc>
                <a:spcPct val="150000"/>
              </a:lnSpc>
            </a:pPr>
            <a:r>
              <a:rPr lang="en-US" altLang="zh-CN" sz="1600" b="1" dirty="0">
                <a:latin typeface="Times New Roman" panose="02020603050405020304" pitchFamily="18" charset="0"/>
                <a:cs typeface="Times New Roman" panose="02020603050405020304" pitchFamily="18" charset="0"/>
              </a:rPr>
              <a:t>1.</a:t>
            </a:r>
            <a:r>
              <a:rPr lang="zh-CN" altLang="en-US"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Generating Data using </a:t>
            </a:r>
            <a:r>
              <a:rPr lang="en-US" sz="1600" b="1" dirty="0" err="1">
                <a:latin typeface="Times New Roman" panose="02020603050405020304" pitchFamily="18" charset="0"/>
                <a:cs typeface="Times New Roman" panose="02020603050405020304" pitchFamily="18" charset="0"/>
              </a:rPr>
              <a:t>make_moons</a:t>
            </a:r>
            <a:r>
              <a:rPr lang="en-US" sz="1600" b="1"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make_moons</a:t>
            </a:r>
            <a:r>
              <a:rPr lang="en-US" sz="1600" dirty="0">
                <a:latin typeface="Times New Roman" panose="02020603050405020304" pitchFamily="18" charset="0"/>
                <a:cs typeface="Times New Roman" panose="02020603050405020304" pitchFamily="18" charset="0"/>
              </a:rPr>
              <a:t> function from </a:t>
            </a:r>
            <a:r>
              <a:rPr lang="en-US" sz="1600" dirty="0" err="1">
                <a:latin typeface="Times New Roman" panose="02020603050405020304" pitchFamily="18" charset="0"/>
                <a:cs typeface="Times New Roman" panose="02020603050405020304" pitchFamily="18" charset="0"/>
              </a:rPr>
              <a:t>sklearn.datasets</a:t>
            </a:r>
            <a:r>
              <a:rPr lang="en-US" sz="1600" dirty="0">
                <a:latin typeface="Times New Roman" panose="02020603050405020304" pitchFamily="18" charset="0"/>
                <a:cs typeface="Times New Roman" panose="02020603050405020304" pitchFamily="18" charset="0"/>
              </a:rPr>
              <a:t> generates synthetic data with two interleaving half circles. It is often used for testing clustering algorithms like DBSCAN because the clusters are not linearly separable, making them a great example for demonstrating how DBSCAN identifies arbitrary-shaped clusters.</a:t>
            </a:r>
          </a:p>
        </p:txBody>
      </p:sp>
      <p:pic>
        <p:nvPicPr>
          <p:cNvPr id="2" name="Picture 1">
            <a:extLst>
              <a:ext uri="{FF2B5EF4-FFF2-40B4-BE49-F238E27FC236}">
                <a16:creationId xmlns:a16="http://schemas.microsoft.com/office/drawing/2014/main" id="{A00F7E27-3A9A-53F7-7392-F6A32FE893CD}"/>
              </a:ext>
            </a:extLst>
          </p:cNvPr>
          <p:cNvPicPr>
            <a:picLocks noChangeAspect="1"/>
          </p:cNvPicPr>
          <p:nvPr/>
        </p:nvPicPr>
        <p:blipFill>
          <a:blip r:embed="rId2"/>
          <a:stretch>
            <a:fillRect/>
          </a:stretch>
        </p:blipFill>
        <p:spPr>
          <a:xfrm>
            <a:off x="430279" y="3136852"/>
            <a:ext cx="6411585" cy="2848371"/>
          </a:xfrm>
          <a:prstGeom prst="rect">
            <a:avLst/>
          </a:prstGeom>
        </p:spPr>
      </p:pic>
      <p:sp>
        <p:nvSpPr>
          <p:cNvPr id="5" name="TextBox 4">
            <a:extLst>
              <a:ext uri="{FF2B5EF4-FFF2-40B4-BE49-F238E27FC236}">
                <a16:creationId xmlns:a16="http://schemas.microsoft.com/office/drawing/2014/main" id="{E7A71DCC-6F68-AA28-F326-ECA55B872978}"/>
              </a:ext>
            </a:extLst>
          </p:cNvPr>
          <p:cNvSpPr txBox="1"/>
          <p:nvPr/>
        </p:nvSpPr>
        <p:spPr>
          <a:xfrm>
            <a:off x="7224445" y="3721142"/>
            <a:ext cx="4340025" cy="226408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n_samples</a:t>
            </a:r>
            <a:r>
              <a:rPr lang="en-US" sz="1600" dirty="0">
                <a:latin typeface="Times New Roman" panose="02020603050405020304" pitchFamily="18" charset="0"/>
                <a:cs typeface="Times New Roman" panose="02020603050405020304" pitchFamily="18" charset="0"/>
              </a:rPr>
              <a:t>=500: The total number of data points generated.</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noise=0.1: Controls the level of noise, or deviation, from the ideal half-circle shapes.</a:t>
            </a:r>
          </a:p>
          <a:p>
            <a:pPr marL="285750" indent="-285750">
              <a:lnSpc>
                <a:spcPct val="150000"/>
              </a:lnSpc>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random_state</a:t>
            </a:r>
            <a:r>
              <a:rPr lang="en-US" sz="1600" dirty="0">
                <a:latin typeface="Times New Roman" panose="02020603050405020304" pitchFamily="18" charset="0"/>
                <a:cs typeface="Times New Roman" panose="02020603050405020304" pitchFamily="18" charset="0"/>
              </a:rPr>
              <a:t>=42: Ensures reproducibility by fixing the random number generation.</a:t>
            </a:r>
          </a:p>
        </p:txBody>
      </p:sp>
    </p:spTree>
    <p:extLst>
      <p:ext uri="{BB962C8B-B14F-4D97-AF65-F5344CB8AC3E}">
        <p14:creationId xmlns:p14="http://schemas.microsoft.com/office/powerpoint/2010/main" val="3886098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4F255-8F01-4A6C-9C98-95DCDFE1F3A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ADED39F-9E72-5A1A-84CF-3BE761C41981}"/>
              </a:ext>
            </a:extLst>
          </p:cNvPr>
          <p:cNvSpPr>
            <a:spLocks noGrp="1"/>
          </p:cNvSpPr>
          <p:nvPr>
            <p:ph type="ctrTitle"/>
          </p:nvPr>
        </p:nvSpPr>
        <p:spPr>
          <a:xfrm>
            <a:off x="430279" y="288002"/>
            <a:ext cx="9687755" cy="584775"/>
          </a:xfrm>
          <a:prstGeom prst="rect">
            <a:avLst/>
          </a:prstGeom>
        </p:spPr>
        <p:txBody>
          <a:bodyPr wrap="square" lIns="91440" tIns="45720" rIns="91440" bIns="45720" anchor="t" anchorCtr="0">
            <a:spAutoFit/>
          </a:bodyPr>
          <a:lstStyle/>
          <a:p>
            <a:r>
              <a:rPr lang="en-US" altLang="ja-JP" b="1" dirty="0">
                <a:latin typeface="Barlow Light"/>
              </a:rPr>
              <a:t>Clustering - DBSCAN</a:t>
            </a:r>
            <a:endParaRPr lang="ja-JP" altLang="en-US" b="1">
              <a:latin typeface="Barlow Light"/>
            </a:endParaRPr>
          </a:p>
        </p:txBody>
      </p:sp>
      <p:sp>
        <p:nvSpPr>
          <p:cNvPr id="7" name="TextBox 6">
            <a:extLst>
              <a:ext uri="{FF2B5EF4-FFF2-40B4-BE49-F238E27FC236}">
                <a16:creationId xmlns:a16="http://schemas.microsoft.com/office/drawing/2014/main" id="{37D4C8F9-0E74-25A1-C907-F4AE2E6B9CC6}"/>
              </a:ext>
            </a:extLst>
          </p:cNvPr>
          <p:cNvSpPr txBox="1"/>
          <p:nvPr/>
        </p:nvSpPr>
        <p:spPr>
          <a:xfrm>
            <a:off x="430279" y="872777"/>
            <a:ext cx="10231235" cy="243335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spcAft>
                <a:spcPts val="600"/>
              </a:spcAft>
            </a:pPr>
            <a:r>
              <a:rPr lang="en-US" sz="2000" b="1" dirty="0">
                <a:latin typeface="Times New Roman" panose="02020603050405020304" pitchFamily="18" charset="0"/>
                <a:cs typeface="Times New Roman" panose="02020603050405020304" pitchFamily="18" charset="0"/>
              </a:rPr>
              <a:t>Prepare data</a:t>
            </a:r>
          </a:p>
          <a:p>
            <a:pPr>
              <a:lnSpc>
                <a:spcPct val="150000"/>
              </a:lnSpc>
            </a:pPr>
            <a:r>
              <a:rPr lang="en-US" altLang="zh-CN" sz="1600" b="1" dirty="0">
                <a:latin typeface="Times New Roman" panose="02020603050405020304" pitchFamily="18" charset="0"/>
                <a:cs typeface="Times New Roman" panose="02020603050405020304" pitchFamily="18" charset="0"/>
              </a:rPr>
              <a:t>2.</a:t>
            </a:r>
            <a:r>
              <a:rPr lang="zh-CN" altLang="en-US" sz="1600" b="1" dirty="0">
                <a:latin typeface="Times New Roman" panose="02020603050405020304" pitchFamily="18" charset="0"/>
                <a:cs typeface="Times New Roman" panose="02020603050405020304" pitchFamily="18" charset="0"/>
              </a:rPr>
              <a:t> </a:t>
            </a:r>
            <a:r>
              <a:rPr lang="en-US" altLang="zh-CN" sz="1600" b="1" dirty="0">
                <a:latin typeface="Times New Roman" panose="02020603050405020304" pitchFamily="18" charset="0"/>
                <a:cs typeface="Times New Roman" panose="02020603050405020304" pitchFamily="18" charset="0"/>
              </a:rPr>
              <a:t>Why Use </a:t>
            </a:r>
            <a:r>
              <a:rPr lang="en-US" altLang="zh-CN" sz="1600" b="1" dirty="0" err="1">
                <a:latin typeface="Times New Roman" panose="02020603050405020304" pitchFamily="18" charset="0"/>
                <a:cs typeface="Times New Roman" panose="02020603050405020304" pitchFamily="18" charset="0"/>
              </a:rPr>
              <a:t>StandardScaler</a:t>
            </a:r>
            <a:r>
              <a:rPr lang="en-US" altLang="zh-CN" sz="1600" b="1" dirty="0">
                <a:latin typeface="Times New Roman" panose="02020603050405020304" pitchFamily="18" charset="0"/>
                <a:cs typeface="Times New Roman" panose="02020603050405020304" pitchFamily="18" charset="0"/>
              </a:rPr>
              <a:t> for Normalization?</a:t>
            </a:r>
          </a:p>
          <a:p>
            <a:pPr>
              <a:lnSpc>
                <a:spcPct val="150000"/>
              </a:lnSpc>
            </a:pPr>
            <a:r>
              <a:rPr lang="en-US" altLang="zh-CN" sz="1600" dirty="0">
                <a:latin typeface="Times New Roman" panose="02020603050405020304" pitchFamily="18" charset="0"/>
                <a:cs typeface="Times New Roman" panose="02020603050405020304" pitchFamily="18" charset="0"/>
              </a:rPr>
              <a:t>DBSCAN is sensitive to the scale of the data. If one feature has a much larger scale than another, the algorithm will treat the larger-scale feature as more important. To avoid this, we normalize the data so that all features have the same scale.</a:t>
            </a:r>
          </a:p>
          <a:p>
            <a:pPr>
              <a:lnSpc>
                <a:spcPct val="150000"/>
              </a:lnSpc>
            </a:pPr>
            <a:r>
              <a:rPr lang="en-US" altLang="zh-CN" sz="1600" dirty="0">
                <a:latin typeface="Times New Roman" panose="02020603050405020304" pitchFamily="18" charset="0"/>
                <a:cs typeface="Times New Roman" panose="02020603050405020304" pitchFamily="18" charset="0"/>
              </a:rPr>
              <a:t>The </a:t>
            </a:r>
            <a:r>
              <a:rPr lang="en-US" altLang="zh-CN" sz="1600" dirty="0" err="1">
                <a:latin typeface="Times New Roman" panose="02020603050405020304" pitchFamily="18" charset="0"/>
                <a:cs typeface="Times New Roman" panose="02020603050405020304" pitchFamily="18" charset="0"/>
              </a:rPr>
              <a:t>StandardScaler</a:t>
            </a:r>
            <a:r>
              <a:rPr lang="en-US" altLang="zh-CN" sz="1600" dirty="0">
                <a:latin typeface="Times New Roman" panose="02020603050405020304" pitchFamily="18" charset="0"/>
                <a:cs typeface="Times New Roman" panose="02020603050405020304" pitchFamily="18" charset="0"/>
              </a:rPr>
              <a:t> from </a:t>
            </a:r>
            <a:r>
              <a:rPr lang="en-US" altLang="zh-CN" sz="1600" dirty="0" err="1">
                <a:latin typeface="Times New Roman" panose="02020603050405020304" pitchFamily="18" charset="0"/>
                <a:cs typeface="Times New Roman" panose="02020603050405020304" pitchFamily="18" charset="0"/>
              </a:rPr>
              <a:t>sklearn.preprocessing</a:t>
            </a:r>
            <a:r>
              <a:rPr lang="en-US" altLang="zh-CN" sz="1600" dirty="0">
                <a:latin typeface="Times New Roman" panose="02020603050405020304" pitchFamily="18" charset="0"/>
                <a:cs typeface="Times New Roman" panose="02020603050405020304" pitchFamily="18" charset="0"/>
              </a:rPr>
              <a:t> transforms the data by removing the mean and scaling it to unit variance, ensuring all features contribute equally to the distance calculation in DBSCAN.</a:t>
            </a:r>
          </a:p>
        </p:txBody>
      </p:sp>
      <p:sp>
        <p:nvSpPr>
          <p:cNvPr id="5" name="TextBox 4">
            <a:extLst>
              <a:ext uri="{FF2B5EF4-FFF2-40B4-BE49-F238E27FC236}">
                <a16:creationId xmlns:a16="http://schemas.microsoft.com/office/drawing/2014/main" id="{C4B1957A-25CE-3ABE-89CC-21F399F4A249}"/>
              </a:ext>
            </a:extLst>
          </p:cNvPr>
          <p:cNvSpPr txBox="1"/>
          <p:nvPr/>
        </p:nvSpPr>
        <p:spPr>
          <a:xfrm>
            <a:off x="6096000" y="3458584"/>
            <a:ext cx="4340025" cy="337207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fit_transform</a:t>
            </a:r>
            <a:r>
              <a:rPr lang="en-US" sz="1600" dirty="0">
                <a:latin typeface="Times New Roman" panose="02020603050405020304" pitchFamily="18" charset="0"/>
                <a:cs typeface="Times New Roman" panose="02020603050405020304" pitchFamily="18" charset="0"/>
              </a:rPr>
              <a:t>(X): The method first calculates the mean and standard deviation of the data (fit) and then scales the data (transform) based on these values.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Normalizing ensures that features with larger ranges don’t dominate the clustering process. This is particularly important when features are on different scales, like in many real-world datasets.</a:t>
            </a:r>
          </a:p>
        </p:txBody>
      </p:sp>
      <p:pic>
        <p:nvPicPr>
          <p:cNvPr id="3" name="Picture 2">
            <a:extLst>
              <a:ext uri="{FF2B5EF4-FFF2-40B4-BE49-F238E27FC236}">
                <a16:creationId xmlns:a16="http://schemas.microsoft.com/office/drawing/2014/main" id="{964BBDAE-3017-DE17-BB5E-AF2642A60240}"/>
              </a:ext>
            </a:extLst>
          </p:cNvPr>
          <p:cNvPicPr>
            <a:picLocks noChangeAspect="1"/>
          </p:cNvPicPr>
          <p:nvPr/>
        </p:nvPicPr>
        <p:blipFill>
          <a:blip r:embed="rId2"/>
          <a:stretch>
            <a:fillRect/>
          </a:stretch>
        </p:blipFill>
        <p:spPr>
          <a:xfrm>
            <a:off x="430279" y="3719941"/>
            <a:ext cx="5260516" cy="1309626"/>
          </a:xfrm>
          <a:prstGeom prst="rect">
            <a:avLst/>
          </a:prstGeom>
        </p:spPr>
      </p:pic>
    </p:spTree>
    <p:extLst>
      <p:ext uri="{BB962C8B-B14F-4D97-AF65-F5344CB8AC3E}">
        <p14:creationId xmlns:p14="http://schemas.microsoft.com/office/powerpoint/2010/main" val="2434060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ED71B-3CEB-06D7-00CE-66A411270EF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63E5FCD-F4C1-C716-272A-F9209DBD6A1B}"/>
              </a:ext>
            </a:extLst>
          </p:cNvPr>
          <p:cNvSpPr>
            <a:spLocks noGrp="1"/>
          </p:cNvSpPr>
          <p:nvPr>
            <p:ph type="ctrTitle"/>
          </p:nvPr>
        </p:nvSpPr>
        <p:spPr>
          <a:xfrm>
            <a:off x="430279" y="288002"/>
            <a:ext cx="9687755" cy="584775"/>
          </a:xfrm>
          <a:prstGeom prst="rect">
            <a:avLst/>
          </a:prstGeom>
        </p:spPr>
        <p:txBody>
          <a:bodyPr wrap="square" lIns="91440" tIns="45720" rIns="91440" bIns="45720" anchor="t" anchorCtr="0">
            <a:spAutoFit/>
          </a:bodyPr>
          <a:lstStyle/>
          <a:p>
            <a:r>
              <a:rPr lang="en-US" altLang="ja-JP" b="1" dirty="0">
                <a:latin typeface="Barlow Light"/>
              </a:rPr>
              <a:t>Clustering - DBSCAN</a:t>
            </a:r>
            <a:endParaRPr lang="ja-JP" altLang="en-US" b="1">
              <a:latin typeface="Barlow Light"/>
            </a:endParaRPr>
          </a:p>
        </p:txBody>
      </p:sp>
      <p:sp>
        <p:nvSpPr>
          <p:cNvPr id="7" name="TextBox 6">
            <a:extLst>
              <a:ext uri="{FF2B5EF4-FFF2-40B4-BE49-F238E27FC236}">
                <a16:creationId xmlns:a16="http://schemas.microsoft.com/office/drawing/2014/main" id="{757D7DE2-5145-AE3F-765A-01633C07C477}"/>
              </a:ext>
            </a:extLst>
          </p:cNvPr>
          <p:cNvSpPr txBox="1"/>
          <p:nvPr/>
        </p:nvSpPr>
        <p:spPr>
          <a:xfrm>
            <a:off x="430279" y="872777"/>
            <a:ext cx="10231235" cy="191994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spcAft>
                <a:spcPts val="600"/>
              </a:spcAft>
            </a:pPr>
            <a:r>
              <a:rPr lang="en-US" sz="2400" b="1" dirty="0">
                <a:latin typeface="Times New Roman" panose="02020603050405020304" pitchFamily="18" charset="0"/>
                <a:cs typeface="Times New Roman" panose="02020603050405020304" pitchFamily="18" charset="0"/>
              </a:rPr>
              <a:t>Prepare the data</a:t>
            </a:r>
          </a:p>
          <a:p>
            <a:pPr>
              <a:lnSpc>
                <a:spcPct val="150000"/>
              </a:lnSpc>
            </a:pPr>
            <a:r>
              <a:rPr lang="en-US" altLang="zh-CN" b="1" dirty="0">
                <a:latin typeface="Times New Roman" panose="02020603050405020304" pitchFamily="18" charset="0"/>
                <a:cs typeface="Times New Roman" panose="02020603050405020304" pitchFamily="18" charset="0"/>
              </a:rPr>
              <a:t>3.</a:t>
            </a:r>
            <a:r>
              <a:rPr lang="zh-CN" altLang="en-US"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Visualizing the Normalized Data:</a:t>
            </a:r>
            <a:endParaRPr lang="en-US"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scaling, the data is plotted to confirm the transformation. This step is critical to show students how the data looks after normalization, which is a common preprocessing task in clustering.</a:t>
            </a:r>
          </a:p>
        </p:txBody>
      </p:sp>
      <p:pic>
        <p:nvPicPr>
          <p:cNvPr id="2" name="Picture 1">
            <a:extLst>
              <a:ext uri="{FF2B5EF4-FFF2-40B4-BE49-F238E27FC236}">
                <a16:creationId xmlns:a16="http://schemas.microsoft.com/office/drawing/2014/main" id="{E0C25D27-E3AF-9DCC-2B61-C475336D333C}"/>
              </a:ext>
            </a:extLst>
          </p:cNvPr>
          <p:cNvPicPr>
            <a:picLocks noChangeAspect="1"/>
          </p:cNvPicPr>
          <p:nvPr/>
        </p:nvPicPr>
        <p:blipFill>
          <a:blip r:embed="rId2"/>
          <a:stretch>
            <a:fillRect/>
          </a:stretch>
        </p:blipFill>
        <p:spPr>
          <a:xfrm>
            <a:off x="430279" y="3763931"/>
            <a:ext cx="7772400" cy="1589244"/>
          </a:xfrm>
          <a:prstGeom prst="rect">
            <a:avLst/>
          </a:prstGeom>
        </p:spPr>
      </p:pic>
    </p:spTree>
    <p:extLst>
      <p:ext uri="{BB962C8B-B14F-4D97-AF65-F5344CB8AC3E}">
        <p14:creationId xmlns:p14="http://schemas.microsoft.com/office/powerpoint/2010/main" val="3706061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FC83B-924B-B06F-F12F-F7B9B253AC6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103125F-848E-293C-82CD-F120AAFC946F}"/>
              </a:ext>
            </a:extLst>
          </p:cNvPr>
          <p:cNvSpPr>
            <a:spLocks noGrp="1"/>
          </p:cNvSpPr>
          <p:nvPr>
            <p:ph type="ctrTitle"/>
          </p:nvPr>
        </p:nvSpPr>
        <p:spPr>
          <a:xfrm>
            <a:off x="430279" y="288002"/>
            <a:ext cx="9687755" cy="584775"/>
          </a:xfrm>
          <a:prstGeom prst="rect">
            <a:avLst/>
          </a:prstGeom>
        </p:spPr>
        <p:txBody>
          <a:bodyPr wrap="square" lIns="91440" tIns="45720" rIns="91440" bIns="45720" anchor="t" anchorCtr="0">
            <a:spAutoFit/>
          </a:bodyPr>
          <a:lstStyle/>
          <a:p>
            <a:r>
              <a:rPr lang="en-US" altLang="ja-JP" b="1" dirty="0">
                <a:latin typeface="Barlow Light"/>
              </a:rPr>
              <a:t>Clustering - DBSCAN</a:t>
            </a:r>
            <a:endParaRPr lang="ja-JP" altLang="en-US" b="1">
              <a:latin typeface="Barlow Light"/>
            </a:endParaRPr>
          </a:p>
        </p:txBody>
      </p:sp>
      <p:sp>
        <p:nvSpPr>
          <p:cNvPr id="7" name="TextBox 6">
            <a:extLst>
              <a:ext uri="{FF2B5EF4-FFF2-40B4-BE49-F238E27FC236}">
                <a16:creationId xmlns:a16="http://schemas.microsoft.com/office/drawing/2014/main" id="{C6AA440A-73AC-972C-60F3-06A8DD409231}"/>
              </a:ext>
            </a:extLst>
          </p:cNvPr>
          <p:cNvSpPr txBox="1"/>
          <p:nvPr/>
        </p:nvSpPr>
        <p:spPr>
          <a:xfrm>
            <a:off x="430279" y="872777"/>
            <a:ext cx="10231235" cy="315105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spcAft>
                <a:spcPts val="600"/>
              </a:spcAft>
            </a:pPr>
            <a:r>
              <a:rPr lang="en-US" sz="2000" b="1" dirty="0">
                <a:latin typeface="Times New Roman" panose="02020603050405020304" pitchFamily="18" charset="0"/>
                <a:cs typeface="Times New Roman" panose="02020603050405020304" pitchFamily="18" charset="0"/>
              </a:rPr>
              <a:t>DBSCAN Implementation</a:t>
            </a:r>
          </a:p>
          <a:p>
            <a:pPr>
              <a:lnSpc>
                <a:spcPct val="150000"/>
              </a:lnSpc>
              <a:spcAft>
                <a:spcPts val="600"/>
              </a:spcAft>
            </a:pPr>
            <a:r>
              <a:rPr lang="en-US" altLang="zh-CN" b="1" dirty="0">
                <a:latin typeface="Times New Roman" panose="02020603050405020304" pitchFamily="18" charset="0"/>
                <a:cs typeface="Times New Roman" panose="02020603050405020304" pitchFamily="18" charset="0"/>
              </a:rPr>
              <a:t>3.</a:t>
            </a:r>
            <a:r>
              <a:rPr lang="zh-CN" altLang="en-US"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Key Parameters in DBSCAN:</a:t>
            </a:r>
          </a:p>
          <a:p>
            <a:pPr>
              <a:lnSpc>
                <a:spcPct val="150000"/>
              </a:lnSpc>
            </a:pPr>
            <a:r>
              <a:rPr lang="en-US" b="1" i="1" dirty="0">
                <a:latin typeface="Times New Roman" panose="02020603050405020304" pitchFamily="18" charset="0"/>
                <a:cs typeface="Times New Roman" panose="02020603050405020304" pitchFamily="18" charset="0"/>
              </a:rPr>
              <a:t>eps (Epsilon): </a:t>
            </a:r>
            <a:r>
              <a:rPr lang="en-US" dirty="0">
                <a:latin typeface="Times New Roman" panose="02020603050405020304" pitchFamily="18" charset="0"/>
                <a:cs typeface="Times New Roman" panose="02020603050405020304" pitchFamily="18" charset="0"/>
              </a:rPr>
              <a:t>Defines the maximum distance between two points for them to be considered as part of the same neighborhood. A smaller eps results in more clusters, while a larger eps may result in fewer clusters.</a:t>
            </a:r>
          </a:p>
          <a:p>
            <a:pPr>
              <a:lnSpc>
                <a:spcPct val="150000"/>
              </a:lnSpc>
            </a:pPr>
            <a:r>
              <a:rPr lang="en-US" b="1" i="1" dirty="0" err="1">
                <a:latin typeface="Times New Roman" panose="02020603050405020304" pitchFamily="18" charset="0"/>
                <a:cs typeface="Times New Roman" panose="02020603050405020304" pitchFamily="18" charset="0"/>
              </a:rPr>
              <a:t>min_samples</a:t>
            </a:r>
            <a:r>
              <a:rPr lang="en-US" b="1"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minimum number of points required to form a dense region (i.e., a cluster). This includes the point itself and its neighbors. If a point has fewer than </a:t>
            </a:r>
            <a:r>
              <a:rPr lang="en-US" dirty="0" err="1">
                <a:latin typeface="Times New Roman" panose="02020603050405020304" pitchFamily="18" charset="0"/>
                <a:cs typeface="Times New Roman" panose="02020603050405020304" pitchFamily="18" charset="0"/>
              </a:rPr>
              <a:t>min_samples</a:t>
            </a:r>
            <a:r>
              <a:rPr lang="en-US" dirty="0">
                <a:latin typeface="Times New Roman" panose="02020603050405020304" pitchFamily="18" charset="0"/>
                <a:cs typeface="Times New Roman" panose="02020603050405020304" pitchFamily="18" charset="0"/>
              </a:rPr>
              <a:t> points within eps distance, it is classified as noise or a border point.</a:t>
            </a:r>
          </a:p>
        </p:txBody>
      </p:sp>
      <p:pic>
        <p:nvPicPr>
          <p:cNvPr id="3" name="Picture 2">
            <a:extLst>
              <a:ext uri="{FF2B5EF4-FFF2-40B4-BE49-F238E27FC236}">
                <a16:creationId xmlns:a16="http://schemas.microsoft.com/office/drawing/2014/main" id="{1E6C72CB-A037-FCA3-D386-8F307B9D5021}"/>
              </a:ext>
            </a:extLst>
          </p:cNvPr>
          <p:cNvPicPr>
            <a:picLocks noChangeAspect="1"/>
          </p:cNvPicPr>
          <p:nvPr/>
        </p:nvPicPr>
        <p:blipFill>
          <a:blip r:embed="rId2"/>
          <a:stretch>
            <a:fillRect/>
          </a:stretch>
        </p:blipFill>
        <p:spPr>
          <a:xfrm>
            <a:off x="538555" y="4042698"/>
            <a:ext cx="5219700" cy="2527300"/>
          </a:xfrm>
          <a:prstGeom prst="rect">
            <a:avLst/>
          </a:prstGeom>
        </p:spPr>
      </p:pic>
      <p:sp>
        <p:nvSpPr>
          <p:cNvPr id="6" name="TextBox 5">
            <a:extLst>
              <a:ext uri="{FF2B5EF4-FFF2-40B4-BE49-F238E27FC236}">
                <a16:creationId xmlns:a16="http://schemas.microsoft.com/office/drawing/2014/main" id="{1DF04348-4885-E818-65A5-4661E715B12E}"/>
              </a:ext>
            </a:extLst>
          </p:cNvPr>
          <p:cNvSpPr txBox="1"/>
          <p:nvPr/>
        </p:nvSpPr>
        <p:spPr>
          <a:xfrm>
            <a:off x="5919614" y="4169341"/>
            <a:ext cx="6099586" cy="1815882"/>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DBSCAN(eps=0.3, </a:t>
            </a:r>
            <a:r>
              <a:rPr lang="en-US" sz="1600" b="1" i="1" dirty="0" err="1">
                <a:latin typeface="Times New Roman" panose="02020603050405020304" pitchFamily="18" charset="0"/>
                <a:cs typeface="Times New Roman" panose="02020603050405020304" pitchFamily="18" charset="0"/>
              </a:rPr>
              <a:t>min_samples</a:t>
            </a:r>
            <a:r>
              <a:rPr lang="en-US" sz="1600" b="1" i="1" dirty="0">
                <a:latin typeface="Times New Roman" panose="02020603050405020304" pitchFamily="18" charset="0"/>
                <a:cs typeface="Times New Roman" panose="02020603050405020304" pitchFamily="18" charset="0"/>
              </a:rPr>
              <a:t>=5): </a:t>
            </a:r>
            <a:r>
              <a:rPr lang="en-US" sz="1600" dirty="0">
                <a:latin typeface="Times New Roman" panose="02020603050405020304" pitchFamily="18" charset="0"/>
                <a:cs typeface="Times New Roman" panose="02020603050405020304" pitchFamily="18" charset="0"/>
              </a:rPr>
              <a:t>The model is initialized with an eps of 0.3 and </a:t>
            </a:r>
            <a:r>
              <a:rPr lang="en-US" sz="1600" dirty="0" err="1">
                <a:latin typeface="Times New Roman" panose="02020603050405020304" pitchFamily="18" charset="0"/>
                <a:cs typeface="Times New Roman" panose="02020603050405020304" pitchFamily="18" charset="0"/>
              </a:rPr>
              <a:t>min_samples</a:t>
            </a:r>
            <a:r>
              <a:rPr lang="en-US" sz="1600" dirty="0">
                <a:latin typeface="Times New Roman" panose="02020603050405020304" pitchFamily="18" charset="0"/>
                <a:cs typeface="Times New Roman" panose="02020603050405020304" pitchFamily="18" charset="0"/>
              </a:rPr>
              <a:t> of 5. This means any point that has at least 5 neighbors within 0.3 units of distance will form a cluster.</a:t>
            </a:r>
          </a:p>
          <a:p>
            <a:endParaRPr lang="en-US" sz="1600"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labels = </a:t>
            </a:r>
            <a:r>
              <a:rPr lang="en-US" sz="1600" b="1" i="1" dirty="0" err="1">
                <a:latin typeface="Times New Roman" panose="02020603050405020304" pitchFamily="18" charset="0"/>
                <a:cs typeface="Times New Roman" panose="02020603050405020304" pitchFamily="18" charset="0"/>
              </a:rPr>
              <a:t>dbscan.labels</a:t>
            </a:r>
            <a:r>
              <a:rPr lang="en-US" sz="1600" b="1" i="1" dirty="0">
                <a:latin typeface="Times New Roman" panose="02020603050405020304" pitchFamily="18" charset="0"/>
                <a:cs typeface="Times New Roman" panose="02020603050405020304" pitchFamily="18" charset="0"/>
              </a:rPr>
              <a:t>_: </a:t>
            </a:r>
            <a:r>
              <a:rPr lang="en-US" sz="1600" dirty="0">
                <a:latin typeface="Times New Roman" panose="02020603050405020304" pitchFamily="18" charset="0"/>
                <a:cs typeface="Times New Roman" panose="02020603050405020304" pitchFamily="18" charset="0"/>
              </a:rPr>
              <a:t>The .labels_ attribute contains the cluster assignments for each data point. If a point is labeled as -1, it is considered noise.</a:t>
            </a:r>
          </a:p>
        </p:txBody>
      </p:sp>
    </p:spTree>
    <p:extLst>
      <p:ext uri="{BB962C8B-B14F-4D97-AF65-F5344CB8AC3E}">
        <p14:creationId xmlns:p14="http://schemas.microsoft.com/office/powerpoint/2010/main" val="28796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A5FA2-8C85-A4C8-CAA1-CA655E3AF08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811E284-F30D-A204-73C3-996822BE125D}"/>
              </a:ext>
            </a:extLst>
          </p:cNvPr>
          <p:cNvSpPr>
            <a:spLocks noGrp="1"/>
          </p:cNvSpPr>
          <p:nvPr>
            <p:ph type="ctrTitle"/>
          </p:nvPr>
        </p:nvSpPr>
        <p:spPr>
          <a:xfrm>
            <a:off x="430279" y="288002"/>
            <a:ext cx="9687755" cy="584775"/>
          </a:xfrm>
          <a:prstGeom prst="rect">
            <a:avLst/>
          </a:prstGeom>
        </p:spPr>
        <p:txBody>
          <a:bodyPr wrap="square" lIns="91440" tIns="45720" rIns="91440" bIns="45720" anchor="t" anchorCtr="0">
            <a:spAutoFit/>
          </a:bodyPr>
          <a:lstStyle/>
          <a:p>
            <a:r>
              <a:rPr lang="en-US" altLang="ja-JP" b="1" dirty="0">
                <a:latin typeface="Barlow Light"/>
              </a:rPr>
              <a:t>Clustering - DBSCAN</a:t>
            </a:r>
            <a:endParaRPr lang="ja-JP" altLang="en-US" b="1">
              <a:latin typeface="Barlow Light"/>
            </a:endParaRPr>
          </a:p>
        </p:txBody>
      </p:sp>
      <p:sp>
        <p:nvSpPr>
          <p:cNvPr id="7" name="TextBox 6">
            <a:extLst>
              <a:ext uri="{FF2B5EF4-FFF2-40B4-BE49-F238E27FC236}">
                <a16:creationId xmlns:a16="http://schemas.microsoft.com/office/drawing/2014/main" id="{D9F852E7-5E5C-9FAC-87B2-157FBB8813D5}"/>
              </a:ext>
            </a:extLst>
          </p:cNvPr>
          <p:cNvSpPr txBox="1"/>
          <p:nvPr/>
        </p:nvSpPr>
        <p:spPr>
          <a:xfrm>
            <a:off x="430279" y="872777"/>
            <a:ext cx="10231235" cy="299716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2000" b="1" dirty="0">
                <a:latin typeface="Times New Roman" panose="02020603050405020304" pitchFamily="18" charset="0"/>
                <a:cs typeface="Times New Roman" panose="02020603050405020304" pitchFamily="18" charset="0"/>
              </a:rPr>
              <a:t>DBSCAN Implementation</a:t>
            </a:r>
          </a:p>
          <a:p>
            <a:pPr>
              <a:lnSpc>
                <a:spcPct val="150000"/>
              </a:lnSpc>
            </a:pPr>
            <a:r>
              <a:rPr lang="en-US" b="1" dirty="0">
                <a:latin typeface="Times New Roman" panose="02020603050405020304" pitchFamily="18" charset="0"/>
                <a:cs typeface="Times New Roman" panose="02020603050405020304" pitchFamily="18" charset="0"/>
              </a:rPr>
              <a:t>Impact of Parameter Choices:</a:t>
            </a:r>
            <a:endParaRPr lang="en-US"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Choosing </a:t>
            </a:r>
            <a:r>
              <a:rPr lang="el-GR" b="1" dirty="0">
                <a:latin typeface="Times New Roman" panose="02020603050405020304" pitchFamily="18" charset="0"/>
                <a:cs typeface="Times New Roman" panose="02020603050405020304" pitchFamily="18" charset="0"/>
              </a:rPr>
              <a:t>ε </a:t>
            </a:r>
            <a:r>
              <a:rPr lang="en-US" b="1" dirty="0">
                <a:latin typeface="Times New Roman" panose="02020603050405020304" pitchFamily="18" charset="0"/>
                <a:cs typeface="Times New Roman" panose="02020603050405020304" pitchFamily="18" charset="0"/>
              </a:rPr>
              <a:t>(eps)</a:t>
            </a:r>
            <a:r>
              <a:rPr lang="en-US" dirty="0">
                <a:latin typeface="Times New Roman" panose="02020603050405020304" pitchFamily="18" charset="0"/>
                <a:cs typeface="Times New Roman" panose="02020603050405020304" pitchFamily="18" charset="0"/>
              </a:rPr>
              <a:t>: A smaller value of eps will result in more clusters, but might also treat points in dense areas as noise. A larger eps value may create fewer, larger clusters, or may even merge clusters together.</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Choosing </a:t>
            </a:r>
            <a:r>
              <a:rPr lang="en-US" b="1" dirty="0" err="1">
                <a:latin typeface="Times New Roman" panose="02020603050405020304" pitchFamily="18" charset="0"/>
                <a:cs typeface="Times New Roman" panose="02020603050405020304" pitchFamily="18" charset="0"/>
              </a:rPr>
              <a:t>min_samples</a:t>
            </a:r>
            <a:r>
              <a:rPr lang="en-US" dirty="0">
                <a:latin typeface="Times New Roman" panose="02020603050405020304" pitchFamily="18" charset="0"/>
                <a:cs typeface="Times New Roman" panose="02020603050405020304" pitchFamily="18" charset="0"/>
              </a:rPr>
              <a:t>: A smaller </a:t>
            </a:r>
            <a:r>
              <a:rPr lang="en-US" dirty="0" err="1">
                <a:latin typeface="Times New Roman" panose="02020603050405020304" pitchFamily="18" charset="0"/>
                <a:cs typeface="Times New Roman" panose="02020603050405020304" pitchFamily="18" charset="0"/>
              </a:rPr>
              <a:t>min_samples</a:t>
            </a:r>
            <a:r>
              <a:rPr lang="en-US" dirty="0">
                <a:latin typeface="Times New Roman" panose="02020603050405020304" pitchFamily="18" charset="0"/>
                <a:cs typeface="Times New Roman" panose="02020603050405020304" pitchFamily="18" charset="0"/>
              </a:rPr>
              <a:t> value could lead to more, smaller clusters, including small groups of points being identified as clusters. Larger </a:t>
            </a:r>
            <a:r>
              <a:rPr lang="en-US" dirty="0" err="1">
                <a:latin typeface="Times New Roman" panose="02020603050405020304" pitchFamily="18" charset="0"/>
                <a:cs typeface="Times New Roman" panose="02020603050405020304" pitchFamily="18" charset="0"/>
              </a:rPr>
              <a:t>min_samples</a:t>
            </a:r>
            <a:r>
              <a:rPr lang="en-US" dirty="0">
                <a:latin typeface="Times New Roman" panose="02020603050405020304" pitchFamily="18" charset="0"/>
                <a:cs typeface="Times New Roman" panose="02020603050405020304" pitchFamily="18" charset="0"/>
              </a:rPr>
              <a:t> values ensure that only significant groups of points are considered clusters.</a:t>
            </a:r>
          </a:p>
        </p:txBody>
      </p:sp>
      <p:sp>
        <p:nvSpPr>
          <p:cNvPr id="6" name="TextBox 5">
            <a:extLst>
              <a:ext uri="{FF2B5EF4-FFF2-40B4-BE49-F238E27FC236}">
                <a16:creationId xmlns:a16="http://schemas.microsoft.com/office/drawing/2014/main" id="{99A54045-ED48-F42D-FBFF-C7D37196D265}"/>
              </a:ext>
            </a:extLst>
          </p:cNvPr>
          <p:cNvSpPr txBox="1"/>
          <p:nvPr/>
        </p:nvSpPr>
        <p:spPr>
          <a:xfrm>
            <a:off x="430279" y="4660755"/>
            <a:ext cx="10854493" cy="1200329"/>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It is often recommended to experiment with different values for eps and </a:t>
            </a:r>
            <a:r>
              <a:rPr lang="en-US" b="1" dirty="0" err="1">
                <a:latin typeface="Times New Roman" panose="02020603050405020304" pitchFamily="18" charset="0"/>
                <a:cs typeface="Times New Roman" panose="02020603050405020304" pitchFamily="18" charset="0"/>
              </a:rPr>
              <a:t>min_samples</a:t>
            </a:r>
            <a:r>
              <a:rPr lang="en-US" b="1" dirty="0">
                <a:latin typeface="Times New Roman" panose="02020603050405020304" pitchFamily="18" charset="0"/>
                <a:cs typeface="Times New Roman" panose="02020603050405020304" pitchFamily="18" charset="0"/>
              </a:rPr>
              <a:t> to achieve the best clustering performance for a specific dataset.</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Also, you can use some tools/methos to choose them.</a:t>
            </a:r>
          </a:p>
        </p:txBody>
      </p:sp>
    </p:spTree>
    <p:extLst>
      <p:ext uri="{BB962C8B-B14F-4D97-AF65-F5344CB8AC3E}">
        <p14:creationId xmlns:p14="http://schemas.microsoft.com/office/powerpoint/2010/main" val="3774700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2227</TotalTime>
  <Words>3704</Words>
  <Application>Microsoft Macintosh PowerPoint</Application>
  <PresentationFormat>Widescreen</PresentationFormat>
  <Paragraphs>227</Paragraphs>
  <Slides>37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37</vt:i4>
      </vt:variant>
    </vt:vector>
  </HeadingPairs>
  <TitlesOfParts>
    <vt:vector size="52" baseType="lpstr">
      <vt:lpstr>Aptos</vt:lpstr>
      <vt:lpstr>Aptos Display</vt:lpstr>
      <vt:lpstr>Arial</vt:lpstr>
      <vt:lpstr>Barlow Light</vt:lpstr>
      <vt:lpstr>Barlow SemiBold</vt:lpstr>
      <vt:lpstr>Calibri</vt:lpstr>
      <vt:lpstr>Courier New</vt:lpstr>
      <vt:lpstr>IBM Plex Sans</vt:lpstr>
      <vt:lpstr>Open Sans Light</vt:lpstr>
      <vt:lpstr>Open Sans Semibold</vt:lpstr>
      <vt:lpstr>Segoe UI</vt:lpstr>
      <vt:lpstr>Tahoma</vt:lpstr>
      <vt:lpstr>Times New Roman</vt:lpstr>
      <vt:lpstr>Wingdings</vt:lpstr>
      <vt:lpstr>office theme</vt:lpstr>
      <vt:lpstr>COS 30049 Computing Technology Innovation Project</vt:lpstr>
      <vt:lpstr>Acknowledgement of Country</vt:lpstr>
      <vt:lpstr>Objectives:    Introduction to DBSCAN implementation Practical steps in Logistic Regression Practical steps in KNN Code evaluation and visualization techniques </vt:lpstr>
      <vt:lpstr>Clustering - DBSCAN</vt:lpstr>
      <vt:lpstr>Clustering - DBSCAN</vt:lpstr>
      <vt:lpstr>Clustering - DBSCAN</vt:lpstr>
      <vt:lpstr>Clustering - DBSCAN</vt:lpstr>
      <vt:lpstr>Clustering - DBSCAN</vt:lpstr>
      <vt:lpstr>Clustering - DBSCAN</vt:lpstr>
      <vt:lpstr>Clustering - DBSCAN</vt:lpstr>
      <vt:lpstr>Clustering - DBSCAN</vt:lpstr>
      <vt:lpstr>Clustering - DBSCAN</vt:lpstr>
      <vt:lpstr>Clustering - DBSCAN</vt:lpstr>
      <vt:lpstr>Clustering - DBSCAN</vt:lpstr>
      <vt:lpstr>Clustering - DBSCAN</vt:lpstr>
      <vt:lpstr>Clustering - DBSCAN</vt:lpstr>
      <vt:lpstr>Classification - Logistic Regression</vt:lpstr>
      <vt:lpstr>Classification - Logistic Regression</vt:lpstr>
      <vt:lpstr>Classification - Logistic Regression</vt:lpstr>
      <vt:lpstr>Classification - Logistic Regression</vt:lpstr>
      <vt:lpstr>Classification - Logistic Regression</vt:lpstr>
      <vt:lpstr>Classification - Logistic Regression</vt:lpstr>
      <vt:lpstr>Classification - Logistic Regression</vt:lpstr>
      <vt:lpstr>Classification - Logistic Regression</vt:lpstr>
      <vt:lpstr>Classification - Logistic Regression</vt:lpstr>
      <vt:lpstr>Classification - Logistic Regression</vt:lpstr>
      <vt:lpstr>Classification</vt:lpstr>
      <vt:lpstr>Classification</vt:lpstr>
      <vt:lpstr>Classification</vt:lpstr>
      <vt:lpstr>Classification</vt:lpstr>
      <vt:lpstr>Classification</vt:lpstr>
      <vt:lpstr>Classification</vt:lpstr>
      <vt:lpstr>Classification</vt:lpstr>
      <vt:lpstr>Classification</vt:lpstr>
      <vt:lpstr>Classification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Hao Zhang</cp:lastModifiedBy>
  <cp:revision>301</cp:revision>
  <dcterms:created xsi:type="dcterms:W3CDTF">2024-07-09T04:06:43Z</dcterms:created>
  <dcterms:modified xsi:type="dcterms:W3CDTF">2024-09-15T14:56:46Z</dcterms:modified>
</cp:coreProperties>
</file>