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8" r:id="rId2"/>
    <p:sldId id="257" r:id="rId3"/>
    <p:sldId id="264" r:id="rId4"/>
    <p:sldId id="308" r:id="rId5"/>
    <p:sldId id="347" r:id="rId6"/>
    <p:sldId id="321" r:id="rId7"/>
    <p:sldId id="298" r:id="rId8"/>
    <p:sldId id="348" r:id="rId9"/>
    <p:sldId id="349" r:id="rId10"/>
    <p:sldId id="319" r:id="rId11"/>
    <p:sldId id="320" r:id="rId12"/>
    <p:sldId id="322" r:id="rId13"/>
    <p:sldId id="323" r:id="rId14"/>
    <p:sldId id="324" r:id="rId15"/>
    <p:sldId id="326" r:id="rId16"/>
    <p:sldId id="325" r:id="rId17"/>
    <p:sldId id="327" r:id="rId18"/>
    <p:sldId id="328" r:id="rId19"/>
    <p:sldId id="329" r:id="rId20"/>
    <p:sldId id="330" r:id="rId21"/>
    <p:sldId id="335" r:id="rId22"/>
    <p:sldId id="336" r:id="rId23"/>
    <p:sldId id="337" r:id="rId24"/>
    <p:sldId id="351" r:id="rId25"/>
    <p:sldId id="338" r:id="rId26"/>
    <p:sldId id="339" r:id="rId27"/>
    <p:sldId id="342" r:id="rId28"/>
    <p:sldId id="340" r:id="rId29"/>
    <p:sldId id="341" r:id="rId30"/>
    <p:sldId id="343" r:id="rId31"/>
    <p:sldId id="350" r:id="rId32"/>
    <p:sldId id="344" r:id="rId33"/>
    <p:sldId id="318" r:id="rId34"/>
    <p:sldId id="331" r:id="rId35"/>
    <p:sldId id="332" r:id="rId36"/>
    <p:sldId id="333" r:id="rId37"/>
    <p:sldId id="334" r:id="rId38"/>
    <p:sldId id="303" r:id="rId39"/>
    <p:sldId id="345" r:id="rId40"/>
    <p:sldId id="312" r:id="rId41"/>
    <p:sldId id="346" r:id="rId42"/>
    <p:sldId id="35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9BBC4-7260-871F-EA77-DFAB2B751647}" v="43" dt="2024-07-07T13:57:53.482"/>
    <p1510:client id="{E596FAD5-6A06-414D-AA38-A46F8C4385FA}" v="2206" dt="2024-07-07T14:13:06.613"/>
    <p1510:client id="{F6C62D2C-5B79-70E6-385F-1E9EC36ACE3F}" v="1" dt="2024-07-07T14:05:02.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9"/>
    <p:restoredTop sz="94809"/>
  </p:normalViewPr>
  <p:slideViewPr>
    <p:cSldViewPr snapToGrid="0">
      <p:cViewPr varScale="1">
        <p:scale>
          <a:sx n="116" d="100"/>
          <a:sy n="116"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13BAC-5F32-004C-B2EC-84B56E72414B}" type="datetimeFigureOut">
              <a:rPr lang="en-US" smtClean="0"/>
              <a:t>9/15/24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6515F-87EE-C449-9B47-A1391D656C49}" type="slidenum">
              <a:rPr lang="en-US" smtClean="0"/>
              <a:t>‹#›</a:t>
            </a:fld>
            <a:endParaRPr lang="en-US"/>
          </a:p>
        </p:txBody>
      </p:sp>
    </p:spTree>
    <p:extLst>
      <p:ext uri="{BB962C8B-B14F-4D97-AF65-F5344CB8AC3E}">
        <p14:creationId xmlns:p14="http://schemas.microsoft.com/office/powerpoint/2010/main" val="4233179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93C00-2FAC-B16A-2678-93CD633AA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D01F8-1FCF-9BE4-A689-AD42FC565E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EAC92-4407-BABE-5006-EC0726F97E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907B4C-C99B-DC95-C31E-E801A0AEE323}"/>
              </a:ext>
            </a:extLst>
          </p:cNvPr>
          <p:cNvSpPr>
            <a:spLocks noGrp="1"/>
          </p:cNvSpPr>
          <p:nvPr>
            <p:ph type="sldNum" sz="quarter" idx="5"/>
          </p:nvPr>
        </p:nvSpPr>
        <p:spPr/>
        <p:txBody>
          <a:bodyPr/>
          <a:lstStyle/>
          <a:p>
            <a:fld id="{2686515F-87EE-C449-9B47-A1391D656C49}" type="slidenum">
              <a:rPr lang="en-US" smtClean="0"/>
              <a:t>5</a:t>
            </a:fld>
            <a:endParaRPr lang="en-US"/>
          </a:p>
        </p:txBody>
      </p:sp>
    </p:spTree>
    <p:extLst>
      <p:ext uri="{BB962C8B-B14F-4D97-AF65-F5344CB8AC3E}">
        <p14:creationId xmlns:p14="http://schemas.microsoft.com/office/powerpoint/2010/main" val="2557710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51012-CAD4-667A-B246-564731A348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ED6A1-D496-6DF5-0901-B41FD341F5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990778-BFDD-36E9-7258-220A4B62D1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5B69BF-58CF-C06F-C84B-19AC0A8469FB}"/>
              </a:ext>
            </a:extLst>
          </p:cNvPr>
          <p:cNvSpPr>
            <a:spLocks noGrp="1"/>
          </p:cNvSpPr>
          <p:nvPr>
            <p:ph type="sldNum" sz="quarter" idx="5"/>
          </p:nvPr>
        </p:nvSpPr>
        <p:spPr/>
        <p:txBody>
          <a:bodyPr/>
          <a:lstStyle/>
          <a:p>
            <a:fld id="{2686515F-87EE-C449-9B47-A1391D656C49}" type="slidenum">
              <a:rPr lang="en-US" smtClean="0"/>
              <a:t>17</a:t>
            </a:fld>
            <a:endParaRPr lang="en-US"/>
          </a:p>
        </p:txBody>
      </p:sp>
    </p:spTree>
    <p:extLst>
      <p:ext uri="{BB962C8B-B14F-4D97-AF65-F5344CB8AC3E}">
        <p14:creationId xmlns:p14="http://schemas.microsoft.com/office/powerpoint/2010/main" val="322769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64A55-1974-7142-76D1-56EB75064C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BC970-3A38-67B0-AE19-D32FDF8F5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44B84-52F1-ECAB-C004-B8450BA192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7553BF-05A4-A0B1-92D0-E8007A1AA6B9}"/>
              </a:ext>
            </a:extLst>
          </p:cNvPr>
          <p:cNvSpPr>
            <a:spLocks noGrp="1"/>
          </p:cNvSpPr>
          <p:nvPr>
            <p:ph type="sldNum" sz="quarter" idx="5"/>
          </p:nvPr>
        </p:nvSpPr>
        <p:spPr/>
        <p:txBody>
          <a:bodyPr/>
          <a:lstStyle/>
          <a:p>
            <a:fld id="{2686515F-87EE-C449-9B47-A1391D656C49}" type="slidenum">
              <a:rPr lang="en-US" smtClean="0"/>
              <a:t>18</a:t>
            </a:fld>
            <a:endParaRPr lang="en-US"/>
          </a:p>
        </p:txBody>
      </p:sp>
    </p:spTree>
    <p:extLst>
      <p:ext uri="{BB962C8B-B14F-4D97-AF65-F5344CB8AC3E}">
        <p14:creationId xmlns:p14="http://schemas.microsoft.com/office/powerpoint/2010/main" val="206361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6515F-87EE-C449-9B47-A1391D656C49}" type="slidenum">
              <a:rPr lang="en-US" smtClean="0"/>
              <a:t>19</a:t>
            </a:fld>
            <a:endParaRPr lang="en-US"/>
          </a:p>
        </p:txBody>
      </p:sp>
    </p:spTree>
    <p:extLst>
      <p:ext uri="{BB962C8B-B14F-4D97-AF65-F5344CB8AC3E}">
        <p14:creationId xmlns:p14="http://schemas.microsoft.com/office/powerpoint/2010/main" val="36842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9D2A2-3CD4-5B99-4318-1E0494DF5F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82842-4187-864B-399D-89AA2A0CCA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D955E-EB0D-C973-98CB-53B169BDEF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BB699C-DD1A-D361-E985-633834558020}"/>
              </a:ext>
            </a:extLst>
          </p:cNvPr>
          <p:cNvSpPr>
            <a:spLocks noGrp="1"/>
          </p:cNvSpPr>
          <p:nvPr>
            <p:ph type="sldNum" sz="quarter" idx="5"/>
          </p:nvPr>
        </p:nvSpPr>
        <p:spPr/>
        <p:txBody>
          <a:bodyPr/>
          <a:lstStyle/>
          <a:p>
            <a:fld id="{2686515F-87EE-C449-9B47-A1391D656C49}" type="slidenum">
              <a:rPr lang="en-US" smtClean="0"/>
              <a:t>6</a:t>
            </a:fld>
            <a:endParaRPr lang="en-US"/>
          </a:p>
        </p:txBody>
      </p:sp>
    </p:spTree>
    <p:extLst>
      <p:ext uri="{BB962C8B-B14F-4D97-AF65-F5344CB8AC3E}">
        <p14:creationId xmlns:p14="http://schemas.microsoft.com/office/powerpoint/2010/main" val="391588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www.naftaliharris.com</a:t>
            </a:r>
            <a:r>
              <a:rPr lang="en-US" dirty="0"/>
              <a:t>/blog/visualizing-</a:t>
            </a:r>
            <a:r>
              <a:rPr lang="en-US" dirty="0" err="1"/>
              <a:t>dbscan</a:t>
            </a:r>
            <a:r>
              <a:rPr lang="en-US" dirty="0"/>
              <a:t>-clustering/</a:t>
            </a:r>
          </a:p>
          <a:p>
            <a:endParaRPr lang="en-US" dirty="0"/>
          </a:p>
        </p:txBody>
      </p:sp>
      <p:sp>
        <p:nvSpPr>
          <p:cNvPr id="4" name="Slide Number Placeholder 3"/>
          <p:cNvSpPr>
            <a:spLocks noGrp="1"/>
          </p:cNvSpPr>
          <p:nvPr>
            <p:ph type="sldNum" sz="quarter" idx="5"/>
          </p:nvPr>
        </p:nvSpPr>
        <p:spPr/>
        <p:txBody>
          <a:bodyPr/>
          <a:lstStyle/>
          <a:p>
            <a:fld id="{2686515F-87EE-C449-9B47-A1391D656C49}" type="slidenum">
              <a:rPr lang="en-US" smtClean="0"/>
              <a:t>9</a:t>
            </a:fld>
            <a:endParaRPr lang="en-US"/>
          </a:p>
        </p:txBody>
      </p:sp>
    </p:spTree>
    <p:extLst>
      <p:ext uri="{BB962C8B-B14F-4D97-AF65-F5344CB8AC3E}">
        <p14:creationId xmlns:p14="http://schemas.microsoft.com/office/powerpoint/2010/main" val="114119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6515F-87EE-C449-9B47-A1391D656C49}" type="slidenum">
              <a:rPr lang="en-US" smtClean="0"/>
              <a:t>11</a:t>
            </a:fld>
            <a:endParaRPr lang="en-US"/>
          </a:p>
        </p:txBody>
      </p:sp>
    </p:spTree>
    <p:extLst>
      <p:ext uri="{BB962C8B-B14F-4D97-AF65-F5344CB8AC3E}">
        <p14:creationId xmlns:p14="http://schemas.microsoft.com/office/powerpoint/2010/main" val="218613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DEFD8-CE4B-9E33-CBBD-6FDC2CE38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C30CAE-A7D3-988E-E7B9-72DA3897E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4AE60F-3141-D78E-6B12-CD4DD223C0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8CBF92-EBF8-3C72-3CC5-C40E5DA9014A}"/>
              </a:ext>
            </a:extLst>
          </p:cNvPr>
          <p:cNvSpPr>
            <a:spLocks noGrp="1"/>
          </p:cNvSpPr>
          <p:nvPr>
            <p:ph type="sldNum" sz="quarter" idx="5"/>
          </p:nvPr>
        </p:nvSpPr>
        <p:spPr/>
        <p:txBody>
          <a:bodyPr/>
          <a:lstStyle/>
          <a:p>
            <a:fld id="{2686515F-87EE-C449-9B47-A1391D656C49}" type="slidenum">
              <a:rPr lang="en-US" smtClean="0"/>
              <a:t>12</a:t>
            </a:fld>
            <a:endParaRPr lang="en-US"/>
          </a:p>
        </p:txBody>
      </p:sp>
    </p:spTree>
    <p:extLst>
      <p:ext uri="{BB962C8B-B14F-4D97-AF65-F5344CB8AC3E}">
        <p14:creationId xmlns:p14="http://schemas.microsoft.com/office/powerpoint/2010/main" val="15990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12B4F-EA71-6B2A-EA03-7541DA2BA6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36605-1B34-CE3F-C87E-61377A789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CE17-1568-42BF-E9A9-F8C593E46D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09D63D-87C9-9B23-09CA-6E08B678606C}"/>
              </a:ext>
            </a:extLst>
          </p:cNvPr>
          <p:cNvSpPr>
            <a:spLocks noGrp="1"/>
          </p:cNvSpPr>
          <p:nvPr>
            <p:ph type="sldNum" sz="quarter" idx="5"/>
          </p:nvPr>
        </p:nvSpPr>
        <p:spPr/>
        <p:txBody>
          <a:bodyPr/>
          <a:lstStyle/>
          <a:p>
            <a:fld id="{2686515F-87EE-C449-9B47-A1391D656C49}" type="slidenum">
              <a:rPr lang="en-US" smtClean="0"/>
              <a:t>13</a:t>
            </a:fld>
            <a:endParaRPr lang="en-US"/>
          </a:p>
        </p:txBody>
      </p:sp>
    </p:spTree>
    <p:extLst>
      <p:ext uri="{BB962C8B-B14F-4D97-AF65-F5344CB8AC3E}">
        <p14:creationId xmlns:p14="http://schemas.microsoft.com/office/powerpoint/2010/main" val="222559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F907-28C4-65E0-DE21-B1206711FB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EF64B5-A566-0E5E-FCB2-2E5F5D9DCA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639825-9FD8-1233-091C-F37EECB1CA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B50A0D-D34E-9E31-35EB-172C64B39DF0}"/>
              </a:ext>
            </a:extLst>
          </p:cNvPr>
          <p:cNvSpPr>
            <a:spLocks noGrp="1"/>
          </p:cNvSpPr>
          <p:nvPr>
            <p:ph type="sldNum" sz="quarter" idx="5"/>
          </p:nvPr>
        </p:nvSpPr>
        <p:spPr/>
        <p:txBody>
          <a:bodyPr/>
          <a:lstStyle/>
          <a:p>
            <a:fld id="{2686515F-87EE-C449-9B47-A1391D656C49}" type="slidenum">
              <a:rPr lang="en-US" smtClean="0"/>
              <a:t>14</a:t>
            </a:fld>
            <a:endParaRPr lang="en-US"/>
          </a:p>
        </p:txBody>
      </p:sp>
    </p:spTree>
    <p:extLst>
      <p:ext uri="{BB962C8B-B14F-4D97-AF65-F5344CB8AC3E}">
        <p14:creationId xmlns:p14="http://schemas.microsoft.com/office/powerpoint/2010/main" val="367490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03B18-0319-7DDE-2704-9B420C6BF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9E92EC-904C-DF12-9E6A-154704C0A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BFE8BB-4B25-9EEA-E3C8-8B6CC85D28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CA69E8-0D95-1D9B-C058-61216B464056}"/>
              </a:ext>
            </a:extLst>
          </p:cNvPr>
          <p:cNvSpPr>
            <a:spLocks noGrp="1"/>
          </p:cNvSpPr>
          <p:nvPr>
            <p:ph type="sldNum" sz="quarter" idx="5"/>
          </p:nvPr>
        </p:nvSpPr>
        <p:spPr/>
        <p:txBody>
          <a:bodyPr/>
          <a:lstStyle/>
          <a:p>
            <a:fld id="{2686515F-87EE-C449-9B47-A1391D656C49}" type="slidenum">
              <a:rPr lang="en-US" smtClean="0"/>
              <a:t>15</a:t>
            </a:fld>
            <a:endParaRPr lang="en-US"/>
          </a:p>
        </p:txBody>
      </p:sp>
    </p:spTree>
    <p:extLst>
      <p:ext uri="{BB962C8B-B14F-4D97-AF65-F5344CB8AC3E}">
        <p14:creationId xmlns:p14="http://schemas.microsoft.com/office/powerpoint/2010/main" val="251659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C74E4-CE2A-42E5-F3FF-B215C47EC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00A94-CE4E-0181-1AF2-A80BB460B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9D328-79E9-DE84-C3DB-BF3816EB42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E80284-6AF2-A118-B51D-2DC4527E3DB8}"/>
              </a:ext>
            </a:extLst>
          </p:cNvPr>
          <p:cNvSpPr>
            <a:spLocks noGrp="1"/>
          </p:cNvSpPr>
          <p:nvPr>
            <p:ph type="sldNum" sz="quarter" idx="5"/>
          </p:nvPr>
        </p:nvSpPr>
        <p:spPr/>
        <p:txBody>
          <a:bodyPr/>
          <a:lstStyle/>
          <a:p>
            <a:fld id="{2686515F-87EE-C449-9B47-A1391D656C49}" type="slidenum">
              <a:rPr lang="en-US" smtClean="0"/>
              <a:t>16</a:t>
            </a:fld>
            <a:endParaRPr lang="en-US"/>
          </a:p>
        </p:txBody>
      </p:sp>
    </p:spTree>
    <p:extLst>
      <p:ext uri="{BB962C8B-B14F-4D97-AF65-F5344CB8AC3E}">
        <p14:creationId xmlns:p14="http://schemas.microsoft.com/office/powerpoint/2010/main" val="37807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718929" y="2445781"/>
            <a:ext cx="7152861" cy="865622"/>
          </a:xfrm>
          <a:prstGeom prst="rect">
            <a:avLst/>
          </a:prstGeom>
        </p:spPr>
        <p:txBody>
          <a:bodyPr wrap="square" anchor="t" anchorCtr="0">
            <a:spAutoFit/>
          </a:bodyPr>
          <a:lstStyle>
            <a:lvl1pPr algn="l">
              <a:lnSpc>
                <a:spcPts val="662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sp>
        <p:nvSpPr>
          <p:cNvPr id="4" name="Subtitle 2">
            <a:extLst>
              <a:ext uri="{FF2B5EF4-FFF2-40B4-BE49-F238E27FC236}">
                <a16:creationId xmlns:a16="http://schemas.microsoft.com/office/drawing/2014/main" id="{19EECD76-5546-394C-A08F-DB8E115F0080}"/>
              </a:ext>
            </a:extLst>
          </p:cNvPr>
          <p:cNvSpPr>
            <a:spLocks noGrp="1"/>
          </p:cNvSpPr>
          <p:nvPr>
            <p:ph type="subTitle" idx="1" hasCustomPrompt="1"/>
          </p:nvPr>
        </p:nvSpPr>
        <p:spPr>
          <a:xfrm>
            <a:off x="718929" y="3382499"/>
            <a:ext cx="7152861" cy="432811"/>
          </a:xfrm>
          <a:prstGeom prst="rect">
            <a:avLst/>
          </a:prstGeom>
        </p:spPr>
        <p:txBody>
          <a:bodyPr wrap="square" anchor="t" anchorCtr="0">
            <a:spAutoFit/>
          </a:bodyPr>
          <a:lstStyle>
            <a:lvl1pPr marL="0" indent="0" algn="l">
              <a:lnSpc>
                <a:spcPts val="2860"/>
              </a:lnSpc>
              <a:spcAft>
                <a:spcPts val="0"/>
              </a:spcAft>
              <a:buNone/>
              <a:defRPr sz="2400" b="0" i="0" cap="none" baseline="0">
                <a:solidFill>
                  <a:srgbClr val="000000"/>
                </a:solidFill>
                <a:latin typeface="Barlow Light" pitchFamily="2" charset="77"/>
                <a:ea typeface="DIN 2014 Light" panose="020B0404020202020204"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subtitle</a:t>
            </a:r>
            <a:endParaRPr lang="en-US"/>
          </a:p>
        </p:txBody>
      </p:sp>
      <p:sp>
        <p:nvSpPr>
          <p:cNvPr id="5" name="Text Placeholder 3">
            <a:extLst>
              <a:ext uri="{FF2B5EF4-FFF2-40B4-BE49-F238E27FC236}">
                <a16:creationId xmlns:a16="http://schemas.microsoft.com/office/drawing/2014/main" id="{B35A7696-ECE8-C940-A4FE-4B77CA605C4E}"/>
              </a:ext>
            </a:extLst>
          </p:cNvPr>
          <p:cNvSpPr>
            <a:spLocks noGrp="1"/>
          </p:cNvSpPr>
          <p:nvPr>
            <p:ph type="body" sz="quarter" idx="10" hasCustomPrompt="1"/>
          </p:nvPr>
        </p:nvSpPr>
        <p:spPr>
          <a:xfrm>
            <a:off x="718929" y="4114378"/>
            <a:ext cx="3497815" cy="284578"/>
          </a:xfrm>
          <a:prstGeom prst="rect">
            <a:avLst/>
          </a:prstGeom>
        </p:spPr>
        <p:txBody>
          <a:bodyPr>
            <a:normAutofit/>
          </a:bodyPr>
          <a:lstStyle>
            <a:lvl1pPr marL="0" indent="0" algn="l">
              <a:buFontTx/>
              <a:buNone/>
              <a:defRPr sz="1400" b="1" i="0">
                <a:solidFill>
                  <a:srgbClr val="000000"/>
                </a:solidFill>
                <a:latin typeface="Barlow SemiBold" pitchFamily="2" charset="77"/>
                <a:ea typeface="DIN 2014 Demi" panose="020B0504020202020204" pitchFamily="34" charset="77"/>
                <a:cs typeface="Open Sans" panose="020B0606030504020204" pitchFamily="34" charset="0"/>
              </a:defRPr>
            </a:lvl1pPr>
          </a:lstStyle>
          <a:p>
            <a:pPr lvl="0"/>
            <a:r>
              <a:rPr lang="en-GB"/>
              <a:t>Presented by Name </a:t>
            </a:r>
            <a:r>
              <a:rPr lang="en-GB" err="1"/>
              <a:t>Lastname</a:t>
            </a:r>
            <a:endParaRPr lang="en-GB"/>
          </a:p>
        </p:txBody>
      </p:sp>
      <p:sp>
        <p:nvSpPr>
          <p:cNvPr id="6" name="Text Placeholder 3">
            <a:extLst>
              <a:ext uri="{FF2B5EF4-FFF2-40B4-BE49-F238E27FC236}">
                <a16:creationId xmlns:a16="http://schemas.microsoft.com/office/drawing/2014/main" id="{CDC6E18F-FA4E-DF49-843E-38F72D48BA93}"/>
              </a:ext>
            </a:extLst>
          </p:cNvPr>
          <p:cNvSpPr>
            <a:spLocks noGrp="1"/>
          </p:cNvSpPr>
          <p:nvPr>
            <p:ph type="body" sz="quarter" idx="11" hasCustomPrompt="1"/>
          </p:nvPr>
        </p:nvSpPr>
        <p:spPr>
          <a:xfrm>
            <a:off x="718929" y="4442370"/>
            <a:ext cx="3497815" cy="284578"/>
          </a:xfrm>
          <a:prstGeom prst="rect">
            <a:avLst/>
          </a:prstGeom>
        </p:spPr>
        <p:txBody>
          <a:bodyPr>
            <a:normAutofit/>
          </a:bodyPr>
          <a:lstStyle>
            <a:lvl1pPr marL="0" indent="0" algn="l">
              <a:buFontTx/>
              <a:buNone/>
              <a:defRPr sz="1400" b="0" i="0">
                <a:solidFill>
                  <a:srgbClr val="000000"/>
                </a:solidFill>
                <a:latin typeface="Barlow Light" pitchFamily="2" charset="77"/>
                <a:ea typeface="DIN 2014 Light" panose="020B0404020202020204" pitchFamily="34" charset="77"/>
                <a:cs typeface="Open Sans" panose="020B0606030504020204" pitchFamily="34" charset="0"/>
              </a:defRPr>
            </a:lvl1pPr>
          </a:lstStyle>
          <a:p>
            <a:pPr lvl="0"/>
            <a:r>
              <a:rPr lang="en-GB"/>
              <a:t>Day 00 Month, 2021</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p:nvPicPr>
        <p:blipFill rotWithShape="1">
          <a:blip r:embed="rId2"/>
          <a:srcRect l="52909" t="68124" r="2" b="10595"/>
          <a:stretch/>
        </p:blipFill>
        <p:spPr>
          <a:xfrm>
            <a:off x="8102009" y="3233854"/>
            <a:ext cx="3662391" cy="3300759"/>
          </a:xfrm>
          <a:prstGeom prst="rect">
            <a:avLst/>
          </a:prstGeom>
        </p:spPr>
      </p:pic>
      <p:pic>
        <p:nvPicPr>
          <p:cNvPr id="8" name="Picture 7">
            <a:extLst>
              <a:ext uri="{FF2B5EF4-FFF2-40B4-BE49-F238E27FC236}">
                <a16:creationId xmlns:a16="http://schemas.microsoft.com/office/drawing/2014/main" id="{9A92F9E7-BC4A-CD44-9374-3963AC3F1A2C}"/>
              </a:ext>
            </a:extLst>
          </p:cNvPr>
          <p:cNvPicPr>
            <a:picLocks noChangeAspect="1"/>
          </p:cNvPicPr>
          <p:nvPr/>
        </p:nvPicPr>
        <p:blipFill>
          <a:blip r:embed="rId3"/>
          <a:stretch>
            <a:fillRect/>
          </a:stretch>
        </p:blipFill>
        <p:spPr>
          <a:xfrm>
            <a:off x="9984686" y="422097"/>
            <a:ext cx="1762621" cy="855390"/>
          </a:xfrm>
          <a:prstGeom prst="rect">
            <a:avLst/>
          </a:prstGeom>
          <a:ln w="6350">
            <a:noFill/>
          </a:ln>
        </p:spPr>
      </p:pic>
      <p:pic>
        <p:nvPicPr>
          <p:cNvPr id="10" name="Picture 9">
            <a:extLst>
              <a:ext uri="{FF2B5EF4-FFF2-40B4-BE49-F238E27FC236}">
                <a16:creationId xmlns:a16="http://schemas.microsoft.com/office/drawing/2014/main" id="{6427B3FD-0E2F-1A45-9E15-2CEF5BB47DA6}"/>
              </a:ext>
            </a:extLst>
          </p:cNvPr>
          <p:cNvPicPr>
            <a:picLocks noChangeAspect="1"/>
          </p:cNvPicPr>
          <p:nvPr/>
        </p:nvPicPr>
        <p:blipFill rotWithShape="1">
          <a:blip r:embed="rId2"/>
          <a:srcRect l="3874" t="49360" r="52758" b="42026"/>
          <a:stretch/>
        </p:blipFill>
        <p:spPr>
          <a:xfrm>
            <a:off x="271667" y="323388"/>
            <a:ext cx="3372988" cy="1336079"/>
          </a:xfrm>
          <a:prstGeom prst="rect">
            <a:avLst/>
          </a:prstGeom>
        </p:spPr>
      </p:pic>
    </p:spTree>
    <p:extLst>
      <p:ext uri="{BB962C8B-B14F-4D97-AF65-F5344CB8AC3E}">
        <p14:creationId xmlns:p14="http://schemas.microsoft.com/office/powerpoint/2010/main" val="2265713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userDrawn="1"/>
        </p:nvPicPr>
        <p:blipFill rotWithShape="1">
          <a:blip r:embed="rId2"/>
          <a:srcRect l="79226" t="68124" r="1" b="10595"/>
          <a:stretch/>
        </p:blipFill>
        <p:spPr>
          <a:xfrm>
            <a:off x="10260623" y="211344"/>
            <a:ext cx="1615638" cy="3300759"/>
          </a:xfrm>
          <a:prstGeom prst="rect">
            <a:avLst/>
          </a:prstGeom>
        </p:spPr>
      </p:pic>
      <p:pic>
        <p:nvPicPr>
          <p:cNvPr id="9" name="Picture 8">
            <a:extLst>
              <a:ext uri="{FF2B5EF4-FFF2-40B4-BE49-F238E27FC236}">
                <a16:creationId xmlns:a16="http://schemas.microsoft.com/office/drawing/2014/main" id="{294273B4-A5A6-EE41-BD37-13F7331B8F52}"/>
              </a:ext>
            </a:extLst>
          </p:cNvPr>
          <p:cNvPicPr>
            <a:picLocks noChangeAspect="1"/>
          </p:cNvPicPr>
          <p:nvPr userDrawn="1"/>
        </p:nvPicPr>
        <p:blipFill>
          <a:blip r:embed="rId3"/>
          <a:stretch>
            <a:fillRect/>
          </a:stretch>
        </p:blipFill>
        <p:spPr>
          <a:xfrm>
            <a:off x="10886515" y="6104792"/>
            <a:ext cx="989746" cy="480318"/>
          </a:xfrm>
          <a:prstGeom prst="rect">
            <a:avLst/>
          </a:prstGeom>
          <a:ln w="6350">
            <a:noFill/>
          </a:ln>
        </p:spPr>
      </p:pic>
      <p:sp>
        <p:nvSpPr>
          <p:cNvPr id="12" name="Subtitle 2">
            <a:extLst>
              <a:ext uri="{FF2B5EF4-FFF2-40B4-BE49-F238E27FC236}">
                <a16:creationId xmlns:a16="http://schemas.microsoft.com/office/drawing/2014/main" id="{4611B57F-60E4-BF40-AC95-C9DB86A26E2D}"/>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body copy</a:t>
            </a:r>
          </a:p>
        </p:txBody>
      </p:sp>
      <p:sp>
        <p:nvSpPr>
          <p:cNvPr id="5" name="Text Placeholder 4">
            <a:extLst>
              <a:ext uri="{FF2B5EF4-FFF2-40B4-BE49-F238E27FC236}">
                <a16:creationId xmlns:a16="http://schemas.microsoft.com/office/drawing/2014/main" id="{9241AB50-6DF5-0046-88B5-CCF309E40D51}"/>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Click to edit subhead</a:t>
            </a:r>
          </a:p>
        </p:txBody>
      </p:sp>
      <p:sp>
        <p:nvSpPr>
          <p:cNvPr id="8" name="Text Placeholder 7">
            <a:extLst>
              <a:ext uri="{FF2B5EF4-FFF2-40B4-BE49-F238E27FC236}">
                <a16:creationId xmlns:a16="http://schemas.microsoft.com/office/drawing/2014/main" id="{D59D4BD1-E32E-4B45-9EE2-0025BDBB56AB}"/>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Footnotes can go here</a:t>
            </a:r>
            <a:endParaRPr lang="en-US"/>
          </a:p>
        </p:txBody>
      </p:sp>
    </p:spTree>
    <p:extLst>
      <p:ext uri="{BB962C8B-B14F-4D97-AF65-F5344CB8AC3E}">
        <p14:creationId xmlns:p14="http://schemas.microsoft.com/office/powerpoint/2010/main" val="3456016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A883F-D7EF-994A-8C0A-250C680E9DAC}"/>
              </a:ext>
            </a:extLst>
          </p:cNvPr>
          <p:cNvPicPr>
            <a:picLocks noChangeAspect="1"/>
          </p:cNvPicPr>
          <p:nvPr userDrawn="1"/>
        </p:nvPicPr>
        <p:blipFill>
          <a:blip r:embed="rId2"/>
          <a:stretch>
            <a:fillRect/>
          </a:stretch>
        </p:blipFill>
        <p:spPr>
          <a:xfrm>
            <a:off x="489720" y="5565272"/>
            <a:ext cx="1814147" cy="880395"/>
          </a:xfrm>
          <a:prstGeom prst="rect">
            <a:avLst/>
          </a:prstGeom>
          <a:ln w="6350">
            <a:noFill/>
          </a:ln>
        </p:spPr>
      </p:pic>
      <p:sp>
        <p:nvSpPr>
          <p:cNvPr id="4" name="Title 1">
            <a:extLst>
              <a:ext uri="{FF2B5EF4-FFF2-40B4-BE49-F238E27FC236}">
                <a16:creationId xmlns:a16="http://schemas.microsoft.com/office/drawing/2014/main" id="{7C9E8C4A-1C6F-0847-BF94-B8F6F086A0C5}"/>
              </a:ext>
            </a:extLst>
          </p:cNvPr>
          <p:cNvSpPr>
            <a:spLocks noGrp="1"/>
          </p:cNvSpPr>
          <p:nvPr>
            <p:ph type="ctrTitle" hasCustomPrompt="1"/>
          </p:nvPr>
        </p:nvSpPr>
        <p:spPr>
          <a:xfrm>
            <a:off x="430280" y="1869344"/>
            <a:ext cx="5413929" cy="1781257"/>
          </a:xfrm>
          <a:prstGeom prst="rect">
            <a:avLst/>
          </a:prstGeom>
        </p:spPr>
        <p:txBody>
          <a:bodyPr wrap="square" anchor="t" anchorCtr="0">
            <a:spAutoFit/>
          </a:bodyPr>
          <a:lstStyle>
            <a:lvl1pPr algn="l">
              <a:lnSpc>
                <a:spcPct val="10000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section title</a:t>
            </a:r>
          </a:p>
        </p:txBody>
      </p:sp>
      <p:pic>
        <p:nvPicPr>
          <p:cNvPr id="9" name="Picture 8">
            <a:extLst>
              <a:ext uri="{FF2B5EF4-FFF2-40B4-BE49-F238E27FC236}">
                <a16:creationId xmlns:a16="http://schemas.microsoft.com/office/drawing/2014/main" id="{96CB0E58-519D-1C4A-9758-18D74E94D9C4}"/>
              </a:ext>
            </a:extLst>
          </p:cNvPr>
          <p:cNvPicPr>
            <a:picLocks noChangeAspect="1"/>
          </p:cNvPicPr>
          <p:nvPr userDrawn="1"/>
        </p:nvPicPr>
        <p:blipFill rotWithShape="1">
          <a:blip r:embed="rId3"/>
          <a:srcRect l="52909" t="68124" r="2" b="12204"/>
          <a:stretch/>
        </p:blipFill>
        <p:spPr>
          <a:xfrm>
            <a:off x="8102009" y="3233854"/>
            <a:ext cx="3662391" cy="3051199"/>
          </a:xfrm>
          <a:prstGeom prst="rect">
            <a:avLst/>
          </a:prstGeom>
        </p:spPr>
      </p:pic>
      <p:pic>
        <p:nvPicPr>
          <p:cNvPr id="10" name="Picture 9">
            <a:extLst>
              <a:ext uri="{FF2B5EF4-FFF2-40B4-BE49-F238E27FC236}">
                <a16:creationId xmlns:a16="http://schemas.microsoft.com/office/drawing/2014/main" id="{A25B9D3D-C254-FE4D-B97F-D0D03F4FA938}"/>
              </a:ext>
            </a:extLst>
          </p:cNvPr>
          <p:cNvPicPr>
            <a:picLocks noChangeAspect="1"/>
          </p:cNvPicPr>
          <p:nvPr userDrawn="1"/>
        </p:nvPicPr>
        <p:blipFill rotWithShape="1">
          <a:blip r:embed="rId3"/>
          <a:srcRect l="3874" t="49360" r="52758" b="42026"/>
          <a:stretch/>
        </p:blipFill>
        <p:spPr>
          <a:xfrm>
            <a:off x="271667" y="323388"/>
            <a:ext cx="3372988" cy="1336079"/>
          </a:xfrm>
          <a:prstGeom prst="rect">
            <a:avLst/>
          </a:prstGeom>
        </p:spPr>
      </p:pic>
      <p:sp>
        <p:nvSpPr>
          <p:cNvPr id="14" name="Rectangle 13">
            <a:extLst>
              <a:ext uri="{FF2B5EF4-FFF2-40B4-BE49-F238E27FC236}">
                <a16:creationId xmlns:a16="http://schemas.microsoft.com/office/drawing/2014/main" id="{CF0FB895-CEDF-407A-8EBB-D14839C388BA}"/>
              </a:ext>
            </a:extLst>
          </p:cNvPr>
          <p:cNvSpPr/>
          <p:nvPr userDrawn="1"/>
        </p:nvSpPr>
        <p:spPr>
          <a:xfrm>
            <a:off x="8287473" y="6445667"/>
            <a:ext cx="3476927" cy="41233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81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s.google.com/machine-learning/decision-forests/decision-trees" TargetMode="External"/><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s.google.com/machine-learning/decision-forests/decision-trees" TargetMode="External"/><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chine-learning/decision-forests/intro-to-decision-forests?hl=en" TargetMode="External"/><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developers.google.com/machine-learning/decision-forests/intro-to-decision-forests?hl=en"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156C-8FA6-A24D-9D15-563042024672}"/>
              </a:ext>
            </a:extLst>
          </p:cNvPr>
          <p:cNvSpPr>
            <a:spLocks noGrp="1"/>
          </p:cNvSpPr>
          <p:nvPr>
            <p:ph type="ctrTitle"/>
          </p:nvPr>
        </p:nvSpPr>
        <p:spPr>
          <a:xfrm>
            <a:off x="338094" y="1670174"/>
            <a:ext cx="10214578" cy="823302"/>
          </a:xfrm>
        </p:spPr>
        <p:txBody>
          <a:bodyPr wrap="square" lIns="91440" tIns="45720" rIns="91440" bIns="45720" anchor="t" anchorCtr="0">
            <a:spAutoFit/>
          </a:bodyPr>
          <a:lstStyle/>
          <a:p>
            <a:r>
              <a:rPr lang="en-US" sz="3200" b="1" dirty="0">
                <a:latin typeface="Times New Roman" panose="02020603050405020304" pitchFamily="18" charset="0"/>
                <a:cs typeface="Times New Roman" panose="02020603050405020304" pitchFamily="18" charset="0"/>
              </a:rPr>
              <a:t>COS 30049 Computing Technology Innovation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FBE53B-DCDD-384B-83A7-6FB37BB00DBE}"/>
              </a:ext>
            </a:extLst>
          </p:cNvPr>
          <p:cNvSpPr>
            <a:spLocks noGrp="1"/>
          </p:cNvSpPr>
          <p:nvPr>
            <p:ph type="subTitle" idx="1"/>
          </p:nvPr>
        </p:nvSpPr>
        <p:spPr>
          <a:xfrm>
            <a:off x="338094" y="2911563"/>
            <a:ext cx="8363896" cy="1467068"/>
          </a:xfrm>
        </p:spPr>
        <p:txBody>
          <a:bodyPr wrap="square" lIns="91440" tIns="45720" rIns="91440" bIns="45720" anchor="t" anchorCtr="0">
            <a:spAutoFit/>
          </a:bodyPr>
          <a:lstStyle/>
          <a:p>
            <a:pPr>
              <a:lnSpc>
                <a:spcPct val="150000"/>
              </a:lnSpc>
            </a:pPr>
            <a:r>
              <a:rPr lang="en-US" sz="3200" b="1" dirty="0">
                <a:latin typeface="Times New Roman" panose="02020603050405020304" pitchFamily="18" charset="0"/>
                <a:cs typeface="Times New Roman" panose="02020603050405020304" pitchFamily="18" charset="0"/>
              </a:rPr>
              <a:t>Week 7 : Clustering and Classification in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250B-F80D-A52D-033D-6EBF338587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B5F199-FC1E-B438-2135-5754DA0ECBD7}"/>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57F68238-3689-BC3A-36D7-A34A3E25F68D}"/>
              </a:ext>
            </a:extLst>
          </p:cNvPr>
          <p:cNvSpPr txBox="1"/>
          <p:nvPr/>
        </p:nvSpPr>
        <p:spPr>
          <a:xfrm>
            <a:off x="430280" y="872777"/>
            <a:ext cx="10066270" cy="564404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1200"/>
              </a:spcAft>
            </a:pPr>
            <a:r>
              <a:rPr lang="en-US" sz="2000" b="1" dirty="0">
                <a:latin typeface="Times New Roman" panose="02020603050405020304" pitchFamily="18" charset="0"/>
                <a:cs typeface="Times New Roman" panose="02020603050405020304" pitchFamily="18" charset="0"/>
              </a:rPr>
              <a:t>How DBSCAN Works: Steps of Implementation</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Step 1: Identify Core Points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point in the dataset, count the number of points in its </a:t>
            </a:r>
            <a:r>
              <a:rPr lang="el-GR" dirty="0">
                <a:latin typeface="Times New Roman" panose="02020603050405020304" pitchFamily="18" charset="0"/>
                <a:cs typeface="Times New Roman" panose="02020603050405020304" pitchFamily="18" charset="0"/>
              </a:rPr>
              <a:t>ε </a:t>
            </a:r>
            <a:r>
              <a:rPr lang="en-US" dirty="0">
                <a:latin typeface="Times New Roman" panose="02020603050405020304" pitchFamily="18" charset="0"/>
                <a:cs typeface="Times New Roman" panose="02020603050405020304" pitchFamily="18" charset="0"/>
              </a:rPr>
              <a:t>neighborhood (including the point itself). If the count is greater than or equal to </a:t>
            </a:r>
            <a:r>
              <a:rPr lang="en-US" dirty="0" err="1">
                <a:latin typeface="Times New Roman" panose="02020603050405020304" pitchFamily="18" charset="0"/>
                <a:cs typeface="Times New Roman" panose="02020603050405020304" pitchFamily="18" charset="0"/>
              </a:rPr>
              <a:t>MinPts</a:t>
            </a:r>
            <a:r>
              <a:rPr lang="en-US" dirty="0">
                <a:latin typeface="Times New Roman" panose="02020603050405020304" pitchFamily="18" charset="0"/>
                <a:cs typeface="Times New Roman" panose="02020603050405020304" pitchFamily="18" charset="0"/>
              </a:rPr>
              <a:t>, mark the point as a </a:t>
            </a:r>
            <a:r>
              <a:rPr lang="en-US" b="1" dirty="0">
                <a:latin typeface="Times New Roman" panose="02020603050405020304" pitchFamily="18" charset="0"/>
                <a:cs typeface="Times New Roman" panose="02020603050405020304" pitchFamily="18" charset="0"/>
              </a:rPr>
              <a:t>core point</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Step 2: Expand Cluster</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core point, create a cluster by recursively visiting all points in its neighborhood and including them in the cluster if they are core or border points. Border points are added to the current cluster but do not expand it further.</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Step 3: Handle Noise</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points that are not core points or border points are considered </a:t>
            </a:r>
            <a:r>
              <a:rPr lang="en-US" b="1" dirty="0">
                <a:latin typeface="Times New Roman" panose="02020603050405020304" pitchFamily="18" charset="0"/>
                <a:cs typeface="Times New Roman" panose="02020603050405020304" pitchFamily="18" charset="0"/>
              </a:rPr>
              <a:t>noise</a:t>
            </a:r>
            <a:r>
              <a:rPr lang="en-US" dirty="0">
                <a:latin typeface="Times New Roman" panose="02020603050405020304" pitchFamily="18" charset="0"/>
                <a:cs typeface="Times New Roman" panose="02020603050405020304" pitchFamily="18" charset="0"/>
              </a:rPr>
              <a:t> and are not assigned to any cluster.</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Step 4: Stop When All Points Are Processed</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 terminates when all points have been either assigned to a cluster or labeled as noise.</a:t>
            </a:r>
          </a:p>
        </p:txBody>
      </p:sp>
    </p:spTree>
    <p:extLst>
      <p:ext uri="{BB962C8B-B14F-4D97-AF65-F5344CB8AC3E}">
        <p14:creationId xmlns:p14="http://schemas.microsoft.com/office/powerpoint/2010/main" val="258871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67CFA-14E0-A112-BC63-542F305A3A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FC68F-80B8-A8FE-181E-ED4EFD5AFEFA}"/>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mc:AlternateContent xmlns:mc="http://schemas.openxmlformats.org/markup-compatibility/2006" xmlns:a14="http://schemas.microsoft.com/office/drawing/2010/main">
        <mc:Choice Requires="a14">
          <p:sp>
            <p:nvSpPr>
              <p:cNvPr id="2" name="TextBox 6">
                <a:extLst>
                  <a:ext uri="{FF2B5EF4-FFF2-40B4-BE49-F238E27FC236}">
                    <a16:creationId xmlns:a16="http://schemas.microsoft.com/office/drawing/2014/main" id="{DA8754A9-A91F-8BEA-41B8-42546CBD91B4}"/>
                  </a:ext>
                </a:extLst>
              </p:cNvPr>
              <p:cNvSpPr txBox="1"/>
              <p:nvPr/>
            </p:nvSpPr>
            <p:spPr>
              <a:xfrm>
                <a:off x="430280" y="872777"/>
                <a:ext cx="10066270" cy="52454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Mathematical Notation Behind DBSCAN</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Neighborhood Function: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a point </a:t>
                </a:r>
                <a14:m>
                  <m:oMath xmlns:m="http://schemas.openxmlformats.org/officeDocument/2006/math">
                    <m:r>
                      <a:rPr lang="en-US" i="1" dirty="0" smtClean="0">
                        <a:solidFill>
                          <a:srgbClr val="FF0000"/>
                        </a:solidFill>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its </a:t>
                </a:r>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neighborhood </a:t>
                </a:r>
                <a14:m>
                  <m:oMath xmlns:m="http://schemas.openxmlformats.org/officeDocument/2006/math">
                    <m:sSub>
                      <m:sSubPr>
                        <m:ctrlPr>
                          <a:rPr lang="en-US" i="1" dirty="0" smtClean="0">
                            <a:solidFill>
                              <a:srgbClr val="FF0000"/>
                            </a:solidFill>
                            <a:latin typeface="Cambria Math" panose="02040503050406030204" pitchFamily="18" charset="0"/>
                            <a:cs typeface="Times New Roman" panose="02020603050405020304" pitchFamily="18" charset="0"/>
                          </a:rPr>
                        </m:ctrlPr>
                      </m:sSubPr>
                      <m:e>
                        <m:r>
                          <a:rPr lang="en-US" i="1" dirty="0" smtClean="0">
                            <a:solidFill>
                              <a:srgbClr val="FF0000"/>
                            </a:solidFill>
                            <a:latin typeface="Cambria Math" panose="02040503050406030204" pitchFamily="18" charset="0"/>
                            <a:cs typeface="Times New Roman" panose="02020603050405020304" pitchFamily="18" charset="0"/>
                          </a:rPr>
                          <m:t>𝑁</m:t>
                        </m:r>
                      </m:e>
                      <m:sub>
                        <m:r>
                          <a:rPr lang="el-GR" i="1" dirty="0" smtClean="0">
                            <a:solidFill>
                              <a:srgbClr val="FF0000"/>
                            </a:solidFill>
                            <a:latin typeface="Cambria Math" panose="02040503050406030204" pitchFamily="18" charset="0"/>
                            <a:cs typeface="Times New Roman" panose="02020603050405020304" pitchFamily="18" charset="0"/>
                          </a:rPr>
                          <m:t>𝜀</m:t>
                        </m:r>
                        <m:d>
                          <m:dPr>
                            <m:ctrlPr>
                              <a:rPr lang="el-GR" i="1" dirty="0" smtClean="0">
                                <a:solidFill>
                                  <a:srgbClr val="FF0000"/>
                                </a:solidFill>
                                <a:latin typeface="Cambria Math" panose="02040503050406030204" pitchFamily="18" charset="0"/>
                                <a:cs typeface="Times New Roman" panose="02020603050405020304" pitchFamily="18" charset="0"/>
                              </a:rPr>
                            </m:ctrlPr>
                          </m:dPr>
                          <m:e>
                            <m:r>
                              <a:rPr lang="en-US" i="1" dirty="0" smtClean="0">
                                <a:solidFill>
                                  <a:srgbClr val="FF0000"/>
                                </a:solidFill>
                                <a:latin typeface="Cambria Math" panose="02040503050406030204" pitchFamily="18" charset="0"/>
                                <a:cs typeface="Times New Roman" panose="02020603050405020304" pitchFamily="18" charset="0"/>
                              </a:rPr>
                              <m:t>𝑝</m:t>
                            </m:r>
                          </m:e>
                        </m:d>
                      </m:sub>
                    </m:sSub>
                  </m:oMath>
                </a14:m>
                <a:r>
                  <a:rPr lang="en-US" dirty="0">
                    <a:latin typeface="Times New Roman" panose="02020603050405020304" pitchFamily="18" charset="0"/>
                    <a:cs typeface="Times New Roman" panose="02020603050405020304" pitchFamily="18" charset="0"/>
                  </a:rPr>
                  <a:t>is defined as: </a:t>
                </a:r>
              </a:p>
              <a:p>
                <a:pPr marL="742950" lvl="1"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t>
                </a:r>
                <a:r>
                  <a:rPr lang="en-US" i="1" dirty="0">
                    <a:solidFill>
                      <a:srgbClr val="FF0000"/>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is the dataset, and the distance function can be Euclidean, Manhattan, or any appropriate metric.</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Core Point Condition: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point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core point</a:t>
                </a:r>
                <a:r>
                  <a:rPr lang="en-US" dirty="0">
                    <a:latin typeface="Times New Roman" panose="02020603050405020304" pitchFamily="18" charset="0"/>
                    <a:cs typeface="Times New Roman" panose="02020603050405020304" pitchFamily="18" charset="0"/>
                  </a:rPr>
                  <a:t> if: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a:t>
                </a:r>
                <a14:m>
                  <m:oMath xmlns:m="http://schemas.openxmlformats.org/officeDocument/2006/math">
                    <m:d>
                      <m:dPr>
                        <m:begChr m:val="|"/>
                        <m:endChr m:val="|"/>
                        <m:ctrlPr>
                          <a:rPr lang="en-US" i="1" dirty="0" smtClean="0">
                            <a:latin typeface="Cambria Math" panose="02040503050406030204" pitchFamily="18" charset="0"/>
                            <a:cs typeface="Times New Roman" panose="02020603050405020304" pitchFamily="18" charset="0"/>
                          </a:rPr>
                        </m:ctrlPr>
                      </m:dPr>
                      <m:e>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𝑁</m:t>
                            </m:r>
                          </m:e>
                          <m:sub>
                            <m:r>
                              <a:rPr lang="el-GR" i="1" dirty="0" smtClean="0">
                                <a:latin typeface="Cambria Math" panose="02040503050406030204" pitchFamily="18" charset="0"/>
                                <a:cs typeface="Times New Roman" panose="02020603050405020304" pitchFamily="18" charset="0"/>
                              </a:rPr>
                              <m:t>𝜀</m:t>
                            </m:r>
                            <m:d>
                              <m:dPr>
                                <m:ctrlPr>
                                  <a:rPr lang="el-GR" i="1" dirty="0" smtClean="0">
                                    <a:latin typeface="Cambria Math" panose="02040503050406030204" pitchFamily="18" charset="0"/>
                                    <a:cs typeface="Times New Roman" panose="02020603050405020304" pitchFamily="18" charset="0"/>
                                  </a:rPr>
                                </m:ctrlPr>
                              </m:dPr>
                              <m:e>
                                <m:r>
                                  <a:rPr lang="en-US" i="1" dirty="0" smtClean="0">
                                    <a:latin typeface="Cambria Math" panose="02040503050406030204" pitchFamily="18" charset="0"/>
                                    <a:cs typeface="Times New Roman" panose="02020603050405020304" pitchFamily="18" charset="0"/>
                                  </a:rPr>
                                  <m:t>𝑝</m:t>
                                </m:r>
                              </m:e>
                            </m:d>
                          </m:sub>
                        </m:sSub>
                      </m:e>
                    </m:d>
                  </m:oMath>
                </a14:m>
                <a:r>
                  <a:rPr lang="en-US" dirty="0">
                    <a:latin typeface="Times New Roman" panose="02020603050405020304" pitchFamily="18" charset="0"/>
                    <a:cs typeface="Times New Roman" panose="02020603050405020304" pitchFamily="18" charset="0"/>
                  </a:rPr>
                  <a:t> is the number of points in the </a:t>
                </a:r>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neighborhood of point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including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itself.</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Cluster Expansion: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 core point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 the cluster is expanded by recursively checking the </a:t>
                </a:r>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neighborhood of each core point in the cluster.</a:t>
                </a:r>
              </a:p>
            </p:txBody>
          </p:sp>
        </mc:Choice>
        <mc:Fallback xmlns="">
          <p:sp>
            <p:nvSpPr>
              <p:cNvPr id="2" name="TextBox 6">
                <a:extLst>
                  <a:ext uri="{FF2B5EF4-FFF2-40B4-BE49-F238E27FC236}">
                    <a16:creationId xmlns:a16="http://schemas.microsoft.com/office/drawing/2014/main" id="{DA8754A9-A91F-8BEA-41B8-42546CBD91B4}"/>
                  </a:ext>
                </a:extLst>
              </p:cNvPr>
              <p:cNvSpPr txBox="1">
                <a:spLocks noRot="1" noChangeAspect="1" noMove="1" noResize="1" noEditPoints="1" noAdjustHandles="1" noChangeArrowheads="1" noChangeShapeType="1" noTextEdit="1"/>
              </p:cNvSpPr>
              <p:nvPr/>
            </p:nvSpPr>
            <p:spPr>
              <a:xfrm>
                <a:off x="430280" y="872777"/>
                <a:ext cx="10066270" cy="5245475"/>
              </a:xfrm>
              <a:prstGeom prst="rect">
                <a:avLst/>
              </a:prstGeom>
              <a:blipFill>
                <a:blip r:embed="rId3"/>
                <a:stretch>
                  <a:fillRect l="-757" r="-631" b="-96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DB2D0BA-1678-22A2-B403-95121BC5425E}"/>
              </a:ext>
            </a:extLst>
          </p:cNvPr>
          <p:cNvPicPr>
            <a:picLocks noChangeAspect="1"/>
          </p:cNvPicPr>
          <p:nvPr/>
        </p:nvPicPr>
        <p:blipFill>
          <a:blip r:embed="rId4"/>
          <a:stretch>
            <a:fillRect/>
          </a:stretch>
        </p:blipFill>
        <p:spPr>
          <a:xfrm>
            <a:off x="4130675" y="2272268"/>
            <a:ext cx="3127375" cy="305832"/>
          </a:xfrm>
          <a:prstGeom prst="rect">
            <a:avLst/>
          </a:prstGeom>
        </p:spPr>
      </p:pic>
      <p:pic>
        <p:nvPicPr>
          <p:cNvPr id="5" name="Picture 4">
            <a:extLst>
              <a:ext uri="{FF2B5EF4-FFF2-40B4-BE49-F238E27FC236}">
                <a16:creationId xmlns:a16="http://schemas.microsoft.com/office/drawing/2014/main" id="{3ED7B40A-1F22-5F4D-5F11-7A8CB6BC7384}"/>
              </a:ext>
            </a:extLst>
          </p:cNvPr>
          <p:cNvPicPr>
            <a:picLocks noChangeAspect="1"/>
          </p:cNvPicPr>
          <p:nvPr/>
        </p:nvPicPr>
        <p:blipFill>
          <a:blip r:embed="rId5"/>
          <a:stretch>
            <a:fillRect/>
          </a:stretch>
        </p:blipFill>
        <p:spPr>
          <a:xfrm>
            <a:off x="3901555" y="3895578"/>
            <a:ext cx="1792807" cy="305832"/>
          </a:xfrm>
          <a:prstGeom prst="rect">
            <a:avLst/>
          </a:prstGeom>
        </p:spPr>
      </p:pic>
    </p:spTree>
    <p:extLst>
      <p:ext uri="{BB962C8B-B14F-4D97-AF65-F5344CB8AC3E}">
        <p14:creationId xmlns:p14="http://schemas.microsoft.com/office/powerpoint/2010/main" val="389046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482AE-765B-AD74-63BA-7D52F24661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73ABED-5D4F-94A8-DB29-01A10C5BE6A9}"/>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Barlow Light"/>
              </a:rPr>
              <a:t>Clustering - DBSCAN</a:t>
            </a:r>
            <a:endParaRPr lang="ja-JP" altLang="en-US" b="1">
              <a:latin typeface="Barlow Light"/>
            </a:endParaRPr>
          </a:p>
        </p:txBody>
      </p:sp>
      <p:sp>
        <p:nvSpPr>
          <p:cNvPr id="2" name="TextBox 6">
            <a:extLst>
              <a:ext uri="{FF2B5EF4-FFF2-40B4-BE49-F238E27FC236}">
                <a16:creationId xmlns:a16="http://schemas.microsoft.com/office/drawing/2014/main" id="{23FD8A23-9E93-2A55-448E-C06C90EBC109}"/>
              </a:ext>
            </a:extLst>
          </p:cNvPr>
          <p:cNvSpPr txBox="1"/>
          <p:nvPr/>
        </p:nvSpPr>
        <p:spPr>
          <a:xfrm>
            <a:off x="430279" y="872777"/>
            <a:ext cx="10231235" cy="54187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DBSCAN Parameter Selection</a:t>
            </a:r>
          </a:p>
          <a:p>
            <a:pPr marL="285750" indent="-285750">
              <a:lnSpc>
                <a:spcPct val="130000"/>
              </a:lnSpc>
              <a:buFont typeface="Wingdings" pitchFamily="2" charset="2"/>
              <a:buChar char="Ø"/>
            </a:pPr>
            <a:r>
              <a:rPr lang="en-US" b="1" dirty="0">
                <a:solidFill>
                  <a:srgbClr val="FF0000"/>
                </a:solidFill>
                <a:latin typeface="Times New Roman" panose="02020603050405020304" pitchFamily="18" charset="0"/>
                <a:cs typeface="Times New Roman" panose="02020603050405020304" pitchFamily="18" charset="0"/>
              </a:rPr>
              <a:t>Epsilon (</a:t>
            </a:r>
            <a:r>
              <a:rPr lang="el-GR" b="1" dirty="0">
                <a:solidFill>
                  <a:srgbClr val="FF0000"/>
                </a:solidFill>
                <a:latin typeface="Times New Roman" panose="02020603050405020304" pitchFamily="18" charset="0"/>
                <a:cs typeface="Times New Roman" panose="02020603050405020304" pitchFamily="18" charset="0"/>
              </a:rPr>
              <a:t>ε) </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Neighborhood Radius</a:t>
            </a:r>
          </a:p>
          <a:p>
            <a:pPr marL="742950" lvl="1" indent="-285750">
              <a:lnSpc>
                <a:spcPct val="130000"/>
              </a:lnSpc>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defines the maximum radius of the neighborhood around a point. It determines how close points need to be to each other to be considered as part of the same cluster.</a:t>
            </a:r>
          </a:p>
          <a:p>
            <a:pPr marL="742950" lvl="1" indent="-285750">
              <a:lnSpc>
                <a:spcPct val="13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other words, for a point to be included in a cluster, it must be within the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distance of at least one core point.</a:t>
            </a:r>
          </a:p>
          <a:p>
            <a:pPr marL="285750" indent="-285750">
              <a:lnSpc>
                <a:spcPct val="130000"/>
              </a:lnSpc>
              <a:buFont typeface="Wingdings" pitchFamily="2" charset="2"/>
              <a:buChar char="§"/>
            </a:pPr>
            <a:r>
              <a:rPr lang="en-US" b="1" dirty="0">
                <a:latin typeface="Times New Roman" panose="02020603050405020304" pitchFamily="18" charset="0"/>
                <a:cs typeface="Times New Roman" panose="02020603050405020304" pitchFamily="18" charset="0"/>
              </a:rPr>
              <a:t>Choosing </a:t>
            </a:r>
            <a:r>
              <a:rPr lang="el-GR" b="1" dirty="0">
                <a:latin typeface="Times New Roman" panose="02020603050405020304" pitchFamily="18" charset="0"/>
                <a:cs typeface="Times New Roman" panose="02020603050405020304" pitchFamily="18" charset="0"/>
              </a:rPr>
              <a:t>ε:</a:t>
            </a:r>
            <a:endParaRPr lang="en-US" b="1" dirty="0">
              <a:latin typeface="Times New Roman" panose="02020603050405020304" pitchFamily="18" charset="0"/>
              <a:cs typeface="Times New Roman" panose="02020603050405020304" pitchFamily="18" charset="0"/>
            </a:endParaRP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K-Distance Graph:</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One common approach for selecting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is to use a k-distance graph. In this graph, the distances to the </a:t>
            </a:r>
            <a:r>
              <a:rPr lang="en-US" sz="1600" i="1" dirty="0">
                <a:latin typeface="Times New Roman" panose="02020603050405020304" pitchFamily="18" charset="0"/>
                <a:cs typeface="Times New Roman" panose="02020603050405020304" pitchFamily="18" charset="0"/>
              </a:rPr>
              <a:t>k-</a:t>
            </a:r>
            <a:r>
              <a:rPr lang="en-US" sz="1600" i="1" dirty="0" err="1">
                <a:latin typeface="Times New Roman" panose="02020603050405020304" pitchFamily="18" charset="0"/>
                <a:cs typeface="Times New Roman" panose="02020603050405020304" pitchFamily="18" charset="0"/>
              </a:rPr>
              <a:t>th</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nearest neighbor are plotted for all points in the dataset. The value of k is usually set to the </a:t>
            </a:r>
            <a:r>
              <a:rPr lang="en-US" sz="1600" i="1" dirty="0" err="1">
                <a:latin typeface="Times New Roman" panose="02020603050405020304" pitchFamily="18" charset="0"/>
                <a:cs typeface="Times New Roman" panose="02020603050405020304" pitchFamily="18" charset="0"/>
              </a:rPr>
              <a:t>MinPts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parameter (typically 4 for two-dimensional data).</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To determine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plot the sorted k-distances and look for the elbow point where the slope of the curve sharply increases. This point is typically a good choice for </a:t>
            </a:r>
            <a:r>
              <a:rPr lang="el-GR" sz="1600" dirty="0">
                <a:latin typeface="Times New Roman" panose="02020603050405020304" pitchFamily="18" charset="0"/>
                <a:cs typeface="Times New Roman" panose="02020603050405020304" pitchFamily="18" charset="0"/>
              </a:rPr>
              <a:t>ε.</a:t>
            </a:r>
            <a:endParaRPr lang="en-US" sz="1600" dirty="0">
              <a:latin typeface="Times New Roman" panose="02020603050405020304" pitchFamily="18" charset="0"/>
              <a:cs typeface="Times New Roman" panose="02020603050405020304" pitchFamily="18" charset="0"/>
            </a:endParaRP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Interpretation:</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If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is too small, many points will be labeled as noise, and few clusters will form.</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If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is too large, points from different clusters may be incorrectly grouped together, leading to overly large or merged clusters.</a:t>
            </a:r>
          </a:p>
        </p:txBody>
      </p:sp>
    </p:spTree>
    <p:extLst>
      <p:ext uri="{BB962C8B-B14F-4D97-AF65-F5344CB8AC3E}">
        <p14:creationId xmlns:p14="http://schemas.microsoft.com/office/powerpoint/2010/main" val="364310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346EC-F5FE-1693-05F9-FC459096C9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13A955-F5DD-0C88-24AB-DAE3A2E9597C}"/>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6">
                <a:extLst>
                  <a:ext uri="{FF2B5EF4-FFF2-40B4-BE49-F238E27FC236}">
                    <a16:creationId xmlns:a16="http://schemas.microsoft.com/office/drawing/2014/main" id="{7B28D76F-C814-E099-06D3-664574599FB9}"/>
                  </a:ext>
                </a:extLst>
              </p:cNvPr>
              <p:cNvSpPr txBox="1"/>
              <p:nvPr/>
            </p:nvSpPr>
            <p:spPr>
              <a:xfrm>
                <a:off x="430279" y="872777"/>
                <a:ext cx="10231235" cy="57788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DBSCAN Parameter Selection</a:t>
                </a:r>
              </a:p>
              <a:p>
                <a:pPr marL="285750" indent="-285750">
                  <a:lnSpc>
                    <a:spcPct val="130000"/>
                  </a:lnSpc>
                  <a:buFont typeface="Wingdings" pitchFamily="2" charset="2"/>
                  <a:buChar char="Ø"/>
                </a:pPr>
                <a:r>
                  <a:rPr lang="en-US" b="1" dirty="0" err="1">
                    <a:solidFill>
                      <a:srgbClr val="FF0000"/>
                    </a:solidFill>
                    <a:latin typeface="Times New Roman" panose="02020603050405020304" pitchFamily="18" charset="0"/>
                    <a:cs typeface="Times New Roman" panose="02020603050405020304" pitchFamily="18" charset="0"/>
                  </a:rPr>
                  <a:t>MinPts</a:t>
                </a:r>
                <a:r>
                  <a:rPr lang="en-US" dirty="0">
                    <a:latin typeface="Times New Roman" panose="02020603050405020304" pitchFamily="18" charset="0"/>
                    <a:cs typeface="Times New Roman" panose="02020603050405020304" pitchFamily="18" charset="0"/>
                  </a:rPr>
                  <a:t> - Minimum Points in a Cluster</a:t>
                </a:r>
              </a:p>
              <a:p>
                <a:pPr marL="742950" lvl="1" indent="-285750">
                  <a:lnSpc>
                    <a:spcPct val="130000"/>
                  </a:lnSpc>
                  <a:buFont typeface="Arial" panose="020B0604020202020204" pitchFamily="34" charset="0"/>
                  <a:buChar char="•"/>
                </a:pP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the minimum number of points required in the neighborhood (within radius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for a point to be considered a core point.</a:t>
                </a:r>
              </a:p>
              <a:p>
                <a:pPr marL="742950" lvl="1" indent="-285750">
                  <a:lnSpc>
                    <a:spcPct val="13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Core points must have at least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points (including itself) in their </a:t>
                </a:r>
                <a:r>
                  <a:rPr lang="el-GR" sz="1600" dirty="0">
                    <a:latin typeface="Times New Roman" panose="02020603050405020304" pitchFamily="18" charset="0"/>
                    <a:cs typeface="Times New Roman" panose="02020603050405020304" pitchFamily="18" charset="0"/>
                  </a:rPr>
                  <a:t>ε-</a:t>
                </a:r>
                <a:r>
                  <a:rPr lang="en-US" sz="1600" dirty="0">
                    <a:latin typeface="Times New Roman" panose="02020603050405020304" pitchFamily="18" charset="0"/>
                    <a:cs typeface="Times New Roman" panose="02020603050405020304" pitchFamily="18" charset="0"/>
                  </a:rPr>
                  <a:t>neighborhood.</a:t>
                </a:r>
              </a:p>
              <a:p>
                <a:pPr marL="285750" indent="-285750">
                  <a:lnSpc>
                    <a:spcPct val="130000"/>
                  </a:lnSpc>
                  <a:buFont typeface="Wingdings" pitchFamily="2" charset="2"/>
                  <a:buChar char="Ø"/>
                </a:pPr>
                <a:r>
                  <a:rPr lang="en-US" b="1" dirty="0">
                    <a:latin typeface="Times New Roman" panose="02020603050405020304" pitchFamily="18" charset="0"/>
                    <a:cs typeface="Times New Roman" panose="02020603050405020304" pitchFamily="18" charset="0"/>
                  </a:rPr>
                  <a:t>Choosing </a:t>
                </a:r>
                <a:r>
                  <a:rPr lang="en-US" b="1" i="1" dirty="0" err="1">
                    <a:latin typeface="Times New Roman" panose="02020603050405020304" pitchFamily="18" charset="0"/>
                    <a:cs typeface="Times New Roman" panose="02020603050405020304" pitchFamily="18" charset="0"/>
                  </a:rPr>
                  <a:t>MinPts</a:t>
                </a:r>
                <a:r>
                  <a:rPr lang="en-US" b="1" dirty="0">
                    <a:latin typeface="Times New Roman" panose="02020603050405020304" pitchFamily="18" charset="0"/>
                    <a:cs typeface="Times New Roman" panose="02020603050405020304" pitchFamily="18" charset="0"/>
                  </a:rPr>
                  <a:t>:</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A general rule is that </a:t>
                </a:r>
                <a14:m>
                  <m:oMath xmlns:m="http://schemas.openxmlformats.org/officeDocument/2006/math">
                    <m:r>
                      <a:rPr lang="en-US" sz="1600" b="1" i="1" dirty="0" smtClean="0">
                        <a:latin typeface="Cambria Math" panose="02040503050406030204" pitchFamily="18" charset="0"/>
                        <a:cs typeface="Times New Roman" panose="02020603050405020304" pitchFamily="18" charset="0"/>
                      </a:rPr>
                      <m:t>𝑴𝒊𝒏𝑷𝒕𝒔</m:t>
                    </m:r>
                    <m:r>
                      <a:rPr lang="en-US" sz="1600" b="1" i="1" dirty="0" smtClean="0">
                        <a:latin typeface="Cambria Math" panose="02040503050406030204" pitchFamily="18" charset="0"/>
                        <a:cs typeface="Times New Roman" panose="02020603050405020304" pitchFamily="18" charset="0"/>
                      </a:rPr>
                      <m:t> = </m:t>
                    </m:r>
                    <m:r>
                      <a:rPr lang="en-US" sz="1600" b="1" i="1" dirty="0" smtClean="0">
                        <a:latin typeface="Cambria Math" panose="02040503050406030204" pitchFamily="18" charset="0"/>
                        <a:cs typeface="Times New Roman" panose="02020603050405020304" pitchFamily="18" charset="0"/>
                      </a:rPr>
                      <m:t>𝟐</m:t>
                    </m:r>
                    <m:r>
                      <a:rPr lang="en-US" sz="1600" b="1" i="1" dirty="0" smtClean="0">
                        <a:latin typeface="Cambria Math" panose="02040503050406030204" pitchFamily="18" charset="0"/>
                        <a:cs typeface="Times New Roman" panose="02020603050405020304" pitchFamily="18" charset="0"/>
                      </a:rPr>
                      <m:t> ∗ </m:t>
                    </m:r>
                    <m:r>
                      <a:rPr lang="en-US" sz="1600" b="1" i="1" dirty="0" smtClean="0">
                        <a:latin typeface="Cambria Math" panose="02040503050406030204" pitchFamily="18" charset="0"/>
                        <a:cs typeface="Times New Roman" panose="02020603050405020304" pitchFamily="18" charset="0"/>
                      </a:rPr>
                      <m:t>𝑫</m:t>
                    </m:r>
                  </m:oMath>
                </a14:m>
                <a:r>
                  <a:rPr lang="en-US" sz="1600" dirty="0">
                    <a:latin typeface="Times New Roman" panose="02020603050405020304" pitchFamily="18" charset="0"/>
                    <a:cs typeface="Times New Roman" panose="02020603050405020304" pitchFamily="18" charset="0"/>
                  </a:rPr>
                  <a:t>, where D is the number of dimensions in the dataset. This ensures that clusters are dense enough to be meaningful.</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For two-dimensional datasets, </a:t>
                </a:r>
                <a:r>
                  <a:rPr lang="en-US" sz="1600" b="1"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often set to </a:t>
                </a:r>
                <a:r>
                  <a:rPr lang="en-US" sz="1600" b="1" dirty="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 For higher-dimensional datasets, this number should increase, as higher-dimensional space tends to have more sparsely distributed data points.</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If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set too low, even noise points can form clusters, leading to the identification of small, irrelevant clusters.</a:t>
                </a:r>
                <a:endParaRPr lang="en-US" sz="1600" b="1" dirty="0">
                  <a:latin typeface="Times New Roman" panose="02020603050405020304" pitchFamily="18" charset="0"/>
                  <a:cs typeface="Times New Roman" panose="02020603050405020304" pitchFamily="18" charset="0"/>
                </a:endParaRPr>
              </a:p>
              <a:p>
                <a:pPr marL="285750" indent="-285750">
                  <a:lnSpc>
                    <a:spcPct val="130000"/>
                  </a:lnSpc>
                  <a:buFont typeface="Wingdings" pitchFamily="2" charset="2"/>
                  <a:buChar char="Ø"/>
                </a:pPr>
                <a:r>
                  <a:rPr lang="en-US" b="1" dirty="0">
                    <a:latin typeface="Times New Roman" panose="02020603050405020304" pitchFamily="18" charset="0"/>
                    <a:cs typeface="Times New Roman" panose="02020603050405020304" pitchFamily="18" charset="0"/>
                  </a:rPr>
                  <a:t>Guidelines</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If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set too low, even noise points can form clusters, leading to the identification of small, irrelevant clusters.</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If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set too high, DBSCAN may fail to detect small but significant clusters, as the algorithm will require a large number of points for a region to be considered dense.</a:t>
                </a:r>
              </a:p>
            </p:txBody>
          </p:sp>
        </mc:Choice>
        <mc:Fallback xmlns="">
          <p:sp>
            <p:nvSpPr>
              <p:cNvPr id="2" name="TextBox 6">
                <a:extLst>
                  <a:ext uri="{FF2B5EF4-FFF2-40B4-BE49-F238E27FC236}">
                    <a16:creationId xmlns:a16="http://schemas.microsoft.com/office/drawing/2014/main" id="{7B28D76F-C814-E099-06D3-664574599FB9}"/>
                  </a:ext>
                </a:extLst>
              </p:cNvPr>
              <p:cNvSpPr txBox="1">
                <a:spLocks noRot="1" noChangeAspect="1" noMove="1" noResize="1" noEditPoints="1" noAdjustHandles="1" noChangeArrowheads="1" noChangeShapeType="1" noTextEdit="1"/>
              </p:cNvSpPr>
              <p:nvPr/>
            </p:nvSpPr>
            <p:spPr>
              <a:xfrm>
                <a:off x="430279" y="872777"/>
                <a:ext cx="10231235" cy="5778890"/>
              </a:xfrm>
              <a:prstGeom prst="rect">
                <a:avLst/>
              </a:prstGeom>
              <a:blipFill>
                <a:blip r:embed="rId3"/>
                <a:stretch>
                  <a:fillRect l="-744" b="-658"/>
                </a:stretch>
              </a:blipFill>
            </p:spPr>
            <p:txBody>
              <a:bodyPr/>
              <a:lstStyle/>
              <a:p>
                <a:r>
                  <a:rPr lang="en-US">
                    <a:noFill/>
                  </a:rPr>
                  <a:t> </a:t>
                </a:r>
              </a:p>
            </p:txBody>
          </p:sp>
        </mc:Fallback>
      </mc:AlternateContent>
    </p:spTree>
    <p:extLst>
      <p:ext uri="{BB962C8B-B14F-4D97-AF65-F5344CB8AC3E}">
        <p14:creationId xmlns:p14="http://schemas.microsoft.com/office/powerpoint/2010/main" val="48886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57C29-98EC-5374-E0B7-50C8507CFB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CE2855D-8E85-24F4-12A2-2BF229C656FA}"/>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B44099B3-46FD-42A2-B9BD-E75BA8FC5993}"/>
              </a:ext>
            </a:extLst>
          </p:cNvPr>
          <p:cNvSpPr txBox="1"/>
          <p:nvPr/>
        </p:nvSpPr>
        <p:spPr>
          <a:xfrm>
            <a:off x="430279" y="872777"/>
            <a:ext cx="10231235" cy="58158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DBSCAN Parameter Selection</a:t>
            </a:r>
          </a:p>
          <a:p>
            <a:pPr>
              <a:lnSpc>
                <a:spcPct val="130000"/>
              </a:lnSpc>
              <a:spcAft>
                <a:spcPts val="600"/>
              </a:spcAft>
            </a:pPr>
            <a:r>
              <a:rPr lang="en-US" b="1" dirty="0">
                <a:latin typeface="Times New Roman" panose="02020603050405020304" pitchFamily="18" charset="0"/>
                <a:cs typeface="Times New Roman" panose="02020603050405020304" pitchFamily="18" charset="0"/>
              </a:rPr>
              <a:t>Guidelines - </a:t>
            </a:r>
            <a:r>
              <a:rPr lang="en-US" i="1" dirty="0">
                <a:latin typeface="Times New Roman" panose="02020603050405020304" pitchFamily="18" charset="0"/>
                <a:cs typeface="Times New Roman" panose="02020603050405020304" pitchFamily="18" charset="0"/>
              </a:rPr>
              <a:t>Best Practices</a:t>
            </a:r>
          </a:p>
          <a:p>
            <a:pPr marL="742950" lvl="1" indent="-285750">
              <a:lnSpc>
                <a:spcPct val="13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2D Data</a:t>
            </a:r>
            <a:r>
              <a:rPr lang="en-US" sz="1600" dirty="0">
                <a:latin typeface="Times New Roman" panose="02020603050405020304" pitchFamily="18" charset="0"/>
                <a:cs typeface="Times New Roman" panose="02020603050405020304" pitchFamily="18" charset="0"/>
              </a:rPr>
              <a:t>: A typical value for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4.</a:t>
            </a:r>
          </a:p>
          <a:p>
            <a:pPr marL="742950" lvl="1" indent="-285750">
              <a:lnSpc>
                <a:spcPct val="13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3D Data</a:t>
            </a:r>
            <a:r>
              <a:rPr lang="en-US" sz="1600" dirty="0">
                <a:latin typeface="Times New Roman" panose="02020603050405020304" pitchFamily="18" charset="0"/>
                <a:cs typeface="Times New Roman" panose="02020603050405020304" pitchFamily="18" charset="0"/>
              </a:rPr>
              <a:t>: Values between 6 and 7 are common.</a:t>
            </a:r>
          </a:p>
          <a:p>
            <a:pPr marL="742950" lvl="1" indent="-28575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For higher dimensions, gradually increase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based on the sparsity of the data.</a:t>
            </a:r>
            <a:endParaRPr lang="en-US" i="1" dirty="0">
              <a:latin typeface="Times New Roman" panose="02020603050405020304" pitchFamily="18" charset="0"/>
              <a:cs typeface="Times New Roman" panose="02020603050405020304" pitchFamily="18" charset="0"/>
            </a:endParaRPr>
          </a:p>
          <a:p>
            <a:pPr marL="285750" indent="-285750">
              <a:lnSpc>
                <a:spcPct val="130000"/>
              </a:lnSpc>
              <a:buFont typeface="Wingdings" pitchFamily="2" charset="2"/>
              <a:buChar char="Ø"/>
            </a:pPr>
            <a:r>
              <a:rPr lang="en-US" b="1" dirty="0">
                <a:latin typeface="Times New Roman" panose="02020603050405020304" pitchFamily="18" charset="0"/>
                <a:cs typeface="Times New Roman" panose="02020603050405020304" pitchFamily="18" charset="0"/>
              </a:rPr>
              <a:t>Balancing </a:t>
            </a:r>
            <a:r>
              <a:rPr lang="el-GR" b="1" dirty="0">
                <a:latin typeface="Times New Roman" panose="02020603050405020304" pitchFamily="18" charset="0"/>
                <a:cs typeface="Times New Roman" panose="02020603050405020304" pitchFamily="18" charset="0"/>
              </a:rPr>
              <a:t>ε </a:t>
            </a:r>
            <a:r>
              <a:rPr lang="en-US" b="1" dirty="0">
                <a:latin typeface="Times New Roman" panose="02020603050405020304" pitchFamily="18" charset="0"/>
                <a:cs typeface="Times New Roman" panose="02020603050405020304" pitchFamily="18" charset="0"/>
              </a:rPr>
              <a:t>and </a:t>
            </a:r>
            <a:r>
              <a:rPr lang="en-US" b="1" i="1" dirty="0" err="1">
                <a:latin typeface="Times New Roman" panose="02020603050405020304" pitchFamily="18" charset="0"/>
                <a:cs typeface="Times New Roman" panose="02020603050405020304" pitchFamily="18" charset="0"/>
              </a:rPr>
              <a:t>MinPts</a:t>
            </a:r>
            <a:endParaRPr lang="en-US" b="1" i="1" dirty="0">
              <a:latin typeface="Times New Roman" panose="02020603050405020304" pitchFamily="18" charset="0"/>
              <a:cs typeface="Times New Roman" panose="02020603050405020304" pitchFamily="18" charset="0"/>
            </a:endParaRP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Interaction Between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and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values of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and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are closely related. For example: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If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is large, then a small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value may still result in clusters because the larger neighborhood captures more points.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If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is large,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needs to be small enough to ensure that the core regions of clusters remain well-defined.</a:t>
            </a:r>
          </a:p>
          <a:p>
            <a:pPr marL="1200150" lvl="2" indent="-28575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goal is to find a balance between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and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that appropriately captures the clusters in the data while minimizing the number of noise points.</a:t>
            </a:r>
          </a:p>
          <a:p>
            <a:pPr marL="800100" lvl="1" indent="-342900">
              <a:lnSpc>
                <a:spcPct val="130000"/>
              </a:lnSpc>
              <a:buFont typeface="+mj-lt"/>
              <a:buAutoNum type="arabicParenR"/>
            </a:pPr>
            <a:r>
              <a:rPr lang="en-US" sz="1600" dirty="0">
                <a:latin typeface="Times New Roman" panose="02020603050405020304" pitchFamily="18" charset="0"/>
                <a:cs typeface="Times New Roman" panose="02020603050405020304" pitchFamily="18" charset="0"/>
              </a:rPr>
              <a:t>Parameter Tuning:</a:t>
            </a:r>
          </a:p>
          <a:p>
            <a:pPr marL="1257300" lvl="2" indent="-342900">
              <a:lnSpc>
                <a:spcPct val="13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optimal values of </a:t>
            </a:r>
            <a:r>
              <a:rPr lang="el-GR" sz="1600" dirty="0">
                <a:latin typeface="Times New Roman" panose="02020603050405020304" pitchFamily="18" charset="0"/>
                <a:cs typeface="Times New Roman" panose="02020603050405020304" pitchFamily="18" charset="0"/>
              </a:rPr>
              <a:t>ε </a:t>
            </a:r>
            <a:r>
              <a:rPr lang="en-US" sz="1600" dirty="0">
                <a:latin typeface="Times New Roman" panose="02020603050405020304" pitchFamily="18" charset="0"/>
                <a:cs typeface="Times New Roman" panose="02020603050405020304" pitchFamily="18" charset="0"/>
              </a:rPr>
              <a:t>and </a:t>
            </a:r>
            <a:r>
              <a:rPr lang="en-US" sz="1600" i="1" dirty="0" err="1">
                <a:latin typeface="Times New Roman" panose="02020603050405020304" pitchFamily="18" charset="0"/>
                <a:cs typeface="Times New Roman" panose="02020603050405020304" pitchFamily="18" charset="0"/>
              </a:rPr>
              <a:t>MinPts</a:t>
            </a:r>
            <a:r>
              <a:rPr lang="en-US" sz="1600" dirty="0">
                <a:latin typeface="Times New Roman" panose="02020603050405020304" pitchFamily="18" charset="0"/>
                <a:cs typeface="Times New Roman" panose="02020603050405020304" pitchFamily="18" charset="0"/>
              </a:rPr>
              <a:t> often require tuning based on the dataset. Techniques like cross-validation, grid search, or using a k-distance graph are helpful in finding suitable values.</a:t>
            </a:r>
          </a:p>
        </p:txBody>
      </p:sp>
    </p:spTree>
    <p:extLst>
      <p:ext uri="{BB962C8B-B14F-4D97-AF65-F5344CB8AC3E}">
        <p14:creationId xmlns:p14="http://schemas.microsoft.com/office/powerpoint/2010/main" val="238961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9DBD-64D0-A49B-153C-5FD5AC17D5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8A7F21-D001-6690-F2B3-75EF26855E85}"/>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8CE0A158-002A-9CC8-A896-4F27708FEE1C}"/>
              </a:ext>
            </a:extLst>
          </p:cNvPr>
          <p:cNvSpPr txBox="1"/>
          <p:nvPr/>
        </p:nvSpPr>
        <p:spPr>
          <a:xfrm>
            <a:off x="430280" y="872777"/>
            <a:ext cx="10231235" cy="4610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Evaluation of DBSCAN</a:t>
            </a:r>
          </a:p>
        </p:txBody>
      </p:sp>
      <p:sp>
        <p:nvSpPr>
          <p:cNvPr id="3" name="TextBox 6">
            <a:extLst>
              <a:ext uri="{FF2B5EF4-FFF2-40B4-BE49-F238E27FC236}">
                <a16:creationId xmlns:a16="http://schemas.microsoft.com/office/drawing/2014/main" id="{96D027DA-57FD-CBF7-E499-AA890A81BA15}"/>
              </a:ext>
            </a:extLst>
          </p:cNvPr>
          <p:cNvSpPr txBox="1"/>
          <p:nvPr/>
        </p:nvSpPr>
        <p:spPr>
          <a:xfrm>
            <a:off x="430278" y="1323130"/>
            <a:ext cx="10231235" cy="27201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Silhouette Score:</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silhouette score measures how similar a point is to its own cluster (cohesion) compared to other clusters (separation).</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score is calculated for each data point and ranges from -1 to 1. A score close to 1 means the point is well-clustered, 0 means the point lies on or near the boundary between clusters, and negative values indicate misclassification.</a:t>
            </a:r>
          </a:p>
          <a:p>
            <a:pPr marL="742950" lvl="1" indent="-285750">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For each data point iii, the silhouette score is calculated as: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1B3E84-BC20-31F8-D112-403CEAFDE878}"/>
              </a:ext>
            </a:extLst>
          </p:cNvPr>
          <p:cNvPicPr>
            <a:picLocks noChangeAspect="1"/>
          </p:cNvPicPr>
          <p:nvPr/>
        </p:nvPicPr>
        <p:blipFill>
          <a:blip r:embed="rId3"/>
          <a:stretch>
            <a:fillRect/>
          </a:stretch>
        </p:blipFill>
        <p:spPr>
          <a:xfrm>
            <a:off x="4477018" y="4043298"/>
            <a:ext cx="2420026" cy="657162"/>
          </a:xfrm>
          <a:prstGeom prst="rect">
            <a:avLst/>
          </a:prstGeom>
        </p:spPr>
      </p:pic>
      <p:sp>
        <p:nvSpPr>
          <p:cNvPr id="7" name="TextBox 6">
            <a:extLst>
              <a:ext uri="{FF2B5EF4-FFF2-40B4-BE49-F238E27FC236}">
                <a16:creationId xmlns:a16="http://schemas.microsoft.com/office/drawing/2014/main" id="{5C91A70C-905F-D754-9164-08174F2D1C0E}"/>
              </a:ext>
            </a:extLst>
          </p:cNvPr>
          <p:cNvSpPr txBox="1"/>
          <p:nvPr/>
        </p:nvSpPr>
        <p:spPr>
          <a:xfrm>
            <a:off x="1398265" y="4642798"/>
            <a:ext cx="8937288"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a(</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average distance between iii and all other points in the same cluster (cohesion).</a:t>
            </a:r>
          </a:p>
          <a:p>
            <a:pPr marL="285750" indent="-285750">
              <a:lnSpc>
                <a:spcPct val="150000"/>
              </a:lnSpc>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b(</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the average distance between iii and the points in the nearest different cluster (separation).</a:t>
            </a:r>
          </a:p>
        </p:txBody>
      </p:sp>
      <p:sp>
        <p:nvSpPr>
          <p:cNvPr id="8" name="TextBox 7">
            <a:extLst>
              <a:ext uri="{FF2B5EF4-FFF2-40B4-BE49-F238E27FC236}">
                <a16:creationId xmlns:a16="http://schemas.microsoft.com/office/drawing/2014/main" id="{85C45819-6645-3C08-3172-86D3F836AAE6}"/>
              </a:ext>
            </a:extLst>
          </p:cNvPr>
          <p:cNvSpPr txBox="1"/>
          <p:nvPr/>
        </p:nvSpPr>
        <p:spPr>
          <a:xfrm>
            <a:off x="577632" y="5468294"/>
            <a:ext cx="9540403" cy="1202252"/>
          </a:xfrm>
          <a:prstGeom prst="rect">
            <a:avLst/>
          </a:prstGeom>
          <a:noFill/>
        </p:spPr>
        <p:txBody>
          <a:bodyPr wrap="square">
            <a:spAutoFit/>
          </a:bodyPr>
          <a:lstStyle/>
          <a:p>
            <a:pPr marL="285750" indent="-285750">
              <a:lnSpc>
                <a:spcPct val="150000"/>
              </a:lnSpc>
              <a:buFont typeface="Wingdings" pitchFamily="2" charset="2"/>
              <a:buChar char="§"/>
            </a:pPr>
            <a:r>
              <a:rPr lang="en-US" b="1" dirty="0">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higher silhouette score indicates better-defined clusters, while a lower score indicates that clusters may overlap or that some points are misclassified.</a:t>
            </a:r>
          </a:p>
        </p:txBody>
      </p:sp>
    </p:spTree>
    <p:extLst>
      <p:ext uri="{BB962C8B-B14F-4D97-AF65-F5344CB8AC3E}">
        <p14:creationId xmlns:p14="http://schemas.microsoft.com/office/powerpoint/2010/main" val="98143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E870E-27CE-CE9F-FAF6-44E1CDE827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D1F179-4571-24EB-948D-58B69DE0AC9D}"/>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963452A9-4699-E335-76BC-A63890296A9B}"/>
              </a:ext>
            </a:extLst>
          </p:cNvPr>
          <p:cNvSpPr txBox="1"/>
          <p:nvPr/>
        </p:nvSpPr>
        <p:spPr>
          <a:xfrm>
            <a:off x="430280" y="872777"/>
            <a:ext cx="10231235" cy="4610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Evaluation of DBSCAN</a:t>
            </a:r>
          </a:p>
        </p:txBody>
      </p:sp>
      <p:sp>
        <p:nvSpPr>
          <p:cNvPr id="3" name="TextBox 6">
            <a:extLst>
              <a:ext uri="{FF2B5EF4-FFF2-40B4-BE49-F238E27FC236}">
                <a16:creationId xmlns:a16="http://schemas.microsoft.com/office/drawing/2014/main" id="{53ADF901-6304-FE10-A1AD-6C4E2FB36665}"/>
              </a:ext>
            </a:extLst>
          </p:cNvPr>
          <p:cNvSpPr txBox="1"/>
          <p:nvPr/>
        </p:nvSpPr>
        <p:spPr>
          <a:xfrm>
            <a:off x="430279" y="1407317"/>
            <a:ext cx="10231235" cy="157158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Homogeneity Score:</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Homogeneity measures whether each cluster contains only data points that are members of a single class.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ranges from 0 to 1, where 1 indicates perfect homogeneity (all points in a cluster belong to the same true category).</a:t>
            </a:r>
          </a:p>
        </p:txBody>
      </p:sp>
      <p:sp>
        <p:nvSpPr>
          <p:cNvPr id="7" name="TextBox 6">
            <a:extLst>
              <a:ext uri="{FF2B5EF4-FFF2-40B4-BE49-F238E27FC236}">
                <a16:creationId xmlns:a16="http://schemas.microsoft.com/office/drawing/2014/main" id="{799E2256-BC48-11FF-0A84-E05EE1FAC0C2}"/>
              </a:ext>
            </a:extLst>
          </p:cNvPr>
          <p:cNvSpPr txBox="1"/>
          <p:nvPr/>
        </p:nvSpPr>
        <p:spPr>
          <a:xfrm>
            <a:off x="605460" y="5100517"/>
            <a:ext cx="9880871" cy="120225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A homogeneity score of 1 indicates that each cluster contains only points from a single class, while lower scores indicate more mixed clusters.</a:t>
            </a:r>
          </a:p>
        </p:txBody>
      </p:sp>
      <p:pic>
        <p:nvPicPr>
          <p:cNvPr id="8" name="Picture 7">
            <a:extLst>
              <a:ext uri="{FF2B5EF4-FFF2-40B4-BE49-F238E27FC236}">
                <a16:creationId xmlns:a16="http://schemas.microsoft.com/office/drawing/2014/main" id="{A6DE3E3C-ADA5-4226-0834-E618B5990395}"/>
              </a:ext>
            </a:extLst>
          </p:cNvPr>
          <p:cNvPicPr>
            <a:picLocks noChangeAspect="1"/>
          </p:cNvPicPr>
          <p:nvPr/>
        </p:nvPicPr>
        <p:blipFill>
          <a:blip r:embed="rId3"/>
          <a:stretch>
            <a:fillRect/>
          </a:stretch>
        </p:blipFill>
        <p:spPr>
          <a:xfrm>
            <a:off x="4329297" y="3074086"/>
            <a:ext cx="2395727" cy="955930"/>
          </a:xfrm>
          <a:prstGeom prst="rect">
            <a:avLst/>
          </a:prstGeom>
        </p:spPr>
      </p:pic>
      <p:sp>
        <p:nvSpPr>
          <p:cNvPr id="10" name="TextBox 9">
            <a:extLst>
              <a:ext uri="{FF2B5EF4-FFF2-40B4-BE49-F238E27FC236}">
                <a16:creationId xmlns:a16="http://schemas.microsoft.com/office/drawing/2014/main" id="{490534F1-CEA6-8771-48ED-EB767C3A1CCA}"/>
              </a:ext>
            </a:extLst>
          </p:cNvPr>
          <p:cNvSpPr txBox="1"/>
          <p:nvPr/>
        </p:nvSpPr>
        <p:spPr>
          <a:xfrm>
            <a:off x="936287" y="4049402"/>
            <a:ext cx="9181748" cy="7955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H(C∣K) is the conditional entropy of the class distribution given the cluster assignments.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H(C) is the entropy of the class distribution.</a:t>
            </a:r>
          </a:p>
        </p:txBody>
      </p:sp>
    </p:spTree>
    <p:extLst>
      <p:ext uri="{BB962C8B-B14F-4D97-AF65-F5344CB8AC3E}">
        <p14:creationId xmlns:p14="http://schemas.microsoft.com/office/powerpoint/2010/main" val="398663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FAC65-C5BD-501A-E4B2-BD43141CD0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51D206-E9FC-6F4F-359E-E4EAEC472832}"/>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C6F88BBB-541C-503E-47AB-27F06F66F93D}"/>
              </a:ext>
            </a:extLst>
          </p:cNvPr>
          <p:cNvSpPr txBox="1"/>
          <p:nvPr/>
        </p:nvSpPr>
        <p:spPr>
          <a:xfrm>
            <a:off x="430280" y="872777"/>
            <a:ext cx="10231235" cy="4610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Evaluation of DBSCAN</a:t>
            </a:r>
          </a:p>
        </p:txBody>
      </p:sp>
      <p:sp>
        <p:nvSpPr>
          <p:cNvPr id="3" name="TextBox 6">
            <a:extLst>
              <a:ext uri="{FF2B5EF4-FFF2-40B4-BE49-F238E27FC236}">
                <a16:creationId xmlns:a16="http://schemas.microsoft.com/office/drawing/2014/main" id="{BDE1E8DC-08FB-EAB2-7033-B77E22E01046}"/>
              </a:ext>
            </a:extLst>
          </p:cNvPr>
          <p:cNvSpPr txBox="1"/>
          <p:nvPr/>
        </p:nvSpPr>
        <p:spPr>
          <a:xfrm>
            <a:off x="430279" y="1407317"/>
            <a:ext cx="10231235" cy="12022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Completeness Score:</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Completeness evaluates whether all data points that are members of a given class are assigned to the same cluster.</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completeness score of 1 means all data points of a single class are completely captured in one cluster.</a:t>
            </a:r>
          </a:p>
        </p:txBody>
      </p:sp>
      <p:sp>
        <p:nvSpPr>
          <p:cNvPr id="7" name="TextBox 6">
            <a:extLst>
              <a:ext uri="{FF2B5EF4-FFF2-40B4-BE49-F238E27FC236}">
                <a16:creationId xmlns:a16="http://schemas.microsoft.com/office/drawing/2014/main" id="{DC1DE3BA-B2BD-8004-0836-A70D2F95882C}"/>
              </a:ext>
            </a:extLst>
          </p:cNvPr>
          <p:cNvSpPr txBox="1"/>
          <p:nvPr/>
        </p:nvSpPr>
        <p:spPr>
          <a:xfrm>
            <a:off x="605460" y="5100517"/>
            <a:ext cx="9880871" cy="832920"/>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A score of 1 means that all points of a particular class are grouped into the same cluster.</a:t>
            </a:r>
          </a:p>
        </p:txBody>
      </p:sp>
      <p:sp>
        <p:nvSpPr>
          <p:cNvPr id="10" name="TextBox 9">
            <a:extLst>
              <a:ext uri="{FF2B5EF4-FFF2-40B4-BE49-F238E27FC236}">
                <a16:creationId xmlns:a16="http://schemas.microsoft.com/office/drawing/2014/main" id="{9262A913-A32A-0B0C-9D35-93941A2CC247}"/>
              </a:ext>
            </a:extLst>
          </p:cNvPr>
          <p:cNvSpPr txBox="1"/>
          <p:nvPr/>
        </p:nvSpPr>
        <p:spPr>
          <a:xfrm>
            <a:off x="936287" y="4049402"/>
            <a:ext cx="9181748" cy="786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H(K∣C) is the conditional entropy of the cluster distribution given the class labels.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H(K) is the entropy of the cluster distribution.</a:t>
            </a:r>
          </a:p>
        </p:txBody>
      </p:sp>
      <p:pic>
        <p:nvPicPr>
          <p:cNvPr id="5" name="Picture 4">
            <a:extLst>
              <a:ext uri="{FF2B5EF4-FFF2-40B4-BE49-F238E27FC236}">
                <a16:creationId xmlns:a16="http://schemas.microsoft.com/office/drawing/2014/main" id="{FA23FA80-823A-BFDD-2BC7-828E1F08877C}"/>
              </a:ext>
            </a:extLst>
          </p:cNvPr>
          <p:cNvPicPr>
            <a:picLocks noChangeAspect="1"/>
          </p:cNvPicPr>
          <p:nvPr/>
        </p:nvPicPr>
        <p:blipFill>
          <a:blip r:embed="rId3"/>
          <a:stretch>
            <a:fillRect/>
          </a:stretch>
        </p:blipFill>
        <p:spPr>
          <a:xfrm>
            <a:off x="4428295" y="2887475"/>
            <a:ext cx="2235200" cy="952500"/>
          </a:xfrm>
          <a:prstGeom prst="rect">
            <a:avLst/>
          </a:prstGeom>
        </p:spPr>
      </p:pic>
    </p:spTree>
    <p:extLst>
      <p:ext uri="{BB962C8B-B14F-4D97-AF65-F5344CB8AC3E}">
        <p14:creationId xmlns:p14="http://schemas.microsoft.com/office/powerpoint/2010/main" val="396340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5485D-9AB0-1A54-B4B6-AE940CF407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EA7C47-146E-6F99-B14F-F7F4A97F3397}"/>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8A9E8E-3002-39C3-B887-219E3D6D3DFB}"/>
              </a:ext>
            </a:extLst>
          </p:cNvPr>
          <p:cNvPicPr>
            <a:picLocks noChangeAspect="1"/>
          </p:cNvPicPr>
          <p:nvPr/>
        </p:nvPicPr>
        <p:blipFill>
          <a:blip r:embed="rId3"/>
          <a:stretch>
            <a:fillRect/>
          </a:stretch>
        </p:blipFill>
        <p:spPr>
          <a:xfrm>
            <a:off x="4428295" y="2887475"/>
            <a:ext cx="2235200" cy="952500"/>
          </a:xfrm>
          <a:prstGeom prst="rect">
            <a:avLst/>
          </a:prstGeom>
        </p:spPr>
      </p:pic>
      <p:pic>
        <p:nvPicPr>
          <p:cNvPr id="6" name="Picture 5">
            <a:extLst>
              <a:ext uri="{FF2B5EF4-FFF2-40B4-BE49-F238E27FC236}">
                <a16:creationId xmlns:a16="http://schemas.microsoft.com/office/drawing/2014/main" id="{F8561163-F106-6C74-9EC4-6DD54A6EE6AD}"/>
              </a:ext>
            </a:extLst>
          </p:cNvPr>
          <p:cNvPicPr>
            <a:picLocks noChangeAspect="1"/>
          </p:cNvPicPr>
          <p:nvPr/>
        </p:nvPicPr>
        <p:blipFill>
          <a:blip r:embed="rId4"/>
          <a:stretch>
            <a:fillRect/>
          </a:stretch>
        </p:blipFill>
        <p:spPr>
          <a:xfrm>
            <a:off x="1659695" y="2887475"/>
            <a:ext cx="7772400" cy="3621354"/>
          </a:xfrm>
          <a:prstGeom prst="rect">
            <a:avLst/>
          </a:prstGeom>
        </p:spPr>
      </p:pic>
      <p:sp>
        <p:nvSpPr>
          <p:cNvPr id="9" name="TextBox 8">
            <a:extLst>
              <a:ext uri="{FF2B5EF4-FFF2-40B4-BE49-F238E27FC236}">
                <a16:creationId xmlns:a16="http://schemas.microsoft.com/office/drawing/2014/main" id="{D3A17DDA-6F00-D0DC-037C-668D33376FB6}"/>
              </a:ext>
            </a:extLst>
          </p:cNvPr>
          <p:cNvSpPr txBox="1"/>
          <p:nvPr/>
        </p:nvSpPr>
        <p:spPr>
          <a:xfrm>
            <a:off x="430280" y="933946"/>
            <a:ext cx="9229286" cy="170450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DBSCAN is a powerful clustering method when: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do not know the number of clusters in advance.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contains noise or outliers.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Clusters are not well separated by distance or may have irregular shapes.</a:t>
            </a:r>
          </a:p>
        </p:txBody>
      </p:sp>
    </p:spTree>
    <p:extLst>
      <p:ext uri="{BB962C8B-B14F-4D97-AF65-F5344CB8AC3E}">
        <p14:creationId xmlns:p14="http://schemas.microsoft.com/office/powerpoint/2010/main" val="196407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72176-2544-2062-F120-6EC96BCB41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0AAEE8-CC09-CF93-BB89-F9F25C400D06}"/>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p>
        </p:txBody>
      </p:sp>
      <p:sp>
        <p:nvSpPr>
          <p:cNvPr id="2" name="TextBox 6">
            <a:extLst>
              <a:ext uri="{FF2B5EF4-FFF2-40B4-BE49-F238E27FC236}">
                <a16:creationId xmlns:a16="http://schemas.microsoft.com/office/drawing/2014/main" id="{C42DE595-7D75-76B6-303C-D6C746F399ED}"/>
              </a:ext>
            </a:extLst>
          </p:cNvPr>
          <p:cNvSpPr txBox="1"/>
          <p:nvPr/>
        </p:nvSpPr>
        <p:spPr>
          <a:xfrm>
            <a:off x="428171" y="1120752"/>
            <a:ext cx="9980958" cy="559787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600"/>
              </a:spcAft>
              <a:buFont typeface="Wingdings" pitchFamily="2" charset="2"/>
              <a:buChar char="Ø"/>
            </a:pPr>
            <a:r>
              <a:rPr lang="en-US" dirty="0">
                <a:solidFill>
                  <a:srgbClr val="16191F"/>
                </a:solidFill>
                <a:latin typeface="Times New Roman" panose="02020603050405020304" pitchFamily="18" charset="0"/>
                <a:ea typeface="+mn-lt"/>
                <a:cs typeface="Times New Roman" panose="02020603050405020304" pitchFamily="18" charset="0"/>
              </a:rPr>
              <a:t>Classification is a type of supervised learning where the goal is to assign input data into predefined categories or classes. The model learns from labeled data, where the correct output (class) is already known.</a:t>
            </a:r>
            <a:endParaRPr lang="en-US" sz="2200" dirty="0">
              <a:solidFill>
                <a:srgbClr val="16191F"/>
              </a:solidFill>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dirty="0">
                <a:solidFill>
                  <a:srgbClr val="16191F"/>
                </a:solidFill>
                <a:latin typeface="Times New Roman" panose="02020603050405020304" pitchFamily="18" charset="0"/>
                <a:cs typeface="Times New Roman" panose="02020603050405020304" pitchFamily="18" charset="0"/>
              </a:rPr>
              <a:t>Examples of Classification Problems:</a:t>
            </a:r>
          </a:p>
          <a:p>
            <a:pPr marL="800100" lvl="1" indent="-34290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Spam Detection: Classify emails as either "spam" or "not spam."</a:t>
            </a:r>
          </a:p>
          <a:p>
            <a:pPr marL="800100" lvl="1" indent="-34290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Medical Diagnosis: Classify a patient’s condition as "disease present" or "disease absent."</a:t>
            </a:r>
          </a:p>
          <a:p>
            <a:pPr marL="800100" lvl="1" indent="-342900">
              <a:lnSpc>
                <a:spcPct val="150000"/>
              </a:lnSpc>
              <a:spcAft>
                <a:spcPts val="600"/>
              </a:spcAft>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Image Recognition: Classify an image as one of several categories, such as "cat" or "dog."</a:t>
            </a:r>
          </a:p>
          <a:p>
            <a:pPr>
              <a:lnSpc>
                <a:spcPct val="150000"/>
              </a:lnSpc>
            </a:pPr>
            <a:endParaRPr lang="en-US" b="1" dirty="0">
              <a:solidFill>
                <a:srgbClr val="16191F"/>
              </a:solidFill>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US" b="1" dirty="0">
                <a:solidFill>
                  <a:srgbClr val="16191F"/>
                </a:solidFill>
                <a:latin typeface="Times New Roman" panose="02020603050405020304" pitchFamily="18" charset="0"/>
                <a:cs typeface="Times New Roman" panose="02020603050405020304" pitchFamily="18" charset="0"/>
              </a:rPr>
              <a:t>Binary Classification: </a:t>
            </a:r>
            <a:r>
              <a:rPr lang="en-US" dirty="0">
                <a:solidFill>
                  <a:srgbClr val="16191F"/>
                </a:solidFill>
                <a:latin typeface="Times New Roman" panose="02020603050405020304" pitchFamily="18" charset="0"/>
                <a:cs typeface="Times New Roman" panose="02020603050405020304" pitchFamily="18" charset="0"/>
              </a:rPr>
              <a:t>Only two possible output classes (e.g., "spam" or "not spam").</a:t>
            </a:r>
          </a:p>
          <a:p>
            <a:pPr marL="285750" indent="-285750">
              <a:lnSpc>
                <a:spcPct val="150000"/>
              </a:lnSpc>
              <a:buFont typeface="Wingdings" pitchFamily="2" charset="2"/>
              <a:buChar char="q"/>
            </a:pPr>
            <a:r>
              <a:rPr lang="en-US" b="1" dirty="0">
                <a:solidFill>
                  <a:srgbClr val="16191F"/>
                </a:solidFill>
                <a:latin typeface="Times New Roman" panose="02020603050405020304" pitchFamily="18" charset="0"/>
                <a:cs typeface="Times New Roman" panose="02020603050405020304" pitchFamily="18" charset="0"/>
              </a:rPr>
              <a:t>Multi-class Classification: </a:t>
            </a:r>
            <a:r>
              <a:rPr lang="en-US" dirty="0">
                <a:solidFill>
                  <a:srgbClr val="16191F"/>
                </a:solidFill>
                <a:latin typeface="Times New Roman" panose="02020603050405020304" pitchFamily="18" charset="0"/>
                <a:cs typeface="Times New Roman" panose="02020603050405020304" pitchFamily="18" charset="0"/>
              </a:rPr>
              <a:t>More than two output classes (e.g., A system is trained to classify a movie into a genre, such as "action," "comedy," "drama," or "horror.").</a:t>
            </a:r>
          </a:p>
          <a:p>
            <a:pPr marL="285750" indent="-285750">
              <a:lnSpc>
                <a:spcPct val="150000"/>
              </a:lnSpc>
              <a:buFont typeface="Wingdings" pitchFamily="2" charset="2"/>
              <a:buChar char="q"/>
            </a:pPr>
            <a:r>
              <a:rPr lang="en-US" b="1" dirty="0">
                <a:solidFill>
                  <a:srgbClr val="16191F"/>
                </a:solidFill>
                <a:latin typeface="Times New Roman" panose="02020603050405020304" pitchFamily="18" charset="0"/>
                <a:cs typeface="Times New Roman" panose="02020603050405020304" pitchFamily="18" charset="0"/>
              </a:rPr>
              <a:t>Multi-label Classification: </a:t>
            </a:r>
            <a:r>
              <a:rPr lang="en-US" dirty="0">
                <a:solidFill>
                  <a:srgbClr val="16191F"/>
                </a:solidFill>
                <a:latin typeface="Times New Roman" panose="02020603050405020304" pitchFamily="18" charset="0"/>
                <a:cs typeface="Times New Roman" panose="02020603050405020304" pitchFamily="18" charset="0"/>
              </a:rPr>
              <a:t>Multiple labels can be assigned to a single input (e.g., A movie might belong to multiple genres, such as both "comedy" and "romance.").</a:t>
            </a:r>
          </a:p>
        </p:txBody>
      </p:sp>
    </p:spTree>
    <p:extLst>
      <p:ext uri="{BB962C8B-B14F-4D97-AF65-F5344CB8AC3E}">
        <p14:creationId xmlns:p14="http://schemas.microsoft.com/office/powerpoint/2010/main" val="15675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8128" y="5782055"/>
            <a:ext cx="5407151" cy="752855"/>
          </a:xfrm>
          <a:prstGeom prst="rect">
            <a:avLst/>
          </a:prstGeom>
        </p:spPr>
      </p:pic>
      <p:pic>
        <p:nvPicPr>
          <p:cNvPr id="3" name="object 3"/>
          <p:cNvPicPr/>
          <p:nvPr/>
        </p:nvPicPr>
        <p:blipFill>
          <a:blip r:embed="rId3" cstate="print"/>
          <a:stretch>
            <a:fillRect/>
          </a:stretch>
        </p:blipFill>
        <p:spPr>
          <a:xfrm>
            <a:off x="131063" y="323088"/>
            <a:ext cx="2782823" cy="813815"/>
          </a:xfrm>
          <a:prstGeom prst="rect">
            <a:avLst/>
          </a:prstGeom>
        </p:spPr>
      </p:pic>
      <p:sp>
        <p:nvSpPr>
          <p:cNvPr id="4" name="object 4"/>
          <p:cNvSpPr txBox="1"/>
          <p:nvPr/>
        </p:nvSpPr>
        <p:spPr>
          <a:xfrm>
            <a:off x="506323" y="2805556"/>
            <a:ext cx="4331335" cy="2482850"/>
          </a:xfrm>
          <a:prstGeom prst="rect">
            <a:avLst/>
          </a:prstGeom>
        </p:spPr>
        <p:txBody>
          <a:bodyPr vert="horz" wrap="square" lIns="0" tIns="12700" rIns="0" bIns="0" rtlCol="0">
            <a:spAutoFit/>
          </a:bodyPr>
          <a:lstStyle/>
          <a:p>
            <a:pPr marL="12700" marR="5080">
              <a:lnSpc>
                <a:spcPct val="100000"/>
              </a:lnSpc>
              <a:spcBef>
                <a:spcPts val="100"/>
              </a:spcBef>
            </a:pPr>
            <a:r>
              <a:rPr sz="1000" dirty="0">
                <a:latin typeface="Arial"/>
                <a:cs typeface="Arial"/>
              </a:rPr>
              <a:t>We</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Wurundjeri</a:t>
            </a:r>
            <a:r>
              <a:rPr sz="1000" spc="-15" dirty="0">
                <a:latin typeface="Arial"/>
                <a:cs typeface="Arial"/>
              </a:rPr>
              <a:t> </a:t>
            </a:r>
            <a:r>
              <a:rPr sz="1000" dirty="0">
                <a:latin typeface="Arial"/>
                <a:cs typeface="Arial"/>
              </a:rPr>
              <a:t>People</a:t>
            </a:r>
            <a:r>
              <a:rPr sz="1000" spc="-15" dirty="0">
                <a:latin typeface="Arial"/>
                <a:cs typeface="Arial"/>
              </a:rPr>
              <a:t> </a:t>
            </a:r>
            <a:r>
              <a:rPr sz="1000" dirty="0">
                <a:latin typeface="Arial"/>
                <a:cs typeface="Arial"/>
              </a:rPr>
              <a:t>of</a:t>
            </a:r>
            <a:r>
              <a:rPr sz="1000" spc="-20" dirty="0">
                <a:latin typeface="Arial"/>
                <a:cs typeface="Arial"/>
              </a:rPr>
              <a:t> </a:t>
            </a:r>
            <a:r>
              <a:rPr sz="1000" dirty="0">
                <a:latin typeface="Arial"/>
                <a:cs typeface="Arial"/>
              </a:rPr>
              <a:t>the</a:t>
            </a:r>
            <a:r>
              <a:rPr sz="1000" spc="-15" dirty="0">
                <a:latin typeface="Arial"/>
                <a:cs typeface="Arial"/>
              </a:rPr>
              <a:t> </a:t>
            </a:r>
            <a:r>
              <a:rPr sz="1000" dirty="0">
                <a:latin typeface="Arial"/>
                <a:cs typeface="Arial"/>
              </a:rPr>
              <a:t>Kulin</a:t>
            </a:r>
            <a:r>
              <a:rPr sz="1000" spc="-15" dirty="0">
                <a:latin typeface="Arial"/>
                <a:cs typeface="Arial"/>
              </a:rPr>
              <a:t> </a:t>
            </a:r>
            <a:r>
              <a:rPr sz="1000" dirty="0">
                <a:latin typeface="Arial"/>
                <a:cs typeface="Arial"/>
              </a:rPr>
              <a:t>Nation,</a:t>
            </a:r>
            <a:r>
              <a:rPr sz="1000" spc="-15" dirty="0">
                <a:latin typeface="Arial"/>
                <a:cs typeface="Arial"/>
              </a:rPr>
              <a:t> </a:t>
            </a:r>
            <a:r>
              <a:rPr sz="1000" spc="-25" dirty="0">
                <a:latin typeface="Arial"/>
                <a:cs typeface="Arial"/>
              </a:rPr>
              <a:t>who </a:t>
            </a:r>
            <a:r>
              <a:rPr sz="1000" dirty="0">
                <a:latin typeface="Arial"/>
                <a:cs typeface="Arial"/>
              </a:rPr>
              <a:t>are</a:t>
            </a:r>
            <a:r>
              <a:rPr sz="1000" spc="-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Traditional</a:t>
            </a:r>
            <a:r>
              <a:rPr sz="1000" dirty="0">
                <a:latin typeface="Arial"/>
                <a:cs typeface="Arial"/>
              </a:rPr>
              <a:t> Owners</a:t>
            </a:r>
            <a:r>
              <a:rPr sz="1000" spc="-5" dirty="0">
                <a:latin typeface="Arial"/>
                <a:cs typeface="Arial"/>
              </a:rPr>
              <a:t> </a:t>
            </a:r>
            <a:r>
              <a:rPr sz="1000" dirty="0">
                <a:latin typeface="Arial"/>
                <a:cs typeface="Arial"/>
              </a:rPr>
              <a:t>of the land on</a:t>
            </a:r>
            <a:r>
              <a:rPr sz="1000" spc="-5" dirty="0">
                <a:latin typeface="Arial"/>
                <a:cs typeface="Arial"/>
              </a:rPr>
              <a:t> </a:t>
            </a:r>
            <a:r>
              <a:rPr sz="1000" dirty="0">
                <a:latin typeface="Arial"/>
                <a:cs typeface="Arial"/>
              </a:rPr>
              <a:t>which </a:t>
            </a:r>
            <a:r>
              <a:rPr sz="1000" spc="-10" dirty="0">
                <a:latin typeface="Arial"/>
                <a:cs typeface="Arial"/>
              </a:rPr>
              <a:t>Swinburne’s</a:t>
            </a:r>
            <a:r>
              <a:rPr sz="1000" spc="-55" dirty="0">
                <a:latin typeface="Arial"/>
                <a:cs typeface="Arial"/>
              </a:rPr>
              <a:t> </a:t>
            </a:r>
            <a:r>
              <a:rPr sz="1000" spc="-10" dirty="0">
                <a:latin typeface="Arial"/>
                <a:cs typeface="Arial"/>
              </a:rPr>
              <a:t>Australian </a:t>
            </a:r>
            <a:r>
              <a:rPr sz="1000" dirty="0">
                <a:latin typeface="Arial"/>
                <a:cs typeface="Arial"/>
              </a:rPr>
              <a:t>campuses</a:t>
            </a:r>
            <a:r>
              <a:rPr sz="1000" spc="-5" dirty="0">
                <a:latin typeface="Arial"/>
                <a:cs typeface="Arial"/>
              </a:rPr>
              <a:t> </a:t>
            </a:r>
            <a:r>
              <a:rPr sz="1000" dirty="0">
                <a:latin typeface="Arial"/>
                <a:cs typeface="Arial"/>
              </a:rPr>
              <a:t>are</a:t>
            </a:r>
            <a:r>
              <a:rPr sz="1000" spc="-5" dirty="0">
                <a:latin typeface="Arial"/>
                <a:cs typeface="Arial"/>
              </a:rPr>
              <a:t> </a:t>
            </a:r>
            <a:r>
              <a:rPr sz="1000" dirty="0">
                <a:latin typeface="Arial"/>
                <a:cs typeface="Arial"/>
              </a:rPr>
              <a:t>located</a:t>
            </a:r>
            <a:r>
              <a:rPr sz="1000" spc="-5" dirty="0">
                <a:latin typeface="Arial"/>
                <a:cs typeface="Arial"/>
              </a:rPr>
              <a:t> </a:t>
            </a:r>
            <a:r>
              <a:rPr sz="1000" dirty="0">
                <a:latin typeface="Arial"/>
                <a:cs typeface="Arial"/>
              </a:rPr>
              <a:t>in</a:t>
            </a:r>
            <a:r>
              <a:rPr sz="1000" spc="-5" dirty="0">
                <a:latin typeface="Arial"/>
                <a:cs typeface="Arial"/>
              </a:rPr>
              <a:t> </a:t>
            </a:r>
            <a:r>
              <a:rPr sz="1000" spc="-10" dirty="0">
                <a:latin typeface="Arial"/>
                <a:cs typeface="Arial"/>
              </a:rPr>
              <a:t>Melbourne’s</a:t>
            </a:r>
            <a:r>
              <a:rPr sz="1000" spc="-5" dirty="0">
                <a:latin typeface="Arial"/>
                <a:cs typeface="Arial"/>
              </a:rPr>
              <a:t> </a:t>
            </a:r>
            <a:r>
              <a:rPr sz="1000" dirty="0">
                <a:latin typeface="Arial"/>
                <a:cs typeface="Arial"/>
              </a:rPr>
              <a:t>east</a:t>
            </a:r>
            <a:r>
              <a:rPr sz="1000" spc="-5" dirty="0">
                <a:latin typeface="Arial"/>
                <a:cs typeface="Arial"/>
              </a:rPr>
              <a:t> </a:t>
            </a:r>
            <a:r>
              <a:rPr sz="1000" dirty="0">
                <a:latin typeface="Arial"/>
                <a:cs typeface="Arial"/>
              </a:rPr>
              <a:t>and </a:t>
            </a:r>
            <a:r>
              <a:rPr sz="1000" spc="-10" dirty="0">
                <a:latin typeface="Arial"/>
                <a:cs typeface="Arial"/>
              </a:rPr>
              <a:t>outer-</a:t>
            </a:r>
            <a:r>
              <a:rPr sz="1000" dirty="0">
                <a:latin typeface="Arial"/>
                <a:cs typeface="Arial"/>
              </a:rPr>
              <a:t>east,</a:t>
            </a:r>
            <a:r>
              <a:rPr sz="1000" spc="-5"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pay</a:t>
            </a:r>
            <a:r>
              <a:rPr sz="1000" spc="-5" dirty="0">
                <a:latin typeface="Arial"/>
                <a:cs typeface="Arial"/>
              </a:rPr>
              <a:t> </a:t>
            </a:r>
            <a:r>
              <a:rPr sz="1000" spc="-25" dirty="0">
                <a:latin typeface="Arial"/>
                <a:cs typeface="Arial"/>
              </a:rPr>
              <a:t>our </a:t>
            </a:r>
            <a:r>
              <a:rPr sz="1000" dirty="0">
                <a:latin typeface="Arial"/>
                <a:cs typeface="Arial"/>
              </a:rPr>
              <a:t>respect</a:t>
            </a:r>
            <a:r>
              <a:rPr sz="1000" spc="-1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their</a:t>
            </a:r>
            <a:r>
              <a:rPr sz="1000" spc="-15" dirty="0">
                <a:latin typeface="Arial"/>
                <a:cs typeface="Arial"/>
              </a:rPr>
              <a:t> </a:t>
            </a:r>
            <a:r>
              <a:rPr sz="1000" dirty="0">
                <a:latin typeface="Arial"/>
                <a:cs typeface="Arial"/>
              </a:rPr>
              <a:t>Elders</a:t>
            </a:r>
            <a:r>
              <a:rPr sz="1000" spc="-15" dirty="0">
                <a:latin typeface="Arial"/>
                <a:cs typeface="Arial"/>
              </a:rPr>
              <a:t> </a:t>
            </a:r>
            <a:r>
              <a:rPr sz="1000" dirty="0">
                <a:latin typeface="Arial"/>
                <a:cs typeface="Arial"/>
              </a:rPr>
              <a:t>past,</a:t>
            </a:r>
            <a:r>
              <a:rPr sz="1000" spc="-15" dirty="0">
                <a:latin typeface="Arial"/>
                <a:cs typeface="Arial"/>
              </a:rPr>
              <a:t> </a:t>
            </a:r>
            <a:r>
              <a:rPr sz="1000" dirty="0">
                <a:latin typeface="Arial"/>
                <a:cs typeface="Arial"/>
              </a:rPr>
              <a:t>present</a:t>
            </a:r>
            <a:r>
              <a:rPr sz="1000" spc="-15" dirty="0">
                <a:latin typeface="Arial"/>
                <a:cs typeface="Arial"/>
              </a:rPr>
              <a:t> </a:t>
            </a:r>
            <a:r>
              <a:rPr sz="1000" dirty="0">
                <a:latin typeface="Arial"/>
                <a:cs typeface="Arial"/>
              </a:rPr>
              <a:t>and</a:t>
            </a:r>
            <a:r>
              <a:rPr sz="1000" spc="-15" dirty="0">
                <a:latin typeface="Arial"/>
                <a:cs typeface="Arial"/>
              </a:rPr>
              <a:t> </a:t>
            </a:r>
            <a:r>
              <a:rPr sz="1000" spc="-10" dirty="0">
                <a:latin typeface="Arial"/>
                <a:cs typeface="Arial"/>
              </a:rPr>
              <a:t>emerging.</a:t>
            </a:r>
            <a:endParaRPr sz="1000">
              <a:latin typeface="Arial"/>
              <a:cs typeface="Arial"/>
            </a:endParaRPr>
          </a:p>
          <a:p>
            <a:pPr>
              <a:lnSpc>
                <a:spcPct val="100000"/>
              </a:lnSpc>
              <a:spcBef>
                <a:spcPts val="100"/>
              </a:spcBef>
            </a:pPr>
            <a:endParaRPr sz="1000">
              <a:latin typeface="Arial"/>
              <a:cs typeface="Arial"/>
            </a:endParaRPr>
          </a:p>
          <a:p>
            <a:pPr marL="12700" marR="8890">
              <a:lnSpc>
                <a:spcPct val="100000"/>
              </a:lnSpc>
            </a:pPr>
            <a:r>
              <a:rPr sz="1000" dirty="0">
                <a:latin typeface="Arial"/>
                <a:cs typeface="Arial"/>
              </a:rPr>
              <a:t>We</a:t>
            </a:r>
            <a:r>
              <a:rPr sz="1000" spc="-20" dirty="0">
                <a:latin typeface="Arial"/>
                <a:cs typeface="Arial"/>
              </a:rPr>
              <a:t> </a:t>
            </a:r>
            <a:r>
              <a:rPr sz="1000" dirty="0">
                <a:latin typeface="Arial"/>
                <a:cs typeface="Arial"/>
              </a:rPr>
              <a:t>are</a:t>
            </a:r>
            <a:r>
              <a:rPr sz="1000" spc="-15" dirty="0">
                <a:latin typeface="Arial"/>
                <a:cs typeface="Arial"/>
              </a:rPr>
              <a:t> </a:t>
            </a:r>
            <a:r>
              <a:rPr sz="1000" dirty="0">
                <a:latin typeface="Arial"/>
                <a:cs typeface="Arial"/>
              </a:rPr>
              <a:t>honoured</a:t>
            </a:r>
            <a:r>
              <a:rPr sz="1000" spc="-15" dirty="0">
                <a:latin typeface="Arial"/>
                <a:cs typeface="Arial"/>
              </a:rPr>
              <a:t> </a:t>
            </a:r>
            <a:r>
              <a:rPr sz="1000" dirty="0">
                <a:latin typeface="Arial"/>
                <a:cs typeface="Arial"/>
              </a:rPr>
              <a:t>to</a:t>
            </a:r>
            <a:r>
              <a:rPr sz="1000" spc="-15" dirty="0">
                <a:latin typeface="Arial"/>
                <a:cs typeface="Arial"/>
              </a:rPr>
              <a:t> </a:t>
            </a:r>
            <a:r>
              <a:rPr sz="1000" dirty="0">
                <a:latin typeface="Arial"/>
                <a:cs typeface="Arial"/>
              </a:rPr>
              <a:t>recognise</a:t>
            </a:r>
            <a:r>
              <a:rPr sz="1000" spc="-15" dirty="0">
                <a:latin typeface="Arial"/>
                <a:cs typeface="Arial"/>
              </a:rPr>
              <a:t> </a:t>
            </a:r>
            <a:r>
              <a:rPr sz="1000" dirty="0">
                <a:latin typeface="Arial"/>
                <a:cs typeface="Arial"/>
              </a:rPr>
              <a:t>our</a:t>
            </a:r>
            <a:r>
              <a:rPr sz="1000" spc="-20" dirty="0">
                <a:latin typeface="Arial"/>
                <a:cs typeface="Arial"/>
              </a:rPr>
              <a:t> </a:t>
            </a:r>
            <a:r>
              <a:rPr sz="1000" dirty="0">
                <a:latin typeface="Arial"/>
                <a:cs typeface="Arial"/>
              </a:rPr>
              <a:t>connection</a:t>
            </a:r>
            <a:r>
              <a:rPr sz="1000" spc="-15" dirty="0">
                <a:latin typeface="Arial"/>
                <a:cs typeface="Arial"/>
              </a:rPr>
              <a:t> </a:t>
            </a:r>
            <a:r>
              <a:rPr sz="1000" dirty="0">
                <a:latin typeface="Arial"/>
                <a:cs typeface="Arial"/>
              </a:rPr>
              <a:t>to</a:t>
            </a:r>
            <a:r>
              <a:rPr sz="1000" spc="-15" dirty="0">
                <a:latin typeface="Arial"/>
                <a:cs typeface="Arial"/>
              </a:rPr>
              <a:t> </a:t>
            </a:r>
            <a:r>
              <a:rPr sz="1000" spc="-10" dirty="0">
                <a:latin typeface="Arial"/>
                <a:cs typeface="Arial"/>
              </a:rPr>
              <a:t>Wurundjeri</a:t>
            </a:r>
            <a:r>
              <a:rPr sz="1000" spc="-15" dirty="0">
                <a:latin typeface="Arial"/>
                <a:cs typeface="Arial"/>
              </a:rPr>
              <a:t> </a:t>
            </a:r>
            <a:r>
              <a:rPr sz="1000" spc="-10" dirty="0">
                <a:latin typeface="Arial"/>
                <a:cs typeface="Arial"/>
              </a:rPr>
              <a:t>Country,</a:t>
            </a:r>
            <a:r>
              <a:rPr sz="1000" spc="-15" dirty="0">
                <a:latin typeface="Arial"/>
                <a:cs typeface="Arial"/>
              </a:rPr>
              <a:t> </a:t>
            </a:r>
            <a:r>
              <a:rPr sz="1000" spc="-10" dirty="0">
                <a:latin typeface="Arial"/>
                <a:cs typeface="Arial"/>
              </a:rPr>
              <a:t>history, </a:t>
            </a:r>
            <a:r>
              <a:rPr sz="1000" dirty="0">
                <a:latin typeface="Arial"/>
                <a:cs typeface="Arial"/>
              </a:rPr>
              <a:t>culture,</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spirituality</a:t>
            </a:r>
            <a:r>
              <a:rPr sz="1000" spc="-20" dirty="0">
                <a:latin typeface="Arial"/>
                <a:cs typeface="Arial"/>
              </a:rPr>
              <a:t> </a:t>
            </a:r>
            <a:r>
              <a:rPr sz="1000" dirty="0">
                <a:latin typeface="Arial"/>
                <a:cs typeface="Arial"/>
              </a:rPr>
              <a:t>through</a:t>
            </a:r>
            <a:r>
              <a:rPr sz="1000" spc="-20" dirty="0">
                <a:latin typeface="Arial"/>
                <a:cs typeface="Arial"/>
              </a:rPr>
              <a:t> </a:t>
            </a:r>
            <a:r>
              <a:rPr sz="1000" dirty="0">
                <a:latin typeface="Arial"/>
                <a:cs typeface="Arial"/>
              </a:rPr>
              <a:t>these</a:t>
            </a:r>
            <a:r>
              <a:rPr sz="1000" spc="-20" dirty="0">
                <a:latin typeface="Arial"/>
                <a:cs typeface="Arial"/>
              </a:rPr>
              <a:t> </a:t>
            </a:r>
            <a:r>
              <a:rPr sz="1000" dirty="0">
                <a:latin typeface="Arial"/>
                <a:cs typeface="Arial"/>
              </a:rPr>
              <a:t>locations,</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strive</a:t>
            </a:r>
            <a:r>
              <a:rPr sz="1000" spc="-20"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ensure</a:t>
            </a:r>
            <a:r>
              <a:rPr sz="1000" spc="-20" dirty="0">
                <a:latin typeface="Arial"/>
                <a:cs typeface="Arial"/>
              </a:rPr>
              <a:t> </a:t>
            </a:r>
            <a:r>
              <a:rPr sz="1000" dirty="0">
                <a:latin typeface="Arial"/>
                <a:cs typeface="Arial"/>
              </a:rPr>
              <a:t>that</a:t>
            </a:r>
            <a:r>
              <a:rPr sz="1000" spc="-20" dirty="0">
                <a:latin typeface="Arial"/>
                <a:cs typeface="Arial"/>
              </a:rPr>
              <a:t> </a:t>
            </a:r>
            <a:r>
              <a:rPr sz="1000" spc="-25" dirty="0">
                <a:latin typeface="Arial"/>
                <a:cs typeface="Arial"/>
              </a:rPr>
              <a:t>we </a:t>
            </a:r>
            <a:r>
              <a:rPr sz="1000" dirty="0">
                <a:latin typeface="Arial"/>
                <a:cs typeface="Arial"/>
              </a:rPr>
              <a:t>operate</a:t>
            </a:r>
            <a:r>
              <a:rPr sz="1000" spc="-10" dirty="0">
                <a:latin typeface="Arial"/>
                <a:cs typeface="Arial"/>
              </a:rPr>
              <a:t> </a:t>
            </a:r>
            <a:r>
              <a:rPr sz="1000" dirty="0">
                <a:latin typeface="Arial"/>
                <a:cs typeface="Arial"/>
              </a:rPr>
              <a:t>in</a:t>
            </a:r>
            <a:r>
              <a:rPr sz="1000" spc="-5" dirty="0">
                <a:latin typeface="Arial"/>
                <a:cs typeface="Arial"/>
              </a:rPr>
              <a:t> </a:t>
            </a:r>
            <a:r>
              <a:rPr sz="1000" dirty="0">
                <a:latin typeface="Arial"/>
                <a:cs typeface="Arial"/>
              </a:rPr>
              <a:t>a</a:t>
            </a:r>
            <a:r>
              <a:rPr sz="1000" spc="-5" dirty="0">
                <a:latin typeface="Arial"/>
                <a:cs typeface="Arial"/>
              </a:rPr>
              <a:t> </a:t>
            </a:r>
            <a:r>
              <a:rPr sz="1000" dirty="0">
                <a:latin typeface="Arial"/>
                <a:cs typeface="Arial"/>
              </a:rPr>
              <a:t>manner</a:t>
            </a:r>
            <a:r>
              <a:rPr sz="1000" spc="-5" dirty="0">
                <a:latin typeface="Arial"/>
                <a:cs typeface="Arial"/>
              </a:rPr>
              <a:t> </a:t>
            </a:r>
            <a:r>
              <a:rPr sz="1000" dirty="0">
                <a:latin typeface="Arial"/>
                <a:cs typeface="Arial"/>
              </a:rPr>
              <a:t>that</a:t>
            </a:r>
            <a:r>
              <a:rPr sz="1000" spc="-5" dirty="0">
                <a:latin typeface="Arial"/>
                <a:cs typeface="Arial"/>
              </a:rPr>
              <a:t> </a:t>
            </a:r>
            <a:r>
              <a:rPr sz="1000" dirty="0">
                <a:latin typeface="Arial"/>
                <a:cs typeface="Arial"/>
              </a:rPr>
              <a:t>respects</a:t>
            </a:r>
            <a:r>
              <a:rPr sz="1000" spc="-10"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honours</a:t>
            </a:r>
            <a:r>
              <a:rPr sz="1000" spc="-5" dirty="0">
                <a:latin typeface="Arial"/>
                <a:cs typeface="Arial"/>
              </a:rPr>
              <a:t> </a:t>
            </a:r>
            <a:r>
              <a:rPr sz="1000" dirty="0">
                <a:latin typeface="Arial"/>
                <a:cs typeface="Arial"/>
              </a:rPr>
              <a:t>the</a:t>
            </a:r>
            <a:r>
              <a:rPr sz="1000" spc="-5" dirty="0">
                <a:latin typeface="Arial"/>
                <a:cs typeface="Arial"/>
              </a:rPr>
              <a:t> </a:t>
            </a:r>
            <a:r>
              <a:rPr sz="1000" dirty="0">
                <a:latin typeface="Arial"/>
                <a:cs typeface="Arial"/>
              </a:rPr>
              <a:t>Elders</a:t>
            </a:r>
            <a:r>
              <a:rPr sz="1000" spc="-5" dirty="0">
                <a:latin typeface="Arial"/>
                <a:cs typeface="Arial"/>
              </a:rPr>
              <a:t> </a:t>
            </a:r>
            <a:r>
              <a:rPr sz="1000" dirty="0">
                <a:latin typeface="Arial"/>
                <a:cs typeface="Arial"/>
              </a:rPr>
              <a:t>and</a:t>
            </a:r>
            <a:r>
              <a:rPr sz="1000" spc="-65" dirty="0">
                <a:latin typeface="Arial"/>
                <a:cs typeface="Arial"/>
              </a:rPr>
              <a:t> </a:t>
            </a:r>
            <a:r>
              <a:rPr sz="1000" dirty="0">
                <a:latin typeface="Arial"/>
                <a:cs typeface="Arial"/>
              </a:rPr>
              <a:t>Ancestors</a:t>
            </a:r>
            <a:r>
              <a:rPr sz="1000" spc="-5" dirty="0">
                <a:latin typeface="Arial"/>
                <a:cs typeface="Arial"/>
              </a:rPr>
              <a:t> </a:t>
            </a:r>
            <a:r>
              <a:rPr sz="1000" spc="-25" dirty="0">
                <a:latin typeface="Arial"/>
                <a:cs typeface="Arial"/>
              </a:rPr>
              <a:t>of </a:t>
            </a:r>
            <a:r>
              <a:rPr sz="1000" dirty="0">
                <a:latin typeface="Arial"/>
                <a:cs typeface="Arial"/>
              </a:rPr>
              <a:t>these</a:t>
            </a:r>
            <a:r>
              <a:rPr sz="1000" spc="-25" dirty="0">
                <a:latin typeface="Arial"/>
                <a:cs typeface="Arial"/>
              </a:rPr>
              <a:t> </a:t>
            </a:r>
            <a:r>
              <a:rPr sz="1000" spc="-10" dirty="0">
                <a:latin typeface="Arial"/>
                <a:cs typeface="Arial"/>
              </a:rPr>
              <a:t>lands.</a:t>
            </a:r>
            <a:endParaRPr sz="1000">
              <a:latin typeface="Arial"/>
              <a:cs typeface="Arial"/>
            </a:endParaRPr>
          </a:p>
          <a:p>
            <a:pPr>
              <a:lnSpc>
                <a:spcPct val="100000"/>
              </a:lnSpc>
              <a:spcBef>
                <a:spcPts val="100"/>
              </a:spcBef>
            </a:pPr>
            <a:endParaRPr sz="1000">
              <a:latin typeface="Arial"/>
              <a:cs typeface="Arial"/>
            </a:endParaRPr>
          </a:p>
          <a:p>
            <a:pPr marL="12700" marR="119380">
              <a:lnSpc>
                <a:spcPct val="100000"/>
              </a:lnSpc>
            </a:pPr>
            <a:r>
              <a:rPr sz="1000" dirty="0">
                <a:latin typeface="Arial"/>
                <a:cs typeface="Arial"/>
              </a:rPr>
              <a:t>We</a:t>
            </a:r>
            <a:r>
              <a:rPr sz="1000" spc="-2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spc="-10" dirty="0">
                <a:latin typeface="Arial"/>
                <a:cs typeface="Arial"/>
              </a:rPr>
              <a:t>Swinburne’s</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spc="-10" dirty="0">
                <a:latin typeface="Arial"/>
                <a:cs typeface="Arial"/>
              </a:rPr>
              <a:t>Strait </a:t>
            </a:r>
            <a:r>
              <a:rPr sz="1000" dirty="0">
                <a:latin typeface="Arial"/>
                <a:cs typeface="Arial"/>
              </a:rPr>
              <a:t>Islander</a:t>
            </a:r>
            <a:r>
              <a:rPr sz="1000" spc="-25" dirty="0">
                <a:latin typeface="Arial"/>
                <a:cs typeface="Arial"/>
              </a:rPr>
              <a:t> </a:t>
            </a:r>
            <a:r>
              <a:rPr sz="1000" dirty="0">
                <a:latin typeface="Arial"/>
                <a:cs typeface="Arial"/>
              </a:rPr>
              <a:t>staff,</a:t>
            </a:r>
            <a:r>
              <a:rPr sz="1000" spc="-20" dirty="0">
                <a:latin typeface="Arial"/>
                <a:cs typeface="Arial"/>
              </a:rPr>
              <a:t> </a:t>
            </a:r>
            <a:r>
              <a:rPr sz="1000" dirty="0">
                <a:latin typeface="Arial"/>
                <a:cs typeface="Arial"/>
              </a:rPr>
              <a:t>students,</a:t>
            </a:r>
            <a:r>
              <a:rPr sz="1000" spc="-20" dirty="0">
                <a:latin typeface="Arial"/>
                <a:cs typeface="Arial"/>
              </a:rPr>
              <a:t> </a:t>
            </a:r>
            <a:r>
              <a:rPr sz="1000" dirty="0">
                <a:latin typeface="Arial"/>
                <a:cs typeface="Arial"/>
              </a:rPr>
              <a:t>alumni,</a:t>
            </a:r>
            <a:r>
              <a:rPr sz="1000" spc="-25" dirty="0">
                <a:latin typeface="Arial"/>
                <a:cs typeface="Arial"/>
              </a:rPr>
              <a:t> </a:t>
            </a:r>
            <a:r>
              <a:rPr sz="1000" dirty="0">
                <a:latin typeface="Arial"/>
                <a:cs typeface="Arial"/>
              </a:rPr>
              <a:t>partners</a:t>
            </a:r>
            <a:r>
              <a:rPr sz="1000" spc="-20" dirty="0">
                <a:latin typeface="Arial"/>
                <a:cs typeface="Arial"/>
              </a:rPr>
              <a:t> </a:t>
            </a:r>
            <a:r>
              <a:rPr sz="1000" dirty="0">
                <a:latin typeface="Arial"/>
                <a:cs typeface="Arial"/>
              </a:rPr>
              <a:t>and</a:t>
            </a:r>
            <a:r>
              <a:rPr sz="1000" spc="-20" dirty="0">
                <a:latin typeface="Arial"/>
                <a:cs typeface="Arial"/>
              </a:rPr>
              <a:t> </a:t>
            </a:r>
            <a:r>
              <a:rPr sz="1000" spc="-10" dirty="0">
                <a:latin typeface="Arial"/>
                <a:cs typeface="Arial"/>
              </a:rPr>
              <a:t>visitors.</a:t>
            </a:r>
            <a:endParaRPr sz="1000">
              <a:latin typeface="Arial"/>
              <a:cs typeface="Arial"/>
            </a:endParaRPr>
          </a:p>
          <a:p>
            <a:pPr>
              <a:lnSpc>
                <a:spcPct val="100000"/>
              </a:lnSpc>
              <a:spcBef>
                <a:spcPts val="100"/>
              </a:spcBef>
            </a:pPr>
            <a:endParaRPr sz="1000">
              <a:latin typeface="Arial"/>
              <a:cs typeface="Arial"/>
            </a:endParaRPr>
          </a:p>
          <a:p>
            <a:pPr marL="12700" marR="101600">
              <a:lnSpc>
                <a:spcPct val="100000"/>
              </a:lnSpc>
            </a:pPr>
            <a:r>
              <a:rPr sz="1000" dirty="0">
                <a:latin typeface="Arial"/>
                <a:cs typeface="Arial"/>
              </a:rPr>
              <a:t>We</a:t>
            </a:r>
            <a:r>
              <a:rPr sz="1000" spc="-15" dirty="0">
                <a:latin typeface="Arial"/>
                <a:cs typeface="Arial"/>
              </a:rPr>
              <a:t> </a:t>
            </a:r>
            <a:r>
              <a:rPr sz="1000" dirty="0">
                <a:latin typeface="Arial"/>
                <a:cs typeface="Arial"/>
              </a:rPr>
              <a:t>also</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and</a:t>
            </a:r>
            <a:r>
              <a:rPr sz="1000" spc="-10" dirty="0">
                <a:latin typeface="Arial"/>
                <a:cs typeface="Arial"/>
              </a:rPr>
              <a:t> </a:t>
            </a:r>
            <a:r>
              <a:rPr sz="1000" dirty="0">
                <a:latin typeface="Arial"/>
                <a:cs typeface="Arial"/>
              </a:rPr>
              <a:t>respect</a:t>
            </a:r>
            <a:r>
              <a:rPr sz="1000" spc="-15" dirty="0">
                <a:latin typeface="Arial"/>
                <a:cs typeface="Arial"/>
              </a:rPr>
              <a:t> </a:t>
            </a:r>
            <a:r>
              <a:rPr sz="1000" dirty="0">
                <a:latin typeface="Arial"/>
                <a:cs typeface="Arial"/>
              </a:rPr>
              <a:t>the</a:t>
            </a:r>
            <a:r>
              <a:rPr sz="1000" spc="-30" dirty="0">
                <a:latin typeface="Arial"/>
                <a:cs typeface="Arial"/>
              </a:rPr>
              <a:t> </a:t>
            </a:r>
            <a:r>
              <a:rPr sz="1000" spc="-10" dirty="0">
                <a:latin typeface="Arial"/>
                <a:cs typeface="Arial"/>
              </a:rPr>
              <a:t>Traditional</a:t>
            </a:r>
            <a:r>
              <a:rPr sz="1000" spc="-15" dirty="0">
                <a:latin typeface="Arial"/>
                <a:cs typeface="Arial"/>
              </a:rPr>
              <a:t> </a:t>
            </a:r>
            <a:r>
              <a:rPr sz="1000" dirty="0">
                <a:latin typeface="Arial"/>
                <a:cs typeface="Arial"/>
              </a:rPr>
              <a:t>Owners</a:t>
            </a:r>
            <a:r>
              <a:rPr sz="1000" spc="-10"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lands</a:t>
            </a:r>
            <a:r>
              <a:rPr sz="1000" spc="-15" dirty="0">
                <a:latin typeface="Arial"/>
                <a:cs typeface="Arial"/>
              </a:rPr>
              <a:t> </a:t>
            </a:r>
            <a:r>
              <a:rPr sz="1000" spc="-10" dirty="0">
                <a:latin typeface="Arial"/>
                <a:cs typeface="Arial"/>
              </a:rPr>
              <a:t>across </a:t>
            </a:r>
            <a:r>
              <a:rPr sz="1000" dirty="0">
                <a:latin typeface="Arial"/>
                <a:cs typeface="Arial"/>
              </a:rPr>
              <a:t>Australia,</a:t>
            </a:r>
            <a:r>
              <a:rPr sz="1000" spc="-40" dirty="0">
                <a:latin typeface="Arial"/>
                <a:cs typeface="Arial"/>
              </a:rPr>
              <a:t> </a:t>
            </a:r>
            <a:r>
              <a:rPr sz="1000" dirty="0">
                <a:latin typeface="Arial"/>
                <a:cs typeface="Arial"/>
              </a:rPr>
              <a:t>their</a:t>
            </a:r>
            <a:r>
              <a:rPr sz="1000" spc="-20" dirty="0">
                <a:latin typeface="Arial"/>
                <a:cs typeface="Arial"/>
              </a:rPr>
              <a:t> </a:t>
            </a:r>
            <a:r>
              <a:rPr sz="1000" spc="-10" dirty="0">
                <a:latin typeface="Arial"/>
                <a:cs typeface="Arial"/>
              </a:rPr>
              <a:t>Elders,</a:t>
            </a:r>
            <a:r>
              <a:rPr sz="1000" spc="-60" dirty="0">
                <a:latin typeface="Arial"/>
                <a:cs typeface="Arial"/>
              </a:rPr>
              <a:t> </a:t>
            </a:r>
            <a:r>
              <a:rPr sz="1000" dirty="0">
                <a:latin typeface="Arial"/>
                <a:cs typeface="Arial"/>
              </a:rPr>
              <a:t>Ancestors,</a:t>
            </a:r>
            <a:r>
              <a:rPr sz="1000" spc="-25" dirty="0">
                <a:latin typeface="Arial"/>
                <a:cs typeface="Arial"/>
              </a:rPr>
              <a:t> </a:t>
            </a:r>
            <a:r>
              <a:rPr sz="1000" dirty="0">
                <a:latin typeface="Arial"/>
                <a:cs typeface="Arial"/>
              </a:rPr>
              <a:t>cultures,</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heritage,</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recognise</a:t>
            </a:r>
            <a:r>
              <a:rPr sz="1000" spc="-25" dirty="0">
                <a:latin typeface="Arial"/>
                <a:cs typeface="Arial"/>
              </a:rPr>
              <a:t> the </a:t>
            </a:r>
            <a:r>
              <a:rPr sz="1000" dirty="0">
                <a:latin typeface="Arial"/>
                <a:cs typeface="Arial"/>
              </a:rPr>
              <a:t>continuing</a:t>
            </a:r>
            <a:r>
              <a:rPr sz="1000" spc="-25" dirty="0">
                <a:latin typeface="Arial"/>
                <a:cs typeface="Arial"/>
              </a:rPr>
              <a:t> </a:t>
            </a:r>
            <a:r>
              <a:rPr sz="1000" dirty="0">
                <a:latin typeface="Arial"/>
                <a:cs typeface="Arial"/>
              </a:rPr>
              <a:t>sovereignties</a:t>
            </a:r>
            <a:r>
              <a:rPr sz="1000" spc="-15"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all</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dirty="0">
                <a:latin typeface="Arial"/>
                <a:cs typeface="Arial"/>
              </a:rPr>
              <a:t>Strait</a:t>
            </a:r>
            <a:r>
              <a:rPr sz="1000" spc="-15" dirty="0">
                <a:latin typeface="Arial"/>
                <a:cs typeface="Arial"/>
              </a:rPr>
              <a:t> </a:t>
            </a:r>
            <a:r>
              <a:rPr sz="1000" dirty="0">
                <a:latin typeface="Arial"/>
                <a:cs typeface="Arial"/>
              </a:rPr>
              <a:t>Islander</a:t>
            </a:r>
            <a:r>
              <a:rPr sz="1000" spc="-15" dirty="0">
                <a:latin typeface="Arial"/>
                <a:cs typeface="Arial"/>
              </a:rPr>
              <a:t> </a:t>
            </a:r>
            <a:r>
              <a:rPr sz="1000" spc="-10" dirty="0">
                <a:latin typeface="Arial"/>
                <a:cs typeface="Arial"/>
              </a:rPr>
              <a:t>Nations.</a:t>
            </a:r>
            <a:endParaRPr sz="1000">
              <a:latin typeface="Arial"/>
              <a:cs typeface="Arial"/>
            </a:endParaRPr>
          </a:p>
        </p:txBody>
      </p:sp>
      <p:sp>
        <p:nvSpPr>
          <p:cNvPr id="5" name="object 5"/>
          <p:cNvSpPr txBox="1">
            <a:spLocks noGrp="1"/>
          </p:cNvSpPr>
          <p:nvPr>
            <p:ph type="title"/>
          </p:nvPr>
        </p:nvSpPr>
        <p:spPr>
          <a:xfrm>
            <a:off x="513233" y="1860675"/>
            <a:ext cx="3301365" cy="878840"/>
          </a:xfrm>
          <a:prstGeom prst="rect">
            <a:avLst/>
          </a:prstGeom>
        </p:spPr>
        <p:txBody>
          <a:bodyPr vert="horz" wrap="square" lIns="0" tIns="12700" rIns="0" bIns="0" rtlCol="0">
            <a:spAutoFit/>
          </a:bodyPr>
          <a:lstStyle/>
          <a:p>
            <a:pPr marL="12700" marR="5080">
              <a:lnSpc>
                <a:spcPct val="100000"/>
              </a:lnSpc>
              <a:spcBef>
                <a:spcPts val="100"/>
              </a:spcBef>
            </a:pPr>
            <a:r>
              <a:rPr sz="2800" spc="-10" dirty="0">
                <a:solidFill>
                  <a:srgbClr val="000000"/>
                </a:solidFill>
                <a:latin typeface="Tahoma"/>
                <a:cs typeface="Tahoma"/>
              </a:rPr>
              <a:t>Acknowledgement</a:t>
            </a:r>
            <a:r>
              <a:rPr sz="2800" spc="-155" dirty="0">
                <a:solidFill>
                  <a:srgbClr val="000000"/>
                </a:solidFill>
                <a:latin typeface="Tahoma"/>
                <a:cs typeface="Tahoma"/>
              </a:rPr>
              <a:t> </a:t>
            </a:r>
            <a:r>
              <a:rPr sz="2800" spc="-35" dirty="0">
                <a:solidFill>
                  <a:srgbClr val="000000"/>
                </a:solidFill>
                <a:latin typeface="Tahoma"/>
                <a:cs typeface="Tahoma"/>
              </a:rPr>
              <a:t>of </a:t>
            </a:r>
            <a:r>
              <a:rPr sz="2800" spc="-10" dirty="0">
                <a:solidFill>
                  <a:srgbClr val="000000"/>
                </a:solidFill>
                <a:latin typeface="Tahoma"/>
                <a:cs typeface="Tahoma"/>
              </a:rPr>
              <a:t>Country</a:t>
            </a:r>
            <a:endParaRPr sz="2800">
              <a:latin typeface="Tahoma"/>
              <a:cs typeface="Tahoma"/>
            </a:endParaRPr>
          </a:p>
        </p:txBody>
      </p:sp>
      <p:pic>
        <p:nvPicPr>
          <p:cNvPr id="6" name="object 6"/>
          <p:cNvPicPr/>
          <p:nvPr/>
        </p:nvPicPr>
        <p:blipFill>
          <a:blip r:embed="rId4" cstate="print"/>
          <a:stretch>
            <a:fillRect/>
          </a:stretch>
        </p:blipFill>
        <p:spPr>
          <a:xfrm>
            <a:off x="7434071" y="402335"/>
            <a:ext cx="4754879" cy="5202935"/>
          </a:xfrm>
          <a:prstGeom prst="rect">
            <a:avLst/>
          </a:prstGeom>
        </p:spPr>
      </p:pic>
      <p:pic>
        <p:nvPicPr>
          <p:cNvPr id="7" name="object 7"/>
          <p:cNvPicPr/>
          <p:nvPr/>
        </p:nvPicPr>
        <p:blipFill>
          <a:blip r:embed="rId5" cstate="print"/>
          <a:stretch>
            <a:fillRect/>
          </a:stretch>
        </p:blipFill>
        <p:spPr>
          <a:xfrm>
            <a:off x="6358128" y="4949951"/>
            <a:ext cx="899158" cy="826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9DA92-70CD-0984-8651-A5612B3BF8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FA6A9F-047A-9E38-C1BA-C524386E5419}"/>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p>
        </p:txBody>
      </p:sp>
      <p:sp>
        <p:nvSpPr>
          <p:cNvPr id="2" name="TextBox 6">
            <a:extLst>
              <a:ext uri="{FF2B5EF4-FFF2-40B4-BE49-F238E27FC236}">
                <a16:creationId xmlns:a16="http://schemas.microsoft.com/office/drawing/2014/main" id="{2FFB07C4-415D-83E9-2F10-216C3DDAA845}"/>
              </a:ext>
            </a:extLst>
          </p:cNvPr>
          <p:cNvSpPr txBox="1"/>
          <p:nvPr/>
        </p:nvSpPr>
        <p:spPr>
          <a:xfrm>
            <a:off x="428171" y="1120752"/>
            <a:ext cx="9521371" cy="221233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itchFamily="2" charset="2"/>
              <a:buChar char="Ø"/>
            </a:pPr>
            <a:r>
              <a:rPr lang="en-US" sz="2000" dirty="0">
                <a:solidFill>
                  <a:srgbClr val="16191F"/>
                </a:solidFill>
                <a:latin typeface="Times New Roman" panose="02020603050405020304" pitchFamily="18" charset="0"/>
                <a:cs typeface="Times New Roman" panose="02020603050405020304" pitchFamily="18" charset="0"/>
              </a:rPr>
              <a:t>Common classification models:</a:t>
            </a:r>
          </a:p>
          <a:p>
            <a:pPr marL="342900" indent="-342900">
              <a:lnSpc>
                <a:spcPct val="150000"/>
              </a:lnSpc>
              <a:buFont typeface="Arial"/>
              <a:buChar char="•"/>
            </a:pPr>
            <a:r>
              <a:rPr lang="en-US" b="1" dirty="0">
                <a:solidFill>
                  <a:srgbClr val="16191F"/>
                </a:solidFill>
                <a:latin typeface="Times New Roman" panose="02020603050405020304" pitchFamily="18" charset="0"/>
                <a:cs typeface="Times New Roman" panose="02020603050405020304" pitchFamily="18" charset="0"/>
              </a:rPr>
              <a:t>Logistic Regression</a:t>
            </a:r>
          </a:p>
          <a:p>
            <a:pPr marL="342900" indent="-342900">
              <a:lnSpc>
                <a:spcPct val="150000"/>
              </a:lnSpc>
              <a:buFont typeface="Arial"/>
              <a:buChar char="•"/>
            </a:pPr>
            <a:r>
              <a:rPr lang="en-US" dirty="0">
                <a:solidFill>
                  <a:srgbClr val="16191F"/>
                </a:solidFill>
                <a:latin typeface="Times New Roman" panose="02020603050405020304" pitchFamily="18" charset="0"/>
                <a:cs typeface="Times New Roman" panose="02020603050405020304" pitchFamily="18" charset="0"/>
              </a:rPr>
              <a:t>Support Vector Machine (SVM)</a:t>
            </a:r>
          </a:p>
          <a:p>
            <a:pPr marL="342900" indent="-342900">
              <a:lnSpc>
                <a:spcPct val="150000"/>
              </a:lnSpc>
              <a:buFont typeface="Arial"/>
              <a:buChar char="•"/>
            </a:pPr>
            <a:r>
              <a:rPr lang="en-US" dirty="0">
                <a:solidFill>
                  <a:srgbClr val="16191F"/>
                </a:solidFill>
                <a:latin typeface="Times New Roman" panose="02020603050405020304" pitchFamily="18" charset="0"/>
                <a:cs typeface="Times New Roman" panose="02020603050405020304" pitchFamily="18" charset="0"/>
              </a:rPr>
              <a:t>Decision Tree</a:t>
            </a:r>
          </a:p>
          <a:p>
            <a:pPr>
              <a:lnSpc>
                <a:spcPct val="150000"/>
              </a:lnSpc>
            </a:pPr>
            <a:endParaRPr lang="en-US" dirty="0">
              <a:solidFill>
                <a:srgbClr val="16191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E66D49-FC99-2CFB-11A0-EA225500ADA9}"/>
              </a:ext>
            </a:extLst>
          </p:cNvPr>
          <p:cNvSpPr txBox="1"/>
          <p:nvPr/>
        </p:nvSpPr>
        <p:spPr>
          <a:xfrm>
            <a:off x="428171" y="2925935"/>
            <a:ext cx="922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latin typeface="Times New Roman" panose="02020603050405020304" pitchFamily="18" charset="0"/>
                <a:cs typeface="Times New Roman" panose="02020603050405020304" pitchFamily="18" charset="0"/>
              </a:rPr>
              <a:t>Our course is not a theoretical one; it merely introduces these models. </a:t>
            </a:r>
          </a:p>
        </p:txBody>
      </p:sp>
      <p:sp>
        <p:nvSpPr>
          <p:cNvPr id="7" name="TextBox 6">
            <a:extLst>
              <a:ext uri="{FF2B5EF4-FFF2-40B4-BE49-F238E27FC236}">
                <a16:creationId xmlns:a16="http://schemas.microsoft.com/office/drawing/2014/main" id="{8681A0CA-05CD-E04C-9B8E-8A3F533B6CA1}"/>
              </a:ext>
            </a:extLst>
          </p:cNvPr>
          <p:cNvSpPr txBox="1"/>
          <p:nvPr/>
        </p:nvSpPr>
        <p:spPr>
          <a:xfrm>
            <a:off x="5188856" y="1627608"/>
            <a:ext cx="6100174" cy="873509"/>
          </a:xfrm>
          <a:prstGeom prst="rect">
            <a:avLst/>
          </a:prstGeom>
          <a:noFill/>
        </p:spPr>
        <p:txBody>
          <a:bodyPr wrap="square">
            <a:spAutoFit/>
          </a:bodyPr>
          <a:lstStyle/>
          <a:p>
            <a:pPr marL="342900" indent="-342900">
              <a:lnSpc>
                <a:spcPct val="150000"/>
              </a:lnSpc>
              <a:buFont typeface="Arial"/>
              <a:buChar char="•"/>
            </a:pPr>
            <a:r>
              <a:rPr lang="en-US" dirty="0">
                <a:solidFill>
                  <a:srgbClr val="16191F"/>
                </a:solidFill>
                <a:latin typeface="Times New Roman" panose="02020603050405020304" pitchFamily="18" charset="0"/>
                <a:cs typeface="Times New Roman" panose="02020603050405020304" pitchFamily="18" charset="0"/>
              </a:rPr>
              <a:t>Random Forest</a:t>
            </a:r>
          </a:p>
          <a:p>
            <a:pPr marL="342900" indent="-342900">
              <a:lnSpc>
                <a:spcPct val="150000"/>
              </a:lnSpc>
              <a:buFont typeface="Arial"/>
              <a:buChar char="•"/>
            </a:pPr>
            <a:r>
              <a:rPr lang="en-US" b="1" dirty="0">
                <a:solidFill>
                  <a:srgbClr val="16191F"/>
                </a:solidFill>
                <a:latin typeface="Times New Roman" panose="02020603050405020304" pitchFamily="18" charset="0"/>
                <a:cs typeface="Times New Roman" panose="02020603050405020304" pitchFamily="18" charset="0"/>
              </a:rPr>
              <a:t>K-Nearest Neighbors (KNN)</a:t>
            </a:r>
          </a:p>
        </p:txBody>
      </p:sp>
      <p:sp>
        <p:nvSpPr>
          <p:cNvPr id="5" name="TextBox 6">
            <a:extLst>
              <a:ext uri="{FF2B5EF4-FFF2-40B4-BE49-F238E27FC236}">
                <a16:creationId xmlns:a16="http://schemas.microsoft.com/office/drawing/2014/main" id="{FA629D1D-4B53-9B1E-715A-C35D97FE484E}"/>
              </a:ext>
            </a:extLst>
          </p:cNvPr>
          <p:cNvSpPr txBox="1"/>
          <p:nvPr/>
        </p:nvSpPr>
        <p:spPr>
          <a:xfrm>
            <a:off x="266635" y="4259749"/>
            <a:ext cx="11371348" cy="25893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sz="2000" dirty="0">
                <a:solidFill>
                  <a:srgbClr val="16191F"/>
                </a:solidFill>
                <a:latin typeface="Times New Roman" panose="02020603050405020304" pitchFamily="18" charset="0"/>
                <a:cs typeface="Times New Roman" panose="02020603050405020304" pitchFamily="18" charset="0"/>
              </a:rPr>
              <a:t>Decision Boundary:</a:t>
            </a:r>
          </a:p>
          <a:p>
            <a:pPr>
              <a:lnSpc>
                <a:spcPct val="150000"/>
              </a:lnSpc>
            </a:pPr>
            <a:r>
              <a:rPr lang="en-US" dirty="0">
                <a:solidFill>
                  <a:srgbClr val="16191F"/>
                </a:solidFill>
                <a:latin typeface="Times New Roman" panose="02020603050405020304" pitchFamily="18" charset="0"/>
                <a:cs typeface="Times New Roman" panose="02020603050405020304" pitchFamily="18" charset="0"/>
              </a:rPr>
              <a:t>In classification, a decision boundary is a surface that separates different classes in the feature space. The classifier learns this boundary based on the training data and uses it to classify new data points.</a:t>
            </a:r>
          </a:p>
          <a:p>
            <a:pPr>
              <a:lnSpc>
                <a:spcPct val="150000"/>
              </a:lnSpc>
            </a:pPr>
            <a:r>
              <a:rPr lang="en-AU" dirty="0">
                <a:latin typeface="Times New Roman" panose="02020603050405020304" pitchFamily="18" charset="0"/>
                <a:cs typeface="Times New Roman" panose="02020603050405020304" pitchFamily="18" charset="0"/>
              </a:rPr>
              <a:t>E.g., The decision boundary in a model that classifies emails as </a:t>
            </a:r>
            <a:r>
              <a:rPr lang="en-AU" b="1" dirty="0">
                <a:latin typeface="Times New Roman" panose="02020603050405020304" pitchFamily="18" charset="0"/>
                <a:cs typeface="Times New Roman" panose="02020603050405020304" pitchFamily="18" charset="0"/>
              </a:rPr>
              <a:t>"spam"</a:t>
            </a:r>
            <a:r>
              <a:rPr lang="en-AU" dirty="0">
                <a:latin typeface="Times New Roman" panose="02020603050405020304" pitchFamily="18" charset="0"/>
                <a:cs typeface="Times New Roman" panose="02020603050405020304" pitchFamily="18" charset="0"/>
              </a:rPr>
              <a:t> or </a:t>
            </a:r>
            <a:r>
              <a:rPr lang="en-AU" b="1" dirty="0">
                <a:latin typeface="Times New Roman" panose="02020603050405020304" pitchFamily="18" charset="0"/>
                <a:cs typeface="Times New Roman" panose="02020603050405020304" pitchFamily="18" charset="0"/>
              </a:rPr>
              <a:t>"not spam"</a:t>
            </a:r>
            <a:r>
              <a:rPr lang="en-AU" dirty="0">
                <a:latin typeface="Times New Roman" panose="02020603050405020304" pitchFamily="18" charset="0"/>
                <a:cs typeface="Times New Roman" panose="02020603050405020304" pitchFamily="18" charset="0"/>
              </a:rPr>
              <a:t> is the threshold where the model decides one way or another. For example, if a certain combination of words or features pushes the email beyond that decision boundary, it will be classified as "spam."</a:t>
            </a:r>
            <a:endParaRPr lang="en-US"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4B871B-C064-154C-41EC-9F4E2F54D25A}"/>
              </a:ext>
            </a:extLst>
          </p:cNvPr>
          <p:cNvSpPr txBox="1"/>
          <p:nvPr/>
        </p:nvSpPr>
        <p:spPr>
          <a:xfrm>
            <a:off x="428172" y="3466112"/>
            <a:ext cx="9521370" cy="584775"/>
          </a:xfrm>
          <a:prstGeom prst="rect">
            <a:avLst/>
          </a:prstGeom>
          <a:noFill/>
        </p:spPr>
        <p:txBody>
          <a:bodyPr wrap="square">
            <a:spAutoFit/>
          </a:bodyPr>
          <a:lstStyle/>
          <a:p>
            <a:r>
              <a:rPr lang="en-US" sz="1600" dirty="0">
                <a:solidFill>
                  <a:srgbClr val="0070C0"/>
                </a:solidFill>
                <a:latin typeface="Times New Roman" panose="02020603050405020304" pitchFamily="18" charset="0"/>
                <a:cs typeface="Times New Roman" panose="02020603050405020304" pitchFamily="18" charset="0"/>
              </a:rPr>
              <a:t>Despite its name, logistic regression is a classification algorithm commonly used for binary classification problems.</a:t>
            </a:r>
          </a:p>
        </p:txBody>
      </p:sp>
      <p:cxnSp>
        <p:nvCxnSpPr>
          <p:cNvPr id="13" name="Straight Arrow Connector 12">
            <a:extLst>
              <a:ext uri="{FF2B5EF4-FFF2-40B4-BE49-F238E27FC236}">
                <a16:creationId xmlns:a16="http://schemas.microsoft.com/office/drawing/2014/main" id="{CD5B1ACC-8583-8D03-CCEE-01D2E374B348}"/>
              </a:ext>
            </a:extLst>
          </p:cNvPr>
          <p:cNvCxnSpPr>
            <a:cxnSpLocks/>
          </p:cNvCxnSpPr>
          <p:nvPr/>
        </p:nvCxnSpPr>
        <p:spPr>
          <a:xfrm>
            <a:off x="2534433" y="2047412"/>
            <a:ext cx="538320" cy="141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22D0F-38D9-050B-9FDB-C14DD4BD67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6E3D80-8B55-8EA2-5C6B-ADDA53D11139}"/>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FEEB1519-4C5D-F466-647A-7CD2C88C9CF3}"/>
              </a:ext>
            </a:extLst>
          </p:cNvPr>
          <p:cNvSpPr txBox="1"/>
          <p:nvPr/>
        </p:nvSpPr>
        <p:spPr>
          <a:xfrm>
            <a:off x="428171" y="1120752"/>
            <a:ext cx="9521371" cy="29510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itchFamily="2" charset="2"/>
              <a:buChar char="Ø"/>
            </a:pPr>
            <a:r>
              <a:rPr lang="en-US" b="1" dirty="0">
                <a:solidFill>
                  <a:srgbClr val="16191F"/>
                </a:solidFill>
                <a:latin typeface="Times New Roman" panose="02020603050405020304" pitchFamily="18" charset="0"/>
                <a:cs typeface="Times New Roman" panose="02020603050405020304" pitchFamily="18" charset="0"/>
              </a:rPr>
              <a:t>Logistic Regression </a:t>
            </a:r>
            <a:r>
              <a:rPr lang="en-US" dirty="0">
                <a:solidFill>
                  <a:srgbClr val="16191F"/>
                </a:solidFill>
                <a:latin typeface="Times New Roman" panose="02020603050405020304" pitchFamily="18" charset="0"/>
                <a:cs typeface="Times New Roman" panose="02020603050405020304" pitchFamily="18" charset="0"/>
              </a:rPr>
              <a:t>is a commonly used classification algorithm, despite its name suggesting it might be a regression technique. It’s particularly effective for binary classification problems, where the target variable has two possible outcomes (e.g., "spam" or "not spam").</a:t>
            </a:r>
          </a:p>
          <a:p>
            <a:pPr marL="342900" indent="-342900">
              <a:lnSpc>
                <a:spcPct val="150000"/>
              </a:lnSpc>
              <a:buFont typeface="Wingdings" pitchFamily="2" charset="2"/>
              <a:buChar char="Ø"/>
            </a:pPr>
            <a:r>
              <a:rPr lang="en-US" dirty="0">
                <a:solidFill>
                  <a:srgbClr val="16191F"/>
                </a:solidFill>
                <a:latin typeface="Times New Roman" panose="02020603050405020304" pitchFamily="18" charset="0"/>
                <a:cs typeface="Times New Roman" panose="02020603050405020304" pitchFamily="18" charset="0"/>
              </a:rPr>
              <a:t>Key Idea:</a:t>
            </a:r>
          </a:p>
          <a:p>
            <a:pPr marL="800100" lvl="1" indent="-342900">
              <a:lnSpc>
                <a:spcPct val="150000"/>
              </a:lnSpc>
              <a:buFont typeface="Courier New" panose="02070309020205020404" pitchFamily="49" charset="0"/>
              <a:buChar char="o"/>
            </a:pPr>
            <a:r>
              <a:rPr lang="en-US" dirty="0">
                <a:solidFill>
                  <a:srgbClr val="16191F"/>
                </a:solidFill>
                <a:latin typeface="Times New Roman" panose="02020603050405020304" pitchFamily="18" charset="0"/>
                <a:cs typeface="Times New Roman" panose="02020603050405020304" pitchFamily="18" charset="0"/>
              </a:rPr>
              <a:t>Logistic regression estimates the probability that a given input belongs to a certain class using the logistic function (also known as the sigmoid function). It models the relationship between the input features and the probability of the binary outcome.</a:t>
            </a:r>
          </a:p>
        </p:txBody>
      </p:sp>
      <p:sp>
        <p:nvSpPr>
          <p:cNvPr id="8" name="TextBox 7">
            <a:extLst>
              <a:ext uri="{FF2B5EF4-FFF2-40B4-BE49-F238E27FC236}">
                <a16:creationId xmlns:a16="http://schemas.microsoft.com/office/drawing/2014/main" id="{2027286A-CBAA-891F-F8DC-CA7E9D23ECCF}"/>
              </a:ext>
            </a:extLst>
          </p:cNvPr>
          <p:cNvSpPr txBox="1"/>
          <p:nvPr/>
        </p:nvSpPr>
        <p:spPr>
          <a:xfrm>
            <a:off x="428171" y="4304436"/>
            <a:ext cx="10228943" cy="1750672"/>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Applications</a:t>
            </a:r>
          </a:p>
          <a:p>
            <a:pPr>
              <a:lnSpc>
                <a:spcPct val="150000"/>
              </a:lnSpc>
            </a:pPr>
            <a:r>
              <a:rPr lang="en-US" dirty="0">
                <a:latin typeface="Times New Roman" panose="02020603050405020304" pitchFamily="18" charset="0"/>
                <a:cs typeface="Times New Roman" panose="02020603050405020304" pitchFamily="18" charset="0"/>
              </a:rPr>
              <a:t>Spam detection: Classify emails as "spam" or "not spam."</a:t>
            </a:r>
          </a:p>
          <a:p>
            <a:pPr>
              <a:lnSpc>
                <a:spcPct val="150000"/>
              </a:lnSpc>
            </a:pPr>
            <a:r>
              <a:rPr lang="en-US" dirty="0">
                <a:latin typeface="Times New Roman" panose="02020603050405020304" pitchFamily="18" charset="0"/>
                <a:cs typeface="Times New Roman" panose="02020603050405020304" pitchFamily="18" charset="0"/>
              </a:rPr>
              <a:t>Medical diagnosis: Predict whether a patient has a certain disease ("yes" or "no").</a:t>
            </a:r>
          </a:p>
          <a:p>
            <a:pPr>
              <a:lnSpc>
                <a:spcPct val="150000"/>
              </a:lnSpc>
            </a:pPr>
            <a:r>
              <a:rPr lang="en-US" dirty="0">
                <a:latin typeface="Times New Roman" panose="02020603050405020304" pitchFamily="18" charset="0"/>
                <a:cs typeface="Times New Roman" panose="02020603050405020304" pitchFamily="18" charset="0"/>
              </a:rPr>
              <a:t>Customer churn: Predict whether a customer will cancel a subscription.</a:t>
            </a:r>
          </a:p>
        </p:txBody>
      </p:sp>
    </p:spTree>
    <p:extLst>
      <p:ext uri="{BB962C8B-B14F-4D97-AF65-F5344CB8AC3E}">
        <p14:creationId xmlns:p14="http://schemas.microsoft.com/office/powerpoint/2010/main" val="195096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F01C2-63AA-9D1E-AC9D-661F0ED1D0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E778EF-56DB-6ED0-BFD2-8DB18CCB8CB3}"/>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3E688D68-B07A-DD43-E3AD-D5AAE217119F}"/>
              </a:ext>
            </a:extLst>
          </p:cNvPr>
          <p:cNvSpPr txBox="1"/>
          <p:nvPr/>
        </p:nvSpPr>
        <p:spPr>
          <a:xfrm>
            <a:off x="428171" y="1120752"/>
            <a:ext cx="9521371" cy="46591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rgbClr val="16191F"/>
                </a:solidFill>
                <a:latin typeface="Times New Roman" panose="02020603050405020304" pitchFamily="18" charset="0"/>
                <a:cs typeface="Times New Roman" panose="02020603050405020304" pitchFamily="18" charset="0"/>
              </a:rPr>
              <a:t>How Does Logistic Regression Work?</a:t>
            </a:r>
          </a:p>
          <a:p>
            <a:pPr marL="342900" indent="-342900">
              <a:lnSpc>
                <a:spcPct val="150000"/>
              </a:lnSpc>
              <a:buFont typeface="Wingdings" pitchFamily="2" charset="2"/>
              <a:buChar char="Ø"/>
            </a:pPr>
            <a:r>
              <a:rPr lang="en-US" b="1" dirty="0">
                <a:solidFill>
                  <a:srgbClr val="16191F"/>
                </a:solidFill>
                <a:latin typeface="Times New Roman" panose="02020603050405020304" pitchFamily="18" charset="0"/>
                <a:cs typeface="Times New Roman" panose="02020603050405020304" pitchFamily="18" charset="0"/>
              </a:rPr>
              <a:t>Linear Model:</a:t>
            </a:r>
          </a:p>
          <a:p>
            <a:pPr marL="285750" indent="-28575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Logistic regression fits a linear equation to predict the log odds (or logit) of the probability that an instance belongs to the positive class.</a:t>
            </a:r>
          </a:p>
          <a:p>
            <a:pPr marL="285750" indent="-28575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The linear equation is of the form:</a:t>
            </a:r>
          </a:p>
          <a:p>
            <a:pPr marL="285750" indent="-285750">
              <a:lnSpc>
                <a:spcPct val="150000"/>
              </a:lnSpc>
              <a:buFont typeface="Arial" panose="020B0604020202020204" pitchFamily="34" charset="0"/>
              <a:buChar char="•"/>
            </a:pPr>
            <a:endParaRPr lang="en-US" dirty="0">
              <a:solidFill>
                <a:srgbClr val="16191F"/>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solidFill>
                <a:srgbClr val="16191F"/>
              </a:solidFill>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dirty="0">
              <a:solidFill>
                <a:srgbClr val="16191F"/>
              </a:solidFill>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b="1" dirty="0">
              <a:solidFill>
                <a:srgbClr val="16191F"/>
              </a:solidFill>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b="1" dirty="0">
                <a:solidFill>
                  <a:srgbClr val="16191F"/>
                </a:solidFill>
                <a:latin typeface="Times New Roman" panose="02020603050405020304" pitchFamily="18" charset="0"/>
                <a:cs typeface="Times New Roman" panose="02020603050405020304" pitchFamily="18" charset="0"/>
              </a:rPr>
              <a:t>Sigmoid Function:</a:t>
            </a:r>
          </a:p>
          <a:p>
            <a:pPr marL="285750" indent="-28575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To convert the linear output z into a probability, we apply the sigmoid function:</a:t>
            </a:r>
          </a:p>
        </p:txBody>
      </p:sp>
      <p:pic>
        <p:nvPicPr>
          <p:cNvPr id="3" name="Picture 2">
            <a:extLst>
              <a:ext uri="{FF2B5EF4-FFF2-40B4-BE49-F238E27FC236}">
                <a16:creationId xmlns:a16="http://schemas.microsoft.com/office/drawing/2014/main" id="{2914FB79-1CBC-B628-A707-FCAB8681E7CC}"/>
              </a:ext>
            </a:extLst>
          </p:cNvPr>
          <p:cNvPicPr>
            <a:picLocks noChangeAspect="1"/>
          </p:cNvPicPr>
          <p:nvPr/>
        </p:nvPicPr>
        <p:blipFill>
          <a:blip r:embed="rId2"/>
          <a:stretch>
            <a:fillRect/>
          </a:stretch>
        </p:blipFill>
        <p:spPr>
          <a:xfrm>
            <a:off x="1634670" y="3450332"/>
            <a:ext cx="7772400" cy="912309"/>
          </a:xfrm>
          <a:prstGeom prst="rect">
            <a:avLst/>
          </a:prstGeom>
        </p:spPr>
      </p:pic>
      <p:pic>
        <p:nvPicPr>
          <p:cNvPr id="5" name="Picture 4">
            <a:extLst>
              <a:ext uri="{FF2B5EF4-FFF2-40B4-BE49-F238E27FC236}">
                <a16:creationId xmlns:a16="http://schemas.microsoft.com/office/drawing/2014/main" id="{8EC196EF-274F-7B40-D388-CC24AD76AFA8}"/>
              </a:ext>
            </a:extLst>
          </p:cNvPr>
          <p:cNvPicPr>
            <a:picLocks noChangeAspect="1"/>
          </p:cNvPicPr>
          <p:nvPr/>
        </p:nvPicPr>
        <p:blipFill>
          <a:blip r:embed="rId3"/>
          <a:stretch>
            <a:fillRect/>
          </a:stretch>
        </p:blipFill>
        <p:spPr>
          <a:xfrm>
            <a:off x="4315307" y="5865963"/>
            <a:ext cx="1917700" cy="673100"/>
          </a:xfrm>
          <a:prstGeom prst="rect">
            <a:avLst/>
          </a:prstGeom>
        </p:spPr>
      </p:pic>
    </p:spTree>
    <p:extLst>
      <p:ext uri="{BB962C8B-B14F-4D97-AF65-F5344CB8AC3E}">
        <p14:creationId xmlns:p14="http://schemas.microsoft.com/office/powerpoint/2010/main" val="129739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4039-4809-DAF8-EE16-EBC1EB71C1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73ABCE-CE49-F2EB-D700-2B3687464BE2}"/>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A926C089-5789-BB05-AE3D-F9D87F8B6498}"/>
              </a:ext>
            </a:extLst>
          </p:cNvPr>
          <p:cNvSpPr txBox="1"/>
          <p:nvPr/>
        </p:nvSpPr>
        <p:spPr>
          <a:xfrm>
            <a:off x="428171" y="1120752"/>
            <a:ext cx="9521371" cy="13351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rgbClr val="16191F"/>
                </a:solidFill>
                <a:latin typeface="Times New Roman" panose="02020603050405020304" pitchFamily="18" charset="0"/>
                <a:cs typeface="Times New Roman" panose="02020603050405020304" pitchFamily="18" charset="0"/>
              </a:rPr>
              <a:t>How Does Logistic Regression Work?</a:t>
            </a:r>
            <a:endParaRPr lang="en-US" b="1" dirty="0">
              <a:solidFill>
                <a:srgbClr val="16191F"/>
              </a:solidFill>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b="1" dirty="0">
                <a:solidFill>
                  <a:srgbClr val="16191F"/>
                </a:solidFill>
                <a:latin typeface="Times New Roman" panose="02020603050405020304" pitchFamily="18" charset="0"/>
                <a:cs typeface="Times New Roman" panose="02020603050405020304" pitchFamily="18" charset="0"/>
              </a:rPr>
              <a:t>Sigmoid Function</a:t>
            </a:r>
            <a:r>
              <a:rPr lang="zh-CN" altLang="en-US" b="1" dirty="0">
                <a:solidFill>
                  <a:srgbClr val="16191F"/>
                </a:solidFill>
                <a:latin typeface="Times New Roman" panose="02020603050405020304" pitchFamily="18" charset="0"/>
                <a:cs typeface="Times New Roman" panose="02020603050405020304" pitchFamily="18" charset="0"/>
              </a:rPr>
              <a:t> </a:t>
            </a:r>
            <a:r>
              <a:rPr lang="en-US" altLang="zh-CN" b="1" dirty="0">
                <a:solidFill>
                  <a:srgbClr val="16191F"/>
                </a:solidFill>
                <a:latin typeface="Times New Roman" panose="02020603050405020304" pitchFamily="18" charset="0"/>
                <a:cs typeface="Times New Roman" panose="02020603050405020304" pitchFamily="18" charset="0"/>
              </a:rPr>
              <a:t>-</a:t>
            </a:r>
            <a:r>
              <a:rPr lang="zh-CN" altLang="en-US" b="1" dirty="0">
                <a:solidFill>
                  <a:srgbClr val="16191F"/>
                </a:solidFill>
                <a:latin typeface="Times New Roman" panose="02020603050405020304" pitchFamily="18" charset="0"/>
                <a:cs typeface="Times New Roman" panose="02020603050405020304" pitchFamily="18" charset="0"/>
              </a:rPr>
              <a:t> </a:t>
            </a:r>
            <a:r>
              <a:rPr lang="en-US" altLang="zh-CN" b="1" dirty="0">
                <a:solidFill>
                  <a:srgbClr val="16191F"/>
                </a:solidFill>
                <a:latin typeface="Times New Roman" panose="02020603050405020304" pitchFamily="18" charset="0"/>
                <a:cs typeface="Times New Roman" panose="02020603050405020304" pitchFamily="18" charset="0"/>
              </a:rPr>
              <a:t>continue</a:t>
            </a:r>
            <a:r>
              <a:rPr lang="en-US" b="1" dirty="0">
                <a:solidFill>
                  <a:srgbClr val="16191F"/>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16191F"/>
                </a:solidFill>
                <a:latin typeface="Times New Roman" panose="02020603050405020304" pitchFamily="18" charset="0"/>
                <a:cs typeface="Times New Roman" panose="02020603050405020304" pitchFamily="18" charset="0"/>
              </a:rPr>
              <a:t>To convert the linear output z into a probability, we apply the sigmoid function:</a:t>
            </a:r>
          </a:p>
        </p:txBody>
      </p:sp>
      <p:pic>
        <p:nvPicPr>
          <p:cNvPr id="5" name="Picture 4">
            <a:extLst>
              <a:ext uri="{FF2B5EF4-FFF2-40B4-BE49-F238E27FC236}">
                <a16:creationId xmlns:a16="http://schemas.microsoft.com/office/drawing/2014/main" id="{A35234FB-A6FA-3E68-58DB-BA12AE401B0D}"/>
              </a:ext>
            </a:extLst>
          </p:cNvPr>
          <p:cNvPicPr>
            <a:picLocks noChangeAspect="1"/>
          </p:cNvPicPr>
          <p:nvPr/>
        </p:nvPicPr>
        <p:blipFill>
          <a:blip r:embed="rId2"/>
          <a:stretch>
            <a:fillRect/>
          </a:stretch>
        </p:blipFill>
        <p:spPr>
          <a:xfrm>
            <a:off x="4230006" y="2665563"/>
            <a:ext cx="1917700" cy="6731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6759AF-9952-620E-43F2-C69DAD8F07E6}"/>
                  </a:ext>
                </a:extLst>
              </p:cNvPr>
              <p:cNvSpPr txBox="1"/>
              <p:nvPr/>
            </p:nvSpPr>
            <p:spPr>
              <a:xfrm>
                <a:off x="428170" y="3548300"/>
                <a:ext cx="9782629" cy="1714380"/>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output of the sigmoid function is a probability</a:t>
                </a:r>
                <a14:m>
                  <m:oMath xmlns:m="http://schemas.openxmlformats.org/officeDocument/2006/math">
                    <m:r>
                      <a:rPr lang="en-US" i="1" dirty="0" smtClean="0">
                        <a:latin typeface="Cambria Math" panose="02040503050406030204" pitchFamily="18" charset="0"/>
                        <a:cs typeface="Times New Roman" panose="02020603050405020304" pitchFamily="18" charset="0"/>
                      </a:rPr>
                      <m:t> </m:t>
                    </m:r>
                    <m:r>
                      <a:rPr lang="en-US" i="1" dirty="0" smtClean="0">
                        <a:latin typeface="Cambria Math" panose="02040503050406030204" pitchFamily="18" charset="0"/>
                        <a:cs typeface="Times New Roman" panose="02020603050405020304" pitchFamily="18" charset="0"/>
                      </a:rPr>
                      <m:t>𝑃</m:t>
                    </m:r>
                    <m:d>
                      <m:dPr>
                        <m:sepChr m:val="∣"/>
                        <m:ctrlPr>
                          <a:rPr lang="en-US" i="1" dirty="0" smtClean="0">
                            <a:latin typeface="Cambria Math" panose="02040503050406030204" pitchFamily="18" charset="0"/>
                            <a:cs typeface="Times New Roman" panose="02020603050405020304" pitchFamily="18" charset="0"/>
                          </a:rPr>
                        </m:ctrlPr>
                      </m:dPr>
                      <m:e>
                        <m:r>
                          <a:rPr lang="en-US" i="1" dirty="0" smtClean="0">
                            <a:latin typeface="Cambria Math" panose="02040503050406030204" pitchFamily="18" charset="0"/>
                            <a:cs typeface="Times New Roman" panose="02020603050405020304" pitchFamily="18" charset="0"/>
                          </a:rPr>
                          <m:t>𝑦</m:t>
                        </m:r>
                        <m:r>
                          <a:rPr lang="en-US" i="1" dirty="0" smtClean="0">
                            <a:latin typeface="Cambria Math" panose="02040503050406030204" pitchFamily="18" charset="0"/>
                            <a:cs typeface="Times New Roman" panose="02020603050405020304" pitchFamily="18" charset="0"/>
                          </a:rPr>
                          <m:t>=1</m:t>
                        </m:r>
                      </m:e>
                      <m:e>
                        <m:r>
                          <a:rPr lang="en-US" i="1" dirty="0" smtClean="0">
                            <a:latin typeface="Cambria Math" panose="02040503050406030204" pitchFamily="18" charset="0"/>
                            <a:cs typeface="Times New Roman" panose="02020603050405020304" pitchFamily="18" charset="0"/>
                          </a:rPr>
                          <m:t>𝑥</m:t>
                        </m:r>
                      </m:e>
                    </m:d>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which is interpreted as the probability that the instance belongs to the positive class.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l-GR" i="1" dirty="0" smtClean="0">
                        <a:latin typeface="Cambria Math" panose="02040503050406030204" pitchFamily="18" charset="0"/>
                        <a:cs typeface="Times New Roman" panose="02020603050405020304" pitchFamily="18" charset="0"/>
                      </a:rPr>
                      <m:t>𝜎</m:t>
                    </m:r>
                    <m:r>
                      <a:rPr lang="el-GR"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𝑧</m:t>
                    </m:r>
                    <m:r>
                      <a:rPr lang="en-US" i="1" dirty="0" smtClean="0">
                        <a:latin typeface="Cambria Math" panose="02040503050406030204" pitchFamily="18" charset="0"/>
                        <a:cs typeface="Times New Roman" panose="02020603050405020304" pitchFamily="18" charset="0"/>
                      </a:rPr>
                      <m:t>)&gt;0.5, </m:t>
                    </m:r>
                  </m:oMath>
                </a14:m>
                <a:r>
                  <a:rPr lang="en-US" dirty="0">
                    <a:latin typeface="Times New Roman" panose="02020603050405020304" pitchFamily="18" charset="0"/>
                    <a:cs typeface="Times New Roman" panose="02020603050405020304" pitchFamily="18" charset="0"/>
                  </a:rPr>
                  <a:t>predict the positive class (1).</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l-GR" i="1" dirty="0" smtClean="0">
                        <a:latin typeface="Cambria Math" panose="02040503050406030204" pitchFamily="18" charset="0"/>
                        <a:cs typeface="Times New Roman" panose="02020603050405020304" pitchFamily="18" charset="0"/>
                      </a:rPr>
                      <m:t>𝜎</m:t>
                    </m:r>
                    <m:r>
                      <a:rPr lang="el-GR" i="1" dirty="0" smtClean="0">
                        <a:latin typeface="Cambria Math" panose="02040503050406030204" pitchFamily="18" charset="0"/>
                        <a:cs typeface="Times New Roman" panose="02020603050405020304" pitchFamily="18" charset="0"/>
                      </a:rPr>
                      <m:t>(</m:t>
                    </m:r>
                    <m:r>
                      <a:rPr lang="en-US" i="1" dirty="0" smtClean="0">
                        <a:latin typeface="Cambria Math" panose="02040503050406030204" pitchFamily="18" charset="0"/>
                        <a:cs typeface="Times New Roman" panose="02020603050405020304" pitchFamily="18" charset="0"/>
                      </a:rPr>
                      <m:t>𝑧</m:t>
                    </m:r>
                    <m:r>
                      <a:rPr lang="en-US" i="1" dirty="0" smtClean="0">
                        <a:latin typeface="Cambria Math" panose="02040503050406030204" pitchFamily="18" charset="0"/>
                        <a:cs typeface="Times New Roman" panose="02020603050405020304" pitchFamily="18" charset="0"/>
                      </a:rPr>
                      <m:t>)≤0.5</m:t>
                    </m:r>
                  </m:oMath>
                </a14:m>
                <a:r>
                  <a:rPr lang="en-US" dirty="0">
                    <a:latin typeface="Times New Roman" panose="02020603050405020304" pitchFamily="18" charset="0"/>
                    <a:cs typeface="Times New Roman" panose="02020603050405020304" pitchFamily="18" charset="0"/>
                  </a:rPr>
                  <a:t>, predict the negative class (0).</a:t>
                </a:r>
              </a:p>
            </p:txBody>
          </p:sp>
        </mc:Choice>
        <mc:Fallback xmlns="">
          <p:sp>
            <p:nvSpPr>
              <p:cNvPr id="7" name="TextBox 6">
                <a:extLst>
                  <a:ext uri="{FF2B5EF4-FFF2-40B4-BE49-F238E27FC236}">
                    <a16:creationId xmlns:a16="http://schemas.microsoft.com/office/drawing/2014/main" id="{6C6759AF-9952-620E-43F2-C69DAD8F07E6}"/>
                  </a:ext>
                </a:extLst>
              </p:cNvPr>
              <p:cNvSpPr txBox="1">
                <a:spLocks noRot="1" noChangeAspect="1" noMove="1" noResize="1" noEditPoints="1" noAdjustHandles="1" noChangeArrowheads="1" noChangeShapeType="1" noTextEdit="1"/>
              </p:cNvSpPr>
              <p:nvPr/>
            </p:nvSpPr>
            <p:spPr>
              <a:xfrm>
                <a:off x="428170" y="3548300"/>
                <a:ext cx="9782629" cy="1714380"/>
              </a:xfrm>
              <a:prstGeom prst="rect">
                <a:avLst/>
              </a:prstGeom>
              <a:blipFill>
                <a:blip r:embed="rId3"/>
                <a:stretch>
                  <a:fillRect l="-518" r="-259" b="-4412"/>
                </a:stretch>
              </a:blipFill>
            </p:spPr>
            <p:txBody>
              <a:bodyPr/>
              <a:lstStyle/>
              <a:p>
                <a:r>
                  <a:rPr lang="en-US">
                    <a:noFill/>
                  </a:rPr>
                  <a:t> </a:t>
                </a:r>
              </a:p>
            </p:txBody>
          </p:sp>
        </mc:Fallback>
      </mc:AlternateContent>
    </p:spTree>
    <p:extLst>
      <p:ext uri="{BB962C8B-B14F-4D97-AF65-F5344CB8AC3E}">
        <p14:creationId xmlns:p14="http://schemas.microsoft.com/office/powerpoint/2010/main" val="182270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CB8D9-155D-D630-DA5D-7788F69D96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D1CCFF8-9016-0561-86E1-F9A05F9EB2F4}"/>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899FB68D-CCD3-2F79-D3C3-BE5EDE1401D7}"/>
              </a:ext>
            </a:extLst>
          </p:cNvPr>
          <p:cNvCxnSpPr>
            <a:cxnSpLocks/>
          </p:cNvCxnSpPr>
          <p:nvPr/>
        </p:nvCxnSpPr>
        <p:spPr>
          <a:xfrm>
            <a:off x="1476261" y="5321147"/>
            <a:ext cx="5266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C12C0914-3E59-3259-CC0D-8E1260F61F5F}"/>
              </a:ext>
            </a:extLst>
          </p:cNvPr>
          <p:cNvCxnSpPr/>
          <p:nvPr/>
        </p:nvCxnSpPr>
        <p:spPr>
          <a:xfrm flipV="1">
            <a:off x="1476261" y="1255923"/>
            <a:ext cx="0" cy="4065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53A72F4E-A69D-EBAE-AA9A-FA3B40E769B2}"/>
              </a:ext>
            </a:extLst>
          </p:cNvPr>
          <p:cNvSpPr/>
          <p:nvPr/>
        </p:nvSpPr>
        <p:spPr>
          <a:xfrm>
            <a:off x="1655181" y="3352133"/>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DF860AF-6657-9560-5F96-BCF661C7794E}"/>
              </a:ext>
            </a:extLst>
          </p:cNvPr>
          <p:cNvSpPr/>
          <p:nvPr/>
        </p:nvSpPr>
        <p:spPr>
          <a:xfrm>
            <a:off x="3629272" y="4789567"/>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C3AD208-A8F1-2B02-A0C7-680162E161A0}"/>
              </a:ext>
            </a:extLst>
          </p:cNvPr>
          <p:cNvSpPr/>
          <p:nvPr/>
        </p:nvSpPr>
        <p:spPr>
          <a:xfrm>
            <a:off x="2302524" y="4478324"/>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8BC9D1-ED93-BC45-60B2-1A8B0A92CE89}"/>
              </a:ext>
            </a:extLst>
          </p:cNvPr>
          <p:cNvSpPr/>
          <p:nvPr/>
        </p:nvSpPr>
        <p:spPr>
          <a:xfrm>
            <a:off x="1828801" y="4166906"/>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E4D4FD0-F8E5-0BB4-DD34-D2722336B818}"/>
              </a:ext>
            </a:extLst>
          </p:cNvPr>
          <p:cNvSpPr/>
          <p:nvPr/>
        </p:nvSpPr>
        <p:spPr>
          <a:xfrm>
            <a:off x="2820317" y="3576352"/>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1E7AF0-122E-98F1-F04B-0C790B9DC6F6}"/>
              </a:ext>
            </a:extLst>
          </p:cNvPr>
          <p:cNvSpPr/>
          <p:nvPr/>
        </p:nvSpPr>
        <p:spPr>
          <a:xfrm>
            <a:off x="2202444" y="3110445"/>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96E76F-2B5D-DC99-30E7-9357100AB747}"/>
              </a:ext>
            </a:extLst>
          </p:cNvPr>
          <p:cNvSpPr/>
          <p:nvPr/>
        </p:nvSpPr>
        <p:spPr>
          <a:xfrm>
            <a:off x="3007605" y="4478324"/>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AFE7B9-64A3-017F-56F9-A568CC8AE022}"/>
              </a:ext>
            </a:extLst>
          </p:cNvPr>
          <p:cNvSpPr/>
          <p:nvPr/>
        </p:nvSpPr>
        <p:spPr>
          <a:xfrm>
            <a:off x="4281581" y="2635136"/>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AF5E42-5806-D1B9-D895-AE4B21F3F177}"/>
              </a:ext>
            </a:extLst>
          </p:cNvPr>
          <p:cNvSpPr/>
          <p:nvPr/>
        </p:nvSpPr>
        <p:spPr>
          <a:xfrm>
            <a:off x="5057730" y="2304966"/>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03216B-0F64-28C8-E18E-39294781E51E}"/>
              </a:ext>
            </a:extLst>
          </p:cNvPr>
          <p:cNvSpPr/>
          <p:nvPr/>
        </p:nvSpPr>
        <p:spPr>
          <a:xfrm>
            <a:off x="5538561" y="3517203"/>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10300E-E5BA-E032-A047-DCB8431A6A53}"/>
              </a:ext>
            </a:extLst>
          </p:cNvPr>
          <p:cNvSpPr/>
          <p:nvPr/>
        </p:nvSpPr>
        <p:spPr>
          <a:xfrm>
            <a:off x="4922012" y="3302083"/>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77723D-73A8-CE30-9C34-4A92E8F25243}"/>
              </a:ext>
            </a:extLst>
          </p:cNvPr>
          <p:cNvSpPr/>
          <p:nvPr/>
        </p:nvSpPr>
        <p:spPr>
          <a:xfrm>
            <a:off x="4183146" y="1679602"/>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0A96D73-326A-E6CD-A050-93BE5F4168BB}"/>
              </a:ext>
            </a:extLst>
          </p:cNvPr>
          <p:cNvSpPr/>
          <p:nvPr/>
        </p:nvSpPr>
        <p:spPr>
          <a:xfrm>
            <a:off x="2258457" y="3815049"/>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EFB987F-C831-B7CA-0497-15766B5D5BB6}"/>
              </a:ext>
            </a:extLst>
          </p:cNvPr>
          <p:cNvCxnSpPr/>
          <p:nvPr/>
        </p:nvCxnSpPr>
        <p:spPr>
          <a:xfrm>
            <a:off x="1068636" y="1255923"/>
            <a:ext cx="5673687" cy="4505899"/>
          </a:xfrm>
          <a:prstGeom prst="line">
            <a:avLst/>
          </a:prstGeom>
        </p:spPr>
        <p:style>
          <a:lnRef idx="2">
            <a:schemeClr val="accent1"/>
          </a:lnRef>
          <a:fillRef idx="0">
            <a:schemeClr val="accent1"/>
          </a:fillRef>
          <a:effectRef idx="1">
            <a:schemeClr val="accent1"/>
          </a:effectRef>
          <a:fontRef idx="minor">
            <a:schemeClr val="tx1"/>
          </a:fontRef>
        </p:style>
      </p:cxnSp>
      <p:sp>
        <p:nvSpPr>
          <p:cNvPr id="7" name="5-point Star 6">
            <a:extLst>
              <a:ext uri="{FF2B5EF4-FFF2-40B4-BE49-F238E27FC236}">
                <a16:creationId xmlns:a16="http://schemas.microsoft.com/office/drawing/2014/main" id="{3D5C0719-562C-F389-4FA8-78B93A6E349C}"/>
              </a:ext>
            </a:extLst>
          </p:cNvPr>
          <p:cNvSpPr/>
          <p:nvPr/>
        </p:nvSpPr>
        <p:spPr>
          <a:xfrm>
            <a:off x="9039142" y="1894901"/>
            <a:ext cx="410065" cy="41006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F23C74-8012-1656-4CB6-B73E90CAD928}"/>
              </a:ext>
            </a:extLst>
          </p:cNvPr>
          <p:cNvSpPr txBox="1"/>
          <p:nvPr/>
        </p:nvSpPr>
        <p:spPr>
          <a:xfrm>
            <a:off x="5057730" y="5888398"/>
            <a:ext cx="39228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line here is the </a:t>
            </a:r>
            <a:r>
              <a:rPr lang="en-US" sz="1800" dirty="0">
                <a:solidFill>
                  <a:srgbClr val="16191F"/>
                </a:solidFill>
                <a:latin typeface="Times New Roman" panose="02020603050405020304" pitchFamily="18" charset="0"/>
                <a:cs typeface="Times New Roman" panose="02020603050405020304" pitchFamily="18" charset="0"/>
              </a:rPr>
              <a:t>Decision Boundary</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6585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7A1DA-5651-7B7E-32BE-642807CA66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47DCFE-2ED7-AFC7-3CD5-5AF8EB14959A}"/>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31FAA08B-CDF4-BE91-4D83-87C59C1080D9}"/>
              </a:ext>
            </a:extLst>
          </p:cNvPr>
          <p:cNvSpPr txBox="1"/>
          <p:nvPr/>
        </p:nvSpPr>
        <p:spPr>
          <a:xfrm>
            <a:off x="428169" y="1034702"/>
            <a:ext cx="9521371" cy="498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rgbClr val="16191F"/>
                </a:solidFill>
                <a:latin typeface="Times New Roman" panose="02020603050405020304" pitchFamily="18" charset="0"/>
                <a:cs typeface="Times New Roman" panose="02020603050405020304" pitchFamily="18" charset="0"/>
              </a:rPr>
              <a:t>How Does Logistic Regression Work?</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Example</a:t>
            </a:r>
            <a:endParaRPr lang="en-US" b="1" dirty="0">
              <a:solidFill>
                <a:srgbClr val="16191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6F9D4F-38D1-4E86-1BB3-247E7274C343}"/>
              </a:ext>
            </a:extLst>
          </p:cNvPr>
          <p:cNvSpPr txBox="1"/>
          <p:nvPr/>
        </p:nvSpPr>
        <p:spPr>
          <a:xfrm>
            <a:off x="428169" y="1619477"/>
            <a:ext cx="9521371" cy="4387740"/>
          </a:xfrm>
          <a:prstGeom prst="rect">
            <a:avLst/>
          </a:prstGeom>
          <a:noFill/>
        </p:spPr>
        <p:txBody>
          <a:bodyPr wrap="square">
            <a:spAutoFit/>
          </a:bodyPr>
          <a:lstStyle/>
          <a:p>
            <a:pPr>
              <a:lnSpc>
                <a:spcPct val="150000"/>
              </a:lnSpc>
            </a:pPr>
            <a:r>
              <a:rPr lang="en-US" b="1" i="1" dirty="0">
                <a:latin typeface="Times New Roman" panose="02020603050405020304" pitchFamily="18" charset="0"/>
                <a:cs typeface="Times New Roman" panose="02020603050405020304" pitchFamily="18" charset="0"/>
              </a:rPr>
              <a:t>Predicting Whether a Customer Will Buy a Product Based on Website Behavior</a:t>
            </a:r>
          </a:p>
          <a:p>
            <a:pPr>
              <a:lnSpc>
                <a:spcPct val="150000"/>
              </a:lnSpc>
            </a:pPr>
            <a:r>
              <a:rPr lang="en-US" sz="1600" dirty="0">
                <a:latin typeface="Times New Roman" panose="02020603050405020304" pitchFamily="18" charset="0"/>
                <a:cs typeface="Times New Roman" panose="02020603050405020304" pitchFamily="18" charset="0"/>
              </a:rPr>
              <a:t>Imagine you are working in the marketing department of an e-commerce company, and you want to predict whether a customer will buy a product based on their behavior on the website. You collect the following data:</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Time spent on the website (in minutes)</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Number of product pages viewed</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Whether they added a product to the cart or not (Yes/No)</a:t>
            </a:r>
          </a:p>
          <a:p>
            <a:pPr>
              <a:lnSpc>
                <a:spcPct val="150000"/>
              </a:lnSpc>
            </a:pPr>
            <a:r>
              <a:rPr lang="en-US" sz="1600" dirty="0">
                <a:latin typeface="Times New Roman" panose="02020603050405020304" pitchFamily="18" charset="0"/>
                <a:cs typeface="Times New Roman" panose="02020603050405020304" pitchFamily="18" charset="0"/>
              </a:rPr>
              <a:t>These are the input variables or features. The goal is to predict a binary outcome (0 or 1):</a:t>
            </a:r>
          </a:p>
          <a:p>
            <a:pPr>
              <a:lnSpc>
                <a:spcPct val="150000"/>
              </a:lnSpc>
            </a:pPr>
            <a:r>
              <a:rPr lang="en-US" sz="1600" dirty="0">
                <a:latin typeface="Times New Roman" panose="02020603050405020304" pitchFamily="18" charset="0"/>
                <a:cs typeface="Times New Roman" panose="02020603050405020304" pitchFamily="18" charset="0"/>
              </a:rPr>
              <a:t>1 = Customer bought the product</a:t>
            </a:r>
          </a:p>
          <a:p>
            <a:pPr>
              <a:lnSpc>
                <a:spcPct val="150000"/>
              </a:lnSpc>
            </a:pPr>
            <a:r>
              <a:rPr lang="en-US" sz="1600" dirty="0">
                <a:latin typeface="Times New Roman" panose="02020603050405020304" pitchFamily="18" charset="0"/>
                <a:cs typeface="Times New Roman" panose="02020603050405020304" pitchFamily="18" charset="0"/>
              </a:rPr>
              <a:t>0 = Customer did not buy the product</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Logistic regression is used here to estimate the probability that a customer will make a purchase. This type of model is ideal for binary outcomes like "buy" or "not buy."</a:t>
            </a:r>
          </a:p>
        </p:txBody>
      </p:sp>
    </p:spTree>
    <p:extLst>
      <p:ext uri="{BB962C8B-B14F-4D97-AF65-F5344CB8AC3E}">
        <p14:creationId xmlns:p14="http://schemas.microsoft.com/office/powerpoint/2010/main" val="26525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F0ADD-47E3-751C-464A-8033270055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8B8897-5099-E069-FA51-911DBA6A255F}"/>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45F09882-8514-2761-1894-47FE22A997C2}"/>
              </a:ext>
            </a:extLst>
          </p:cNvPr>
          <p:cNvSpPr txBox="1"/>
          <p:nvPr/>
        </p:nvSpPr>
        <p:spPr>
          <a:xfrm>
            <a:off x="428169" y="1034702"/>
            <a:ext cx="9521371" cy="498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rgbClr val="16191F"/>
                </a:solidFill>
                <a:latin typeface="Times New Roman" panose="02020603050405020304" pitchFamily="18" charset="0"/>
                <a:cs typeface="Times New Roman" panose="02020603050405020304" pitchFamily="18" charset="0"/>
              </a:rPr>
              <a:t>How Does Logistic Regression Work?</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Example</a:t>
            </a:r>
            <a:endParaRPr lang="en-US" b="1" dirty="0">
              <a:solidFill>
                <a:srgbClr val="16191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1712D61-3360-2657-EB64-2FF7DC3B6602}"/>
              </a:ext>
            </a:extLst>
          </p:cNvPr>
          <p:cNvSpPr txBox="1"/>
          <p:nvPr/>
        </p:nvSpPr>
        <p:spPr>
          <a:xfrm>
            <a:off x="428169" y="1619477"/>
            <a:ext cx="9847944" cy="1156086"/>
          </a:xfrm>
          <a:prstGeom prst="rect">
            <a:avLst/>
          </a:prstGeom>
          <a:noFill/>
        </p:spPr>
        <p:txBody>
          <a:bodyPr wrap="square">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Input Features: Logistic regression uses the input features (time on site, pages viewed, and cart action) to calculate a weighted sum, called the logit. Each feature has a corresponding weight, which is learned from the data:</a:t>
            </a:r>
          </a:p>
        </p:txBody>
      </p:sp>
      <p:pic>
        <p:nvPicPr>
          <p:cNvPr id="12" name="Picture 11">
            <a:extLst>
              <a:ext uri="{FF2B5EF4-FFF2-40B4-BE49-F238E27FC236}">
                <a16:creationId xmlns:a16="http://schemas.microsoft.com/office/drawing/2014/main" id="{4DA30FB2-9DF0-47C2-4BE7-B8D95A347820}"/>
              </a:ext>
            </a:extLst>
          </p:cNvPr>
          <p:cNvPicPr>
            <a:picLocks noChangeAspect="1"/>
          </p:cNvPicPr>
          <p:nvPr/>
        </p:nvPicPr>
        <p:blipFill>
          <a:blip r:embed="rId2"/>
          <a:stretch>
            <a:fillRect/>
          </a:stretch>
        </p:blipFill>
        <p:spPr>
          <a:xfrm>
            <a:off x="2362200" y="2590697"/>
            <a:ext cx="6495140" cy="1876374"/>
          </a:xfrm>
          <a:prstGeom prst="rect">
            <a:avLst/>
          </a:prstGeom>
        </p:spPr>
      </p:pic>
      <p:sp>
        <p:nvSpPr>
          <p:cNvPr id="14" name="TextBox 13">
            <a:extLst>
              <a:ext uri="{FF2B5EF4-FFF2-40B4-BE49-F238E27FC236}">
                <a16:creationId xmlns:a16="http://schemas.microsoft.com/office/drawing/2014/main" id="{7B27344A-DFA9-EB2F-8939-A19F81109696}"/>
              </a:ext>
            </a:extLst>
          </p:cNvPr>
          <p:cNvSpPr txBox="1"/>
          <p:nvPr/>
        </p:nvSpPr>
        <p:spPr>
          <a:xfrm>
            <a:off x="424538" y="4617788"/>
            <a:ext cx="10501088" cy="417422"/>
          </a:xfrm>
          <a:prstGeom prst="rect">
            <a:avLst/>
          </a:prstGeom>
          <a:noFill/>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Sigmoid Function: Logistic regression applies the sigmoid function to convert this logit value zzz into a probability:</a:t>
            </a:r>
          </a:p>
        </p:txBody>
      </p:sp>
      <p:pic>
        <p:nvPicPr>
          <p:cNvPr id="15" name="Picture 14">
            <a:extLst>
              <a:ext uri="{FF2B5EF4-FFF2-40B4-BE49-F238E27FC236}">
                <a16:creationId xmlns:a16="http://schemas.microsoft.com/office/drawing/2014/main" id="{63495D95-07C1-0B24-6E8F-E9B135F9C8A3}"/>
              </a:ext>
            </a:extLst>
          </p:cNvPr>
          <p:cNvPicPr>
            <a:picLocks noChangeAspect="1"/>
          </p:cNvPicPr>
          <p:nvPr/>
        </p:nvPicPr>
        <p:blipFill>
          <a:blip r:embed="rId3"/>
          <a:stretch>
            <a:fillRect/>
          </a:stretch>
        </p:blipFill>
        <p:spPr>
          <a:xfrm>
            <a:off x="4301668" y="5194026"/>
            <a:ext cx="1979389" cy="559392"/>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817A583-D5EA-29C7-25A3-9C6D2A82EB25}"/>
                  </a:ext>
                </a:extLst>
              </p:cNvPr>
              <p:cNvSpPr txBox="1"/>
              <p:nvPr/>
            </p:nvSpPr>
            <p:spPr>
              <a:xfrm>
                <a:off x="424538" y="5700020"/>
                <a:ext cx="9960433" cy="786754"/>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The output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𝑃</m:t>
                    </m:r>
                    <m:r>
                      <a:rPr lang="en-US" sz="160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𝑏𝑢𝑦</m:t>
                    </m:r>
                    <m:r>
                      <a:rPr lang="en-US" sz="1600" i="1" dirty="0" smtClean="0">
                        <a:latin typeface="Cambria Math" panose="02040503050406030204" pitchFamily="18" charset="0"/>
                        <a:cs typeface="Times New Roman" panose="02020603050405020304" pitchFamily="18" charset="0"/>
                      </a:rPr>
                      <m:t>) </m:t>
                    </m:r>
                    <m:r>
                      <a:rPr lang="zh-CN" altLang="en-US" sz="1600" i="1" dirty="0"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predicted probability that the customer will make a purchase. The sigmoid function ensures that the output is always between 0 and 1, representing a probability.</a:t>
                </a:r>
              </a:p>
            </p:txBody>
          </p:sp>
        </mc:Choice>
        <mc:Fallback xmlns="">
          <p:sp>
            <p:nvSpPr>
              <p:cNvPr id="17" name="TextBox 16">
                <a:extLst>
                  <a:ext uri="{FF2B5EF4-FFF2-40B4-BE49-F238E27FC236}">
                    <a16:creationId xmlns:a16="http://schemas.microsoft.com/office/drawing/2014/main" id="{4817A583-D5EA-29C7-25A3-9C6D2A82EB25}"/>
                  </a:ext>
                </a:extLst>
              </p:cNvPr>
              <p:cNvSpPr txBox="1">
                <a:spLocks noRot="1" noChangeAspect="1" noMove="1" noResize="1" noEditPoints="1" noAdjustHandles="1" noChangeArrowheads="1" noChangeShapeType="1" noTextEdit="1"/>
              </p:cNvSpPr>
              <p:nvPr/>
            </p:nvSpPr>
            <p:spPr>
              <a:xfrm>
                <a:off x="424538" y="5700020"/>
                <a:ext cx="9960433" cy="786754"/>
              </a:xfrm>
              <a:prstGeom prst="rect">
                <a:avLst/>
              </a:prstGeom>
              <a:blipFill>
                <a:blip r:embed="rId4"/>
                <a:stretch>
                  <a:fillRect l="-382" b="-7937"/>
                </a:stretch>
              </a:blipFill>
            </p:spPr>
            <p:txBody>
              <a:bodyPr/>
              <a:lstStyle/>
              <a:p>
                <a:r>
                  <a:rPr lang="en-US">
                    <a:noFill/>
                  </a:rPr>
                  <a:t> </a:t>
                </a:r>
              </a:p>
            </p:txBody>
          </p:sp>
        </mc:Fallback>
      </mc:AlternateContent>
    </p:spTree>
    <p:extLst>
      <p:ext uri="{BB962C8B-B14F-4D97-AF65-F5344CB8AC3E}">
        <p14:creationId xmlns:p14="http://schemas.microsoft.com/office/powerpoint/2010/main" val="184481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8600E-BE71-0425-18E6-17494502DB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F42857-E000-BDB1-443A-88A30E76E9F5}"/>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Logistic Regression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CB9268E0-09C7-871E-12CF-7C7336EE429E}"/>
              </a:ext>
            </a:extLst>
          </p:cNvPr>
          <p:cNvSpPr txBox="1"/>
          <p:nvPr/>
        </p:nvSpPr>
        <p:spPr>
          <a:xfrm>
            <a:off x="428169" y="1034702"/>
            <a:ext cx="9521371" cy="498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solidFill>
                  <a:srgbClr val="16191F"/>
                </a:solidFill>
                <a:latin typeface="Times New Roman" panose="02020603050405020304" pitchFamily="18" charset="0"/>
                <a:cs typeface="Times New Roman" panose="02020603050405020304" pitchFamily="18" charset="0"/>
              </a:rPr>
              <a:t>How Does Logistic Regression Work?</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a:t>
            </a:r>
            <a:r>
              <a:rPr lang="zh-CN" altLang="en-US" sz="2000" b="1" dirty="0">
                <a:solidFill>
                  <a:srgbClr val="16191F"/>
                </a:solidFill>
                <a:latin typeface="Times New Roman" panose="02020603050405020304" pitchFamily="18" charset="0"/>
                <a:cs typeface="Times New Roman" panose="02020603050405020304" pitchFamily="18" charset="0"/>
              </a:rPr>
              <a:t> </a:t>
            </a:r>
            <a:r>
              <a:rPr lang="en-US" altLang="zh-CN" sz="2000" b="1" dirty="0">
                <a:solidFill>
                  <a:srgbClr val="16191F"/>
                </a:solidFill>
                <a:latin typeface="Times New Roman" panose="02020603050405020304" pitchFamily="18" charset="0"/>
                <a:cs typeface="Times New Roman" panose="02020603050405020304" pitchFamily="18" charset="0"/>
              </a:rPr>
              <a:t>Example</a:t>
            </a:r>
            <a:endParaRPr lang="en-US" b="1" dirty="0">
              <a:solidFill>
                <a:srgbClr val="16191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60418C-E863-9F4E-6835-6A5515A5A047}"/>
                  </a:ext>
                </a:extLst>
              </p:cNvPr>
              <p:cNvSpPr txBox="1"/>
              <p:nvPr/>
            </p:nvSpPr>
            <p:spPr>
              <a:xfrm>
                <a:off x="428169" y="1619477"/>
                <a:ext cx="9847944" cy="1525418"/>
              </a:xfrm>
              <a:prstGeom prst="rect">
                <a:avLst/>
              </a:prstGeom>
              <a:noFill/>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Decision Threshold: After calculating the probability, logistic regression uses a threshold (usually 0.5) to classify the outcome:</a:t>
                </a:r>
              </a:p>
              <a:p>
                <a:pPr>
                  <a:lnSpc>
                    <a:spcPct val="150000"/>
                  </a:lnSpc>
                </a:pPr>
                <a:r>
                  <a:rPr lang="en-US" altLang="zh-CN" sz="1600" dirty="0">
                    <a:latin typeface="Times New Roman" panose="02020603050405020304" pitchFamily="18" charset="0"/>
                    <a:cs typeface="Times New Roman" panose="02020603050405020304" pitchFamily="18" charset="0"/>
                  </a:rPr>
                  <a:t>If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𝑃</m:t>
                    </m:r>
                    <m:d>
                      <m:dPr>
                        <m:ctrlPr>
                          <a:rPr lang="en-US" altLang="zh-CN" sz="1600" i="1" dirty="0" smtClean="0">
                            <a:latin typeface="Cambria Math" panose="02040503050406030204" pitchFamily="18" charset="0"/>
                            <a:cs typeface="Times New Roman" panose="02020603050405020304" pitchFamily="18" charset="0"/>
                          </a:rPr>
                        </m:ctrlPr>
                      </m:dPr>
                      <m:e>
                        <m:r>
                          <a:rPr lang="en-US" altLang="zh-CN" sz="1600" i="1" dirty="0" smtClean="0">
                            <a:latin typeface="Cambria Math" panose="02040503050406030204" pitchFamily="18" charset="0"/>
                            <a:cs typeface="Times New Roman" panose="02020603050405020304" pitchFamily="18" charset="0"/>
                          </a:rPr>
                          <m:t>𝑏𝑢𝑦</m:t>
                        </m:r>
                      </m:e>
                    </m:d>
                    <m:r>
                      <a:rPr lang="en-US" altLang="zh-CN" sz="1600" i="1" dirty="0" smtClean="0">
                        <a:latin typeface="Cambria Math" panose="02040503050406030204" pitchFamily="18" charset="0"/>
                        <a:cs typeface="Times New Roman" panose="02020603050405020304" pitchFamily="18" charset="0"/>
                      </a:rPr>
                      <m:t>&gt;0.5</m:t>
                    </m:r>
                  </m:oMath>
                </a14:m>
                <a:r>
                  <a:rPr lang="en-US" altLang="zh-CN" sz="1600" dirty="0">
                    <a:latin typeface="Times New Roman" panose="02020603050405020304" pitchFamily="18" charset="0"/>
                    <a:cs typeface="Times New Roman" panose="02020603050405020304" pitchFamily="18" charset="0"/>
                  </a:rPr>
                  <a:t>, predict that the customer will buy.</a:t>
                </a:r>
              </a:p>
              <a:p>
                <a:pPr>
                  <a:lnSpc>
                    <a:spcPct val="150000"/>
                  </a:lnSpc>
                </a:pPr>
                <a:r>
                  <a:rPr lang="en-US" altLang="zh-CN" sz="1600" dirty="0">
                    <a:latin typeface="Times New Roman" panose="02020603050405020304" pitchFamily="18" charset="0"/>
                    <a:cs typeface="Times New Roman" panose="02020603050405020304" pitchFamily="18" charset="0"/>
                  </a:rPr>
                  <a:t>If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𝑃</m:t>
                    </m:r>
                    <m:r>
                      <a:rPr lang="en-US" altLang="zh-CN" sz="1600" i="1" dirty="0" smtClean="0">
                        <a:latin typeface="Cambria Math" panose="02040503050406030204" pitchFamily="18" charset="0"/>
                        <a:cs typeface="Times New Roman" panose="02020603050405020304" pitchFamily="18" charset="0"/>
                      </a:rPr>
                      <m:t>(</m:t>
                    </m:r>
                    <m:r>
                      <a:rPr lang="en-US" altLang="zh-CN" sz="1600" i="1" dirty="0" smtClean="0">
                        <a:latin typeface="Cambria Math" panose="02040503050406030204" pitchFamily="18" charset="0"/>
                        <a:cs typeface="Times New Roman" panose="02020603050405020304" pitchFamily="18" charset="0"/>
                      </a:rPr>
                      <m:t>𝑏𝑢𝑦</m:t>
                    </m:r>
                    <m:r>
                      <a:rPr lang="en-US" altLang="zh-CN" sz="1600" i="1" dirty="0" smtClean="0">
                        <a:latin typeface="Cambria Math" panose="02040503050406030204" pitchFamily="18" charset="0"/>
                        <a:cs typeface="Times New Roman" panose="02020603050405020304" pitchFamily="18" charset="0"/>
                      </a:rPr>
                      <m:t>)≤0.5</m:t>
                    </m:r>
                  </m:oMath>
                </a14:m>
                <a:r>
                  <a:rPr lang="en-US" altLang="zh-CN" sz="1600" dirty="0">
                    <a:latin typeface="Times New Roman" panose="02020603050405020304" pitchFamily="18" charset="0"/>
                    <a:cs typeface="Times New Roman" panose="02020603050405020304" pitchFamily="18" charset="0"/>
                  </a:rPr>
                  <a:t>, predict that the customer will not buy.</a:t>
                </a:r>
              </a:p>
            </p:txBody>
          </p:sp>
        </mc:Choice>
        <mc:Fallback xmlns="">
          <p:sp>
            <p:nvSpPr>
              <p:cNvPr id="11" name="TextBox 10">
                <a:extLst>
                  <a:ext uri="{FF2B5EF4-FFF2-40B4-BE49-F238E27FC236}">
                    <a16:creationId xmlns:a16="http://schemas.microsoft.com/office/drawing/2014/main" id="{1560418C-E863-9F4E-6835-6A5515A5A047}"/>
                  </a:ext>
                </a:extLst>
              </p:cNvPr>
              <p:cNvSpPr txBox="1">
                <a:spLocks noRot="1" noChangeAspect="1" noMove="1" noResize="1" noEditPoints="1" noAdjustHandles="1" noChangeArrowheads="1" noChangeShapeType="1" noTextEdit="1"/>
              </p:cNvSpPr>
              <p:nvPr/>
            </p:nvSpPr>
            <p:spPr>
              <a:xfrm>
                <a:off x="428169" y="1619477"/>
                <a:ext cx="9847944" cy="1525418"/>
              </a:xfrm>
              <a:prstGeom prst="rect">
                <a:avLst/>
              </a:prstGeom>
              <a:blipFill>
                <a:blip r:embed="rId2"/>
                <a:stretch>
                  <a:fillRect l="-257" b="-413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D99DC83-AA07-105E-706A-913F41EBF767}"/>
              </a:ext>
            </a:extLst>
          </p:cNvPr>
          <p:cNvSpPr txBox="1"/>
          <p:nvPr/>
        </p:nvSpPr>
        <p:spPr>
          <a:xfrm>
            <a:off x="428169" y="3713106"/>
            <a:ext cx="9989460" cy="2951001"/>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Conclusion:</a:t>
            </a:r>
          </a:p>
          <a:p>
            <a:pPr>
              <a:lnSpc>
                <a:spcPct val="150000"/>
              </a:lnSpc>
            </a:pPr>
            <a:r>
              <a:rPr lang="en-US" b="1" dirty="0">
                <a:latin typeface="Times New Roman" panose="02020603050405020304" pitchFamily="18" charset="0"/>
                <a:cs typeface="Times New Roman" panose="02020603050405020304" pitchFamily="18" charset="0"/>
              </a:rPr>
              <a:t>Binary Outcome</a:t>
            </a:r>
            <a:r>
              <a:rPr lang="en-US" dirty="0">
                <a:latin typeface="Times New Roman" panose="02020603050405020304" pitchFamily="18" charset="0"/>
                <a:cs typeface="Times New Roman" panose="02020603050405020304" pitchFamily="18" charset="0"/>
              </a:rPr>
              <a:t>: Logistic regression is ideal when the outcome is binary (e.g., buy or not buy, pass or fail).</a:t>
            </a:r>
          </a:p>
          <a:p>
            <a:pPr>
              <a:lnSpc>
                <a:spcPct val="150000"/>
              </a:lnSpc>
            </a:pPr>
            <a:r>
              <a:rPr lang="en-US" b="1" dirty="0">
                <a:latin typeface="Times New Roman" panose="02020603050405020304" pitchFamily="18" charset="0"/>
                <a:cs typeface="Times New Roman" panose="02020603050405020304" pitchFamily="18" charset="0"/>
              </a:rPr>
              <a:t>Probability Interpretation</a:t>
            </a:r>
            <a:r>
              <a:rPr lang="en-US" dirty="0">
                <a:latin typeface="Times New Roman" panose="02020603050405020304" pitchFamily="18" charset="0"/>
                <a:cs typeface="Times New Roman" panose="02020603050405020304" pitchFamily="18" charset="0"/>
              </a:rPr>
              <a:t>: Instead of just predicting 0 or 1, logistic regression outputs a probability, which can be interpreted as the likelihood of an event happening.</a:t>
            </a:r>
          </a:p>
          <a:p>
            <a:pPr>
              <a:lnSpc>
                <a:spcPct val="150000"/>
              </a:lnSpc>
            </a:pPr>
            <a:r>
              <a:rPr lang="en-US" b="1" dirty="0">
                <a:latin typeface="Times New Roman" panose="02020603050405020304" pitchFamily="18" charset="0"/>
                <a:cs typeface="Times New Roman" panose="02020603050405020304" pitchFamily="18" charset="0"/>
              </a:rPr>
              <a:t>Real-World Applications</a:t>
            </a:r>
            <a:r>
              <a:rPr lang="en-US" dirty="0">
                <a:latin typeface="Times New Roman" panose="02020603050405020304" pitchFamily="18" charset="0"/>
                <a:cs typeface="Times New Roman" panose="02020603050405020304" pitchFamily="18" charset="0"/>
              </a:rPr>
              <a:t>: It’s widely used in areas like marketing, medical diagnoses (predicting disease presence), and risk analysis (e.g., predicting loan defaults).</a:t>
            </a:r>
          </a:p>
        </p:txBody>
      </p:sp>
    </p:spTree>
    <p:extLst>
      <p:ext uri="{BB962C8B-B14F-4D97-AF65-F5344CB8AC3E}">
        <p14:creationId xmlns:p14="http://schemas.microsoft.com/office/powerpoint/2010/main" val="82769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06AFB-CD3D-8F32-A048-0A498190F5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98E87F-FF4F-9DD9-3B9D-78A9CDD1E724}"/>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k-Nearest Neighbors (k-NN) </a:t>
            </a:r>
            <a:endParaRPr lang="ja-JP" altLang="en-US"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806681A-C5AB-37DE-27F2-6577029F5EDA}"/>
              </a:ext>
            </a:extLst>
          </p:cNvPr>
          <p:cNvSpPr txBox="1"/>
          <p:nvPr/>
        </p:nvSpPr>
        <p:spPr>
          <a:xfrm>
            <a:off x="428169" y="1266144"/>
            <a:ext cx="9847945" cy="1704506"/>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k-Nearest Neighbors (k-NN) is a supervised learning algorithm that classifies a new data point based on the majority class of </a:t>
            </a:r>
            <a:r>
              <a:rPr lang="en-US" altLang="zh-CN" dirty="0">
                <a:solidFill>
                  <a:srgbClr val="FF0000"/>
                </a:solidFill>
                <a:latin typeface="Times New Roman" panose="02020603050405020304" pitchFamily="18" charset="0"/>
                <a:cs typeface="Times New Roman" panose="02020603050405020304" pitchFamily="18" charset="0"/>
              </a:rPr>
              <a:t>its k nearest neighbors in the feature space.</a:t>
            </a:r>
          </a:p>
          <a:p>
            <a:pPr>
              <a:lnSpc>
                <a:spcPct val="150000"/>
              </a:lnSpc>
            </a:pPr>
            <a:r>
              <a:rPr lang="en-US" altLang="zh-CN" dirty="0">
                <a:latin typeface="Times New Roman" panose="02020603050405020304" pitchFamily="18" charset="0"/>
                <a:cs typeface="Times New Roman" panose="02020603050405020304" pitchFamily="18" charset="0"/>
              </a:rPr>
              <a:t>It is a</a:t>
            </a:r>
            <a:r>
              <a:rPr lang="en-US" altLang="zh-CN" b="1" dirty="0">
                <a:latin typeface="Times New Roman" panose="02020603050405020304" pitchFamily="18" charset="0"/>
                <a:cs typeface="Times New Roman" panose="02020603050405020304" pitchFamily="18" charset="0"/>
              </a:rPr>
              <a:t> lazy </a:t>
            </a:r>
            <a:r>
              <a:rPr lang="en-US" altLang="zh-CN" dirty="0">
                <a:latin typeface="Times New Roman" panose="02020603050405020304" pitchFamily="18" charset="0"/>
                <a:cs typeface="Times New Roman" panose="02020603050405020304" pitchFamily="18" charset="0"/>
              </a:rPr>
              <a:t>learning algorithm because </a:t>
            </a:r>
            <a:r>
              <a:rPr lang="en-US" altLang="zh-CN" b="1" dirty="0">
                <a:solidFill>
                  <a:srgbClr val="FF0000"/>
                </a:solidFill>
                <a:latin typeface="Times New Roman" panose="02020603050405020304" pitchFamily="18" charset="0"/>
                <a:cs typeface="Times New Roman" panose="02020603050405020304" pitchFamily="18" charset="0"/>
              </a:rPr>
              <a:t>it doesn't explicitly learn a model</a:t>
            </a:r>
            <a:r>
              <a:rPr lang="en-US" altLang="zh-CN" dirty="0">
                <a:latin typeface="Times New Roman" panose="02020603050405020304" pitchFamily="18" charset="0"/>
                <a:cs typeface="Times New Roman" panose="02020603050405020304" pitchFamily="18" charset="0"/>
              </a:rPr>
              <a:t>; instead, it memorizes the training data and makes predictions only at the time of classification.</a:t>
            </a:r>
          </a:p>
        </p:txBody>
      </p:sp>
      <p:sp>
        <p:nvSpPr>
          <p:cNvPr id="8" name="TextBox 7">
            <a:extLst>
              <a:ext uri="{FF2B5EF4-FFF2-40B4-BE49-F238E27FC236}">
                <a16:creationId xmlns:a16="http://schemas.microsoft.com/office/drawing/2014/main" id="{B1FBD018-38DD-1599-39E3-6E787A666BC6}"/>
              </a:ext>
            </a:extLst>
          </p:cNvPr>
          <p:cNvSpPr txBox="1"/>
          <p:nvPr/>
        </p:nvSpPr>
        <p:spPr>
          <a:xfrm>
            <a:off x="428171" y="3429000"/>
            <a:ext cx="9847943" cy="170450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Applications:</a:t>
            </a:r>
          </a:p>
          <a:p>
            <a:pPr>
              <a:lnSpc>
                <a:spcPct val="150000"/>
              </a:lnSpc>
            </a:pPr>
            <a:r>
              <a:rPr lang="en-US" dirty="0">
                <a:latin typeface="Times New Roman" panose="02020603050405020304" pitchFamily="18" charset="0"/>
                <a:cs typeface="Times New Roman" panose="02020603050405020304" pitchFamily="18" charset="0"/>
              </a:rPr>
              <a:t>Image recognition: Classify objects based on the most similar images in the training set.</a:t>
            </a:r>
          </a:p>
          <a:p>
            <a:pPr>
              <a:lnSpc>
                <a:spcPct val="150000"/>
              </a:lnSpc>
            </a:pPr>
            <a:r>
              <a:rPr lang="en-US" dirty="0">
                <a:latin typeface="Times New Roman" panose="02020603050405020304" pitchFamily="18" charset="0"/>
                <a:cs typeface="Times New Roman" panose="02020603050405020304" pitchFamily="18" charset="0"/>
              </a:rPr>
              <a:t>Recommender systems: Recommend products based on the preferences of similar users.</a:t>
            </a:r>
          </a:p>
          <a:p>
            <a:pPr>
              <a:lnSpc>
                <a:spcPct val="150000"/>
              </a:lnSpc>
            </a:pPr>
            <a:r>
              <a:rPr lang="en-US" dirty="0">
                <a:latin typeface="Times New Roman" panose="02020603050405020304" pitchFamily="18" charset="0"/>
                <a:cs typeface="Times New Roman" panose="02020603050405020304" pitchFamily="18" charset="0"/>
              </a:rPr>
              <a:t>Anomaly detection: Detect unusual patterns in data based on proximity to known patterns.</a:t>
            </a:r>
          </a:p>
        </p:txBody>
      </p:sp>
    </p:spTree>
    <p:extLst>
      <p:ext uri="{BB962C8B-B14F-4D97-AF65-F5344CB8AC3E}">
        <p14:creationId xmlns:p14="http://schemas.microsoft.com/office/powerpoint/2010/main" val="215079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68F62-F882-1D8C-449C-B4F46FAA4A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439A87-D9E3-26FD-2C00-DFCC35B31654}"/>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k-Nearest Neighbors (k-NN) </a:t>
            </a:r>
            <a:endParaRPr lang="ja-JP" altLang="en-US"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1F5A6C-9FEA-52F9-0D81-3F86F0D61FDE}"/>
              </a:ext>
            </a:extLst>
          </p:cNvPr>
          <p:cNvSpPr txBox="1"/>
          <p:nvPr/>
        </p:nvSpPr>
        <p:spPr>
          <a:xfrm>
            <a:off x="428169" y="1171849"/>
            <a:ext cx="9847945" cy="1750672"/>
          </a:xfrm>
          <a:prstGeom prst="rect">
            <a:avLst/>
          </a:prstGeom>
          <a:noFill/>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How Does k-NN Work?</a:t>
            </a:r>
          </a:p>
          <a:p>
            <a:pPr>
              <a:lnSpc>
                <a:spcPct val="150000"/>
              </a:lnSpc>
            </a:pPr>
            <a:r>
              <a:rPr lang="en-US" b="1" dirty="0">
                <a:latin typeface="Times New Roman" panose="02020603050405020304" pitchFamily="18" charset="0"/>
                <a:cs typeface="Times New Roman" panose="02020603050405020304" pitchFamily="18" charset="0"/>
              </a:rPr>
              <a:t>1) Choose k (Number of Neighbors):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is the number of nearest neighbors to consider when making a prediction. Choosing the right value of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is important because it affects the model’s accuracy and generalization.</a:t>
            </a:r>
          </a:p>
        </p:txBody>
      </p:sp>
      <p:sp>
        <p:nvSpPr>
          <p:cNvPr id="8" name="TextBox 7">
            <a:extLst>
              <a:ext uri="{FF2B5EF4-FFF2-40B4-BE49-F238E27FC236}">
                <a16:creationId xmlns:a16="http://schemas.microsoft.com/office/drawing/2014/main" id="{B0D81910-9D5C-917E-C29B-04F89A210C83}"/>
              </a:ext>
            </a:extLst>
          </p:cNvPr>
          <p:cNvSpPr txBox="1"/>
          <p:nvPr/>
        </p:nvSpPr>
        <p:spPr>
          <a:xfrm>
            <a:off x="428171" y="3092325"/>
            <a:ext cx="9847943" cy="1289007"/>
          </a:xfrm>
          <a:prstGeom prst="rect">
            <a:avLst/>
          </a:prstGeom>
          <a:noFill/>
        </p:spPr>
        <p:txBody>
          <a:bodyPr wrap="square">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Calculate Distance:</a:t>
            </a:r>
          </a:p>
          <a:p>
            <a:pPr>
              <a:lnSpc>
                <a:spcPct val="150000"/>
              </a:lnSpc>
            </a:pPr>
            <a:r>
              <a:rPr lang="en-US" dirty="0">
                <a:latin typeface="Times New Roman" panose="02020603050405020304" pitchFamily="18" charset="0"/>
                <a:cs typeface="Times New Roman" panose="02020603050405020304" pitchFamily="18" charset="0"/>
              </a:rPr>
              <a:t>For each new data point, k-NN calculates the distance between the point and all other points in the dataset. Common distance metrics include:</a:t>
            </a:r>
          </a:p>
        </p:txBody>
      </p:sp>
      <p:pic>
        <p:nvPicPr>
          <p:cNvPr id="2" name="Picture 1">
            <a:extLst>
              <a:ext uri="{FF2B5EF4-FFF2-40B4-BE49-F238E27FC236}">
                <a16:creationId xmlns:a16="http://schemas.microsoft.com/office/drawing/2014/main" id="{7282D545-3C40-C7B0-AC9C-7D12FFAB320F}"/>
              </a:ext>
            </a:extLst>
          </p:cNvPr>
          <p:cNvPicPr>
            <a:picLocks noChangeAspect="1"/>
          </p:cNvPicPr>
          <p:nvPr/>
        </p:nvPicPr>
        <p:blipFill>
          <a:blip r:embed="rId2"/>
          <a:stretch>
            <a:fillRect/>
          </a:stretch>
        </p:blipFill>
        <p:spPr>
          <a:xfrm>
            <a:off x="670945" y="4679991"/>
            <a:ext cx="5098483" cy="1289007"/>
          </a:xfrm>
          <a:prstGeom prst="rect">
            <a:avLst/>
          </a:prstGeom>
        </p:spPr>
      </p:pic>
      <p:pic>
        <p:nvPicPr>
          <p:cNvPr id="3" name="Picture 2">
            <a:extLst>
              <a:ext uri="{FF2B5EF4-FFF2-40B4-BE49-F238E27FC236}">
                <a16:creationId xmlns:a16="http://schemas.microsoft.com/office/drawing/2014/main" id="{80AA1F77-2EAE-06D0-9686-DF728E52491B}"/>
              </a:ext>
            </a:extLst>
          </p:cNvPr>
          <p:cNvPicPr>
            <a:picLocks noChangeAspect="1"/>
          </p:cNvPicPr>
          <p:nvPr/>
        </p:nvPicPr>
        <p:blipFill>
          <a:blip r:embed="rId3"/>
          <a:stretch>
            <a:fillRect/>
          </a:stretch>
        </p:blipFill>
        <p:spPr>
          <a:xfrm>
            <a:off x="6281057" y="4679991"/>
            <a:ext cx="4956969" cy="1152523"/>
          </a:xfrm>
          <a:prstGeom prst="rect">
            <a:avLst/>
          </a:prstGeom>
        </p:spPr>
      </p:pic>
    </p:spTree>
    <p:extLst>
      <p:ext uri="{BB962C8B-B14F-4D97-AF65-F5344CB8AC3E}">
        <p14:creationId xmlns:p14="http://schemas.microsoft.com/office/powerpoint/2010/main" val="65413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C98-A5FE-ED4E-B5D8-1E13D7FFD3A2}"/>
              </a:ext>
            </a:extLst>
          </p:cNvPr>
          <p:cNvSpPr>
            <a:spLocks noGrp="1"/>
          </p:cNvSpPr>
          <p:nvPr>
            <p:ph type="ctrTitle"/>
          </p:nvPr>
        </p:nvSpPr>
        <p:spPr>
          <a:xfrm>
            <a:off x="430280" y="1764569"/>
            <a:ext cx="7724912" cy="3591817"/>
          </a:xfrm>
          <a:prstGeom prst="rect">
            <a:avLst/>
          </a:prstGeom>
        </p:spPr>
        <p:txBody>
          <a:bodyPr wrap="square" lIns="91440" tIns="45720" rIns="91440" bIns="45720" anchor="t" anchorCtr="0">
            <a:spAutoFit/>
          </a:bodyPr>
          <a:lstStyle/>
          <a:p>
            <a:pPr>
              <a:lnSpc>
                <a:spcPct val="150000"/>
              </a:lnSpc>
            </a:pPr>
            <a:r>
              <a:rPr lang="en-US" sz="3200" b="1" dirty="0">
                <a:solidFill>
                  <a:srgbClr val="424242"/>
                </a:solidFill>
                <a:latin typeface="Times New Roman" panose="02020603050405020304" pitchFamily="18" charset="0"/>
                <a:cs typeface="Times New Roman" panose="02020603050405020304" pitchFamily="18" charset="0"/>
              </a:rPr>
              <a:t>Objectives:</a:t>
            </a: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r>
              <a:rPr lang="en-US" sz="2000" dirty="0">
                <a:solidFill>
                  <a:srgbClr val="424242"/>
                </a:solidFill>
                <a:latin typeface="Times New Roman" panose="02020603050405020304" pitchFamily="18" charset="0"/>
                <a:cs typeface="Times New Roman" panose="02020603050405020304" pitchFamily="18" charset="0"/>
              </a:rPr>
              <a:t>1. Introduction to </a:t>
            </a:r>
            <a:r>
              <a:rPr lang="en-US" altLang="ja-JP" sz="2000" i="0" u="none" strike="noStrike" kern="1200" baseline="0" dirty="0">
                <a:solidFill>
                  <a:srgbClr val="000000"/>
                </a:solidFill>
                <a:latin typeface="Times New Roman" panose="02020603050405020304" pitchFamily="18" charset="0"/>
              </a:rPr>
              <a:t>Clustering - DBSCAN</a:t>
            </a:r>
            <a:br>
              <a:rPr lang="en-US" sz="2000" dirty="0">
                <a:solidFill>
                  <a:srgbClr val="424242"/>
                </a:solidFill>
                <a:latin typeface="Times New Roman" panose="02020603050405020304" pitchFamily="18" charset="0"/>
                <a:cs typeface="Times New Roman" panose="02020603050405020304" pitchFamily="18" charset="0"/>
              </a:rPr>
            </a:br>
            <a:r>
              <a:rPr lang="en-US" altLang="zh-CN" sz="2000" dirty="0">
                <a:solidFill>
                  <a:srgbClr val="424242"/>
                </a:solidFill>
                <a:latin typeface="Times New Roman" panose="02020603050405020304" pitchFamily="18" charset="0"/>
                <a:cs typeface="Times New Roman" panose="02020603050405020304" pitchFamily="18" charset="0"/>
              </a:rPr>
              <a:t>2.</a:t>
            </a:r>
            <a:r>
              <a:rPr lang="zh-CN" altLang="en-US" sz="2000" dirty="0">
                <a:solidFill>
                  <a:srgbClr val="424242"/>
                </a:solidFill>
                <a:latin typeface="Times New Roman" panose="02020603050405020304" pitchFamily="18" charset="0"/>
                <a:cs typeface="Times New Roman" panose="02020603050405020304" pitchFamily="18" charset="0"/>
              </a:rPr>
              <a:t> </a:t>
            </a:r>
            <a:r>
              <a:rPr lang="en-US" sz="2000" dirty="0">
                <a:solidFill>
                  <a:srgbClr val="424242"/>
                </a:solidFill>
                <a:latin typeface="Times New Roman" panose="02020603050405020304" pitchFamily="18" charset="0"/>
                <a:cs typeface="Times New Roman" panose="02020603050405020304" pitchFamily="18" charset="0"/>
              </a:rPr>
              <a:t>Understanding what is classification models</a:t>
            </a:r>
            <a:br>
              <a:rPr lang="en-US" sz="2000" dirty="0">
                <a:latin typeface="Times New Roman" panose="02020603050405020304" pitchFamily="18" charset="0"/>
                <a:cs typeface="Times New Roman" panose="02020603050405020304" pitchFamily="18" charset="0"/>
              </a:rPr>
            </a:br>
            <a:r>
              <a:rPr lang="en-US" altLang="zh-CN" sz="2000" dirty="0">
                <a:solidFill>
                  <a:srgbClr val="424242"/>
                </a:solidFill>
                <a:latin typeface="Times New Roman" panose="02020603050405020304" pitchFamily="18" charset="0"/>
                <a:cs typeface="Times New Roman" panose="02020603050405020304" pitchFamily="18" charset="0"/>
              </a:rPr>
              <a:t>3</a:t>
            </a:r>
            <a:r>
              <a:rPr lang="en-US" sz="2000" dirty="0">
                <a:solidFill>
                  <a:srgbClr val="424242"/>
                </a:solidFill>
                <a:latin typeface="Times New Roman" panose="02020603050405020304" pitchFamily="18" charset="0"/>
                <a:cs typeface="Times New Roman" panose="02020603050405020304" pitchFamily="18" charset="0"/>
              </a:rPr>
              <a:t>. Learning basic knowledge about Logistic Regression</a:t>
            </a:r>
            <a:br>
              <a:rPr lang="en-US" sz="2000" dirty="0">
                <a:latin typeface="Times New Roman" panose="02020603050405020304" pitchFamily="18" charset="0"/>
                <a:cs typeface="Times New Roman" panose="02020603050405020304" pitchFamily="18" charset="0"/>
              </a:rPr>
            </a:br>
            <a:r>
              <a:rPr lang="en-US" altLang="zh-CN" sz="2000" dirty="0">
                <a:solidFill>
                  <a:srgbClr val="424242"/>
                </a:solidFill>
                <a:latin typeface="Times New Roman" panose="02020603050405020304" pitchFamily="18" charset="0"/>
                <a:cs typeface="Times New Roman" panose="02020603050405020304" pitchFamily="18" charset="0"/>
              </a:rPr>
              <a:t>4</a:t>
            </a:r>
            <a:r>
              <a:rPr lang="en-US" sz="2000" dirty="0">
                <a:solidFill>
                  <a:srgbClr val="424242"/>
                </a:solidFill>
                <a:latin typeface="Times New Roman" panose="02020603050405020304" pitchFamily="18" charset="0"/>
                <a:cs typeface="Times New Roman" panose="02020603050405020304" pitchFamily="18" charset="0"/>
              </a:rPr>
              <a:t>. Learning basic knowledge about KNN</a:t>
            </a:r>
            <a:br>
              <a:rPr lang="en-US" sz="2000" dirty="0">
                <a:solidFill>
                  <a:srgbClr val="424242"/>
                </a:solidFill>
                <a:latin typeface="Times New Roman" panose="02020603050405020304" pitchFamily="18" charset="0"/>
                <a:cs typeface="Times New Roman" panose="02020603050405020304" pitchFamily="18" charset="0"/>
              </a:rPr>
            </a:br>
            <a:r>
              <a:rPr lang="en-US" sz="2000" dirty="0">
                <a:solidFill>
                  <a:srgbClr val="424242"/>
                </a:solidFill>
                <a:latin typeface="Times New Roman" panose="02020603050405020304" pitchFamily="18" charset="0"/>
                <a:cs typeface="Times New Roman" panose="02020603050405020304" pitchFamily="18" charset="0"/>
              </a:rPr>
              <a:t>5. Additional Knowledge-Decision Tree and Random Forest </a:t>
            </a:r>
          </a:p>
        </p:txBody>
      </p:sp>
    </p:spTree>
    <p:extLst>
      <p:ext uri="{BB962C8B-B14F-4D97-AF65-F5344CB8AC3E}">
        <p14:creationId xmlns:p14="http://schemas.microsoft.com/office/powerpoint/2010/main" val="178172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814A-B0FE-973D-9501-C022BA1E19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86041A-CA10-1DB4-111C-616F114963D4}"/>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k-Nearest Neighbors (k-NN) </a:t>
            </a:r>
            <a:endParaRPr lang="ja-JP" altLang="en-US"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74F78C-9BBB-90B0-16CD-599210E5AFD9}"/>
              </a:ext>
            </a:extLst>
          </p:cNvPr>
          <p:cNvSpPr txBox="1"/>
          <p:nvPr/>
        </p:nvSpPr>
        <p:spPr>
          <a:xfrm>
            <a:off x="428171" y="1171849"/>
            <a:ext cx="9847945" cy="1345048"/>
          </a:xfrm>
          <a:prstGeom prst="rect">
            <a:avLst/>
          </a:prstGeom>
          <a:noFill/>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How Does k-NN Work?</a:t>
            </a:r>
          </a:p>
          <a:p>
            <a:pPr>
              <a:lnSpc>
                <a:spcPct val="150000"/>
              </a:lnSpc>
            </a:pPr>
            <a:r>
              <a:rPr lang="en-US" b="1" dirty="0">
                <a:latin typeface="Times New Roman" panose="02020603050405020304" pitchFamily="18" charset="0"/>
                <a:cs typeface="Times New Roman" panose="02020603050405020304" pitchFamily="18" charset="0"/>
              </a:rPr>
              <a:t>3) Find k Nearest Neighbors: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Identify the </a:t>
            </a:r>
            <a:r>
              <a:rPr lang="en-US" b="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data points in the training set that are closest to the new data point.</a:t>
            </a:r>
          </a:p>
        </p:txBody>
      </p:sp>
      <p:sp>
        <p:nvSpPr>
          <p:cNvPr id="8" name="TextBox 7">
            <a:extLst>
              <a:ext uri="{FF2B5EF4-FFF2-40B4-BE49-F238E27FC236}">
                <a16:creationId xmlns:a16="http://schemas.microsoft.com/office/drawing/2014/main" id="{38CEEEEE-6FD8-A085-C9C1-9A65B0C9DB29}"/>
              </a:ext>
            </a:extLst>
          </p:cNvPr>
          <p:cNvSpPr txBox="1"/>
          <p:nvPr/>
        </p:nvSpPr>
        <p:spPr>
          <a:xfrm>
            <a:off x="428171" y="2516897"/>
            <a:ext cx="9847943" cy="2120004"/>
          </a:xfrm>
          <a:prstGeom prst="rect">
            <a:avLst/>
          </a:prstGeom>
          <a:noFill/>
        </p:spPr>
        <p:txBody>
          <a:bodyPr wrap="square">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Vote for the Class: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class of the new data point is determined by a majority vote of its k nearest neighbors. The class that appears most frequently among the neighbors is assigned to the new point.</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Weighted k-NN: In some cases, distances can be used to weight the votes, giving more influence to closer neighbors.</a:t>
            </a:r>
          </a:p>
        </p:txBody>
      </p:sp>
      <p:sp>
        <p:nvSpPr>
          <p:cNvPr id="6" name="TextBox 5">
            <a:extLst>
              <a:ext uri="{FF2B5EF4-FFF2-40B4-BE49-F238E27FC236}">
                <a16:creationId xmlns:a16="http://schemas.microsoft.com/office/drawing/2014/main" id="{13C22B3D-8E88-E561-6B84-E6F0998A3C25}"/>
              </a:ext>
            </a:extLst>
          </p:cNvPr>
          <p:cNvSpPr txBox="1"/>
          <p:nvPr/>
        </p:nvSpPr>
        <p:spPr>
          <a:xfrm>
            <a:off x="429225" y="4647874"/>
            <a:ext cx="9689864" cy="2027671"/>
          </a:xfrm>
          <a:prstGeom prst="rect">
            <a:avLst/>
          </a:prstGeom>
          <a:noFill/>
        </p:spPr>
        <p:txBody>
          <a:bodyPr wrap="square">
            <a:spAutoFit/>
          </a:bodyPr>
          <a:lstStyle/>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Visualization of k-NN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visualize the k-NN algorithm using a simple 2D scatter plot, where:</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x-axis: Petal length</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y-axis: Petal width</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Points: Represent individual flowers, colored by their species.</a:t>
            </a:r>
          </a:p>
        </p:txBody>
      </p:sp>
    </p:spTree>
    <p:extLst>
      <p:ext uri="{BB962C8B-B14F-4D97-AF65-F5344CB8AC3E}">
        <p14:creationId xmlns:p14="http://schemas.microsoft.com/office/powerpoint/2010/main" val="1841121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C5BC-2FEE-BDAF-C7FC-D5CBB8CF95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501297-9C51-CB5F-7C2B-2C54C7A72A38}"/>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k-Nearest Neighbors (k-NN) </a:t>
            </a:r>
            <a:endParaRPr lang="ja-JP" altLang="en-US" b="1">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F98C0DD6-168F-10BA-E5B3-4E2154FB00E5}"/>
              </a:ext>
            </a:extLst>
          </p:cNvPr>
          <p:cNvCxnSpPr>
            <a:cxnSpLocks/>
          </p:cNvCxnSpPr>
          <p:nvPr/>
        </p:nvCxnSpPr>
        <p:spPr>
          <a:xfrm>
            <a:off x="1476261" y="5321147"/>
            <a:ext cx="5266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5DE405-158D-C381-E332-B1D355EABE43}"/>
              </a:ext>
            </a:extLst>
          </p:cNvPr>
          <p:cNvCxnSpPr/>
          <p:nvPr/>
        </p:nvCxnSpPr>
        <p:spPr>
          <a:xfrm flipV="1">
            <a:off x="1476261" y="1255923"/>
            <a:ext cx="0" cy="4065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DAC033D2-DD36-1D5F-1878-28877344E232}"/>
              </a:ext>
            </a:extLst>
          </p:cNvPr>
          <p:cNvSpPr/>
          <p:nvPr/>
        </p:nvSpPr>
        <p:spPr>
          <a:xfrm>
            <a:off x="3040655" y="1520328"/>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56D564A-4D63-6A5D-0601-87492401160F}"/>
              </a:ext>
            </a:extLst>
          </p:cNvPr>
          <p:cNvSpPr/>
          <p:nvPr/>
        </p:nvSpPr>
        <p:spPr>
          <a:xfrm>
            <a:off x="3651306" y="2363151"/>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821D40-DFF3-D2E7-B12C-E0131676A032}"/>
              </a:ext>
            </a:extLst>
          </p:cNvPr>
          <p:cNvSpPr/>
          <p:nvPr/>
        </p:nvSpPr>
        <p:spPr>
          <a:xfrm>
            <a:off x="2511845" y="1893066"/>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0C1DC75-3065-B59B-827A-A520E3C40B41}"/>
              </a:ext>
            </a:extLst>
          </p:cNvPr>
          <p:cNvSpPr/>
          <p:nvPr/>
        </p:nvSpPr>
        <p:spPr>
          <a:xfrm>
            <a:off x="3252180" y="2252982"/>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658851-C01C-6F5B-5BCF-D8502524295F}"/>
              </a:ext>
            </a:extLst>
          </p:cNvPr>
          <p:cNvSpPr/>
          <p:nvPr/>
        </p:nvSpPr>
        <p:spPr>
          <a:xfrm>
            <a:off x="2544895" y="2529289"/>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FB2EF59-CD9C-29A5-2850-A7BC9F145134}"/>
              </a:ext>
            </a:extLst>
          </p:cNvPr>
          <p:cNvSpPr/>
          <p:nvPr/>
        </p:nvSpPr>
        <p:spPr>
          <a:xfrm>
            <a:off x="3172858" y="2714773"/>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C7866E-2B5E-43B1-EC8A-B5124483B4F6}"/>
              </a:ext>
            </a:extLst>
          </p:cNvPr>
          <p:cNvSpPr/>
          <p:nvPr/>
        </p:nvSpPr>
        <p:spPr>
          <a:xfrm>
            <a:off x="4109292" y="1550594"/>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345222-B0E6-81B4-A8AF-BAD301A93906}"/>
              </a:ext>
            </a:extLst>
          </p:cNvPr>
          <p:cNvSpPr/>
          <p:nvPr/>
        </p:nvSpPr>
        <p:spPr>
          <a:xfrm>
            <a:off x="10546833" y="2561586"/>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B338F-7561-3843-0862-6A95A8F5E19B}"/>
              </a:ext>
            </a:extLst>
          </p:cNvPr>
          <p:cNvSpPr/>
          <p:nvPr/>
        </p:nvSpPr>
        <p:spPr>
          <a:xfrm>
            <a:off x="4626367" y="2985516"/>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751A6E-426A-02DD-964C-A051F0D7EFB4}"/>
              </a:ext>
            </a:extLst>
          </p:cNvPr>
          <p:cNvSpPr/>
          <p:nvPr/>
        </p:nvSpPr>
        <p:spPr>
          <a:xfrm>
            <a:off x="5472460" y="2645885"/>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A45BCC-4FCF-AA4A-B0F1-74E09787B8A4}"/>
              </a:ext>
            </a:extLst>
          </p:cNvPr>
          <p:cNvSpPr/>
          <p:nvPr/>
        </p:nvSpPr>
        <p:spPr>
          <a:xfrm>
            <a:off x="5538561" y="3517203"/>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FA522E-9666-3CF9-7D5E-596D01EA3308}"/>
              </a:ext>
            </a:extLst>
          </p:cNvPr>
          <p:cNvSpPr/>
          <p:nvPr/>
        </p:nvSpPr>
        <p:spPr>
          <a:xfrm>
            <a:off x="4902507" y="4132276"/>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4CD37F-B6F0-B682-8B66-B2E284C00364}"/>
              </a:ext>
            </a:extLst>
          </p:cNvPr>
          <p:cNvSpPr/>
          <p:nvPr/>
        </p:nvSpPr>
        <p:spPr>
          <a:xfrm>
            <a:off x="4123092" y="3496053"/>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C4B7C6B-0E8D-381F-0593-76A1D430DD36}"/>
              </a:ext>
            </a:extLst>
          </p:cNvPr>
          <p:cNvSpPr/>
          <p:nvPr/>
        </p:nvSpPr>
        <p:spPr>
          <a:xfrm>
            <a:off x="2258457" y="3815049"/>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DD37441-CBB4-59A1-8FAB-4E4469F526ED}"/>
              </a:ext>
            </a:extLst>
          </p:cNvPr>
          <p:cNvSpPr/>
          <p:nvPr/>
        </p:nvSpPr>
        <p:spPr>
          <a:xfrm>
            <a:off x="3833866" y="2621539"/>
            <a:ext cx="289226" cy="28922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3DE029-9560-4FF0-0237-9207B9F4631C}"/>
              </a:ext>
            </a:extLst>
          </p:cNvPr>
          <p:cNvSpPr/>
          <p:nvPr/>
        </p:nvSpPr>
        <p:spPr>
          <a:xfrm>
            <a:off x="8225312" y="2415244"/>
            <a:ext cx="991042" cy="99104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ysClr val="windowText" lastClr="000000"/>
              </a:solidFill>
            </a:endParaRPr>
          </a:p>
        </p:txBody>
      </p:sp>
      <p:sp>
        <p:nvSpPr>
          <p:cNvPr id="27" name="Oval 26">
            <a:extLst>
              <a:ext uri="{FF2B5EF4-FFF2-40B4-BE49-F238E27FC236}">
                <a16:creationId xmlns:a16="http://schemas.microsoft.com/office/drawing/2014/main" id="{DC8FB244-245C-8A8B-D1F2-66F2A6BD421F}"/>
              </a:ext>
            </a:extLst>
          </p:cNvPr>
          <p:cNvSpPr/>
          <p:nvPr/>
        </p:nvSpPr>
        <p:spPr>
          <a:xfrm>
            <a:off x="7779777" y="4416688"/>
            <a:ext cx="1777373" cy="177737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95AE147-5BF7-D007-C461-33114AAD789D}"/>
              </a:ext>
            </a:extLst>
          </p:cNvPr>
          <p:cNvSpPr txBox="1"/>
          <p:nvPr/>
        </p:nvSpPr>
        <p:spPr>
          <a:xfrm>
            <a:off x="9724698" y="2089009"/>
            <a:ext cx="609462" cy="369332"/>
          </a:xfrm>
          <a:prstGeom prst="rect">
            <a:avLst/>
          </a:prstGeom>
          <a:noFill/>
        </p:spPr>
        <p:txBody>
          <a:bodyPr wrap="none" rtlCol="0">
            <a:spAutoFit/>
          </a:bodyPr>
          <a:lstStyle/>
          <a:p>
            <a:r>
              <a:rPr lang="en-US" dirty="0"/>
              <a:t>K =1</a:t>
            </a:r>
          </a:p>
        </p:txBody>
      </p:sp>
      <p:sp>
        <p:nvSpPr>
          <p:cNvPr id="31" name="TextBox 30">
            <a:extLst>
              <a:ext uri="{FF2B5EF4-FFF2-40B4-BE49-F238E27FC236}">
                <a16:creationId xmlns:a16="http://schemas.microsoft.com/office/drawing/2014/main" id="{C0B451F2-AA5F-C778-8DC9-32418B972279}"/>
              </a:ext>
            </a:extLst>
          </p:cNvPr>
          <p:cNvSpPr txBox="1"/>
          <p:nvPr/>
        </p:nvSpPr>
        <p:spPr>
          <a:xfrm>
            <a:off x="9813304" y="4717694"/>
            <a:ext cx="609462" cy="369332"/>
          </a:xfrm>
          <a:prstGeom prst="rect">
            <a:avLst/>
          </a:prstGeom>
          <a:noFill/>
        </p:spPr>
        <p:txBody>
          <a:bodyPr wrap="none" rtlCol="0">
            <a:spAutoFit/>
          </a:bodyPr>
          <a:lstStyle/>
          <a:p>
            <a:r>
              <a:rPr lang="en-US" dirty="0"/>
              <a:t>K =5</a:t>
            </a:r>
          </a:p>
        </p:txBody>
      </p:sp>
      <p:sp>
        <p:nvSpPr>
          <p:cNvPr id="35" name="Oval 34">
            <a:extLst>
              <a:ext uri="{FF2B5EF4-FFF2-40B4-BE49-F238E27FC236}">
                <a16:creationId xmlns:a16="http://schemas.microsoft.com/office/drawing/2014/main" id="{897511AC-B849-3355-F84F-25F0ABA274B0}"/>
              </a:ext>
            </a:extLst>
          </p:cNvPr>
          <p:cNvSpPr/>
          <p:nvPr/>
        </p:nvSpPr>
        <p:spPr>
          <a:xfrm>
            <a:off x="9645376" y="2545814"/>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D0EF6D7-6AC2-8A94-B741-330A67C9224A}"/>
              </a:ext>
            </a:extLst>
          </p:cNvPr>
          <p:cNvSpPr txBox="1"/>
          <p:nvPr/>
        </p:nvSpPr>
        <p:spPr>
          <a:xfrm>
            <a:off x="9906089" y="2476685"/>
            <a:ext cx="478016" cy="369332"/>
          </a:xfrm>
          <a:prstGeom prst="rect">
            <a:avLst/>
          </a:prstGeom>
          <a:noFill/>
        </p:spPr>
        <p:txBody>
          <a:bodyPr wrap="none" rtlCol="0">
            <a:spAutoFit/>
          </a:bodyPr>
          <a:lstStyle/>
          <a:p>
            <a:r>
              <a:rPr lang="en-US" dirty="0"/>
              <a:t>= 1</a:t>
            </a:r>
          </a:p>
        </p:txBody>
      </p:sp>
      <p:sp>
        <p:nvSpPr>
          <p:cNvPr id="39" name="TextBox 38">
            <a:extLst>
              <a:ext uri="{FF2B5EF4-FFF2-40B4-BE49-F238E27FC236}">
                <a16:creationId xmlns:a16="http://schemas.microsoft.com/office/drawing/2014/main" id="{E2BD7308-7776-DA13-6B04-D777888FD35E}"/>
              </a:ext>
            </a:extLst>
          </p:cNvPr>
          <p:cNvSpPr txBox="1"/>
          <p:nvPr/>
        </p:nvSpPr>
        <p:spPr>
          <a:xfrm>
            <a:off x="10813311" y="2476685"/>
            <a:ext cx="478016" cy="369332"/>
          </a:xfrm>
          <a:prstGeom prst="rect">
            <a:avLst/>
          </a:prstGeom>
          <a:noFill/>
        </p:spPr>
        <p:txBody>
          <a:bodyPr wrap="none" rtlCol="0">
            <a:spAutoFit/>
          </a:bodyPr>
          <a:lstStyle/>
          <a:p>
            <a:r>
              <a:rPr lang="en-US" dirty="0"/>
              <a:t>= 0</a:t>
            </a:r>
          </a:p>
        </p:txBody>
      </p:sp>
      <p:sp>
        <p:nvSpPr>
          <p:cNvPr id="40" name="Rectangle 39">
            <a:extLst>
              <a:ext uri="{FF2B5EF4-FFF2-40B4-BE49-F238E27FC236}">
                <a16:creationId xmlns:a16="http://schemas.microsoft.com/office/drawing/2014/main" id="{CCF99BFD-686C-3D1D-5B1F-5F26B6385A83}"/>
              </a:ext>
            </a:extLst>
          </p:cNvPr>
          <p:cNvSpPr/>
          <p:nvPr/>
        </p:nvSpPr>
        <p:spPr>
          <a:xfrm>
            <a:off x="10605570" y="5321147"/>
            <a:ext cx="220338" cy="22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65B35B9-24EA-DEB3-7E48-881FC19F413D}"/>
              </a:ext>
            </a:extLst>
          </p:cNvPr>
          <p:cNvSpPr/>
          <p:nvPr/>
        </p:nvSpPr>
        <p:spPr>
          <a:xfrm>
            <a:off x="9704113" y="5305375"/>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976E892-52A1-5EA0-3C43-CFD8E3370A92}"/>
              </a:ext>
            </a:extLst>
          </p:cNvPr>
          <p:cNvSpPr txBox="1"/>
          <p:nvPr/>
        </p:nvSpPr>
        <p:spPr>
          <a:xfrm>
            <a:off x="9964826" y="5236246"/>
            <a:ext cx="478016" cy="369332"/>
          </a:xfrm>
          <a:prstGeom prst="rect">
            <a:avLst/>
          </a:prstGeom>
          <a:noFill/>
        </p:spPr>
        <p:txBody>
          <a:bodyPr wrap="none" rtlCol="0">
            <a:spAutoFit/>
          </a:bodyPr>
          <a:lstStyle/>
          <a:p>
            <a:r>
              <a:rPr lang="en-US" dirty="0"/>
              <a:t>= 3</a:t>
            </a:r>
          </a:p>
        </p:txBody>
      </p:sp>
      <p:sp>
        <p:nvSpPr>
          <p:cNvPr id="43" name="TextBox 42">
            <a:extLst>
              <a:ext uri="{FF2B5EF4-FFF2-40B4-BE49-F238E27FC236}">
                <a16:creationId xmlns:a16="http://schemas.microsoft.com/office/drawing/2014/main" id="{1CA79F9E-73BD-64C1-F46C-D757F60CCD13}"/>
              </a:ext>
            </a:extLst>
          </p:cNvPr>
          <p:cNvSpPr txBox="1"/>
          <p:nvPr/>
        </p:nvSpPr>
        <p:spPr>
          <a:xfrm>
            <a:off x="10872048" y="5236246"/>
            <a:ext cx="478016" cy="369332"/>
          </a:xfrm>
          <a:prstGeom prst="rect">
            <a:avLst/>
          </a:prstGeom>
          <a:noFill/>
        </p:spPr>
        <p:txBody>
          <a:bodyPr wrap="none" rtlCol="0">
            <a:spAutoFit/>
          </a:bodyPr>
          <a:lstStyle/>
          <a:p>
            <a:r>
              <a:rPr lang="en-US" dirty="0"/>
              <a:t>= 2</a:t>
            </a:r>
          </a:p>
        </p:txBody>
      </p:sp>
      <p:sp>
        <p:nvSpPr>
          <p:cNvPr id="44" name="TextBox 43">
            <a:extLst>
              <a:ext uri="{FF2B5EF4-FFF2-40B4-BE49-F238E27FC236}">
                <a16:creationId xmlns:a16="http://schemas.microsoft.com/office/drawing/2014/main" id="{5420E334-D633-24F7-A9AE-111D044793A6}"/>
              </a:ext>
            </a:extLst>
          </p:cNvPr>
          <p:cNvSpPr txBox="1"/>
          <p:nvPr/>
        </p:nvSpPr>
        <p:spPr>
          <a:xfrm>
            <a:off x="9444446" y="3082834"/>
            <a:ext cx="1114408" cy="369332"/>
          </a:xfrm>
          <a:prstGeom prst="rect">
            <a:avLst/>
          </a:prstGeom>
          <a:noFill/>
        </p:spPr>
        <p:txBody>
          <a:bodyPr wrap="none" rtlCol="0">
            <a:spAutoFit/>
          </a:bodyPr>
          <a:lstStyle/>
          <a:p>
            <a:r>
              <a:rPr lang="en-US" dirty="0"/>
              <a:t>Result =&gt;</a:t>
            </a:r>
          </a:p>
        </p:txBody>
      </p:sp>
      <p:sp>
        <p:nvSpPr>
          <p:cNvPr id="45" name="Oval 44">
            <a:extLst>
              <a:ext uri="{FF2B5EF4-FFF2-40B4-BE49-F238E27FC236}">
                <a16:creationId xmlns:a16="http://schemas.microsoft.com/office/drawing/2014/main" id="{80BD1F00-11B2-81E2-5DA1-27B90DE9E7FA}"/>
              </a:ext>
            </a:extLst>
          </p:cNvPr>
          <p:cNvSpPr/>
          <p:nvPr/>
        </p:nvSpPr>
        <p:spPr>
          <a:xfrm>
            <a:off x="10651710" y="3157331"/>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7F538A8-EFBA-1964-BE16-FD65A5616572}"/>
              </a:ext>
            </a:extLst>
          </p:cNvPr>
          <p:cNvSpPr txBox="1"/>
          <p:nvPr/>
        </p:nvSpPr>
        <p:spPr>
          <a:xfrm>
            <a:off x="9560831" y="5744062"/>
            <a:ext cx="1114408" cy="369332"/>
          </a:xfrm>
          <a:prstGeom prst="rect">
            <a:avLst/>
          </a:prstGeom>
          <a:noFill/>
        </p:spPr>
        <p:txBody>
          <a:bodyPr wrap="none" rtlCol="0">
            <a:spAutoFit/>
          </a:bodyPr>
          <a:lstStyle/>
          <a:p>
            <a:r>
              <a:rPr lang="en-US" dirty="0"/>
              <a:t>Result =&gt;</a:t>
            </a:r>
          </a:p>
        </p:txBody>
      </p:sp>
      <p:sp>
        <p:nvSpPr>
          <p:cNvPr id="47" name="Oval 46">
            <a:extLst>
              <a:ext uri="{FF2B5EF4-FFF2-40B4-BE49-F238E27FC236}">
                <a16:creationId xmlns:a16="http://schemas.microsoft.com/office/drawing/2014/main" id="{DD1AFE9D-2767-1FED-C265-FBAA9E56EB88}"/>
              </a:ext>
            </a:extLst>
          </p:cNvPr>
          <p:cNvSpPr/>
          <p:nvPr/>
        </p:nvSpPr>
        <p:spPr>
          <a:xfrm>
            <a:off x="10768095" y="5818559"/>
            <a:ext cx="220338" cy="2203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502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16109-96B5-2F1E-9AF0-D4BA676601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621D02-0D66-976F-78C7-53272AAB25A8}"/>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k-Nearest Neighbors (k-NN) </a:t>
            </a:r>
            <a:endParaRPr lang="ja-JP" altLang="en-US"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7DAA93A-282E-E565-4F42-FC5F2BEF887D}"/>
              </a:ext>
            </a:extLst>
          </p:cNvPr>
          <p:cNvSpPr txBox="1"/>
          <p:nvPr/>
        </p:nvSpPr>
        <p:spPr>
          <a:xfrm>
            <a:off x="430280" y="1287248"/>
            <a:ext cx="9847945" cy="5120825"/>
          </a:xfrm>
          <a:prstGeom prst="rect">
            <a:avLst/>
          </a:prstGeom>
          <a:noFill/>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Strengths and Weaknesses of k-NN</a:t>
            </a:r>
          </a:p>
          <a:p>
            <a:pPr>
              <a:lnSpc>
                <a:spcPct val="150000"/>
              </a:lnSpc>
            </a:pPr>
            <a:r>
              <a:rPr lang="en-US" dirty="0">
                <a:latin typeface="Times New Roman" panose="02020603050405020304" pitchFamily="18" charset="0"/>
                <a:cs typeface="Times New Roman" panose="02020603050405020304" pitchFamily="18" charset="0"/>
              </a:rPr>
              <a:t>Strengths: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Simple and Intuitive: k-NN is easy to understand and implement. It requires no training and can handle complex decision boundaries.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Assumptions: Since k-NN is non-parametric, it makes no assumptions about the data distribution, making it flexible for many types of data.</a:t>
            </a:r>
          </a:p>
          <a:p>
            <a:pPr>
              <a:lnSpc>
                <a:spcPct val="150000"/>
              </a:lnSpc>
            </a:pPr>
            <a:r>
              <a:rPr lang="en-US" dirty="0">
                <a:latin typeface="Times New Roman" panose="02020603050405020304" pitchFamily="18" charset="0"/>
                <a:cs typeface="Times New Roman" panose="02020603050405020304" pitchFamily="18" charset="0"/>
              </a:rPr>
              <a:t>Weaknesses: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Computationally Expensive: For large datasets, calculating distances between the new data point and all other points can be slow.</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Sensitive to Feature Scaling: k-NN relies on distance metrics, so if the features are not scaled properly, the results can be skewed. It’s important to standardize or normalize the features before applying k-NN.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Curse of Dimensionality: In high-dimensional spaces, the distance between data points becomes less meaningful, which can degrade performance.</a:t>
            </a:r>
          </a:p>
        </p:txBody>
      </p:sp>
    </p:spTree>
    <p:extLst>
      <p:ext uri="{BB962C8B-B14F-4D97-AF65-F5344CB8AC3E}">
        <p14:creationId xmlns:p14="http://schemas.microsoft.com/office/powerpoint/2010/main" val="95102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F62AE-F18A-94A6-ADCD-6BFFB0E7E2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8CF95B-BC0D-A0A0-9D55-D21F157C1DC7}"/>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Evaluation</a:t>
            </a:r>
            <a:r>
              <a:rPr lang="ja-JP" altLang="en-US" b="1">
                <a:latin typeface="Times New Roman" panose="02020603050405020304" pitchFamily="18" charset="0"/>
                <a:cs typeface="Times New Roman" panose="02020603050405020304" pitchFamily="18" charset="0"/>
              </a:rPr>
              <a:t> </a:t>
            </a:r>
          </a:p>
        </p:txBody>
      </p:sp>
      <p:sp>
        <p:nvSpPr>
          <p:cNvPr id="2" name="TextBox 6">
            <a:extLst>
              <a:ext uri="{FF2B5EF4-FFF2-40B4-BE49-F238E27FC236}">
                <a16:creationId xmlns:a16="http://schemas.microsoft.com/office/drawing/2014/main" id="{E178101C-E9C3-058E-5497-2769D54CABBF}"/>
              </a:ext>
            </a:extLst>
          </p:cNvPr>
          <p:cNvSpPr txBox="1"/>
          <p:nvPr/>
        </p:nvSpPr>
        <p:spPr>
          <a:xfrm>
            <a:off x="428171" y="1120752"/>
            <a:ext cx="9521371" cy="21661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latin typeface="Times New Roman" panose="02020603050405020304" pitchFamily="18" charset="0"/>
                <a:cs typeface="Times New Roman" panose="02020603050405020304" pitchFamily="18" charset="0"/>
              </a:rPr>
              <a:t>Positive and Negative in Classification</a:t>
            </a:r>
          </a:p>
          <a:p>
            <a:pPr>
              <a:lnSpc>
                <a:spcPct val="150000"/>
              </a:lnSpc>
            </a:pPr>
            <a:r>
              <a:rPr lang="en-US" b="1" dirty="0">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refer to the two possible classes in a </a:t>
            </a:r>
            <a:r>
              <a:rPr lang="en-US" b="1" dirty="0">
                <a:latin typeface="Times New Roman" panose="02020603050405020304" pitchFamily="18" charset="0"/>
                <a:cs typeface="Times New Roman" panose="02020603050405020304" pitchFamily="18" charset="0"/>
              </a:rPr>
              <a:t>binary classification problem</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Positive Class:</a:t>
            </a:r>
            <a:r>
              <a:rPr lang="en-US" dirty="0">
                <a:latin typeface="Times New Roman" panose="02020603050405020304" pitchFamily="18" charset="0"/>
                <a:cs typeface="Times New Roman" panose="02020603050405020304" pitchFamily="18" charset="0"/>
              </a:rPr>
              <a:t> Usually the class of interest or the class we're trying to identify (e.g., "spam" in spam detection, "disease" in medical diagnosis).</a:t>
            </a:r>
          </a:p>
          <a:p>
            <a:pPr marL="742950" lvl="1" indent="-285750">
              <a:lnSpc>
                <a:spcPct val="150000"/>
              </a:lnSpc>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Negative Class:</a:t>
            </a:r>
            <a:r>
              <a:rPr lang="en-US" dirty="0">
                <a:latin typeface="Times New Roman" panose="02020603050405020304" pitchFamily="18" charset="0"/>
                <a:cs typeface="Times New Roman" panose="02020603050405020304" pitchFamily="18" charset="0"/>
              </a:rPr>
              <a:t> The opposite of the positive class (e.g., "not spam" or "no disease").</a:t>
            </a:r>
          </a:p>
        </p:txBody>
      </p:sp>
      <p:sp>
        <p:nvSpPr>
          <p:cNvPr id="9" name="TextBox 8">
            <a:extLst>
              <a:ext uri="{FF2B5EF4-FFF2-40B4-BE49-F238E27FC236}">
                <a16:creationId xmlns:a16="http://schemas.microsoft.com/office/drawing/2014/main" id="{1A3A81E0-64E4-BECF-DE50-97E57E42F652}"/>
              </a:ext>
            </a:extLst>
          </p:cNvPr>
          <p:cNvSpPr txBox="1"/>
          <p:nvPr/>
        </p:nvSpPr>
        <p:spPr>
          <a:xfrm>
            <a:off x="428170" y="3286922"/>
            <a:ext cx="9521371" cy="2545377"/>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In other words: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Positive: The instance belongs to the class we're interested in.</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Negative: The instance does not belong to the class we're interested in.</a:t>
            </a:r>
          </a:p>
          <a:p>
            <a:pPr>
              <a:lnSpc>
                <a:spcPct val="150000"/>
              </a:lnSpc>
            </a:pPr>
            <a:r>
              <a:rPr lang="en-US" dirty="0">
                <a:latin typeface="Times New Roman" panose="02020603050405020304" pitchFamily="18" charset="0"/>
                <a:cs typeface="Times New Roman" panose="02020603050405020304" pitchFamily="18" charset="0"/>
              </a:rPr>
              <a:t>For example, in a medical test for a disease: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Positive: The test result indicates the presence of the disease.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Negative: The test result indicates the absence of the disease.</a:t>
            </a:r>
          </a:p>
        </p:txBody>
      </p:sp>
    </p:spTree>
    <p:extLst>
      <p:ext uri="{BB962C8B-B14F-4D97-AF65-F5344CB8AC3E}">
        <p14:creationId xmlns:p14="http://schemas.microsoft.com/office/powerpoint/2010/main" val="4173805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87F43-ED6C-F317-DE61-E6A053AEB0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90AFA1-A9A5-DFC4-552A-36E4957EA177}"/>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Evaluation</a:t>
            </a:r>
            <a:r>
              <a:rPr lang="ja-JP" altLang="en-US" b="1">
                <a:latin typeface="Times New Roman" panose="02020603050405020304" pitchFamily="18" charset="0"/>
                <a:cs typeface="Times New Roman" panose="02020603050405020304" pitchFamily="18" charset="0"/>
              </a:rPr>
              <a:t> </a:t>
            </a:r>
          </a:p>
        </p:txBody>
      </p:sp>
      <p:sp>
        <p:nvSpPr>
          <p:cNvPr id="2" name="TextBox 6">
            <a:extLst>
              <a:ext uri="{FF2B5EF4-FFF2-40B4-BE49-F238E27FC236}">
                <a16:creationId xmlns:a16="http://schemas.microsoft.com/office/drawing/2014/main" id="{7E7DC515-2D41-3B45-775B-3104BD7AFAB3}"/>
              </a:ext>
            </a:extLst>
          </p:cNvPr>
          <p:cNvSpPr txBox="1"/>
          <p:nvPr/>
        </p:nvSpPr>
        <p:spPr>
          <a:xfrm>
            <a:off x="430280" y="1125842"/>
            <a:ext cx="9802291" cy="557479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600"/>
              </a:spcAft>
            </a:pPr>
            <a:r>
              <a:rPr lang="en-US" sz="2000" b="1" dirty="0">
                <a:latin typeface="Times New Roman" panose="02020603050405020304" pitchFamily="18" charset="0"/>
                <a:cs typeface="Times New Roman" panose="02020603050405020304" pitchFamily="18" charset="0"/>
              </a:rPr>
              <a:t>True Positives (TP), False Positives (FP), True Negatives (TN), False Negatives (FN)</a:t>
            </a:r>
          </a:p>
          <a:p>
            <a:pPr>
              <a:lnSpc>
                <a:spcPct val="130000"/>
              </a:lnSpc>
            </a:pPr>
            <a:r>
              <a:rPr lang="en-US" dirty="0">
                <a:latin typeface="Times New Roman" panose="02020603050405020304" pitchFamily="18" charset="0"/>
                <a:cs typeface="Times New Roman" panose="02020603050405020304" pitchFamily="18" charset="0"/>
              </a:rPr>
              <a:t>When we make predictions, there are four possible outcomes, based on the actual and predicted class of each instance. These outcomes are used to evaluate the performance of the classifier:</a:t>
            </a:r>
          </a:p>
          <a:p>
            <a:pPr marL="285750" indent="-285750">
              <a:lnSpc>
                <a:spcPct val="130000"/>
              </a:lnSpc>
              <a:buFont typeface="Wingdings" pitchFamily="2" charset="2"/>
              <a:buChar char="Ø"/>
            </a:pPr>
            <a:r>
              <a:rPr lang="en-US" b="1" dirty="0">
                <a:latin typeface="Times New Roman" panose="02020603050405020304" pitchFamily="18" charset="0"/>
                <a:cs typeface="Times New Roman" panose="02020603050405020304" pitchFamily="18" charset="0"/>
              </a:rPr>
              <a:t>True Positive (TP):</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 The model correctly predicts the positive class.</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Explanation: The instance is </a:t>
            </a:r>
            <a:r>
              <a:rPr lang="en-US" b="1" dirty="0">
                <a:latin typeface="Times New Roman" panose="02020603050405020304" pitchFamily="18" charset="0"/>
                <a:cs typeface="Times New Roman" panose="02020603050405020304" pitchFamily="18" charset="0"/>
              </a:rPr>
              <a:t>actually positive</a:t>
            </a:r>
            <a:r>
              <a:rPr lang="en-US" dirty="0">
                <a:latin typeface="Times New Roman" panose="02020603050405020304" pitchFamily="18" charset="0"/>
                <a:cs typeface="Times New Roman" panose="02020603050405020304" pitchFamily="18" charset="0"/>
              </a:rPr>
              <a:t>, and the model has </a:t>
            </a:r>
            <a:r>
              <a:rPr lang="en-US" b="1" dirty="0">
                <a:latin typeface="Times New Roman" panose="02020603050405020304" pitchFamily="18" charset="0"/>
                <a:cs typeface="Times New Roman" panose="02020603050405020304" pitchFamily="18" charset="0"/>
              </a:rPr>
              <a:t>correctly classified it as positive</a:t>
            </a:r>
            <a:r>
              <a:rPr lang="en-US" dirty="0">
                <a:latin typeface="Times New Roman" panose="02020603050405020304" pitchFamily="18" charset="0"/>
                <a:cs typeface="Times New Roman" panose="02020603050405020304" pitchFamily="18" charset="0"/>
              </a:rPr>
              <a:t>.</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The test correctly predicts that a patient has the disease (when the patient indeed has the disease).</a:t>
            </a:r>
          </a:p>
          <a:p>
            <a:pPr marL="285750" indent="-285750">
              <a:lnSpc>
                <a:spcPct val="130000"/>
              </a:lnSpc>
              <a:buFont typeface="Wingdings" pitchFamily="2" charset="2"/>
              <a:buChar char="Ø"/>
            </a:pPr>
            <a:r>
              <a:rPr lang="en-US" b="1" dirty="0">
                <a:latin typeface="Times New Roman" panose="02020603050405020304" pitchFamily="18" charset="0"/>
                <a:cs typeface="Times New Roman" panose="02020603050405020304" pitchFamily="18" charset="0"/>
              </a:rPr>
              <a:t>False Positive (FP):</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 The model incorrectly predicts the positive class.</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Explanation: The instance is </a:t>
            </a:r>
            <a:r>
              <a:rPr lang="en-US" b="1" dirty="0">
                <a:latin typeface="Times New Roman" panose="02020603050405020304" pitchFamily="18" charset="0"/>
                <a:cs typeface="Times New Roman" panose="02020603050405020304" pitchFamily="18" charset="0"/>
              </a:rPr>
              <a:t>actually negative, </a:t>
            </a:r>
            <a:r>
              <a:rPr lang="en-US" dirty="0">
                <a:latin typeface="Times New Roman" panose="02020603050405020304" pitchFamily="18" charset="0"/>
                <a:cs typeface="Times New Roman" panose="02020603050405020304" pitchFamily="18" charset="0"/>
              </a:rPr>
              <a:t>but the model has </a:t>
            </a:r>
            <a:r>
              <a:rPr lang="en-US" b="1" dirty="0">
                <a:latin typeface="Times New Roman" panose="02020603050405020304" pitchFamily="18" charset="0"/>
                <a:cs typeface="Times New Roman" panose="02020603050405020304" pitchFamily="18" charset="0"/>
              </a:rPr>
              <a:t>incorrectly classified it as positive.</a:t>
            </a:r>
          </a:p>
          <a:p>
            <a:pPr marL="742950" lvl="1" indent="-285750">
              <a:lnSpc>
                <a:spcPct val="13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The test incorrectly predicts that a patient has the disease (when the patient does not have the disease). This is also known as a Type I error.</a:t>
            </a:r>
          </a:p>
        </p:txBody>
      </p:sp>
    </p:spTree>
    <p:extLst>
      <p:ext uri="{BB962C8B-B14F-4D97-AF65-F5344CB8AC3E}">
        <p14:creationId xmlns:p14="http://schemas.microsoft.com/office/powerpoint/2010/main" val="4125230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90F78-9D02-36CB-3A11-88217538A7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F16232-AA24-B29E-D0B4-C02BA13E6688}"/>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Evaluation</a:t>
            </a:r>
            <a:r>
              <a:rPr lang="ja-JP" altLang="en-US" b="1">
                <a:latin typeface="Times New Roman" panose="02020603050405020304" pitchFamily="18" charset="0"/>
                <a:cs typeface="Times New Roman" panose="02020603050405020304" pitchFamily="18" charset="0"/>
              </a:rPr>
              <a:t> </a:t>
            </a:r>
          </a:p>
        </p:txBody>
      </p:sp>
      <p:sp>
        <p:nvSpPr>
          <p:cNvPr id="2" name="TextBox 6">
            <a:extLst>
              <a:ext uri="{FF2B5EF4-FFF2-40B4-BE49-F238E27FC236}">
                <a16:creationId xmlns:a16="http://schemas.microsoft.com/office/drawing/2014/main" id="{E853DB57-74F2-EB43-B595-F2F11B0FB1D0}"/>
              </a:ext>
            </a:extLst>
          </p:cNvPr>
          <p:cNvSpPr txBox="1"/>
          <p:nvPr/>
        </p:nvSpPr>
        <p:spPr>
          <a:xfrm>
            <a:off x="430280" y="1125842"/>
            <a:ext cx="10107091" cy="55671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True Positives (TP), False Positives (FP), True Negatives (TN), False Negatives (FN)</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True Negative (TN):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 The model correctly predicts the negative class.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Explanation: The instance is </a:t>
            </a:r>
            <a:r>
              <a:rPr lang="en-US" b="1" dirty="0">
                <a:latin typeface="Times New Roman" panose="02020603050405020304" pitchFamily="18" charset="0"/>
                <a:cs typeface="Times New Roman" panose="02020603050405020304" pitchFamily="18" charset="0"/>
              </a:rPr>
              <a:t>actually negative, </a:t>
            </a:r>
            <a:r>
              <a:rPr lang="en-US" dirty="0">
                <a:latin typeface="Times New Roman" panose="02020603050405020304" pitchFamily="18" charset="0"/>
                <a:cs typeface="Times New Roman" panose="02020603050405020304" pitchFamily="18" charset="0"/>
              </a:rPr>
              <a:t>and the model </a:t>
            </a:r>
            <a:r>
              <a:rPr lang="en-US" b="1" dirty="0">
                <a:latin typeface="Times New Roman" panose="02020603050405020304" pitchFamily="18" charset="0"/>
                <a:cs typeface="Times New Roman" panose="02020603050405020304" pitchFamily="18" charset="0"/>
              </a:rPr>
              <a:t>has correctly classified it as negative</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The test correctly predicts that a patient does not have the disease (when the patient indeed does not have the disease).</a:t>
            </a:r>
          </a:p>
          <a:p>
            <a:pPr marL="285750" indent="-285750">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False Negative (FN):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 The model incorrectly predicts the negative class.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Explanation: The instance is </a:t>
            </a:r>
            <a:r>
              <a:rPr lang="en-US" b="1" dirty="0">
                <a:latin typeface="Times New Roman" panose="02020603050405020304" pitchFamily="18" charset="0"/>
                <a:cs typeface="Times New Roman" panose="02020603050405020304" pitchFamily="18" charset="0"/>
              </a:rPr>
              <a:t>actually positive</a:t>
            </a:r>
            <a:r>
              <a:rPr lang="en-US" dirty="0">
                <a:latin typeface="Times New Roman" panose="02020603050405020304" pitchFamily="18" charset="0"/>
                <a:cs typeface="Times New Roman" panose="02020603050405020304" pitchFamily="18" charset="0"/>
              </a:rPr>
              <a:t>, but the model has </a:t>
            </a:r>
            <a:r>
              <a:rPr lang="en-US" b="1" dirty="0">
                <a:latin typeface="Times New Roman" panose="02020603050405020304" pitchFamily="18" charset="0"/>
                <a:cs typeface="Times New Roman" panose="02020603050405020304" pitchFamily="18" charset="0"/>
              </a:rPr>
              <a:t>incorrectly classified it as negative.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The test incorrectly predicts that a patient does not have the disease (when the patient actually has the disease). This is also known as a Type II error.</a:t>
            </a:r>
          </a:p>
        </p:txBody>
      </p:sp>
    </p:spTree>
    <p:extLst>
      <p:ext uri="{BB962C8B-B14F-4D97-AF65-F5344CB8AC3E}">
        <p14:creationId xmlns:p14="http://schemas.microsoft.com/office/powerpoint/2010/main" val="2260820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9D54C-BFB6-7C4C-9EAC-2597DA1151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10F966-2AC9-C0AB-5535-0A9F8BF954B9}"/>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Evaluation</a:t>
            </a:r>
            <a:r>
              <a:rPr lang="ja-JP" altLang="en-US" b="1">
                <a:latin typeface="Times New Roman" panose="02020603050405020304" pitchFamily="18" charset="0"/>
                <a:cs typeface="Times New Roman" panose="02020603050405020304" pitchFamily="18" charset="0"/>
              </a:rPr>
              <a:t> </a:t>
            </a:r>
          </a:p>
        </p:txBody>
      </p:sp>
      <p:sp>
        <p:nvSpPr>
          <p:cNvPr id="2" name="TextBox 6">
            <a:extLst>
              <a:ext uri="{FF2B5EF4-FFF2-40B4-BE49-F238E27FC236}">
                <a16:creationId xmlns:a16="http://schemas.microsoft.com/office/drawing/2014/main" id="{74A8CEA4-B8DD-3D80-41BC-1686BE0388C6}"/>
              </a:ext>
            </a:extLst>
          </p:cNvPr>
          <p:cNvSpPr txBox="1"/>
          <p:nvPr/>
        </p:nvSpPr>
        <p:spPr>
          <a:xfrm>
            <a:off x="430280" y="1034702"/>
            <a:ext cx="10107091" cy="44360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400" b="1" dirty="0">
                <a:latin typeface="Times New Roman" panose="02020603050405020304" pitchFamily="18" charset="0"/>
                <a:cs typeface="Times New Roman" panose="02020603050405020304" pitchFamily="18" charset="0"/>
              </a:rPr>
              <a:t>Metrics</a:t>
            </a:r>
          </a:p>
          <a:p>
            <a:pPr marL="285750" indent="-285750">
              <a:lnSpc>
                <a:spcPct val="150000"/>
              </a:lnSpc>
              <a:buFont typeface="Wingdings" pitchFamily="2" charset="2"/>
              <a:buChar char="Ø"/>
            </a:pPr>
            <a:r>
              <a:rPr lang="en-US" sz="2000" b="1" i="1" dirty="0">
                <a:latin typeface="Times New Roman" panose="02020603050405020304" pitchFamily="18" charset="0"/>
                <a:cs typeface="Times New Roman" panose="02020603050405020304" pitchFamily="18" charset="0"/>
              </a:rPr>
              <a:t>Accuracy:</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Measures the proportion of correctly classified instances (both positive and negative).</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Explanation: It shows how often the classifier is correct across all classes.</a:t>
            </a:r>
          </a:p>
          <a:p>
            <a:pPr marL="742950" lvl="1"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US" sz="2000" b="1" i="1" dirty="0">
                <a:latin typeface="Times New Roman" panose="02020603050405020304" pitchFamily="18" charset="0"/>
                <a:cs typeface="Times New Roman" panose="02020603050405020304" pitchFamily="18" charset="0"/>
              </a:rPr>
              <a:t>Precision:</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Measures the proportion of true positives among all instances predicted as positive.</a:t>
            </a:r>
          </a:p>
          <a:p>
            <a:pPr marL="742950" lvl="1" indent="-285750">
              <a:lnSpc>
                <a:spcPct val="150000"/>
              </a:lnSpc>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Precision tells us how many of the instances classified as positive are truly positive. It's important when the cost of false positives is high.</a:t>
            </a:r>
          </a:p>
        </p:txBody>
      </p:sp>
      <p:pic>
        <p:nvPicPr>
          <p:cNvPr id="3" name="Picture 2">
            <a:extLst>
              <a:ext uri="{FF2B5EF4-FFF2-40B4-BE49-F238E27FC236}">
                <a16:creationId xmlns:a16="http://schemas.microsoft.com/office/drawing/2014/main" id="{D9129EC3-4E7E-97DB-1137-786411ED6487}"/>
              </a:ext>
            </a:extLst>
          </p:cNvPr>
          <p:cNvPicPr>
            <a:picLocks noChangeAspect="1"/>
          </p:cNvPicPr>
          <p:nvPr/>
        </p:nvPicPr>
        <p:blipFill>
          <a:blip r:embed="rId2"/>
          <a:stretch>
            <a:fillRect/>
          </a:stretch>
        </p:blipFill>
        <p:spPr>
          <a:xfrm>
            <a:off x="3662136" y="2924628"/>
            <a:ext cx="3435350" cy="676500"/>
          </a:xfrm>
          <a:prstGeom prst="rect">
            <a:avLst/>
          </a:prstGeom>
        </p:spPr>
      </p:pic>
      <p:pic>
        <p:nvPicPr>
          <p:cNvPr id="5" name="Picture 4">
            <a:extLst>
              <a:ext uri="{FF2B5EF4-FFF2-40B4-BE49-F238E27FC236}">
                <a16:creationId xmlns:a16="http://schemas.microsoft.com/office/drawing/2014/main" id="{E2136E2B-21FA-D713-489F-3805BA115B36}"/>
              </a:ext>
            </a:extLst>
          </p:cNvPr>
          <p:cNvPicPr>
            <a:picLocks noChangeAspect="1"/>
          </p:cNvPicPr>
          <p:nvPr/>
        </p:nvPicPr>
        <p:blipFill>
          <a:blip r:embed="rId3"/>
          <a:stretch>
            <a:fillRect/>
          </a:stretch>
        </p:blipFill>
        <p:spPr>
          <a:xfrm>
            <a:off x="4245428" y="5604965"/>
            <a:ext cx="2467575" cy="669930"/>
          </a:xfrm>
          <a:prstGeom prst="rect">
            <a:avLst/>
          </a:prstGeom>
        </p:spPr>
      </p:pic>
    </p:spTree>
    <p:extLst>
      <p:ext uri="{BB962C8B-B14F-4D97-AF65-F5344CB8AC3E}">
        <p14:creationId xmlns:p14="http://schemas.microsoft.com/office/powerpoint/2010/main" val="80100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5B12B-462F-C47F-83BD-6E331F7BFF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C88E85-E57A-FCDE-123A-707BBCF788B8}"/>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ja-JP" altLang="en-US" b="1">
                <a:latin typeface="Times New Roman" panose="02020603050405020304" pitchFamily="18" charset="0"/>
                <a:cs typeface="Times New Roman" panose="02020603050405020304" pitchFamily="18" charset="0"/>
              </a:rPr>
              <a:t>Classification</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Evaluation</a:t>
            </a:r>
            <a:r>
              <a:rPr lang="ja-JP" altLang="en-US" b="1">
                <a:latin typeface="Times New Roman" panose="02020603050405020304" pitchFamily="18" charset="0"/>
                <a:cs typeface="Times New Roman" panose="02020603050405020304" pitchFamily="18" charset="0"/>
              </a:rPr>
              <a:t> </a:t>
            </a:r>
          </a:p>
        </p:txBody>
      </p:sp>
      <p:sp>
        <p:nvSpPr>
          <p:cNvPr id="2" name="TextBox 6">
            <a:extLst>
              <a:ext uri="{FF2B5EF4-FFF2-40B4-BE49-F238E27FC236}">
                <a16:creationId xmlns:a16="http://schemas.microsoft.com/office/drawing/2014/main" id="{62BBCB84-67E1-3C3F-135A-D404E4AAA7F7}"/>
              </a:ext>
            </a:extLst>
          </p:cNvPr>
          <p:cNvSpPr txBox="1"/>
          <p:nvPr/>
        </p:nvSpPr>
        <p:spPr>
          <a:xfrm>
            <a:off x="430280" y="1034702"/>
            <a:ext cx="10107091" cy="48438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400" b="1" dirty="0">
                <a:latin typeface="Times New Roman" panose="02020603050405020304" pitchFamily="18" charset="0"/>
                <a:cs typeface="Times New Roman" panose="02020603050405020304" pitchFamily="18" charset="0"/>
              </a:rPr>
              <a:t>Metrics</a:t>
            </a:r>
          </a:p>
          <a:p>
            <a:pPr marL="285750" indent="-285750">
              <a:lnSpc>
                <a:spcPct val="150000"/>
              </a:lnSpc>
              <a:buFont typeface="Wingdings" pitchFamily="2" charset="2"/>
              <a:buChar char="Ø"/>
            </a:pPr>
            <a:r>
              <a:rPr lang="en-US" sz="2000" b="1" i="1" dirty="0">
                <a:latin typeface="Times New Roman" panose="02020603050405020304" pitchFamily="18" charset="0"/>
                <a:cs typeface="Times New Roman" panose="02020603050405020304" pitchFamily="18" charset="0"/>
              </a:rPr>
              <a:t>Recall (Sensitivity):</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Measures the proportion of true positives out of all actual positive instances.</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Explanation: Recall tells us how many of the actual positive instances were correctly identified by the model. It's crucial when missing positive instances (false negatives) is costly, such as in medical diagnostics.</a:t>
            </a:r>
          </a:p>
          <a:p>
            <a:pPr marL="742950" lvl="1"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US" sz="2000" b="1" i="1" dirty="0">
                <a:latin typeface="Times New Roman" panose="02020603050405020304" pitchFamily="18" charset="0"/>
                <a:cs typeface="Times New Roman" panose="02020603050405020304" pitchFamily="18" charset="0"/>
              </a:rPr>
              <a:t>F1-Score:</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harmonic mean of precision and recall, balancing the trade-off between them.</a:t>
            </a:r>
          </a:p>
          <a:p>
            <a:pPr marL="742950" lvl="1" indent="-285750">
              <a:lnSpc>
                <a:spcPct val="150000"/>
              </a:lnSpc>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F1-Score is a balanced metric that is useful when we want to consider both precision and recall, particularly when there’s an uneven class distribution.</a:t>
            </a:r>
          </a:p>
        </p:txBody>
      </p:sp>
      <p:pic>
        <p:nvPicPr>
          <p:cNvPr id="6" name="Picture 5">
            <a:extLst>
              <a:ext uri="{FF2B5EF4-FFF2-40B4-BE49-F238E27FC236}">
                <a16:creationId xmlns:a16="http://schemas.microsoft.com/office/drawing/2014/main" id="{E556B622-01A6-9502-C5FD-5564ADF437E7}"/>
              </a:ext>
            </a:extLst>
          </p:cNvPr>
          <p:cNvPicPr>
            <a:picLocks noChangeAspect="1"/>
          </p:cNvPicPr>
          <p:nvPr/>
        </p:nvPicPr>
        <p:blipFill>
          <a:blip r:embed="rId2"/>
          <a:stretch>
            <a:fillRect/>
          </a:stretch>
        </p:blipFill>
        <p:spPr>
          <a:xfrm>
            <a:off x="3662136" y="5823298"/>
            <a:ext cx="3918744" cy="806466"/>
          </a:xfrm>
          <a:prstGeom prst="rect">
            <a:avLst/>
          </a:prstGeom>
        </p:spPr>
      </p:pic>
      <p:pic>
        <p:nvPicPr>
          <p:cNvPr id="7" name="Picture 6">
            <a:extLst>
              <a:ext uri="{FF2B5EF4-FFF2-40B4-BE49-F238E27FC236}">
                <a16:creationId xmlns:a16="http://schemas.microsoft.com/office/drawing/2014/main" id="{90BAB71A-531F-6B65-0AC8-E2B4A2CACDDB}"/>
              </a:ext>
            </a:extLst>
          </p:cNvPr>
          <p:cNvPicPr>
            <a:picLocks noChangeAspect="1"/>
          </p:cNvPicPr>
          <p:nvPr/>
        </p:nvPicPr>
        <p:blipFill>
          <a:blip r:embed="rId3"/>
          <a:stretch>
            <a:fillRect/>
          </a:stretch>
        </p:blipFill>
        <p:spPr>
          <a:xfrm>
            <a:off x="4234543" y="3547064"/>
            <a:ext cx="2505253" cy="709250"/>
          </a:xfrm>
          <a:prstGeom prst="rect">
            <a:avLst/>
          </a:prstGeom>
        </p:spPr>
      </p:pic>
    </p:spTree>
    <p:extLst>
      <p:ext uri="{BB962C8B-B14F-4D97-AF65-F5344CB8AC3E}">
        <p14:creationId xmlns:p14="http://schemas.microsoft.com/office/powerpoint/2010/main" val="1591616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449927"/>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Decision Tree - additional </a:t>
            </a:r>
            <a:endParaRPr lang="ja-JP" altLang="en-US" b="1">
              <a:latin typeface="Times New Roman" panose="02020603050405020304" pitchFamily="18" charset="0"/>
              <a:cs typeface="Times New Roman" panose="02020603050405020304" pitchFamily="18" charset="0"/>
            </a:endParaRPr>
          </a:p>
        </p:txBody>
      </p:sp>
      <p:pic>
        <p:nvPicPr>
          <p:cNvPr id="2" name="Picture 1" descr="A diagram of a tree&#10;&#10;Description automatically generated">
            <a:extLst>
              <a:ext uri="{FF2B5EF4-FFF2-40B4-BE49-F238E27FC236}">
                <a16:creationId xmlns:a16="http://schemas.microsoft.com/office/drawing/2014/main" id="{B3211EB0-EC56-8257-A17F-D6B3A6753968}"/>
              </a:ext>
            </a:extLst>
          </p:cNvPr>
          <p:cNvPicPr>
            <a:picLocks noChangeAspect="1"/>
          </p:cNvPicPr>
          <p:nvPr/>
        </p:nvPicPr>
        <p:blipFill>
          <a:blip r:embed="rId2"/>
          <a:stretch>
            <a:fillRect/>
          </a:stretch>
        </p:blipFill>
        <p:spPr>
          <a:xfrm>
            <a:off x="7633663" y="1435034"/>
            <a:ext cx="4413921" cy="3180550"/>
          </a:xfrm>
          <a:prstGeom prst="rect">
            <a:avLst/>
          </a:prstGeom>
        </p:spPr>
      </p:pic>
      <p:sp>
        <p:nvSpPr>
          <p:cNvPr id="3" name="TextBox 6">
            <a:extLst>
              <a:ext uri="{FF2B5EF4-FFF2-40B4-BE49-F238E27FC236}">
                <a16:creationId xmlns:a16="http://schemas.microsoft.com/office/drawing/2014/main" id="{98F9E189-DE48-23D6-0F39-81A4F0827137}"/>
              </a:ext>
            </a:extLst>
          </p:cNvPr>
          <p:cNvSpPr txBox="1"/>
          <p:nvPr/>
        </p:nvSpPr>
        <p:spPr>
          <a:xfrm>
            <a:off x="430280" y="1435034"/>
            <a:ext cx="7203383" cy="29510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dirty="0">
                <a:solidFill>
                  <a:srgbClr val="16191F"/>
                </a:solidFill>
                <a:latin typeface="Times New Roman"/>
                <a:cs typeface="Times New Roman"/>
              </a:rPr>
              <a:t>A decision tree is a supervised learning algorithm used for</a:t>
            </a:r>
            <a:r>
              <a:rPr lang="en-US" b="1" dirty="0">
                <a:solidFill>
                  <a:srgbClr val="FF0000"/>
                </a:solidFill>
                <a:latin typeface="Times New Roman"/>
                <a:cs typeface="Times New Roman"/>
              </a:rPr>
              <a:t> both classification and regression tasks</a:t>
            </a:r>
            <a:r>
              <a:rPr lang="en-US" dirty="0">
                <a:solidFill>
                  <a:srgbClr val="16191F"/>
                </a:solidFill>
                <a:latin typeface="Times New Roman"/>
                <a:cs typeface="Times New Roman"/>
              </a:rPr>
              <a:t>. It models decisions as a tree-like structure of branches, where each internal node represents a feature (or attribute), and each leaf node represents the outcome (class or value).</a:t>
            </a:r>
          </a:p>
          <a:p>
            <a:pPr marL="285750" indent="-285750">
              <a:lnSpc>
                <a:spcPct val="150000"/>
              </a:lnSpc>
              <a:buFont typeface="Wingdings" pitchFamily="2" charset="2"/>
              <a:buChar char="Ø"/>
            </a:pPr>
            <a:r>
              <a:rPr lang="en-US" dirty="0">
                <a:solidFill>
                  <a:srgbClr val="16191F"/>
                </a:solidFill>
                <a:latin typeface="Times New Roman"/>
                <a:cs typeface="Times New Roman"/>
              </a:rPr>
              <a:t>The goal is to split the data into subsets based on feature values in such a way that the subsets become as "pure" as possible with respect to the target variable.</a:t>
            </a:r>
            <a:endParaRPr lang="ja-JP" altLang="en-US">
              <a:solidFill>
                <a:srgbClr val="16191F"/>
              </a:solidFill>
              <a:latin typeface="Times New Roman"/>
              <a:ea typeface="ＭＳ Ｐゴシック"/>
              <a:cs typeface="Times New Roman"/>
            </a:endParaRPr>
          </a:p>
        </p:txBody>
      </p:sp>
      <p:sp>
        <p:nvSpPr>
          <p:cNvPr id="8" name="TextBox 7">
            <a:extLst>
              <a:ext uri="{FF2B5EF4-FFF2-40B4-BE49-F238E27FC236}">
                <a16:creationId xmlns:a16="http://schemas.microsoft.com/office/drawing/2014/main" id="{22BF9643-5871-7328-E1CE-7B0BBD583D25}"/>
              </a:ext>
            </a:extLst>
          </p:cNvPr>
          <p:cNvSpPr txBox="1"/>
          <p:nvPr/>
        </p:nvSpPr>
        <p:spPr>
          <a:xfrm>
            <a:off x="430280" y="6100296"/>
            <a:ext cx="6057606" cy="307777"/>
          </a:xfrm>
          <a:prstGeom prst="rect">
            <a:avLst/>
          </a:prstGeom>
          <a:noFill/>
        </p:spPr>
        <p:txBody>
          <a:bodyPr wrap="square">
            <a:spAutoFit/>
          </a:bodyPr>
          <a:lstStyle/>
          <a:p>
            <a:r>
              <a:rPr lang="en-US" sz="1400" dirty="0">
                <a:hlinkClick r:id="rId3"/>
              </a:rPr>
              <a:t>Decision trees  |  Machine Learning  |  Google for Developers</a:t>
            </a:r>
            <a:endParaRPr lang="en-US" sz="1400" dirty="0"/>
          </a:p>
        </p:txBody>
      </p:sp>
    </p:spTree>
    <p:extLst>
      <p:ext uri="{BB962C8B-B14F-4D97-AF65-F5344CB8AC3E}">
        <p14:creationId xmlns:p14="http://schemas.microsoft.com/office/powerpoint/2010/main" val="3150851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5AEB1-B023-0B4D-1ADC-B0249DC6AC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8098B5-D4B9-2808-E9E0-7B361FED0FF8}"/>
              </a:ext>
            </a:extLst>
          </p:cNvPr>
          <p:cNvSpPr>
            <a:spLocks noGrp="1"/>
          </p:cNvSpPr>
          <p:nvPr>
            <p:ph type="ctrTitle"/>
          </p:nvPr>
        </p:nvSpPr>
        <p:spPr>
          <a:xfrm>
            <a:off x="430280" y="294169"/>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Decision Tree - additional </a:t>
            </a:r>
            <a:endParaRPr lang="ja-JP" altLang="en-US" b="1">
              <a:latin typeface="Times New Roman" panose="02020603050405020304" pitchFamily="18" charset="0"/>
              <a:cs typeface="Times New Roman" panose="02020603050405020304" pitchFamily="18" charset="0"/>
            </a:endParaRPr>
          </a:p>
        </p:txBody>
      </p:sp>
      <p:pic>
        <p:nvPicPr>
          <p:cNvPr id="6" name="Picture 5" descr="A diagram of a diagram of a logistic regression&#10;&#10;Description automatically generated">
            <a:extLst>
              <a:ext uri="{FF2B5EF4-FFF2-40B4-BE49-F238E27FC236}">
                <a16:creationId xmlns:a16="http://schemas.microsoft.com/office/drawing/2014/main" id="{4E26B93F-3324-CA5E-F25A-497D183C8092}"/>
              </a:ext>
            </a:extLst>
          </p:cNvPr>
          <p:cNvPicPr>
            <a:picLocks noChangeAspect="1"/>
          </p:cNvPicPr>
          <p:nvPr/>
        </p:nvPicPr>
        <p:blipFill>
          <a:blip r:embed="rId2"/>
          <a:stretch>
            <a:fillRect/>
          </a:stretch>
        </p:blipFill>
        <p:spPr>
          <a:xfrm>
            <a:off x="5540829" y="4503342"/>
            <a:ext cx="4953001" cy="2551858"/>
          </a:xfrm>
          <a:prstGeom prst="rect">
            <a:avLst/>
          </a:prstGeom>
        </p:spPr>
      </p:pic>
      <p:sp>
        <p:nvSpPr>
          <p:cNvPr id="5" name="TextBox 4">
            <a:extLst>
              <a:ext uri="{FF2B5EF4-FFF2-40B4-BE49-F238E27FC236}">
                <a16:creationId xmlns:a16="http://schemas.microsoft.com/office/drawing/2014/main" id="{1E8AE69A-4521-5DF5-61F9-75B3A229D335}"/>
              </a:ext>
            </a:extLst>
          </p:cNvPr>
          <p:cNvSpPr txBox="1"/>
          <p:nvPr/>
        </p:nvSpPr>
        <p:spPr>
          <a:xfrm>
            <a:off x="430280" y="6100296"/>
            <a:ext cx="6057606" cy="307777"/>
          </a:xfrm>
          <a:prstGeom prst="rect">
            <a:avLst/>
          </a:prstGeom>
          <a:noFill/>
        </p:spPr>
        <p:txBody>
          <a:bodyPr wrap="square">
            <a:spAutoFit/>
          </a:bodyPr>
          <a:lstStyle/>
          <a:p>
            <a:r>
              <a:rPr lang="en-US" sz="1400" dirty="0">
                <a:hlinkClick r:id="rId3"/>
              </a:rPr>
              <a:t>Decision trees  |  Machine Learning  |  Google for Developers</a:t>
            </a:r>
            <a:endParaRPr lang="en-US" sz="1400" dirty="0"/>
          </a:p>
        </p:txBody>
      </p:sp>
      <p:sp>
        <p:nvSpPr>
          <p:cNvPr id="9" name="TextBox 8">
            <a:extLst>
              <a:ext uri="{FF2B5EF4-FFF2-40B4-BE49-F238E27FC236}">
                <a16:creationId xmlns:a16="http://schemas.microsoft.com/office/drawing/2014/main" id="{6ED12F1A-8C1C-236E-D10E-6EA5AD8F0E21}"/>
              </a:ext>
            </a:extLst>
          </p:cNvPr>
          <p:cNvSpPr txBox="1"/>
          <p:nvPr/>
        </p:nvSpPr>
        <p:spPr>
          <a:xfrm>
            <a:off x="430280" y="895727"/>
            <a:ext cx="10063550" cy="3941464"/>
          </a:xfrm>
          <a:prstGeom prst="rect">
            <a:avLst/>
          </a:prstGeom>
          <a:noFill/>
        </p:spPr>
        <p:txBody>
          <a:bodyPr wrap="square">
            <a:spAutoFit/>
          </a:bodyPr>
          <a:lstStyle/>
          <a:p>
            <a:pPr>
              <a:lnSpc>
                <a:spcPct val="130000"/>
              </a:lnSpc>
            </a:pPr>
            <a:r>
              <a:rPr lang="en-US" b="1" dirty="0">
                <a:latin typeface="Times New Roman" panose="02020603050405020304" pitchFamily="18" charset="0"/>
                <a:cs typeface="Times New Roman" panose="02020603050405020304" pitchFamily="18" charset="0"/>
              </a:rPr>
              <a:t>Strengths and Weaknesses of Decision Trees</a:t>
            </a:r>
          </a:p>
          <a:p>
            <a:pPr>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Strengths:</a:t>
            </a:r>
            <a:endParaRPr lang="en-US" sz="1600" dirty="0">
              <a:latin typeface="Times New Roman" panose="02020603050405020304" pitchFamily="18" charset="0"/>
              <a:cs typeface="Times New Roman" panose="02020603050405020304" pitchFamily="18" charset="0"/>
            </a:endParaRP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Interpretability:</a:t>
            </a:r>
            <a:r>
              <a:rPr lang="en-US" sz="1600" dirty="0">
                <a:latin typeface="Times New Roman" panose="02020603050405020304" pitchFamily="18" charset="0"/>
                <a:cs typeface="Times New Roman" panose="02020603050405020304" pitchFamily="18" charset="0"/>
              </a:rPr>
              <a:t> You can easily understand the reasoning behind a prediction by following the path from the root to a leaf.</a:t>
            </a: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 Need for Feature Scaling:</a:t>
            </a:r>
            <a:r>
              <a:rPr lang="en-US" sz="1600" dirty="0">
                <a:latin typeface="Times New Roman" panose="02020603050405020304" pitchFamily="18" charset="0"/>
                <a:cs typeface="Times New Roman" panose="02020603050405020304" pitchFamily="18" charset="0"/>
              </a:rPr>
              <a:t> Decision trees do not require normalization or standardization of features.</a:t>
            </a: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Can Handle Categorical and Numerical Data:</a:t>
            </a:r>
            <a:r>
              <a:rPr lang="en-US" sz="1600" dirty="0">
                <a:latin typeface="Times New Roman" panose="02020603050405020304" pitchFamily="18" charset="0"/>
                <a:cs typeface="Times New Roman" panose="02020603050405020304" pitchFamily="18" charset="0"/>
              </a:rPr>
              <a:t> Decision trees can work with both types of data.</a:t>
            </a:r>
          </a:p>
          <a:p>
            <a:pPr>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Weaknesses:</a:t>
            </a:r>
            <a:endParaRPr lang="en-US" sz="1600" dirty="0">
              <a:latin typeface="Times New Roman" panose="02020603050405020304" pitchFamily="18" charset="0"/>
              <a:cs typeface="Times New Roman" panose="02020603050405020304" pitchFamily="18" charset="0"/>
            </a:endParaRP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Overfitting:</a:t>
            </a:r>
            <a:r>
              <a:rPr lang="en-US" sz="1600" dirty="0">
                <a:latin typeface="Times New Roman" panose="02020603050405020304" pitchFamily="18" charset="0"/>
                <a:cs typeface="Times New Roman" panose="02020603050405020304" pitchFamily="18" charset="0"/>
              </a:rPr>
              <a:t> Decision trees tend to overfit the training data, especially if the tree is too deep. This can be mitigated by techniques like </a:t>
            </a:r>
            <a:r>
              <a:rPr lang="en-US" sz="1600" b="1" dirty="0">
                <a:latin typeface="Times New Roman" panose="02020603050405020304" pitchFamily="18" charset="0"/>
                <a:cs typeface="Times New Roman" panose="02020603050405020304" pitchFamily="18" charset="0"/>
              </a:rPr>
              <a:t>pruning</a:t>
            </a:r>
            <a:r>
              <a:rPr lang="en-US" sz="1600" dirty="0">
                <a:latin typeface="Times New Roman" panose="02020603050405020304" pitchFamily="18" charset="0"/>
                <a:cs typeface="Times New Roman" panose="02020603050405020304" pitchFamily="18" charset="0"/>
              </a:rPr>
              <a:t> or setting a maximum depth.</a:t>
            </a: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Instability:</a:t>
            </a:r>
            <a:r>
              <a:rPr lang="en-US" sz="1600" dirty="0">
                <a:latin typeface="Times New Roman" panose="02020603050405020304" pitchFamily="18" charset="0"/>
                <a:cs typeface="Times New Roman" panose="02020603050405020304" pitchFamily="18" charset="0"/>
              </a:rPr>
              <a:t> Small changes in the data can lead to a completely different tree.</a:t>
            </a:r>
          </a:p>
          <a:p>
            <a:pPr marL="742950" lvl="1" indent="-285750">
              <a:lnSpc>
                <a:spcPct val="13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Bias Towards Dominant Features:</a:t>
            </a:r>
            <a:r>
              <a:rPr lang="en-US" sz="1600" dirty="0">
                <a:latin typeface="Times New Roman" panose="02020603050405020304" pitchFamily="18" charset="0"/>
                <a:cs typeface="Times New Roman" panose="02020603050405020304" pitchFamily="18" charset="0"/>
              </a:rPr>
              <a:t> Decision trees may favor features with many levels (e.g., continuous features) because they allow more splits.</a:t>
            </a:r>
          </a:p>
        </p:txBody>
      </p:sp>
    </p:spTree>
    <p:extLst>
      <p:ext uri="{BB962C8B-B14F-4D97-AF65-F5344CB8AC3E}">
        <p14:creationId xmlns:p14="http://schemas.microsoft.com/office/powerpoint/2010/main" val="241860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Times New Roman" panose="02020603050405020304" pitchFamily="18" charset="0"/>
                <a:cs typeface="Times New Roman" panose="02020603050405020304" pitchFamily="18" charset="0"/>
              </a:rPr>
              <a:t>Recap Clustering Algorithms</a:t>
            </a:r>
            <a:r>
              <a:rPr lang="zh-CN" altLang="en-US" sz="3200" dirty="0">
                <a:solidFill>
                  <a:srgbClr val="424242"/>
                </a:solidFill>
                <a:latin typeface="Times New Roman" panose="02020603050405020304" pitchFamily="18" charset="0"/>
                <a:cs typeface="Times New Roman" panose="02020603050405020304" pitchFamily="18" charset="0"/>
              </a:rPr>
              <a:t> </a:t>
            </a:r>
            <a:r>
              <a:rPr lang="en-US" altLang="zh-CN" sz="3200" dirty="0">
                <a:solidFill>
                  <a:srgbClr val="424242"/>
                </a:solidFill>
                <a:latin typeface="Times New Roman" panose="02020603050405020304" pitchFamily="18" charset="0"/>
                <a:cs typeface="Times New Roman" panose="02020603050405020304" pitchFamily="18" charset="0"/>
              </a:rPr>
              <a:t>and K-means</a:t>
            </a:r>
            <a:endParaRPr 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878576"/>
            <a:ext cx="10044330" cy="1156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Clustering is an unsupervised learning method that aims to group data points in a dataset into clusters such that data points within the same cluster are similar, while data points in different clusters are dissimilar. The goal of clustering is to discover the inherent structure or patterns in the data without needing prior knowledge of the data labels.</a:t>
            </a:r>
          </a:p>
        </p:txBody>
      </p:sp>
      <p:pic>
        <p:nvPicPr>
          <p:cNvPr id="5" name="图片 4" descr="图表, 散点图&#10;&#10;描述已自动生成">
            <a:extLst>
              <a:ext uri="{FF2B5EF4-FFF2-40B4-BE49-F238E27FC236}">
                <a16:creationId xmlns:a16="http://schemas.microsoft.com/office/drawing/2014/main" id="{0DC7756D-1C03-C6D1-A1B8-0C45F02313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05"/>
          <a:stretch/>
        </p:blipFill>
        <p:spPr>
          <a:xfrm>
            <a:off x="6713490" y="2976788"/>
            <a:ext cx="4774671" cy="3179567"/>
          </a:xfrm>
          <a:prstGeom prst="rect">
            <a:avLst/>
          </a:prstGeom>
        </p:spPr>
      </p:pic>
      <p:sp>
        <p:nvSpPr>
          <p:cNvPr id="3" name="TextBox 2">
            <a:extLst>
              <a:ext uri="{FF2B5EF4-FFF2-40B4-BE49-F238E27FC236}">
                <a16:creationId xmlns:a16="http://schemas.microsoft.com/office/drawing/2014/main" id="{5AD32AAD-83FB-6B6A-B1C4-8D6D4702935B}"/>
              </a:ext>
            </a:extLst>
          </p:cNvPr>
          <p:cNvSpPr txBox="1"/>
          <p:nvPr/>
        </p:nvSpPr>
        <p:spPr>
          <a:xfrm>
            <a:off x="430280" y="2545803"/>
            <a:ext cx="5981537" cy="4031873"/>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K-Means is one of the most popular and straightforward clustering algorithms. It aims to partition a dataset into </a:t>
            </a:r>
            <a:r>
              <a:rPr lang="zh-CN" altLang="en-US" sz="1600" dirty="0">
                <a:latin typeface="Times New Roman" panose="02020603050405020304" pitchFamily="18" charset="0"/>
                <a:cs typeface="Times New Roman" panose="02020603050405020304" pitchFamily="18" charset="0"/>
              </a:rPr>
              <a:t>𝑘</a:t>
            </a:r>
            <a:r>
              <a:rPr lang="en-US" altLang="zh-CN" sz="1600" dirty="0">
                <a:latin typeface="Times New Roman" panose="02020603050405020304" pitchFamily="18" charset="0"/>
                <a:cs typeface="Times New Roman" panose="02020603050405020304" pitchFamily="18" charset="0"/>
              </a:rPr>
              <a:t> clusters, where each data point belongs to the cluster with the nearest mean. The goal is to minimize the within-cluster sum of squares, also known as the inertia.</a:t>
            </a:r>
          </a:p>
          <a:p>
            <a:endParaRPr lang="en-US" sz="1600"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How K-Means Works</a:t>
            </a:r>
          </a:p>
          <a:p>
            <a:r>
              <a:rPr lang="en-US" altLang="zh-CN" sz="1600" b="1" dirty="0">
                <a:latin typeface="Times New Roman" panose="02020603050405020304" pitchFamily="18" charset="0"/>
                <a:cs typeface="Times New Roman" panose="02020603050405020304" pitchFamily="18" charset="0"/>
              </a:rPr>
              <a:t>Initialization</a:t>
            </a:r>
            <a:r>
              <a:rPr lang="en-US" altLang="zh-CN" sz="1600"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Randomly select </a:t>
            </a:r>
            <a:r>
              <a:rPr lang="zh-CN" altLang="en-US" sz="1600" b="1" dirty="0">
                <a:latin typeface="Times New Roman" panose="02020603050405020304" pitchFamily="18" charset="0"/>
                <a:cs typeface="Times New Roman" panose="02020603050405020304" pitchFamily="18" charset="0"/>
              </a:rPr>
              <a:t>𝑘</a:t>
            </a:r>
            <a:r>
              <a:rPr lang="en-US" altLang="zh-CN" sz="1600" b="1" dirty="0">
                <a:latin typeface="Times New Roman" panose="02020603050405020304" pitchFamily="18" charset="0"/>
                <a:cs typeface="Times New Roman" panose="02020603050405020304" pitchFamily="18" charset="0"/>
              </a:rPr>
              <a:t> initial centroids </a:t>
            </a:r>
            <a:r>
              <a:rPr lang="en-US" altLang="zh-CN" sz="1600" dirty="0">
                <a:latin typeface="Times New Roman" panose="02020603050405020304" pitchFamily="18" charset="0"/>
                <a:cs typeface="Times New Roman" panose="02020603050405020304" pitchFamily="18" charset="0"/>
              </a:rPr>
              <a:t>from the dataset. These centroids represent the initial guess for the cluster centers.</a:t>
            </a:r>
          </a:p>
          <a:p>
            <a:r>
              <a:rPr lang="en-US" altLang="zh-CN" sz="1600" b="1" dirty="0">
                <a:latin typeface="Times New Roman" panose="02020603050405020304" pitchFamily="18" charset="0"/>
                <a:cs typeface="Times New Roman" panose="02020603050405020304" pitchFamily="18" charset="0"/>
              </a:rPr>
              <a:t>Assignment</a:t>
            </a:r>
            <a:r>
              <a:rPr lang="en-US" altLang="zh-CN" sz="1600" dirty="0">
                <a:latin typeface="Times New Roman" panose="02020603050405020304" pitchFamily="18" charset="0"/>
                <a:cs typeface="Times New Roman" panose="02020603050405020304" pitchFamily="18" charset="0"/>
              </a:rPr>
              <a:t>: Assign each data point to the nearest centroid, forming </a:t>
            </a:r>
            <a:r>
              <a:rPr lang="zh-CN" altLang="en-US" sz="1600" dirty="0">
                <a:latin typeface="Times New Roman" panose="02020603050405020304" pitchFamily="18" charset="0"/>
                <a:cs typeface="Times New Roman" panose="02020603050405020304" pitchFamily="18" charset="0"/>
              </a:rPr>
              <a:t>𝑘</a:t>
            </a:r>
            <a:r>
              <a:rPr lang="en-US" altLang="zh-CN" sz="1600" dirty="0">
                <a:latin typeface="Times New Roman" panose="02020603050405020304" pitchFamily="18" charset="0"/>
                <a:cs typeface="Times New Roman" panose="02020603050405020304" pitchFamily="18" charset="0"/>
              </a:rPr>
              <a:t> clusters. The distance between data points and centroids is typically measured using </a:t>
            </a:r>
            <a:r>
              <a:rPr lang="en-US" altLang="zh-CN" sz="1600" b="1" dirty="0">
                <a:latin typeface="Times New Roman" panose="02020603050405020304" pitchFamily="18" charset="0"/>
                <a:cs typeface="Times New Roman" panose="02020603050405020304" pitchFamily="18" charset="0"/>
              </a:rPr>
              <a:t>Euclidean</a:t>
            </a:r>
            <a:r>
              <a:rPr lang="en-US" altLang="zh-CN" sz="1600" dirty="0">
                <a:latin typeface="Times New Roman" panose="02020603050405020304" pitchFamily="18" charset="0"/>
                <a:cs typeface="Times New Roman" panose="02020603050405020304" pitchFamily="18" charset="0"/>
              </a:rPr>
              <a:t> distance.</a:t>
            </a:r>
          </a:p>
          <a:p>
            <a:r>
              <a:rPr lang="en-US" altLang="zh-CN" sz="1600" b="1" dirty="0">
                <a:latin typeface="Times New Roman" panose="02020603050405020304" pitchFamily="18" charset="0"/>
                <a:cs typeface="Times New Roman" panose="02020603050405020304" pitchFamily="18" charset="0"/>
              </a:rPr>
              <a:t>Update</a:t>
            </a:r>
            <a:r>
              <a:rPr lang="en-US" altLang="zh-CN" sz="1600" dirty="0">
                <a:latin typeface="Times New Roman" panose="02020603050405020304" pitchFamily="18" charset="0"/>
                <a:cs typeface="Times New Roman" panose="02020603050405020304" pitchFamily="18" charset="0"/>
              </a:rPr>
              <a:t>: Recalculate the centroids by taking the mean of all data points assigned to each cluster.</a:t>
            </a:r>
          </a:p>
          <a:p>
            <a:r>
              <a:rPr lang="en-US" altLang="zh-CN" sz="1600" b="1" dirty="0">
                <a:latin typeface="Times New Roman" panose="02020603050405020304" pitchFamily="18" charset="0"/>
                <a:cs typeface="Times New Roman" panose="02020603050405020304" pitchFamily="18" charset="0"/>
              </a:rPr>
              <a:t>Repeat</a:t>
            </a:r>
            <a:r>
              <a:rPr lang="en-US" altLang="zh-CN" sz="1600" dirty="0">
                <a:latin typeface="Times New Roman" panose="02020603050405020304" pitchFamily="18" charset="0"/>
                <a:cs typeface="Times New Roman" panose="02020603050405020304" pitchFamily="18" charset="0"/>
              </a:rPr>
              <a:t>: Repeat the assignment and update steps until the centroids no longer change significantly, indicating convergence.</a:t>
            </a:r>
            <a:endParaRPr lang="zh-CN" alt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558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78725"/>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Random Forest</a:t>
            </a:r>
            <a:endParaRPr lang="ja-JP" alt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69F7F7C-B9AD-4029-33B3-5EB38E9D4C0D}"/>
              </a:ext>
            </a:extLst>
          </p:cNvPr>
          <p:cNvSpPr txBox="1"/>
          <p:nvPr/>
        </p:nvSpPr>
        <p:spPr>
          <a:xfrm>
            <a:off x="430280" y="1044118"/>
            <a:ext cx="9410406" cy="2453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pPr>
            <a:r>
              <a:rPr lang="en-US" altLang="ja-JP" sz="2000" dirty="0">
                <a:solidFill>
                  <a:srgbClr val="16191F"/>
                </a:solidFill>
                <a:latin typeface="Times New Roman" panose="02020603050405020304" pitchFamily="18" charset="0"/>
                <a:ea typeface="ＭＳ Ｐゴシック"/>
                <a:cs typeface="Times New Roman" panose="02020603050405020304" pitchFamily="18" charset="0"/>
              </a:rPr>
              <a:t>Random Forest is an ensemble learning algorithm that combines the predictions of multiple decision trees to produce more accurate and robust results. It is used for both classification and regression tasks.</a:t>
            </a:r>
          </a:p>
          <a:p>
            <a:pPr>
              <a:lnSpc>
                <a:spcPct val="130000"/>
              </a:lnSpc>
            </a:pPr>
            <a:r>
              <a:rPr lang="en-US" altLang="ja-JP" sz="2000" dirty="0">
                <a:solidFill>
                  <a:srgbClr val="16191F"/>
                </a:solidFill>
                <a:latin typeface="Times New Roman" panose="02020603050405020304" pitchFamily="18" charset="0"/>
                <a:ea typeface="ＭＳ Ｐゴシック"/>
                <a:cs typeface="Times New Roman" panose="02020603050405020304" pitchFamily="18" charset="0"/>
              </a:rPr>
              <a:t>The key idea behind Random Forest is to reduce overfitting and improve generalization by averaging or taking the majority vote of multiple decision trees, which are built on different subsets of the data.</a:t>
            </a:r>
          </a:p>
        </p:txBody>
      </p:sp>
      <p:pic>
        <p:nvPicPr>
          <p:cNvPr id="3" name="Picture 2" descr="A diagram of a person and person&#10;&#10;Description automatically generated">
            <a:extLst>
              <a:ext uri="{FF2B5EF4-FFF2-40B4-BE49-F238E27FC236}">
                <a16:creationId xmlns:a16="http://schemas.microsoft.com/office/drawing/2014/main" id="{DB51D752-B802-A047-1140-6F8EC0A8E746}"/>
              </a:ext>
            </a:extLst>
          </p:cNvPr>
          <p:cNvPicPr>
            <a:picLocks noChangeAspect="1"/>
          </p:cNvPicPr>
          <p:nvPr/>
        </p:nvPicPr>
        <p:blipFill>
          <a:blip r:embed="rId2"/>
          <a:stretch>
            <a:fillRect/>
          </a:stretch>
        </p:blipFill>
        <p:spPr>
          <a:xfrm>
            <a:off x="2231573" y="3698991"/>
            <a:ext cx="6629400" cy="2409177"/>
          </a:xfrm>
          <a:prstGeom prst="rect">
            <a:avLst/>
          </a:prstGeom>
        </p:spPr>
      </p:pic>
      <p:sp>
        <p:nvSpPr>
          <p:cNvPr id="8" name="TextBox 7">
            <a:extLst>
              <a:ext uri="{FF2B5EF4-FFF2-40B4-BE49-F238E27FC236}">
                <a16:creationId xmlns:a16="http://schemas.microsoft.com/office/drawing/2014/main" id="{B37598DA-3C44-C039-3EC2-72D24F080B8B}"/>
              </a:ext>
            </a:extLst>
          </p:cNvPr>
          <p:cNvSpPr txBox="1"/>
          <p:nvPr/>
        </p:nvSpPr>
        <p:spPr>
          <a:xfrm>
            <a:off x="545560" y="6309998"/>
            <a:ext cx="6096000" cy="338554"/>
          </a:xfrm>
          <a:prstGeom prst="rect">
            <a:avLst/>
          </a:prstGeom>
          <a:noFill/>
        </p:spPr>
        <p:txBody>
          <a:bodyPr wrap="square">
            <a:spAutoFit/>
          </a:bodyPr>
          <a:lstStyle/>
          <a:p>
            <a:r>
              <a:rPr lang="en-US" sz="1600" dirty="0">
                <a:hlinkClick r:id="rId3"/>
              </a:rPr>
              <a:t>Random Forest  |  Machine Learning  |  Google for Developers</a:t>
            </a:r>
            <a:endParaRPr lang="en-US" sz="1600" dirty="0"/>
          </a:p>
        </p:txBody>
      </p:sp>
    </p:spTree>
    <p:extLst>
      <p:ext uri="{BB962C8B-B14F-4D97-AF65-F5344CB8AC3E}">
        <p14:creationId xmlns:p14="http://schemas.microsoft.com/office/powerpoint/2010/main" val="92037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D6728-6864-442B-BEFB-3378EED2F1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18DC3F-0B57-224E-C4F6-52BD74AC8618}"/>
              </a:ext>
            </a:extLst>
          </p:cNvPr>
          <p:cNvSpPr>
            <a:spLocks noGrp="1"/>
          </p:cNvSpPr>
          <p:nvPr>
            <p:ph type="ctrTitle"/>
          </p:nvPr>
        </p:nvSpPr>
        <p:spPr>
          <a:xfrm>
            <a:off x="430280" y="378725"/>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Random Forest</a:t>
            </a:r>
            <a:endParaRPr lang="ja-JP" alt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5F9BB2-0411-D522-44AE-D871E50886BB}"/>
              </a:ext>
            </a:extLst>
          </p:cNvPr>
          <p:cNvSpPr txBox="1"/>
          <p:nvPr/>
        </p:nvSpPr>
        <p:spPr>
          <a:xfrm>
            <a:off x="430280" y="963500"/>
            <a:ext cx="10531634" cy="5221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30000"/>
              </a:lnSpc>
            </a:pPr>
            <a:r>
              <a:rPr lang="en-US" altLang="ja-JP" b="1" dirty="0">
                <a:solidFill>
                  <a:srgbClr val="16191F"/>
                </a:solidFill>
                <a:latin typeface="Times New Roman" panose="02020603050405020304" pitchFamily="18" charset="0"/>
                <a:ea typeface="ＭＳ Ｐゴシック"/>
                <a:cs typeface="Times New Roman" panose="02020603050405020304" pitchFamily="18" charset="0"/>
              </a:rPr>
              <a:t>Advantages and Disadvantages of Random Forest</a:t>
            </a:r>
          </a:p>
          <a:p>
            <a:pPr>
              <a:lnSpc>
                <a:spcPct val="130000"/>
              </a:lnSpc>
            </a:pPr>
            <a:r>
              <a:rPr lang="en-US" altLang="ja-JP" sz="1600" b="1" i="1" dirty="0">
                <a:solidFill>
                  <a:srgbClr val="16191F"/>
                </a:solidFill>
                <a:latin typeface="Times New Roman" panose="02020603050405020304" pitchFamily="18" charset="0"/>
                <a:ea typeface="ＭＳ Ｐゴシック"/>
                <a:cs typeface="Times New Roman" panose="02020603050405020304" pitchFamily="18" charset="0"/>
              </a:rPr>
              <a:t>Advantages: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Robust to Overfitting: By averaging the predictions of many decision trees, Random Forest is much less likely to overfit than a single decision tree.</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Handles Missing Data: Random Forest can handle missing values by using different trees with different subsets of data.</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Feature Importance: Random Forest provides a way to estimate the importance of features, helping you understand which features are most influential in making predictions.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High Accuracy: It typically performs better than a single decision tree due to the aggregation of multiple models.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Works with Both Types of Data: Random Forest can handle both categorical and numerical data.</a:t>
            </a:r>
          </a:p>
          <a:p>
            <a:pPr>
              <a:lnSpc>
                <a:spcPct val="130000"/>
              </a:lnSpc>
            </a:pPr>
            <a:r>
              <a:rPr lang="en-US" altLang="ja-JP" sz="1600" b="1" i="1" dirty="0">
                <a:solidFill>
                  <a:srgbClr val="16191F"/>
                </a:solidFill>
                <a:latin typeface="Times New Roman" panose="02020603050405020304" pitchFamily="18" charset="0"/>
                <a:ea typeface="ＭＳ Ｐゴシック"/>
                <a:cs typeface="Times New Roman" panose="02020603050405020304" pitchFamily="18" charset="0"/>
              </a:rPr>
              <a:t>Disadvantages: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Computationally Expensive: Since Random Forest trains multiple decision trees, it can be slower to train and predict, especially on very large datasets.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Less Interpretability: Although Random Forest improves prediction accuracy, it sacrifices the interpretability of a single decision tree. It can be difficult to understand the overall logic behind the predictions.</a:t>
            </a:r>
          </a:p>
          <a:p>
            <a:pPr marL="285750" indent="-285750">
              <a:lnSpc>
                <a:spcPct val="130000"/>
              </a:lnSpc>
              <a:buFont typeface="Arial" panose="020B0604020202020204" pitchFamily="34" charset="0"/>
              <a:buChar char="•"/>
            </a:pPr>
            <a:r>
              <a:rPr lang="en-US" altLang="ja-JP" sz="1600" dirty="0">
                <a:solidFill>
                  <a:srgbClr val="16191F"/>
                </a:solidFill>
                <a:latin typeface="Times New Roman" panose="02020603050405020304" pitchFamily="18" charset="0"/>
                <a:ea typeface="ＭＳ Ｐゴシック"/>
                <a:cs typeface="Times New Roman" panose="02020603050405020304" pitchFamily="18" charset="0"/>
              </a:rPr>
              <a:t>Not Ideal for High-Dimensional Sparse Data: In cases where there are many irrelevant features, Random Forest may not perform as well as other algorithms like gradient boosting.</a:t>
            </a:r>
          </a:p>
        </p:txBody>
      </p:sp>
      <p:sp>
        <p:nvSpPr>
          <p:cNvPr id="8" name="TextBox 7">
            <a:extLst>
              <a:ext uri="{FF2B5EF4-FFF2-40B4-BE49-F238E27FC236}">
                <a16:creationId xmlns:a16="http://schemas.microsoft.com/office/drawing/2014/main" id="{58F9A953-C4C0-B997-5A61-10CEEDD9B91B}"/>
              </a:ext>
            </a:extLst>
          </p:cNvPr>
          <p:cNvSpPr txBox="1"/>
          <p:nvPr/>
        </p:nvSpPr>
        <p:spPr>
          <a:xfrm>
            <a:off x="545560" y="6309998"/>
            <a:ext cx="6096000" cy="338554"/>
          </a:xfrm>
          <a:prstGeom prst="rect">
            <a:avLst/>
          </a:prstGeom>
          <a:noFill/>
        </p:spPr>
        <p:txBody>
          <a:bodyPr wrap="square">
            <a:spAutoFit/>
          </a:bodyPr>
          <a:lstStyle/>
          <a:p>
            <a:r>
              <a:rPr lang="en-US" sz="1600" dirty="0">
                <a:hlinkClick r:id="rId2"/>
              </a:rPr>
              <a:t>Random Forest  |  Machine Learning  |  Google for Developers</a:t>
            </a:r>
            <a:endParaRPr lang="en-US" sz="1600" dirty="0"/>
          </a:p>
        </p:txBody>
      </p:sp>
    </p:spTree>
    <p:extLst>
      <p:ext uri="{BB962C8B-B14F-4D97-AF65-F5344CB8AC3E}">
        <p14:creationId xmlns:p14="http://schemas.microsoft.com/office/powerpoint/2010/main" val="482304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2895F-04F2-9D59-DF14-748BBDD96EB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623B1B9-BEC4-4278-F2D4-F7A9E084029B}"/>
              </a:ext>
            </a:extLst>
          </p:cNvPr>
          <p:cNvSpPr txBox="1"/>
          <p:nvPr/>
        </p:nvSpPr>
        <p:spPr>
          <a:xfrm>
            <a:off x="1608083" y="3429000"/>
            <a:ext cx="2536079" cy="954107"/>
          </a:xfrm>
          <a:prstGeom prst="rect">
            <a:avLst/>
          </a:prstGeom>
          <a:noFill/>
        </p:spPr>
        <p:txBody>
          <a:bodyPr wrap="none" rtlCol="0">
            <a:spAutoFit/>
          </a:bodyPr>
          <a:lstStyle/>
          <a:p>
            <a:r>
              <a:rPr lang="en-US" altLang="zh-CN" sz="5600" dirty="0"/>
              <a:t>Thanks</a:t>
            </a:r>
            <a:r>
              <a:rPr lang="zh-CN" altLang="en-US" sz="5600" dirty="0"/>
              <a:t> </a:t>
            </a:r>
            <a:endParaRPr lang="en-US" sz="5600" dirty="0"/>
          </a:p>
        </p:txBody>
      </p:sp>
    </p:spTree>
    <p:extLst>
      <p:ext uri="{BB962C8B-B14F-4D97-AF65-F5344CB8AC3E}">
        <p14:creationId xmlns:p14="http://schemas.microsoft.com/office/powerpoint/2010/main" val="135617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66FE2-35BA-BFE7-CFAA-09E32B277E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5E16893-50F2-4024-219A-48F4B68FAE18}"/>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Times New Roman" panose="02020603050405020304" pitchFamily="18" charset="0"/>
                <a:cs typeface="Times New Roman" panose="02020603050405020304" pitchFamily="18" charset="0"/>
              </a:rPr>
              <a:t>Recap Clustering Algorithms</a:t>
            </a:r>
            <a:r>
              <a:rPr lang="zh-CN" altLang="en-US" sz="3200" dirty="0">
                <a:solidFill>
                  <a:srgbClr val="424242"/>
                </a:solidFill>
                <a:latin typeface="Times New Roman" panose="02020603050405020304" pitchFamily="18" charset="0"/>
                <a:cs typeface="Times New Roman" panose="02020603050405020304" pitchFamily="18" charset="0"/>
              </a:rPr>
              <a:t> </a:t>
            </a:r>
            <a:r>
              <a:rPr lang="en-US" altLang="zh-CN" sz="3200" dirty="0">
                <a:solidFill>
                  <a:srgbClr val="424242"/>
                </a:solidFill>
                <a:latin typeface="Times New Roman" panose="02020603050405020304" pitchFamily="18" charset="0"/>
                <a:cs typeface="Times New Roman" panose="02020603050405020304" pitchFamily="18" charset="0"/>
              </a:rPr>
              <a:t>and K-means</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E9457CDE-2D02-35D9-4DEB-DA88E63CA0F3}"/>
              </a:ext>
            </a:extLst>
          </p:cNvPr>
          <p:cNvSpPr txBox="1"/>
          <p:nvPr/>
        </p:nvSpPr>
        <p:spPr>
          <a:xfrm>
            <a:off x="430280" y="938085"/>
            <a:ext cx="10066270" cy="498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Limitation of K-means:</a:t>
            </a:r>
          </a:p>
        </p:txBody>
      </p:sp>
      <p:pic>
        <p:nvPicPr>
          <p:cNvPr id="6" name="Picture 5">
            <a:extLst>
              <a:ext uri="{FF2B5EF4-FFF2-40B4-BE49-F238E27FC236}">
                <a16:creationId xmlns:a16="http://schemas.microsoft.com/office/drawing/2014/main" id="{41459DE0-22F2-8FC9-A868-4C638ACE2340}"/>
              </a:ext>
            </a:extLst>
          </p:cNvPr>
          <p:cNvPicPr>
            <a:picLocks noChangeAspect="1"/>
          </p:cNvPicPr>
          <p:nvPr/>
        </p:nvPicPr>
        <p:blipFill>
          <a:blip r:embed="rId3"/>
          <a:stretch>
            <a:fillRect/>
          </a:stretch>
        </p:blipFill>
        <p:spPr>
          <a:xfrm>
            <a:off x="6667481" y="4200074"/>
            <a:ext cx="2724830" cy="1981201"/>
          </a:xfrm>
          <a:prstGeom prst="rect">
            <a:avLst/>
          </a:prstGeom>
        </p:spPr>
      </p:pic>
      <p:pic>
        <p:nvPicPr>
          <p:cNvPr id="7" name="Picture 6">
            <a:extLst>
              <a:ext uri="{FF2B5EF4-FFF2-40B4-BE49-F238E27FC236}">
                <a16:creationId xmlns:a16="http://schemas.microsoft.com/office/drawing/2014/main" id="{8D06299B-0DE6-29B0-38A0-8CC866C205FD}"/>
              </a:ext>
            </a:extLst>
          </p:cNvPr>
          <p:cNvPicPr>
            <a:picLocks noChangeAspect="1"/>
          </p:cNvPicPr>
          <p:nvPr/>
        </p:nvPicPr>
        <p:blipFill>
          <a:blip r:embed="rId4"/>
          <a:stretch>
            <a:fillRect/>
          </a:stretch>
        </p:blipFill>
        <p:spPr>
          <a:xfrm>
            <a:off x="9461994" y="4336179"/>
            <a:ext cx="2475731" cy="1782526"/>
          </a:xfrm>
          <a:prstGeom prst="rect">
            <a:avLst/>
          </a:prstGeom>
        </p:spPr>
      </p:pic>
      <p:sp>
        <p:nvSpPr>
          <p:cNvPr id="9" name="TextBox 8">
            <a:extLst>
              <a:ext uri="{FF2B5EF4-FFF2-40B4-BE49-F238E27FC236}">
                <a16:creationId xmlns:a16="http://schemas.microsoft.com/office/drawing/2014/main" id="{246C0FEA-ABBA-891F-3536-796D22FE8DCA}"/>
              </a:ext>
            </a:extLst>
          </p:cNvPr>
          <p:cNvSpPr txBox="1"/>
          <p:nvPr/>
        </p:nvSpPr>
        <p:spPr>
          <a:xfrm>
            <a:off x="430279" y="1502056"/>
            <a:ext cx="9936593" cy="3539430"/>
          </a:xfrm>
          <a:prstGeom prst="rect">
            <a:avLst/>
          </a:prstGeom>
          <a:noFill/>
        </p:spPr>
        <p:txBody>
          <a:bodyPr wrap="square">
            <a:spAutoFit/>
          </a:bodyPr>
          <a:lstStyle/>
          <a:p>
            <a:r>
              <a:rPr lang="en-AU" sz="1600" b="1" dirty="0">
                <a:latin typeface="Times New Roman" panose="02020603050405020304" pitchFamily="18" charset="0"/>
                <a:cs typeface="Times New Roman" panose="02020603050405020304" pitchFamily="18" charset="0"/>
              </a:rPr>
              <a:t>1. Predefined Number of Clusters (K)</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Explanation</a:t>
            </a:r>
            <a:r>
              <a:rPr lang="en-AU" sz="1600" dirty="0">
                <a:latin typeface="Times New Roman" panose="02020603050405020304" pitchFamily="18" charset="0"/>
                <a:cs typeface="Times New Roman" panose="02020603050405020304" pitchFamily="18" charset="0"/>
              </a:rPr>
              <a:t>: K-Means requires the number of clusters (K) to be specified in advance, which may be difficult to determine.</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Example</a:t>
            </a:r>
            <a:r>
              <a:rPr lang="en-AU" sz="1600" dirty="0">
                <a:latin typeface="Times New Roman" panose="02020603050405020304" pitchFamily="18" charset="0"/>
                <a:cs typeface="Times New Roman" panose="02020603050405020304" pitchFamily="18" charset="0"/>
              </a:rPr>
              <a:t>: In real-world scenarios like customer segmentation, we may not know how many groups exist.</a:t>
            </a:r>
          </a:p>
          <a:p>
            <a:pPr>
              <a:buFont typeface="Arial" panose="020B0604020202020204" pitchFamily="34" charset="0"/>
              <a:buChar char="•"/>
            </a:pPr>
            <a:endParaRPr lang="en-AU" sz="1600" dirty="0">
              <a:latin typeface="Times New Roman" panose="02020603050405020304" pitchFamily="18" charset="0"/>
              <a:cs typeface="Times New Roman" panose="02020603050405020304" pitchFamily="18" charset="0"/>
            </a:endParaRPr>
          </a:p>
          <a:p>
            <a:r>
              <a:rPr lang="en-AU" sz="1600" b="1" dirty="0">
                <a:latin typeface="Times New Roman" panose="02020603050405020304" pitchFamily="18" charset="0"/>
                <a:cs typeface="Times New Roman" panose="02020603050405020304" pitchFamily="18" charset="0"/>
              </a:rPr>
              <a:t>2. Assumes Spherical Clusters</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Explanation</a:t>
            </a:r>
            <a:r>
              <a:rPr lang="en-AU" sz="1600" dirty="0">
                <a:latin typeface="Times New Roman" panose="02020603050405020304" pitchFamily="18" charset="0"/>
                <a:cs typeface="Times New Roman" panose="02020603050405020304" pitchFamily="18" charset="0"/>
              </a:rPr>
              <a:t>: K-Means works best with spherical (round-shaped) clusters due to its use of </a:t>
            </a:r>
            <a:r>
              <a:rPr lang="en-AU" sz="1600" b="1" dirty="0">
                <a:latin typeface="Times New Roman" panose="02020603050405020304" pitchFamily="18" charset="0"/>
                <a:cs typeface="Times New Roman" panose="02020603050405020304" pitchFamily="18" charset="0"/>
              </a:rPr>
              <a:t>Euclidean</a:t>
            </a:r>
            <a:r>
              <a:rPr lang="en-AU" sz="1600" dirty="0">
                <a:latin typeface="Times New Roman" panose="02020603050405020304" pitchFamily="18" charset="0"/>
                <a:cs typeface="Times New Roman" panose="02020603050405020304" pitchFamily="18" charset="0"/>
              </a:rPr>
              <a:t> distance.</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Example</a:t>
            </a:r>
            <a:r>
              <a:rPr lang="en-AU" sz="1600" dirty="0">
                <a:latin typeface="Times New Roman" panose="02020603050405020304" pitchFamily="18" charset="0"/>
                <a:cs typeface="Times New Roman" panose="02020603050405020304" pitchFamily="18" charset="0"/>
              </a:rPr>
              <a:t>: K-Means will force non-spherical data into spherical shapes, leading to incorrect groupings. Real-world data often contains such irregular shapes, making K-Means unsuitable.</a:t>
            </a:r>
          </a:p>
          <a:p>
            <a:endParaRPr lang="en-AU"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 </a:t>
            </a:r>
            <a:r>
              <a:rPr lang="en-AU" sz="1600" b="1" dirty="0">
                <a:latin typeface="Times New Roman" panose="02020603050405020304" pitchFamily="18" charset="0"/>
                <a:cs typeface="Times New Roman" panose="02020603050405020304" pitchFamily="18" charset="0"/>
              </a:rPr>
              <a:t>Euclidean Distance</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Formula</a:t>
            </a:r>
            <a:endParaRPr lang="en-AU"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AU" sz="1600" dirty="0">
              <a:latin typeface="Times New Roman" panose="02020603050405020304" pitchFamily="18" charset="0"/>
              <a:cs typeface="Times New Roman" panose="02020603050405020304" pitchFamily="18" charset="0"/>
            </a:endParaRPr>
          </a:p>
          <a:p>
            <a:endParaRPr lang="en-AU"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AU" sz="1600" dirty="0">
              <a:latin typeface="Times New Roman" panose="02020603050405020304" pitchFamily="18" charset="0"/>
              <a:cs typeface="Times New Roman" panose="02020603050405020304" pitchFamily="18" charset="0"/>
            </a:endParaRPr>
          </a:p>
        </p:txBody>
      </p:sp>
      <p:pic>
        <p:nvPicPr>
          <p:cNvPr id="8" name="Picture 7" descr="A square and square mathematical symbols&#10;&#10;Description automatically generated with medium confidence">
            <a:extLst>
              <a:ext uri="{FF2B5EF4-FFF2-40B4-BE49-F238E27FC236}">
                <a16:creationId xmlns:a16="http://schemas.microsoft.com/office/drawing/2014/main" id="{9215A04F-15B3-AC7B-928F-B1718CFAB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279" y="4469689"/>
            <a:ext cx="2870812" cy="883327"/>
          </a:xfrm>
          <a:prstGeom prst="rect">
            <a:avLst/>
          </a:prstGeom>
        </p:spPr>
      </p:pic>
      <p:sp>
        <p:nvSpPr>
          <p:cNvPr id="11" name="TextBox 10">
            <a:extLst>
              <a:ext uri="{FF2B5EF4-FFF2-40B4-BE49-F238E27FC236}">
                <a16:creationId xmlns:a16="http://schemas.microsoft.com/office/drawing/2014/main" id="{3172A8BA-38DD-D69B-9B14-96A3D692699F}"/>
              </a:ext>
            </a:extLst>
          </p:cNvPr>
          <p:cNvSpPr txBox="1"/>
          <p:nvPr/>
        </p:nvSpPr>
        <p:spPr>
          <a:xfrm>
            <a:off x="499962" y="5287708"/>
            <a:ext cx="6097836" cy="830997"/>
          </a:xfrm>
          <a:prstGeom prst="rect">
            <a:avLst/>
          </a:prstGeom>
          <a:noFill/>
        </p:spPr>
        <p:txBody>
          <a:bodyPr wrap="square">
            <a:spAutoFit/>
          </a:bodyPr>
          <a:lstStyle/>
          <a:p>
            <a:r>
              <a:rPr lang="en-AU" sz="1600" b="1" dirty="0">
                <a:latin typeface="Times New Roman" panose="02020603050405020304" pitchFamily="18" charset="0"/>
                <a:cs typeface="Times New Roman" panose="02020603050405020304" pitchFamily="18" charset="0"/>
              </a:rPr>
              <a:t>Example (2D Space):</a:t>
            </a:r>
          </a:p>
          <a:p>
            <a:r>
              <a:rPr lang="en-AU" sz="1600" dirty="0">
                <a:latin typeface="Times New Roman" panose="02020603050405020304" pitchFamily="18" charset="0"/>
                <a:cs typeface="Times New Roman" panose="02020603050405020304" pitchFamily="18" charset="0"/>
              </a:rPr>
              <a:t>For two points p(1,2) and q(4,6) in a two-dimensional space, the Euclidean distance is:</a:t>
            </a:r>
          </a:p>
        </p:txBody>
      </p:sp>
      <p:pic>
        <p:nvPicPr>
          <p:cNvPr id="13" name="Picture 12">
            <a:extLst>
              <a:ext uri="{FF2B5EF4-FFF2-40B4-BE49-F238E27FC236}">
                <a16:creationId xmlns:a16="http://schemas.microsoft.com/office/drawing/2014/main" id="{4F4D268E-773E-1306-345F-FBD8E42561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279" y="6171035"/>
            <a:ext cx="5532641" cy="646962"/>
          </a:xfrm>
          <a:prstGeom prst="rect">
            <a:avLst/>
          </a:prstGeom>
        </p:spPr>
      </p:pic>
    </p:spTree>
    <p:extLst>
      <p:ext uri="{BB962C8B-B14F-4D97-AF65-F5344CB8AC3E}">
        <p14:creationId xmlns:p14="http://schemas.microsoft.com/office/powerpoint/2010/main" val="139182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4945D-C255-91CC-11C4-8C90071133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F14D8E-ADF3-A047-1132-76C30D8DCFC4}"/>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D287ABD1-D7CF-60F5-9AE4-D2672D547FCD}"/>
              </a:ext>
            </a:extLst>
          </p:cNvPr>
          <p:cNvSpPr txBox="1"/>
          <p:nvPr/>
        </p:nvSpPr>
        <p:spPr>
          <a:xfrm>
            <a:off x="430280" y="938085"/>
            <a:ext cx="10066270" cy="498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sz="2000" b="1" dirty="0">
                <a:latin typeface="Times New Roman" panose="02020603050405020304" pitchFamily="18" charset="0"/>
                <a:cs typeface="Times New Roman" panose="02020603050405020304" pitchFamily="18" charset="0"/>
              </a:rPr>
              <a:t>Limitation of K-means:</a:t>
            </a:r>
          </a:p>
        </p:txBody>
      </p:sp>
      <p:sp>
        <p:nvSpPr>
          <p:cNvPr id="9" name="TextBox 8">
            <a:extLst>
              <a:ext uri="{FF2B5EF4-FFF2-40B4-BE49-F238E27FC236}">
                <a16:creationId xmlns:a16="http://schemas.microsoft.com/office/drawing/2014/main" id="{7A80B47D-6272-CDFB-DDBD-7DC2B584CF8F}"/>
              </a:ext>
            </a:extLst>
          </p:cNvPr>
          <p:cNvSpPr txBox="1"/>
          <p:nvPr/>
        </p:nvSpPr>
        <p:spPr>
          <a:xfrm>
            <a:off x="430281" y="2883436"/>
            <a:ext cx="10555582" cy="1525418"/>
          </a:xfrm>
          <a:prstGeom prst="rect">
            <a:avLst/>
          </a:prstGeom>
          <a:noFill/>
        </p:spPr>
        <p:txBody>
          <a:bodyPr wrap="square">
            <a:spAutoFit/>
          </a:bodyPr>
          <a:lstStyle/>
          <a:p>
            <a:pPr>
              <a:lnSpc>
                <a:spcPct val="150000"/>
              </a:lnSpc>
            </a:pPr>
            <a:r>
              <a:rPr lang="en-US" sz="1600" dirty="0">
                <a:solidFill>
                  <a:srgbClr val="16191F"/>
                </a:solidFill>
                <a:latin typeface="Times New Roman" panose="02020603050405020304" pitchFamily="18" charset="0"/>
                <a:ea typeface="+mn-lt"/>
                <a:cs typeface="Times New Roman" panose="02020603050405020304" pitchFamily="18" charset="0"/>
              </a:rPr>
              <a:t>In reality, we often encounter clusters with various shapes, such as the ring-shaped and irregular clusters shown in the following images. In such cases, traditional clustering algorithms clearly struggle.</a:t>
            </a:r>
          </a:p>
          <a:p>
            <a:pPr>
              <a:lnSpc>
                <a:spcPct val="150000"/>
              </a:lnSpc>
            </a:pPr>
            <a:r>
              <a:rPr lang="en-AU" sz="1600" dirty="0">
                <a:latin typeface="Times New Roman" panose="02020603050405020304" pitchFamily="18" charset="0"/>
                <a:cs typeface="Times New Roman" panose="02020603050405020304" pitchFamily="18" charset="0"/>
              </a:rPr>
              <a:t>So, we need another algorithm that does not require specifying the number of clusters in advance, can detect clusters of any shape, and can handle noise and outliers.</a:t>
            </a:r>
            <a:endParaRPr lang="en-US" sz="1600" dirty="0">
              <a:solidFill>
                <a:srgbClr val="16191F"/>
              </a:solidFill>
              <a:latin typeface="Times New Roman" panose="02020603050405020304" pitchFamily="18" charset="0"/>
              <a:ea typeface="+mn-lt"/>
              <a:cs typeface="Times New Roman" panose="02020603050405020304" pitchFamily="18" charset="0"/>
            </a:endParaRPr>
          </a:p>
        </p:txBody>
      </p:sp>
      <p:sp>
        <p:nvSpPr>
          <p:cNvPr id="3" name="TextBox 2">
            <a:extLst>
              <a:ext uri="{FF2B5EF4-FFF2-40B4-BE49-F238E27FC236}">
                <a16:creationId xmlns:a16="http://schemas.microsoft.com/office/drawing/2014/main" id="{E0EA7FA4-280D-81F2-8151-3D982CB8D8BC}"/>
              </a:ext>
            </a:extLst>
          </p:cNvPr>
          <p:cNvSpPr txBox="1"/>
          <p:nvPr/>
        </p:nvSpPr>
        <p:spPr>
          <a:xfrm>
            <a:off x="430279" y="1558130"/>
            <a:ext cx="8047515" cy="1323439"/>
          </a:xfrm>
          <a:prstGeom prst="rect">
            <a:avLst/>
          </a:prstGeom>
          <a:noFill/>
        </p:spPr>
        <p:txBody>
          <a:bodyPr wrap="square" rtlCol="0">
            <a:spAutoFit/>
          </a:bodyPr>
          <a:lstStyle/>
          <a:p>
            <a:r>
              <a:rPr lang="en-AU" sz="1600" b="1" dirty="0">
                <a:latin typeface="Times New Roman" panose="02020603050405020304" pitchFamily="18" charset="0"/>
                <a:cs typeface="Times New Roman" panose="02020603050405020304" pitchFamily="18" charset="0"/>
              </a:rPr>
              <a:t>3. Sensitive to Outliers</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Explanation</a:t>
            </a:r>
            <a:r>
              <a:rPr lang="en-AU" sz="1600" dirty="0">
                <a:latin typeface="Times New Roman" panose="02020603050405020304" pitchFamily="18" charset="0"/>
                <a:cs typeface="Times New Roman" panose="02020603050405020304" pitchFamily="18" charset="0"/>
              </a:rPr>
              <a:t>: K-Means includes every data point in a cluster, even outliers or noise points, which can skew results.</a:t>
            </a:r>
          </a:p>
          <a:p>
            <a:pPr>
              <a:buFont typeface="Arial" panose="020B0604020202020204" pitchFamily="34" charset="0"/>
              <a:buChar char="•"/>
            </a:pPr>
            <a:r>
              <a:rPr lang="en-AU" sz="1600" b="1" dirty="0">
                <a:latin typeface="Times New Roman" panose="02020603050405020304" pitchFamily="18" charset="0"/>
                <a:cs typeface="Times New Roman" panose="02020603050405020304" pitchFamily="18" charset="0"/>
              </a:rPr>
              <a:t>Example</a:t>
            </a:r>
            <a:r>
              <a:rPr lang="en-AU" sz="1600" dirty="0">
                <a:latin typeface="Times New Roman" panose="02020603050405020304" pitchFamily="18" charset="0"/>
                <a:cs typeface="Times New Roman" panose="02020603050405020304" pitchFamily="18" charset="0"/>
              </a:rPr>
              <a:t>: A single extreme point can pull the centroid away, leading to poor clustering.</a:t>
            </a:r>
          </a:p>
          <a:p>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C9D8203-EDF9-1D4E-BDC5-3DF249AC4A20}"/>
              </a:ext>
            </a:extLst>
          </p:cNvPr>
          <p:cNvSpPr txBox="1"/>
          <p:nvPr/>
        </p:nvSpPr>
        <p:spPr>
          <a:xfrm>
            <a:off x="430279" y="4631213"/>
            <a:ext cx="8327572" cy="1602362"/>
          </a:xfrm>
          <a:prstGeom prst="rect">
            <a:avLst/>
          </a:prstGeom>
          <a:noFill/>
        </p:spPr>
        <p:txBody>
          <a:bodyPr wrap="square">
            <a:spAutoFit/>
          </a:bodyPr>
          <a:lstStyle/>
          <a:p>
            <a:pPr>
              <a:lnSpc>
                <a:spcPct val="150000"/>
              </a:lnSpc>
              <a:spcAft>
                <a:spcPts val="600"/>
              </a:spcAft>
            </a:pPr>
            <a:r>
              <a:rPr lang="en-US" sz="1600" b="1" dirty="0">
                <a:solidFill>
                  <a:srgbClr val="16191F"/>
                </a:solidFill>
                <a:latin typeface="Times New Roman" panose="02020603050405020304" pitchFamily="18" charset="0"/>
                <a:ea typeface="+mn-lt"/>
                <a:cs typeface="Times New Roman" panose="02020603050405020304" pitchFamily="18" charset="0"/>
              </a:rPr>
              <a:t>DBSCAN (Density-Based Spatial Clustering of Applications with Noise)</a:t>
            </a:r>
          </a:p>
          <a:p>
            <a:pPr>
              <a:lnSpc>
                <a:spcPct val="150000"/>
              </a:lnSpc>
            </a:pPr>
            <a:r>
              <a:rPr lang="en-US" sz="1600" dirty="0">
                <a:solidFill>
                  <a:srgbClr val="16191F"/>
                </a:solidFill>
                <a:latin typeface="Times New Roman" panose="02020603050405020304" pitchFamily="18" charset="0"/>
                <a:ea typeface="+mn-lt"/>
                <a:cs typeface="Times New Roman" panose="02020603050405020304" pitchFamily="18" charset="0"/>
              </a:rPr>
              <a:t>DBSCAN is a density-based clustering algorithm designed to discover clusters of arbitrary shapes by grouping together closely packed points and marking outlier points that lie alone in low-density regions as noise.</a:t>
            </a:r>
          </a:p>
        </p:txBody>
      </p:sp>
    </p:spTree>
    <p:extLst>
      <p:ext uri="{BB962C8B-B14F-4D97-AF65-F5344CB8AC3E}">
        <p14:creationId xmlns:p14="http://schemas.microsoft.com/office/powerpoint/2010/main" val="261162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B77DE3C9-6D8A-1949-193A-6E81C1DCE8C4}"/>
              </a:ext>
            </a:extLst>
          </p:cNvPr>
          <p:cNvSpPr txBox="1"/>
          <p:nvPr/>
        </p:nvSpPr>
        <p:spPr>
          <a:xfrm>
            <a:off x="430280" y="996602"/>
            <a:ext cx="9521371" cy="32846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US" b="1" dirty="0">
                <a:solidFill>
                  <a:srgbClr val="16191F"/>
                </a:solidFill>
                <a:latin typeface="Times New Roman" panose="02020603050405020304" pitchFamily="18" charset="0"/>
                <a:ea typeface="+mn-lt"/>
                <a:cs typeface="Times New Roman" panose="02020603050405020304" pitchFamily="18" charset="0"/>
              </a:rPr>
              <a:t>Key Terminology</a:t>
            </a:r>
          </a:p>
          <a:p>
            <a:pPr>
              <a:lnSpc>
                <a:spcPct val="150000"/>
              </a:lnSpc>
            </a:pPr>
            <a:r>
              <a:rPr lang="en-US" sz="1700" b="1" i="1" dirty="0">
                <a:solidFill>
                  <a:srgbClr val="16191F"/>
                </a:solidFill>
                <a:latin typeface="Times New Roman" panose="02020603050405020304" pitchFamily="18" charset="0"/>
                <a:ea typeface="+mn-lt"/>
                <a:cs typeface="Times New Roman" panose="02020603050405020304" pitchFamily="18" charset="0"/>
              </a:rPr>
              <a:t>Epsilon (</a:t>
            </a:r>
            <a:r>
              <a:rPr lang="el-GR" sz="1700" b="1" i="1" dirty="0">
                <a:solidFill>
                  <a:srgbClr val="16191F"/>
                </a:solidFill>
                <a:latin typeface="Times New Roman" panose="02020603050405020304" pitchFamily="18" charset="0"/>
                <a:ea typeface="+mn-lt"/>
                <a:cs typeface="Times New Roman" panose="02020603050405020304" pitchFamily="18" charset="0"/>
              </a:rPr>
              <a:t>ε): </a:t>
            </a:r>
            <a:r>
              <a:rPr lang="en-US" sz="1700" dirty="0">
                <a:solidFill>
                  <a:srgbClr val="16191F"/>
                </a:solidFill>
                <a:latin typeface="Times New Roman" panose="02020603050405020304" pitchFamily="18" charset="0"/>
                <a:ea typeface="+mn-lt"/>
                <a:cs typeface="Times New Roman" panose="02020603050405020304" pitchFamily="18" charset="0"/>
              </a:rPr>
              <a:t>The maximum radius of the neighborhood around a point. It defines how close points need to be to each other to be considered as part of the same cluster.</a:t>
            </a:r>
          </a:p>
          <a:p>
            <a:pPr>
              <a:lnSpc>
                <a:spcPct val="150000"/>
              </a:lnSpc>
            </a:pPr>
            <a:r>
              <a:rPr lang="en-US" sz="1700" b="1" i="1" dirty="0" err="1">
                <a:solidFill>
                  <a:srgbClr val="16191F"/>
                </a:solidFill>
                <a:latin typeface="Times New Roman" panose="02020603050405020304" pitchFamily="18" charset="0"/>
                <a:ea typeface="+mn-lt"/>
                <a:cs typeface="Times New Roman" panose="02020603050405020304" pitchFamily="18" charset="0"/>
              </a:rPr>
              <a:t>MinPts</a:t>
            </a:r>
            <a:r>
              <a:rPr lang="en-US" sz="1700" b="1" i="1" dirty="0">
                <a:solidFill>
                  <a:srgbClr val="16191F"/>
                </a:solidFill>
                <a:latin typeface="Times New Roman" panose="02020603050405020304" pitchFamily="18" charset="0"/>
                <a:ea typeface="+mn-lt"/>
                <a:cs typeface="Times New Roman" panose="02020603050405020304" pitchFamily="18" charset="0"/>
              </a:rPr>
              <a:t> (Minimum Points): </a:t>
            </a:r>
            <a:r>
              <a:rPr lang="en-US" sz="1700" dirty="0">
                <a:solidFill>
                  <a:srgbClr val="16191F"/>
                </a:solidFill>
                <a:latin typeface="Times New Roman" panose="02020603050405020304" pitchFamily="18" charset="0"/>
                <a:ea typeface="+mn-lt"/>
                <a:cs typeface="Times New Roman" panose="02020603050405020304" pitchFamily="18" charset="0"/>
              </a:rPr>
              <a:t>The minimum number of points required to form a dense region (i.e., a cluster).</a:t>
            </a:r>
          </a:p>
          <a:p>
            <a:pPr>
              <a:lnSpc>
                <a:spcPct val="150000"/>
              </a:lnSpc>
            </a:pPr>
            <a:r>
              <a:rPr lang="en-US" sz="1700" b="1" i="1" dirty="0">
                <a:solidFill>
                  <a:srgbClr val="16191F"/>
                </a:solidFill>
                <a:latin typeface="Times New Roman" panose="02020603050405020304" pitchFamily="18" charset="0"/>
                <a:ea typeface="+mn-lt"/>
                <a:cs typeface="Times New Roman" panose="02020603050405020304" pitchFamily="18" charset="0"/>
              </a:rPr>
              <a:t>Core Point: </a:t>
            </a:r>
            <a:r>
              <a:rPr lang="en-US" sz="1700" dirty="0">
                <a:solidFill>
                  <a:srgbClr val="16191F"/>
                </a:solidFill>
                <a:latin typeface="Times New Roman" panose="02020603050405020304" pitchFamily="18" charset="0"/>
                <a:ea typeface="+mn-lt"/>
                <a:cs typeface="Times New Roman" panose="02020603050405020304" pitchFamily="18" charset="0"/>
              </a:rPr>
              <a:t>A point is considered a core point if it has at least </a:t>
            </a:r>
            <a:r>
              <a:rPr lang="en-US" sz="1700" dirty="0" err="1">
                <a:solidFill>
                  <a:srgbClr val="16191F"/>
                </a:solidFill>
                <a:latin typeface="Times New Roman" panose="02020603050405020304" pitchFamily="18" charset="0"/>
                <a:ea typeface="+mn-lt"/>
                <a:cs typeface="Times New Roman" panose="02020603050405020304" pitchFamily="18" charset="0"/>
              </a:rPr>
              <a:t>MinPts</a:t>
            </a:r>
            <a:r>
              <a:rPr lang="en-US" sz="1700" dirty="0">
                <a:solidFill>
                  <a:srgbClr val="16191F"/>
                </a:solidFill>
                <a:latin typeface="Times New Roman" panose="02020603050405020304" pitchFamily="18" charset="0"/>
                <a:ea typeface="+mn-lt"/>
                <a:cs typeface="Times New Roman" panose="02020603050405020304" pitchFamily="18" charset="0"/>
              </a:rPr>
              <a:t> neighbors within the </a:t>
            </a:r>
            <a:r>
              <a:rPr lang="el-GR" sz="1700" dirty="0">
                <a:solidFill>
                  <a:srgbClr val="16191F"/>
                </a:solidFill>
                <a:latin typeface="Times New Roman" panose="02020603050405020304" pitchFamily="18" charset="0"/>
                <a:ea typeface="+mn-lt"/>
                <a:cs typeface="Times New Roman" panose="02020603050405020304" pitchFamily="18" charset="0"/>
              </a:rPr>
              <a:t>ε </a:t>
            </a:r>
            <a:r>
              <a:rPr lang="en-US" sz="1700" dirty="0">
                <a:solidFill>
                  <a:srgbClr val="16191F"/>
                </a:solidFill>
                <a:latin typeface="Times New Roman" panose="02020603050405020304" pitchFamily="18" charset="0"/>
                <a:ea typeface="+mn-lt"/>
                <a:cs typeface="Times New Roman" panose="02020603050405020304" pitchFamily="18" charset="0"/>
              </a:rPr>
              <a:t>radius.</a:t>
            </a:r>
          </a:p>
          <a:p>
            <a:pPr>
              <a:lnSpc>
                <a:spcPct val="150000"/>
              </a:lnSpc>
            </a:pPr>
            <a:r>
              <a:rPr lang="en-US" sz="1700" b="1" i="1" dirty="0">
                <a:solidFill>
                  <a:srgbClr val="16191F"/>
                </a:solidFill>
                <a:latin typeface="Times New Roman" panose="02020603050405020304" pitchFamily="18" charset="0"/>
                <a:ea typeface="+mn-lt"/>
                <a:cs typeface="Times New Roman" panose="02020603050405020304" pitchFamily="18" charset="0"/>
              </a:rPr>
              <a:t>Border Point: </a:t>
            </a:r>
            <a:r>
              <a:rPr lang="en-US" sz="1700" dirty="0">
                <a:solidFill>
                  <a:srgbClr val="16191F"/>
                </a:solidFill>
                <a:latin typeface="Times New Roman" panose="02020603050405020304" pitchFamily="18" charset="0"/>
                <a:ea typeface="+mn-lt"/>
                <a:cs typeface="Times New Roman" panose="02020603050405020304" pitchFamily="18" charset="0"/>
              </a:rPr>
              <a:t>A point that is not a core point but is within the </a:t>
            </a:r>
            <a:r>
              <a:rPr lang="el-GR" sz="1700" dirty="0">
                <a:solidFill>
                  <a:srgbClr val="16191F"/>
                </a:solidFill>
                <a:latin typeface="Times New Roman" panose="02020603050405020304" pitchFamily="18" charset="0"/>
                <a:ea typeface="+mn-lt"/>
                <a:cs typeface="Times New Roman" panose="02020603050405020304" pitchFamily="18" charset="0"/>
              </a:rPr>
              <a:t>ε </a:t>
            </a:r>
            <a:r>
              <a:rPr lang="en-US" sz="1700" dirty="0">
                <a:solidFill>
                  <a:srgbClr val="16191F"/>
                </a:solidFill>
                <a:latin typeface="Times New Roman" panose="02020603050405020304" pitchFamily="18" charset="0"/>
                <a:ea typeface="+mn-lt"/>
                <a:cs typeface="Times New Roman" panose="02020603050405020304" pitchFamily="18" charset="0"/>
              </a:rPr>
              <a:t>radius of a core point.</a:t>
            </a:r>
          </a:p>
          <a:p>
            <a:pPr>
              <a:lnSpc>
                <a:spcPct val="150000"/>
              </a:lnSpc>
            </a:pPr>
            <a:r>
              <a:rPr lang="en-US" sz="1700" b="1" i="1" dirty="0">
                <a:solidFill>
                  <a:srgbClr val="16191F"/>
                </a:solidFill>
                <a:latin typeface="Times New Roman" panose="02020603050405020304" pitchFamily="18" charset="0"/>
                <a:ea typeface="+mn-lt"/>
                <a:cs typeface="Times New Roman" panose="02020603050405020304" pitchFamily="18" charset="0"/>
              </a:rPr>
              <a:t>Noise Point (Outlier): </a:t>
            </a:r>
            <a:r>
              <a:rPr lang="en-US" sz="1700" dirty="0">
                <a:solidFill>
                  <a:srgbClr val="16191F"/>
                </a:solidFill>
                <a:latin typeface="Times New Roman" panose="02020603050405020304" pitchFamily="18" charset="0"/>
                <a:ea typeface="+mn-lt"/>
                <a:cs typeface="Times New Roman" panose="02020603050405020304" pitchFamily="18" charset="0"/>
              </a:rPr>
              <a:t>A point that is neither a core point nor a border point.</a:t>
            </a:r>
          </a:p>
        </p:txBody>
      </p:sp>
    </p:spTree>
    <p:extLst>
      <p:ext uri="{BB962C8B-B14F-4D97-AF65-F5344CB8AC3E}">
        <p14:creationId xmlns:p14="http://schemas.microsoft.com/office/powerpoint/2010/main" val="305367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22B64-30C1-763B-F0E5-E872A3712B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119B8F-F0D0-1E41-8F5F-283264E34F82}"/>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ADDBF8C4-8158-7760-34CA-88C432F29850}"/>
              </a:ext>
            </a:extLst>
          </p:cNvPr>
          <p:cNvSpPr/>
          <p:nvPr/>
        </p:nvSpPr>
        <p:spPr>
          <a:xfrm>
            <a:off x="1466292" y="3813745"/>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Oval 4">
            <a:extLst>
              <a:ext uri="{FF2B5EF4-FFF2-40B4-BE49-F238E27FC236}">
                <a16:creationId xmlns:a16="http://schemas.microsoft.com/office/drawing/2014/main" id="{44965FE0-FB94-6E82-893C-6C63D87447B7}"/>
              </a:ext>
            </a:extLst>
          </p:cNvPr>
          <p:cNvSpPr/>
          <p:nvPr/>
        </p:nvSpPr>
        <p:spPr>
          <a:xfrm>
            <a:off x="1254034" y="1843911"/>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6" name="Oval 5">
            <a:extLst>
              <a:ext uri="{FF2B5EF4-FFF2-40B4-BE49-F238E27FC236}">
                <a16:creationId xmlns:a16="http://schemas.microsoft.com/office/drawing/2014/main" id="{65B045DE-01E1-D3A2-8863-AF9EDD7E937C}"/>
              </a:ext>
            </a:extLst>
          </p:cNvPr>
          <p:cNvSpPr/>
          <p:nvPr/>
        </p:nvSpPr>
        <p:spPr>
          <a:xfrm>
            <a:off x="831668" y="255814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7" name="Oval 6">
            <a:extLst>
              <a:ext uri="{FF2B5EF4-FFF2-40B4-BE49-F238E27FC236}">
                <a16:creationId xmlns:a16="http://schemas.microsoft.com/office/drawing/2014/main" id="{B97D62D4-3D80-1CAA-3A0F-9B7259D32E5A}"/>
              </a:ext>
            </a:extLst>
          </p:cNvPr>
          <p:cNvSpPr/>
          <p:nvPr/>
        </p:nvSpPr>
        <p:spPr>
          <a:xfrm rot="3757044">
            <a:off x="1668776" y="2380696"/>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 name="Oval 7">
            <a:extLst>
              <a:ext uri="{FF2B5EF4-FFF2-40B4-BE49-F238E27FC236}">
                <a16:creationId xmlns:a16="http://schemas.microsoft.com/office/drawing/2014/main" id="{6C2891B9-C7A2-B925-490A-F70789C98709}"/>
              </a:ext>
            </a:extLst>
          </p:cNvPr>
          <p:cNvSpPr/>
          <p:nvPr/>
        </p:nvSpPr>
        <p:spPr>
          <a:xfrm>
            <a:off x="920238" y="3202450"/>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0" name="Oval 9">
            <a:extLst>
              <a:ext uri="{FF2B5EF4-FFF2-40B4-BE49-F238E27FC236}">
                <a16:creationId xmlns:a16="http://schemas.microsoft.com/office/drawing/2014/main" id="{520DCC8F-6835-C712-8387-545B2B1AB3F3}"/>
              </a:ext>
            </a:extLst>
          </p:cNvPr>
          <p:cNvSpPr/>
          <p:nvPr/>
        </p:nvSpPr>
        <p:spPr>
          <a:xfrm>
            <a:off x="1572990" y="301098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 name="Oval 10">
            <a:extLst>
              <a:ext uri="{FF2B5EF4-FFF2-40B4-BE49-F238E27FC236}">
                <a16:creationId xmlns:a16="http://schemas.microsoft.com/office/drawing/2014/main" id="{16386707-9C17-1FE4-971D-0AA0A881B67C}"/>
              </a:ext>
            </a:extLst>
          </p:cNvPr>
          <p:cNvSpPr/>
          <p:nvPr/>
        </p:nvSpPr>
        <p:spPr>
          <a:xfrm>
            <a:off x="2390756" y="3842041"/>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Oval 11">
            <a:extLst>
              <a:ext uri="{FF2B5EF4-FFF2-40B4-BE49-F238E27FC236}">
                <a16:creationId xmlns:a16="http://schemas.microsoft.com/office/drawing/2014/main" id="{759418E0-AB68-3F6F-A3CC-9C7B46C77CD0}"/>
              </a:ext>
            </a:extLst>
          </p:cNvPr>
          <p:cNvSpPr/>
          <p:nvPr/>
        </p:nvSpPr>
        <p:spPr>
          <a:xfrm>
            <a:off x="1693154" y="445177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3" name="Oval 12">
            <a:extLst>
              <a:ext uri="{FF2B5EF4-FFF2-40B4-BE49-F238E27FC236}">
                <a16:creationId xmlns:a16="http://schemas.microsoft.com/office/drawing/2014/main" id="{456A8457-1379-9863-22D2-954D54598842}"/>
              </a:ext>
            </a:extLst>
          </p:cNvPr>
          <p:cNvSpPr/>
          <p:nvPr/>
        </p:nvSpPr>
        <p:spPr>
          <a:xfrm>
            <a:off x="3579797" y="3202450"/>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 name="Oval 13">
            <a:extLst>
              <a:ext uri="{FF2B5EF4-FFF2-40B4-BE49-F238E27FC236}">
                <a16:creationId xmlns:a16="http://schemas.microsoft.com/office/drawing/2014/main" id="{2BE6AB97-0FBF-EB7C-B0E3-BB5AFDD2B6D9}"/>
              </a:ext>
            </a:extLst>
          </p:cNvPr>
          <p:cNvSpPr/>
          <p:nvPr/>
        </p:nvSpPr>
        <p:spPr>
          <a:xfrm>
            <a:off x="5182758" y="1994134"/>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5" name="Oval 14">
            <a:extLst>
              <a:ext uri="{FF2B5EF4-FFF2-40B4-BE49-F238E27FC236}">
                <a16:creationId xmlns:a16="http://schemas.microsoft.com/office/drawing/2014/main" id="{3148A845-D9FD-4960-3AB2-648FDCF1FA12}"/>
              </a:ext>
            </a:extLst>
          </p:cNvPr>
          <p:cNvSpPr/>
          <p:nvPr/>
        </p:nvSpPr>
        <p:spPr>
          <a:xfrm>
            <a:off x="5776246" y="2456606"/>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Oval 15">
            <a:extLst>
              <a:ext uri="{FF2B5EF4-FFF2-40B4-BE49-F238E27FC236}">
                <a16:creationId xmlns:a16="http://schemas.microsoft.com/office/drawing/2014/main" id="{122CC302-4ACE-CF5F-0528-27DCCAADC4B9}"/>
              </a:ext>
            </a:extLst>
          </p:cNvPr>
          <p:cNvSpPr/>
          <p:nvPr/>
        </p:nvSpPr>
        <p:spPr>
          <a:xfrm>
            <a:off x="5928623" y="327672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Oval 16">
            <a:extLst>
              <a:ext uri="{FF2B5EF4-FFF2-40B4-BE49-F238E27FC236}">
                <a16:creationId xmlns:a16="http://schemas.microsoft.com/office/drawing/2014/main" id="{CE7A5887-A88C-F7F8-FF13-54266B3F9713}"/>
              </a:ext>
            </a:extLst>
          </p:cNvPr>
          <p:cNvSpPr/>
          <p:nvPr/>
        </p:nvSpPr>
        <p:spPr>
          <a:xfrm>
            <a:off x="5456423" y="3495532"/>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8" name="Oval 17">
            <a:extLst>
              <a:ext uri="{FF2B5EF4-FFF2-40B4-BE49-F238E27FC236}">
                <a16:creationId xmlns:a16="http://schemas.microsoft.com/office/drawing/2014/main" id="{E2EE7D9B-B6D6-D018-C54F-263F47E9866C}"/>
              </a:ext>
            </a:extLst>
          </p:cNvPr>
          <p:cNvSpPr/>
          <p:nvPr/>
        </p:nvSpPr>
        <p:spPr>
          <a:xfrm>
            <a:off x="6226027" y="391600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9" name="Oval 18">
            <a:extLst>
              <a:ext uri="{FF2B5EF4-FFF2-40B4-BE49-F238E27FC236}">
                <a16:creationId xmlns:a16="http://schemas.microsoft.com/office/drawing/2014/main" id="{6B559693-75B1-DBD0-BEB7-79621AF569EF}"/>
              </a:ext>
            </a:extLst>
          </p:cNvPr>
          <p:cNvSpPr/>
          <p:nvPr/>
        </p:nvSpPr>
        <p:spPr>
          <a:xfrm>
            <a:off x="5810969" y="399226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0" name="Oval 19">
            <a:extLst>
              <a:ext uri="{FF2B5EF4-FFF2-40B4-BE49-F238E27FC236}">
                <a16:creationId xmlns:a16="http://schemas.microsoft.com/office/drawing/2014/main" id="{365692D8-6B41-3B6B-CE86-45C352B610A3}"/>
              </a:ext>
            </a:extLst>
          </p:cNvPr>
          <p:cNvSpPr/>
          <p:nvPr/>
        </p:nvSpPr>
        <p:spPr>
          <a:xfrm>
            <a:off x="5403261" y="432358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1" name="Oval 20">
            <a:extLst>
              <a:ext uri="{FF2B5EF4-FFF2-40B4-BE49-F238E27FC236}">
                <a16:creationId xmlns:a16="http://schemas.microsoft.com/office/drawing/2014/main" id="{B9B6437F-FAB9-E96F-5684-DE674E4DB6A5}"/>
              </a:ext>
            </a:extLst>
          </p:cNvPr>
          <p:cNvSpPr/>
          <p:nvPr/>
        </p:nvSpPr>
        <p:spPr>
          <a:xfrm>
            <a:off x="5935003" y="5092466"/>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Oval 23">
            <a:extLst>
              <a:ext uri="{FF2B5EF4-FFF2-40B4-BE49-F238E27FC236}">
                <a16:creationId xmlns:a16="http://schemas.microsoft.com/office/drawing/2014/main" id="{5759A239-4ADC-5536-DE46-B9E59D84A1A0}"/>
              </a:ext>
            </a:extLst>
          </p:cNvPr>
          <p:cNvSpPr/>
          <p:nvPr/>
        </p:nvSpPr>
        <p:spPr>
          <a:xfrm>
            <a:off x="2392673" y="4602002"/>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Oval 24">
            <a:extLst>
              <a:ext uri="{FF2B5EF4-FFF2-40B4-BE49-F238E27FC236}">
                <a16:creationId xmlns:a16="http://schemas.microsoft.com/office/drawing/2014/main" id="{0FB9DE0E-301D-C75E-3A6E-E1C55EFB8785}"/>
              </a:ext>
            </a:extLst>
          </p:cNvPr>
          <p:cNvSpPr/>
          <p:nvPr/>
        </p:nvSpPr>
        <p:spPr>
          <a:xfrm>
            <a:off x="1707278" y="5434093"/>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Oval 25">
            <a:extLst>
              <a:ext uri="{FF2B5EF4-FFF2-40B4-BE49-F238E27FC236}">
                <a16:creationId xmlns:a16="http://schemas.microsoft.com/office/drawing/2014/main" id="{6AE2A60C-4AAF-D74B-0343-7A681155B028}"/>
              </a:ext>
            </a:extLst>
          </p:cNvPr>
          <p:cNvSpPr/>
          <p:nvPr/>
        </p:nvSpPr>
        <p:spPr>
          <a:xfrm>
            <a:off x="2531783" y="5283870"/>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Oval 26">
            <a:extLst>
              <a:ext uri="{FF2B5EF4-FFF2-40B4-BE49-F238E27FC236}">
                <a16:creationId xmlns:a16="http://schemas.microsoft.com/office/drawing/2014/main" id="{F369185E-D8FE-B2EE-7C0C-670CCA8B6C2A}"/>
              </a:ext>
            </a:extLst>
          </p:cNvPr>
          <p:cNvSpPr/>
          <p:nvPr/>
        </p:nvSpPr>
        <p:spPr>
          <a:xfrm>
            <a:off x="3106131" y="4919162"/>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Oval 27">
            <a:extLst>
              <a:ext uri="{FF2B5EF4-FFF2-40B4-BE49-F238E27FC236}">
                <a16:creationId xmlns:a16="http://schemas.microsoft.com/office/drawing/2014/main" id="{74008AC6-DFFB-9136-3DC9-49B078BDC3F6}"/>
              </a:ext>
            </a:extLst>
          </p:cNvPr>
          <p:cNvSpPr/>
          <p:nvPr/>
        </p:nvSpPr>
        <p:spPr>
          <a:xfrm>
            <a:off x="3355007" y="5584316"/>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nvGrpSpPr>
          <p:cNvPr id="43" name="Group 42">
            <a:extLst>
              <a:ext uri="{FF2B5EF4-FFF2-40B4-BE49-F238E27FC236}">
                <a16:creationId xmlns:a16="http://schemas.microsoft.com/office/drawing/2014/main" id="{C432EBE6-7765-8967-9E6B-294DAC478F7E}"/>
              </a:ext>
            </a:extLst>
          </p:cNvPr>
          <p:cNvGrpSpPr/>
          <p:nvPr/>
        </p:nvGrpSpPr>
        <p:grpSpPr>
          <a:xfrm>
            <a:off x="8272054" y="965435"/>
            <a:ext cx="1965960" cy="1965960"/>
            <a:chOff x="8272054" y="965435"/>
            <a:chExt cx="1965960" cy="1965960"/>
          </a:xfrm>
        </p:grpSpPr>
        <p:sp>
          <p:nvSpPr>
            <p:cNvPr id="23" name="Oval 22">
              <a:extLst>
                <a:ext uri="{FF2B5EF4-FFF2-40B4-BE49-F238E27FC236}">
                  <a16:creationId xmlns:a16="http://schemas.microsoft.com/office/drawing/2014/main" id="{14C3307C-C60B-63B3-F17F-7AAF8089C09B}"/>
                </a:ext>
              </a:extLst>
            </p:cNvPr>
            <p:cNvSpPr/>
            <p:nvPr/>
          </p:nvSpPr>
          <p:spPr>
            <a:xfrm>
              <a:off x="8272054" y="965435"/>
              <a:ext cx="1965960" cy="196596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4911D2E-290B-0D50-5D90-B699D38258A0}"/>
                </a:ext>
              </a:extLst>
            </p:cNvPr>
            <p:cNvCxnSpPr/>
            <p:nvPr/>
          </p:nvCxnSpPr>
          <p:spPr>
            <a:xfrm>
              <a:off x="9091749" y="1948415"/>
              <a:ext cx="3265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9912DD9-6ECC-E730-9D71-F0EC7E164F0F}"/>
                </a:ext>
              </a:extLst>
            </p:cNvPr>
            <p:cNvCxnSpPr>
              <a:cxnSpLocks/>
            </p:cNvCxnSpPr>
            <p:nvPr/>
          </p:nvCxnSpPr>
          <p:spPr>
            <a:xfrm>
              <a:off x="9255034" y="1750423"/>
              <a:ext cx="0" cy="393934"/>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03C0F968-5170-55D6-CA4B-8E3760025D41}"/>
              </a:ext>
            </a:extLst>
          </p:cNvPr>
          <p:cNvCxnSpPr>
            <a:endCxn id="23" idx="7"/>
          </p:cNvCxnSpPr>
          <p:nvPr/>
        </p:nvCxnSpPr>
        <p:spPr>
          <a:xfrm flipV="1">
            <a:off x="9255034" y="1253343"/>
            <a:ext cx="695072" cy="694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F13A5815-EF4F-6060-C2B3-F19E2F261F12}"/>
              </a:ext>
            </a:extLst>
          </p:cNvPr>
          <p:cNvSpPr txBox="1"/>
          <p:nvPr/>
        </p:nvSpPr>
        <p:spPr>
          <a:xfrm>
            <a:off x="9208037" y="1308900"/>
            <a:ext cx="686652" cy="369332"/>
          </a:xfrm>
          <a:prstGeom prst="rect">
            <a:avLst/>
          </a:prstGeom>
          <a:noFill/>
        </p:spPr>
        <p:txBody>
          <a:bodyPr wrap="square" rtlCol="0">
            <a:spAutoFit/>
          </a:bodyPr>
          <a:lstStyle/>
          <a:p>
            <a:r>
              <a:rPr lang="en-US" i="1" dirty="0"/>
              <a:t>Eps</a:t>
            </a:r>
          </a:p>
        </p:txBody>
      </p:sp>
      <p:sp>
        <p:nvSpPr>
          <p:cNvPr id="40" name="TextBox 39">
            <a:extLst>
              <a:ext uri="{FF2B5EF4-FFF2-40B4-BE49-F238E27FC236}">
                <a16:creationId xmlns:a16="http://schemas.microsoft.com/office/drawing/2014/main" id="{D4BB0D59-2196-C5FD-2BA6-FF7A825F90D8}"/>
              </a:ext>
            </a:extLst>
          </p:cNvPr>
          <p:cNvSpPr txBox="1"/>
          <p:nvPr/>
        </p:nvSpPr>
        <p:spPr>
          <a:xfrm>
            <a:off x="8910268" y="3298371"/>
            <a:ext cx="1207767" cy="646331"/>
          </a:xfrm>
          <a:prstGeom prst="rect">
            <a:avLst/>
          </a:prstGeom>
          <a:noFill/>
        </p:spPr>
        <p:txBody>
          <a:bodyPr wrap="none" rtlCol="0">
            <a:spAutoFit/>
          </a:bodyPr>
          <a:lstStyle/>
          <a:p>
            <a:r>
              <a:rPr lang="en-US" i="1" dirty="0"/>
              <a:t>Eps = 1</a:t>
            </a:r>
          </a:p>
          <a:p>
            <a:r>
              <a:rPr lang="en-US" i="1" dirty="0" err="1"/>
              <a:t>MinPts</a:t>
            </a:r>
            <a:r>
              <a:rPr lang="en-US" i="1" dirty="0"/>
              <a:t> = 5</a:t>
            </a:r>
          </a:p>
        </p:txBody>
      </p:sp>
      <p:sp>
        <p:nvSpPr>
          <p:cNvPr id="42" name="TextBox 41">
            <a:extLst>
              <a:ext uri="{FF2B5EF4-FFF2-40B4-BE49-F238E27FC236}">
                <a16:creationId xmlns:a16="http://schemas.microsoft.com/office/drawing/2014/main" id="{C0BF861F-EDD0-F253-D85F-6DCC14AF8590}"/>
              </a:ext>
            </a:extLst>
          </p:cNvPr>
          <p:cNvSpPr txBox="1"/>
          <p:nvPr/>
        </p:nvSpPr>
        <p:spPr>
          <a:xfrm>
            <a:off x="7129964" y="3934037"/>
            <a:ext cx="5015114" cy="1894749"/>
          </a:xfrm>
          <a:prstGeom prst="rect">
            <a:avLst/>
          </a:prstGeom>
          <a:noFill/>
        </p:spPr>
        <p:txBody>
          <a:bodyPr wrap="square">
            <a:spAutoFit/>
          </a:bodyPr>
          <a:lstStyle/>
          <a:p>
            <a:pPr>
              <a:lnSpc>
                <a:spcPct val="150000"/>
              </a:lnSpc>
            </a:pPr>
            <a:r>
              <a:rPr lang="en-US" sz="1600" b="1" i="1" dirty="0">
                <a:solidFill>
                  <a:srgbClr val="16191F"/>
                </a:solidFill>
                <a:latin typeface="Times New Roman" panose="02020603050405020304" pitchFamily="18" charset="0"/>
                <a:ea typeface="+mn-lt"/>
                <a:cs typeface="Times New Roman" panose="02020603050405020304" pitchFamily="18" charset="0"/>
              </a:rPr>
              <a:t>Epsilon (</a:t>
            </a:r>
            <a:r>
              <a:rPr lang="el-GR" sz="1600" b="1" i="1" dirty="0">
                <a:solidFill>
                  <a:srgbClr val="16191F"/>
                </a:solidFill>
                <a:latin typeface="Times New Roman" panose="02020603050405020304" pitchFamily="18" charset="0"/>
                <a:ea typeface="+mn-lt"/>
                <a:cs typeface="Times New Roman" panose="02020603050405020304" pitchFamily="18" charset="0"/>
              </a:rPr>
              <a:t>ε): </a:t>
            </a:r>
            <a:r>
              <a:rPr lang="en-US" sz="1600" dirty="0">
                <a:solidFill>
                  <a:srgbClr val="16191F"/>
                </a:solidFill>
                <a:latin typeface="Times New Roman" panose="02020603050405020304" pitchFamily="18" charset="0"/>
                <a:ea typeface="+mn-lt"/>
                <a:cs typeface="Times New Roman" panose="02020603050405020304" pitchFamily="18" charset="0"/>
              </a:rPr>
              <a:t>The maximum radius of the neighborhood around a point. It defines how close points need to be to each other to be considered as part of the same cluster.</a:t>
            </a:r>
          </a:p>
          <a:p>
            <a:pPr>
              <a:lnSpc>
                <a:spcPct val="150000"/>
              </a:lnSpc>
            </a:pPr>
            <a:r>
              <a:rPr lang="en-US" sz="1600" b="1" i="1" dirty="0" err="1">
                <a:solidFill>
                  <a:srgbClr val="16191F"/>
                </a:solidFill>
                <a:latin typeface="Times New Roman" panose="02020603050405020304" pitchFamily="18" charset="0"/>
                <a:ea typeface="+mn-lt"/>
                <a:cs typeface="Times New Roman" panose="02020603050405020304" pitchFamily="18" charset="0"/>
              </a:rPr>
              <a:t>MinPts</a:t>
            </a:r>
            <a:r>
              <a:rPr lang="en-US" sz="1600" b="1" i="1" dirty="0">
                <a:solidFill>
                  <a:srgbClr val="16191F"/>
                </a:solidFill>
                <a:latin typeface="Times New Roman" panose="02020603050405020304" pitchFamily="18" charset="0"/>
                <a:ea typeface="+mn-lt"/>
                <a:cs typeface="Times New Roman" panose="02020603050405020304" pitchFamily="18" charset="0"/>
              </a:rPr>
              <a:t> (Minimum Points): </a:t>
            </a:r>
            <a:r>
              <a:rPr lang="en-US" sz="1600" dirty="0">
                <a:solidFill>
                  <a:srgbClr val="16191F"/>
                </a:solidFill>
                <a:latin typeface="Times New Roman" panose="02020603050405020304" pitchFamily="18" charset="0"/>
                <a:ea typeface="+mn-lt"/>
                <a:cs typeface="Times New Roman" panose="02020603050405020304" pitchFamily="18" charset="0"/>
              </a:rPr>
              <a:t>The minimum number of points required to form a dense region (i.e., a cluster).</a:t>
            </a:r>
          </a:p>
        </p:txBody>
      </p:sp>
      <p:grpSp>
        <p:nvGrpSpPr>
          <p:cNvPr id="44" name="Group 43">
            <a:extLst>
              <a:ext uri="{FF2B5EF4-FFF2-40B4-BE49-F238E27FC236}">
                <a16:creationId xmlns:a16="http://schemas.microsoft.com/office/drawing/2014/main" id="{24F6364A-6701-F3E1-C8A6-90F51505B9BB}"/>
              </a:ext>
            </a:extLst>
          </p:cNvPr>
          <p:cNvGrpSpPr/>
          <p:nvPr/>
        </p:nvGrpSpPr>
        <p:grpSpPr>
          <a:xfrm>
            <a:off x="6111415" y="140998"/>
            <a:ext cx="1965960" cy="1965960"/>
            <a:chOff x="8272054" y="965435"/>
            <a:chExt cx="1965960" cy="1965960"/>
          </a:xfrm>
        </p:grpSpPr>
        <p:sp>
          <p:nvSpPr>
            <p:cNvPr id="45" name="Oval 44">
              <a:extLst>
                <a:ext uri="{FF2B5EF4-FFF2-40B4-BE49-F238E27FC236}">
                  <a16:creationId xmlns:a16="http://schemas.microsoft.com/office/drawing/2014/main" id="{ECA417C5-DCE2-9327-712F-4FA812ECEE17}"/>
                </a:ext>
              </a:extLst>
            </p:cNvPr>
            <p:cNvSpPr/>
            <p:nvPr/>
          </p:nvSpPr>
          <p:spPr>
            <a:xfrm>
              <a:off x="8272054" y="965435"/>
              <a:ext cx="1965960" cy="196596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8381B9B1-D0EB-7C31-9E02-BEC813521C9E}"/>
                </a:ext>
              </a:extLst>
            </p:cNvPr>
            <p:cNvCxnSpPr/>
            <p:nvPr/>
          </p:nvCxnSpPr>
          <p:spPr>
            <a:xfrm>
              <a:off x="9091749" y="1948415"/>
              <a:ext cx="3265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244E1D9-DCCA-1648-BA37-1E5388621B17}"/>
                </a:ext>
              </a:extLst>
            </p:cNvPr>
            <p:cNvCxnSpPr>
              <a:cxnSpLocks/>
            </p:cNvCxnSpPr>
            <p:nvPr/>
          </p:nvCxnSpPr>
          <p:spPr>
            <a:xfrm>
              <a:off x="9255034" y="1750423"/>
              <a:ext cx="0" cy="393934"/>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6409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11F65-7BF0-426F-64AC-DE02FBFAFD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3757BA9-192E-1478-F156-65545F1048D5}"/>
              </a:ext>
            </a:extLst>
          </p:cNvPr>
          <p:cNvSpPr>
            <a:spLocks noGrp="1"/>
          </p:cNvSpPr>
          <p:nvPr>
            <p:ph type="ctrTitle"/>
          </p:nvPr>
        </p:nvSpPr>
        <p:spPr>
          <a:xfrm>
            <a:off x="430280" y="288002"/>
            <a:ext cx="9687755" cy="584775"/>
          </a:xfrm>
          <a:prstGeom prst="rect">
            <a:avLst/>
          </a:prstGeom>
        </p:spPr>
        <p:txBody>
          <a:bodyPr wrap="square" lIns="91440" tIns="45720" rIns="91440" bIns="45720" anchor="t" anchorCtr="0">
            <a:spAutoFit/>
          </a:bodyPr>
          <a:lstStyle/>
          <a:p>
            <a:r>
              <a:rPr lang="en-US" altLang="ja-JP" b="1" dirty="0">
                <a:latin typeface="Times New Roman" panose="02020603050405020304" pitchFamily="18" charset="0"/>
                <a:cs typeface="Times New Roman" panose="02020603050405020304" pitchFamily="18" charset="0"/>
              </a:rPr>
              <a:t>Clustering - DBSCAN</a:t>
            </a:r>
            <a:endParaRPr lang="ja-JP" altLang="en-US" b="1">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60114339-A400-79CA-097C-654E3FFD3E68}"/>
              </a:ext>
            </a:extLst>
          </p:cNvPr>
          <p:cNvSpPr/>
          <p:nvPr/>
        </p:nvSpPr>
        <p:spPr>
          <a:xfrm>
            <a:off x="1466292" y="3813745"/>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Oval 4">
            <a:extLst>
              <a:ext uri="{FF2B5EF4-FFF2-40B4-BE49-F238E27FC236}">
                <a16:creationId xmlns:a16="http://schemas.microsoft.com/office/drawing/2014/main" id="{9A381E2C-89B3-8C6A-7A81-FD288817C5D0}"/>
              </a:ext>
            </a:extLst>
          </p:cNvPr>
          <p:cNvSpPr/>
          <p:nvPr/>
        </p:nvSpPr>
        <p:spPr>
          <a:xfrm>
            <a:off x="1254034" y="1843911"/>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6" name="Oval 5">
            <a:extLst>
              <a:ext uri="{FF2B5EF4-FFF2-40B4-BE49-F238E27FC236}">
                <a16:creationId xmlns:a16="http://schemas.microsoft.com/office/drawing/2014/main" id="{D81A805F-94CC-A813-67A3-07A9FCE657AB}"/>
              </a:ext>
            </a:extLst>
          </p:cNvPr>
          <p:cNvSpPr/>
          <p:nvPr/>
        </p:nvSpPr>
        <p:spPr>
          <a:xfrm>
            <a:off x="831668" y="255814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7" name="Oval 6">
            <a:extLst>
              <a:ext uri="{FF2B5EF4-FFF2-40B4-BE49-F238E27FC236}">
                <a16:creationId xmlns:a16="http://schemas.microsoft.com/office/drawing/2014/main" id="{725CEF7C-5BB6-E7E1-9176-1C2C4B445D4F}"/>
              </a:ext>
            </a:extLst>
          </p:cNvPr>
          <p:cNvSpPr/>
          <p:nvPr/>
        </p:nvSpPr>
        <p:spPr>
          <a:xfrm rot="3757044">
            <a:off x="1668776" y="2380696"/>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 name="Oval 7">
            <a:extLst>
              <a:ext uri="{FF2B5EF4-FFF2-40B4-BE49-F238E27FC236}">
                <a16:creationId xmlns:a16="http://schemas.microsoft.com/office/drawing/2014/main" id="{31180B6A-2B16-3DB5-7D04-6FF31EECBB28}"/>
              </a:ext>
            </a:extLst>
          </p:cNvPr>
          <p:cNvSpPr/>
          <p:nvPr/>
        </p:nvSpPr>
        <p:spPr>
          <a:xfrm>
            <a:off x="920238" y="3202450"/>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0" name="Oval 9">
            <a:extLst>
              <a:ext uri="{FF2B5EF4-FFF2-40B4-BE49-F238E27FC236}">
                <a16:creationId xmlns:a16="http://schemas.microsoft.com/office/drawing/2014/main" id="{64473E0C-3365-278C-FE24-A3B78289CA66}"/>
              </a:ext>
            </a:extLst>
          </p:cNvPr>
          <p:cNvSpPr/>
          <p:nvPr/>
        </p:nvSpPr>
        <p:spPr>
          <a:xfrm>
            <a:off x="1572990" y="301098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 name="Oval 10">
            <a:extLst>
              <a:ext uri="{FF2B5EF4-FFF2-40B4-BE49-F238E27FC236}">
                <a16:creationId xmlns:a16="http://schemas.microsoft.com/office/drawing/2014/main" id="{F1CF7032-0D41-04B2-4A21-F2332576767A}"/>
              </a:ext>
            </a:extLst>
          </p:cNvPr>
          <p:cNvSpPr/>
          <p:nvPr/>
        </p:nvSpPr>
        <p:spPr>
          <a:xfrm>
            <a:off x="2390756" y="3842041"/>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 name="Oval 11">
            <a:extLst>
              <a:ext uri="{FF2B5EF4-FFF2-40B4-BE49-F238E27FC236}">
                <a16:creationId xmlns:a16="http://schemas.microsoft.com/office/drawing/2014/main" id="{CE43710D-C4FC-4961-B46C-0199C4346F4B}"/>
              </a:ext>
            </a:extLst>
          </p:cNvPr>
          <p:cNvSpPr/>
          <p:nvPr/>
        </p:nvSpPr>
        <p:spPr>
          <a:xfrm>
            <a:off x="1693154" y="445177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3" name="Oval 12">
            <a:extLst>
              <a:ext uri="{FF2B5EF4-FFF2-40B4-BE49-F238E27FC236}">
                <a16:creationId xmlns:a16="http://schemas.microsoft.com/office/drawing/2014/main" id="{A242431B-EFBD-626B-3340-A856B0CD2DFD}"/>
              </a:ext>
            </a:extLst>
          </p:cNvPr>
          <p:cNvSpPr/>
          <p:nvPr/>
        </p:nvSpPr>
        <p:spPr>
          <a:xfrm>
            <a:off x="3579797" y="3202450"/>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 name="Oval 13">
            <a:extLst>
              <a:ext uri="{FF2B5EF4-FFF2-40B4-BE49-F238E27FC236}">
                <a16:creationId xmlns:a16="http://schemas.microsoft.com/office/drawing/2014/main" id="{7D45BA7C-EE36-871B-FD6A-0E3DBBF8C461}"/>
              </a:ext>
            </a:extLst>
          </p:cNvPr>
          <p:cNvSpPr/>
          <p:nvPr/>
        </p:nvSpPr>
        <p:spPr>
          <a:xfrm>
            <a:off x="5182758" y="1994134"/>
            <a:ext cx="300446" cy="30044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5" name="Oval 14">
            <a:extLst>
              <a:ext uri="{FF2B5EF4-FFF2-40B4-BE49-F238E27FC236}">
                <a16:creationId xmlns:a16="http://schemas.microsoft.com/office/drawing/2014/main" id="{F3D3B297-8ACE-513A-EF3E-4460219392A3}"/>
              </a:ext>
            </a:extLst>
          </p:cNvPr>
          <p:cNvSpPr/>
          <p:nvPr/>
        </p:nvSpPr>
        <p:spPr>
          <a:xfrm>
            <a:off x="5776246" y="2456606"/>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6" name="Oval 15">
            <a:extLst>
              <a:ext uri="{FF2B5EF4-FFF2-40B4-BE49-F238E27FC236}">
                <a16:creationId xmlns:a16="http://schemas.microsoft.com/office/drawing/2014/main" id="{C6CD00AB-B219-A012-CB09-F3BD4E9DFCD3}"/>
              </a:ext>
            </a:extLst>
          </p:cNvPr>
          <p:cNvSpPr/>
          <p:nvPr/>
        </p:nvSpPr>
        <p:spPr>
          <a:xfrm>
            <a:off x="5928623" y="3276729"/>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Oval 16">
            <a:extLst>
              <a:ext uri="{FF2B5EF4-FFF2-40B4-BE49-F238E27FC236}">
                <a16:creationId xmlns:a16="http://schemas.microsoft.com/office/drawing/2014/main" id="{247E6CAE-665C-C8E0-C5EB-5EFEB07873CB}"/>
              </a:ext>
            </a:extLst>
          </p:cNvPr>
          <p:cNvSpPr/>
          <p:nvPr/>
        </p:nvSpPr>
        <p:spPr>
          <a:xfrm>
            <a:off x="5456423" y="3495532"/>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8" name="Oval 17">
            <a:extLst>
              <a:ext uri="{FF2B5EF4-FFF2-40B4-BE49-F238E27FC236}">
                <a16:creationId xmlns:a16="http://schemas.microsoft.com/office/drawing/2014/main" id="{DFDE29CA-781E-7478-4372-2074EF37E7CF}"/>
              </a:ext>
            </a:extLst>
          </p:cNvPr>
          <p:cNvSpPr/>
          <p:nvPr/>
        </p:nvSpPr>
        <p:spPr>
          <a:xfrm>
            <a:off x="6226027" y="391600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9" name="Oval 18">
            <a:extLst>
              <a:ext uri="{FF2B5EF4-FFF2-40B4-BE49-F238E27FC236}">
                <a16:creationId xmlns:a16="http://schemas.microsoft.com/office/drawing/2014/main" id="{559A1F72-E2B2-2D7A-352E-ECE75B7F53C0}"/>
              </a:ext>
            </a:extLst>
          </p:cNvPr>
          <p:cNvSpPr/>
          <p:nvPr/>
        </p:nvSpPr>
        <p:spPr>
          <a:xfrm>
            <a:off x="5810969" y="399226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0" name="Oval 19">
            <a:extLst>
              <a:ext uri="{FF2B5EF4-FFF2-40B4-BE49-F238E27FC236}">
                <a16:creationId xmlns:a16="http://schemas.microsoft.com/office/drawing/2014/main" id="{5451E635-2A05-EF7A-404E-BCE6F3E07DB0}"/>
              </a:ext>
            </a:extLst>
          </p:cNvPr>
          <p:cNvSpPr/>
          <p:nvPr/>
        </p:nvSpPr>
        <p:spPr>
          <a:xfrm>
            <a:off x="5403261" y="4323584"/>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1" name="Oval 20">
            <a:extLst>
              <a:ext uri="{FF2B5EF4-FFF2-40B4-BE49-F238E27FC236}">
                <a16:creationId xmlns:a16="http://schemas.microsoft.com/office/drawing/2014/main" id="{6E815DA2-6435-CC96-D186-79FF14D14246}"/>
              </a:ext>
            </a:extLst>
          </p:cNvPr>
          <p:cNvSpPr/>
          <p:nvPr/>
        </p:nvSpPr>
        <p:spPr>
          <a:xfrm>
            <a:off x="5935003" y="5092466"/>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Oval 23">
            <a:extLst>
              <a:ext uri="{FF2B5EF4-FFF2-40B4-BE49-F238E27FC236}">
                <a16:creationId xmlns:a16="http://schemas.microsoft.com/office/drawing/2014/main" id="{0A5D18D0-5BE4-FC2A-1D5B-10364946721A}"/>
              </a:ext>
            </a:extLst>
          </p:cNvPr>
          <p:cNvSpPr/>
          <p:nvPr/>
        </p:nvSpPr>
        <p:spPr>
          <a:xfrm>
            <a:off x="2392673" y="4602002"/>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Oval 24">
            <a:extLst>
              <a:ext uri="{FF2B5EF4-FFF2-40B4-BE49-F238E27FC236}">
                <a16:creationId xmlns:a16="http://schemas.microsoft.com/office/drawing/2014/main" id="{258A8440-9B14-A048-EBFF-3A693EFF52B3}"/>
              </a:ext>
            </a:extLst>
          </p:cNvPr>
          <p:cNvSpPr/>
          <p:nvPr/>
        </p:nvSpPr>
        <p:spPr>
          <a:xfrm>
            <a:off x="1707278" y="5434093"/>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Oval 25">
            <a:extLst>
              <a:ext uri="{FF2B5EF4-FFF2-40B4-BE49-F238E27FC236}">
                <a16:creationId xmlns:a16="http://schemas.microsoft.com/office/drawing/2014/main" id="{CA5422BE-D743-5295-A541-FCE3A720633F}"/>
              </a:ext>
            </a:extLst>
          </p:cNvPr>
          <p:cNvSpPr/>
          <p:nvPr/>
        </p:nvSpPr>
        <p:spPr>
          <a:xfrm>
            <a:off x="2531783" y="5283870"/>
            <a:ext cx="300446" cy="3004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Oval 26">
            <a:extLst>
              <a:ext uri="{FF2B5EF4-FFF2-40B4-BE49-F238E27FC236}">
                <a16:creationId xmlns:a16="http://schemas.microsoft.com/office/drawing/2014/main" id="{A88486A7-0F29-DF95-2063-88CD9703259D}"/>
              </a:ext>
            </a:extLst>
          </p:cNvPr>
          <p:cNvSpPr/>
          <p:nvPr/>
        </p:nvSpPr>
        <p:spPr>
          <a:xfrm>
            <a:off x="3106131" y="4919162"/>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Oval 27">
            <a:extLst>
              <a:ext uri="{FF2B5EF4-FFF2-40B4-BE49-F238E27FC236}">
                <a16:creationId xmlns:a16="http://schemas.microsoft.com/office/drawing/2014/main" id="{65940DAA-5833-2BB9-36E7-8B51E8CA0092}"/>
              </a:ext>
            </a:extLst>
          </p:cNvPr>
          <p:cNvSpPr/>
          <p:nvPr/>
        </p:nvSpPr>
        <p:spPr>
          <a:xfrm>
            <a:off x="3355007" y="5584316"/>
            <a:ext cx="300446" cy="300446"/>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nvGrpSpPr>
          <p:cNvPr id="43" name="Group 42">
            <a:extLst>
              <a:ext uri="{FF2B5EF4-FFF2-40B4-BE49-F238E27FC236}">
                <a16:creationId xmlns:a16="http://schemas.microsoft.com/office/drawing/2014/main" id="{3933E9D5-B972-8C2F-6870-AB27F50A4AF8}"/>
              </a:ext>
            </a:extLst>
          </p:cNvPr>
          <p:cNvGrpSpPr/>
          <p:nvPr/>
        </p:nvGrpSpPr>
        <p:grpSpPr>
          <a:xfrm>
            <a:off x="8272054" y="965435"/>
            <a:ext cx="1965960" cy="1965960"/>
            <a:chOff x="8272054" y="965435"/>
            <a:chExt cx="1965960" cy="1965960"/>
          </a:xfrm>
        </p:grpSpPr>
        <p:sp>
          <p:nvSpPr>
            <p:cNvPr id="23" name="Oval 22">
              <a:extLst>
                <a:ext uri="{FF2B5EF4-FFF2-40B4-BE49-F238E27FC236}">
                  <a16:creationId xmlns:a16="http://schemas.microsoft.com/office/drawing/2014/main" id="{4587F942-685D-56D8-0A9C-D2EC9EB6243D}"/>
                </a:ext>
              </a:extLst>
            </p:cNvPr>
            <p:cNvSpPr/>
            <p:nvPr/>
          </p:nvSpPr>
          <p:spPr>
            <a:xfrm>
              <a:off x="8272054" y="965435"/>
              <a:ext cx="1965960" cy="196596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8758B29-1039-B529-AF7C-57E93B043AFE}"/>
                </a:ext>
              </a:extLst>
            </p:cNvPr>
            <p:cNvCxnSpPr/>
            <p:nvPr/>
          </p:nvCxnSpPr>
          <p:spPr>
            <a:xfrm>
              <a:off x="9091749" y="1948415"/>
              <a:ext cx="3265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8E9EB6D-7749-B66C-C257-D34F0BD05868}"/>
                </a:ext>
              </a:extLst>
            </p:cNvPr>
            <p:cNvCxnSpPr>
              <a:cxnSpLocks/>
            </p:cNvCxnSpPr>
            <p:nvPr/>
          </p:nvCxnSpPr>
          <p:spPr>
            <a:xfrm>
              <a:off x="9255034" y="1750423"/>
              <a:ext cx="0" cy="393934"/>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81E1FF1A-066A-3B11-E5DE-A594CC22952D}"/>
              </a:ext>
            </a:extLst>
          </p:cNvPr>
          <p:cNvCxnSpPr>
            <a:endCxn id="23" idx="7"/>
          </p:cNvCxnSpPr>
          <p:nvPr/>
        </p:nvCxnSpPr>
        <p:spPr>
          <a:xfrm flipV="1">
            <a:off x="9255034" y="1253343"/>
            <a:ext cx="695072" cy="694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2FDF3563-2F71-4708-AF5E-D699D8165787}"/>
              </a:ext>
            </a:extLst>
          </p:cNvPr>
          <p:cNvSpPr txBox="1"/>
          <p:nvPr/>
        </p:nvSpPr>
        <p:spPr>
          <a:xfrm>
            <a:off x="9208037" y="1308900"/>
            <a:ext cx="686652" cy="369332"/>
          </a:xfrm>
          <a:prstGeom prst="rect">
            <a:avLst/>
          </a:prstGeom>
          <a:noFill/>
        </p:spPr>
        <p:txBody>
          <a:bodyPr wrap="square" rtlCol="0">
            <a:spAutoFit/>
          </a:bodyPr>
          <a:lstStyle/>
          <a:p>
            <a:r>
              <a:rPr lang="en-US" i="1" dirty="0"/>
              <a:t>Eps</a:t>
            </a:r>
          </a:p>
        </p:txBody>
      </p:sp>
      <p:sp>
        <p:nvSpPr>
          <p:cNvPr id="40" name="TextBox 39">
            <a:extLst>
              <a:ext uri="{FF2B5EF4-FFF2-40B4-BE49-F238E27FC236}">
                <a16:creationId xmlns:a16="http://schemas.microsoft.com/office/drawing/2014/main" id="{FAF317BB-7FAC-8749-A53F-1E07EB948368}"/>
              </a:ext>
            </a:extLst>
          </p:cNvPr>
          <p:cNvSpPr txBox="1"/>
          <p:nvPr/>
        </p:nvSpPr>
        <p:spPr>
          <a:xfrm>
            <a:off x="8859065" y="3201578"/>
            <a:ext cx="1207767" cy="646331"/>
          </a:xfrm>
          <a:prstGeom prst="rect">
            <a:avLst/>
          </a:prstGeom>
          <a:noFill/>
        </p:spPr>
        <p:txBody>
          <a:bodyPr wrap="none" rtlCol="0">
            <a:spAutoFit/>
          </a:bodyPr>
          <a:lstStyle/>
          <a:p>
            <a:r>
              <a:rPr lang="en-US" i="1" dirty="0"/>
              <a:t>Eps = 1</a:t>
            </a:r>
          </a:p>
          <a:p>
            <a:r>
              <a:rPr lang="en-US" i="1" dirty="0" err="1"/>
              <a:t>MinPts</a:t>
            </a:r>
            <a:r>
              <a:rPr lang="en-US" i="1" dirty="0"/>
              <a:t> = 5</a:t>
            </a:r>
          </a:p>
        </p:txBody>
      </p:sp>
      <p:grpSp>
        <p:nvGrpSpPr>
          <p:cNvPr id="44" name="Group 43">
            <a:extLst>
              <a:ext uri="{FF2B5EF4-FFF2-40B4-BE49-F238E27FC236}">
                <a16:creationId xmlns:a16="http://schemas.microsoft.com/office/drawing/2014/main" id="{2B7AF5ED-67B7-07D3-D8EC-CE26F813AC3C}"/>
              </a:ext>
            </a:extLst>
          </p:cNvPr>
          <p:cNvGrpSpPr/>
          <p:nvPr/>
        </p:nvGrpSpPr>
        <p:grpSpPr>
          <a:xfrm>
            <a:off x="6235449" y="382546"/>
            <a:ext cx="1965960" cy="1965960"/>
            <a:chOff x="8272054" y="965435"/>
            <a:chExt cx="1965960" cy="1965960"/>
          </a:xfrm>
        </p:grpSpPr>
        <p:sp>
          <p:nvSpPr>
            <p:cNvPr id="45" name="Oval 44">
              <a:extLst>
                <a:ext uri="{FF2B5EF4-FFF2-40B4-BE49-F238E27FC236}">
                  <a16:creationId xmlns:a16="http://schemas.microsoft.com/office/drawing/2014/main" id="{719153A9-ED0D-D1A8-B324-94D76AE6F00D}"/>
                </a:ext>
              </a:extLst>
            </p:cNvPr>
            <p:cNvSpPr/>
            <p:nvPr/>
          </p:nvSpPr>
          <p:spPr>
            <a:xfrm>
              <a:off x="8272054" y="965435"/>
              <a:ext cx="1965960" cy="196596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1FA121B-FFC5-46C0-4173-8F03C6134C27}"/>
                </a:ext>
              </a:extLst>
            </p:cNvPr>
            <p:cNvCxnSpPr/>
            <p:nvPr/>
          </p:nvCxnSpPr>
          <p:spPr>
            <a:xfrm>
              <a:off x="9091749" y="1948415"/>
              <a:ext cx="3265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4941462-52C4-BCC9-A8CC-5BE312336008}"/>
                </a:ext>
              </a:extLst>
            </p:cNvPr>
            <p:cNvCxnSpPr>
              <a:cxnSpLocks/>
            </p:cNvCxnSpPr>
            <p:nvPr/>
          </p:nvCxnSpPr>
          <p:spPr>
            <a:xfrm>
              <a:off x="9255034" y="1750423"/>
              <a:ext cx="0" cy="39393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4E6B0267-06BB-B599-4068-7D1355BA0C8D}"/>
              </a:ext>
            </a:extLst>
          </p:cNvPr>
          <p:cNvSpPr txBox="1"/>
          <p:nvPr/>
        </p:nvSpPr>
        <p:spPr>
          <a:xfrm>
            <a:off x="7671941" y="3842041"/>
            <a:ext cx="4196666" cy="2633413"/>
          </a:xfrm>
          <a:prstGeom prst="rect">
            <a:avLst/>
          </a:prstGeom>
          <a:noFill/>
        </p:spPr>
        <p:txBody>
          <a:bodyPr wrap="square">
            <a:spAutoFit/>
          </a:bodyPr>
          <a:lstStyle/>
          <a:p>
            <a:pPr>
              <a:lnSpc>
                <a:spcPct val="150000"/>
              </a:lnSpc>
            </a:pPr>
            <a:r>
              <a:rPr lang="en-US" sz="1600" b="1" i="1" dirty="0">
                <a:solidFill>
                  <a:srgbClr val="16191F"/>
                </a:solidFill>
                <a:latin typeface="Times New Roman" panose="02020603050405020304" pitchFamily="18" charset="0"/>
                <a:ea typeface="+mn-lt"/>
                <a:cs typeface="Times New Roman" panose="02020603050405020304" pitchFamily="18" charset="0"/>
              </a:rPr>
              <a:t>Core Point: </a:t>
            </a:r>
            <a:r>
              <a:rPr lang="en-US" sz="1600" dirty="0">
                <a:solidFill>
                  <a:srgbClr val="16191F"/>
                </a:solidFill>
                <a:latin typeface="Times New Roman" panose="02020603050405020304" pitchFamily="18" charset="0"/>
                <a:ea typeface="+mn-lt"/>
                <a:cs typeface="Times New Roman" panose="02020603050405020304" pitchFamily="18" charset="0"/>
              </a:rPr>
              <a:t>A point is considered a core point if it has at least </a:t>
            </a:r>
            <a:r>
              <a:rPr lang="en-US" sz="1600" dirty="0" err="1">
                <a:solidFill>
                  <a:srgbClr val="16191F"/>
                </a:solidFill>
                <a:latin typeface="Times New Roman" panose="02020603050405020304" pitchFamily="18" charset="0"/>
                <a:ea typeface="+mn-lt"/>
                <a:cs typeface="Times New Roman" panose="02020603050405020304" pitchFamily="18" charset="0"/>
              </a:rPr>
              <a:t>MinPts</a:t>
            </a:r>
            <a:r>
              <a:rPr lang="en-US" sz="1600" dirty="0">
                <a:solidFill>
                  <a:srgbClr val="16191F"/>
                </a:solidFill>
                <a:latin typeface="Times New Roman" panose="02020603050405020304" pitchFamily="18" charset="0"/>
                <a:ea typeface="+mn-lt"/>
                <a:cs typeface="Times New Roman" panose="02020603050405020304" pitchFamily="18" charset="0"/>
              </a:rPr>
              <a:t> neighbors within the </a:t>
            </a:r>
            <a:r>
              <a:rPr lang="el-GR" sz="1600" dirty="0">
                <a:solidFill>
                  <a:srgbClr val="16191F"/>
                </a:solidFill>
                <a:latin typeface="Times New Roman" panose="02020603050405020304" pitchFamily="18" charset="0"/>
                <a:ea typeface="+mn-lt"/>
                <a:cs typeface="Times New Roman" panose="02020603050405020304" pitchFamily="18" charset="0"/>
              </a:rPr>
              <a:t>ε </a:t>
            </a:r>
            <a:r>
              <a:rPr lang="en-US" sz="1600" dirty="0">
                <a:solidFill>
                  <a:srgbClr val="16191F"/>
                </a:solidFill>
                <a:latin typeface="Times New Roman" panose="02020603050405020304" pitchFamily="18" charset="0"/>
                <a:ea typeface="+mn-lt"/>
                <a:cs typeface="Times New Roman" panose="02020603050405020304" pitchFamily="18" charset="0"/>
              </a:rPr>
              <a:t>radius.</a:t>
            </a:r>
          </a:p>
          <a:p>
            <a:pPr>
              <a:lnSpc>
                <a:spcPct val="150000"/>
              </a:lnSpc>
            </a:pPr>
            <a:r>
              <a:rPr lang="en-US" sz="1600" b="1" i="1" dirty="0">
                <a:solidFill>
                  <a:srgbClr val="16191F"/>
                </a:solidFill>
                <a:latin typeface="Times New Roman" panose="02020603050405020304" pitchFamily="18" charset="0"/>
                <a:ea typeface="+mn-lt"/>
                <a:cs typeface="Times New Roman" panose="02020603050405020304" pitchFamily="18" charset="0"/>
              </a:rPr>
              <a:t>Border Point: </a:t>
            </a:r>
            <a:r>
              <a:rPr lang="en-US" sz="1600" dirty="0">
                <a:solidFill>
                  <a:srgbClr val="16191F"/>
                </a:solidFill>
                <a:latin typeface="Times New Roman" panose="02020603050405020304" pitchFamily="18" charset="0"/>
                <a:ea typeface="+mn-lt"/>
                <a:cs typeface="Times New Roman" panose="02020603050405020304" pitchFamily="18" charset="0"/>
              </a:rPr>
              <a:t>A point that is not a core point but is within the </a:t>
            </a:r>
            <a:r>
              <a:rPr lang="el-GR" sz="1600" dirty="0">
                <a:solidFill>
                  <a:srgbClr val="16191F"/>
                </a:solidFill>
                <a:latin typeface="Times New Roman" panose="02020603050405020304" pitchFamily="18" charset="0"/>
                <a:ea typeface="+mn-lt"/>
                <a:cs typeface="Times New Roman" panose="02020603050405020304" pitchFamily="18" charset="0"/>
              </a:rPr>
              <a:t>ε </a:t>
            </a:r>
            <a:r>
              <a:rPr lang="en-US" sz="1600" dirty="0">
                <a:solidFill>
                  <a:srgbClr val="16191F"/>
                </a:solidFill>
                <a:latin typeface="Times New Roman" panose="02020603050405020304" pitchFamily="18" charset="0"/>
                <a:ea typeface="+mn-lt"/>
                <a:cs typeface="Times New Roman" panose="02020603050405020304" pitchFamily="18" charset="0"/>
              </a:rPr>
              <a:t>radius of a core point.</a:t>
            </a:r>
          </a:p>
          <a:p>
            <a:pPr>
              <a:lnSpc>
                <a:spcPct val="150000"/>
              </a:lnSpc>
            </a:pPr>
            <a:r>
              <a:rPr lang="en-US" sz="1600" b="1" i="1" dirty="0">
                <a:solidFill>
                  <a:srgbClr val="16191F"/>
                </a:solidFill>
                <a:latin typeface="Times New Roman" panose="02020603050405020304" pitchFamily="18" charset="0"/>
                <a:ea typeface="+mn-lt"/>
                <a:cs typeface="Times New Roman" panose="02020603050405020304" pitchFamily="18" charset="0"/>
              </a:rPr>
              <a:t>Noise Point (Outlier): </a:t>
            </a:r>
            <a:r>
              <a:rPr lang="en-US" sz="1600" dirty="0">
                <a:solidFill>
                  <a:srgbClr val="16191F"/>
                </a:solidFill>
                <a:latin typeface="Times New Roman" panose="02020603050405020304" pitchFamily="18" charset="0"/>
                <a:ea typeface="+mn-lt"/>
                <a:cs typeface="Times New Roman" panose="02020603050405020304" pitchFamily="18" charset="0"/>
              </a:rPr>
              <a:t>A point that is neither a core point nor a border point.</a:t>
            </a:r>
          </a:p>
        </p:txBody>
      </p:sp>
    </p:spTree>
    <p:extLst>
      <p:ext uri="{BB962C8B-B14F-4D97-AF65-F5344CB8AC3E}">
        <p14:creationId xmlns:p14="http://schemas.microsoft.com/office/powerpoint/2010/main" val="2232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2426</TotalTime>
  <Words>5076</Words>
  <Application>Microsoft Macintosh PowerPoint</Application>
  <PresentationFormat>Widescreen</PresentationFormat>
  <Paragraphs>369</Paragraphs>
  <Slides>42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Aptos</vt:lpstr>
      <vt:lpstr>Aptos Display</vt:lpstr>
      <vt:lpstr>Arial</vt:lpstr>
      <vt:lpstr>Barlow Light</vt:lpstr>
      <vt:lpstr>Barlow SemiBold</vt:lpstr>
      <vt:lpstr>Cambria Math</vt:lpstr>
      <vt:lpstr>Courier New</vt:lpstr>
      <vt:lpstr>Open Sans Light</vt:lpstr>
      <vt:lpstr>Open Sans Semibold</vt:lpstr>
      <vt:lpstr>Tahoma</vt:lpstr>
      <vt:lpstr>Times New Roman</vt:lpstr>
      <vt:lpstr>Wingdings</vt:lpstr>
      <vt:lpstr>office theme</vt:lpstr>
      <vt:lpstr>COS 30049 Computing Technology Innovation Project</vt:lpstr>
      <vt:lpstr>Acknowledgement of Country</vt:lpstr>
      <vt:lpstr>Objectives:   1. Introduction to Clustering - DBSCAN 2. Understanding what is classification models 3. Learning basic knowledge about Logistic Regression 4. Learning basic knowledge about KNN 5. Additional Knowledge-Decision Tree and Random Forest </vt:lpstr>
      <vt:lpstr>Recap Clustering Algorithms and K-means</vt:lpstr>
      <vt:lpstr>Recap Clustering Algorithms and K-means</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Clustering - DBSCAN</vt:lpstr>
      <vt:lpstr>Classification </vt:lpstr>
      <vt:lpstr>Classification </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Logistic Regression</vt:lpstr>
      <vt:lpstr>Classification - k-Nearest Neighbors (k-NN) </vt:lpstr>
      <vt:lpstr>Classification - k-Nearest Neighbors (k-NN) </vt:lpstr>
      <vt:lpstr>Classification - k-Nearest Neighbors (k-NN) </vt:lpstr>
      <vt:lpstr>Classification - k-Nearest Neighbors (k-NN) </vt:lpstr>
      <vt:lpstr>Classification - k-Nearest Neighbors (k-NN) </vt:lpstr>
      <vt:lpstr>Classification - Evaluation </vt:lpstr>
      <vt:lpstr>Classification - Evaluation </vt:lpstr>
      <vt:lpstr>Classification - Evaluation </vt:lpstr>
      <vt:lpstr>Classification - Evaluation </vt:lpstr>
      <vt:lpstr>Classification - Evaluation </vt:lpstr>
      <vt:lpstr>Decision Tree - additional </vt:lpstr>
      <vt:lpstr>Decision Tree - additional </vt:lpstr>
      <vt:lpstr>Random Forest</vt:lpstr>
      <vt:lpstr>Random Forest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Zhang</cp:lastModifiedBy>
  <cp:revision>222</cp:revision>
  <dcterms:created xsi:type="dcterms:W3CDTF">2024-07-07T10:00:35Z</dcterms:created>
  <dcterms:modified xsi:type="dcterms:W3CDTF">2024-09-14T23:57:32Z</dcterms:modified>
</cp:coreProperties>
</file>