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4" r:id="rId4"/>
    <p:sldId id="291" r:id="rId5"/>
    <p:sldId id="330" r:id="rId6"/>
    <p:sldId id="331" r:id="rId7"/>
    <p:sldId id="332" r:id="rId8"/>
    <p:sldId id="320" r:id="rId9"/>
    <p:sldId id="292" r:id="rId10"/>
    <p:sldId id="293" r:id="rId11"/>
    <p:sldId id="313" r:id="rId12"/>
    <p:sldId id="294" r:id="rId13"/>
    <p:sldId id="295" r:id="rId14"/>
    <p:sldId id="315" r:id="rId15"/>
    <p:sldId id="316" r:id="rId16"/>
    <p:sldId id="317" r:id="rId17"/>
    <p:sldId id="298" r:id="rId18"/>
    <p:sldId id="299" r:id="rId19"/>
    <p:sldId id="301" r:id="rId20"/>
    <p:sldId id="318" r:id="rId21"/>
    <p:sldId id="303" r:id="rId22"/>
    <p:sldId id="304" r:id="rId23"/>
    <p:sldId id="319" r:id="rId24"/>
    <p:sldId id="305" r:id="rId25"/>
    <p:sldId id="309" r:id="rId26"/>
    <p:sldId id="311" r:id="rId27"/>
    <p:sldId id="32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4F8F5-B324-4D8D-926C-96F025209A1E}" v="315" dt="2024-07-07T10:09:46.315"/>
    <p1510:client id="{53153501-D98E-6D5C-06EA-B3EB6C1B37E9}" v="12" dt="2024-07-07T03:26:42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3093C11-A994-E549-B042-382B089866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9" y="2445781"/>
            <a:ext cx="7152861" cy="86562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lnSpc>
                <a:spcPts val="6620"/>
              </a:lnSpc>
              <a:defRPr sz="5400" b="0" i="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EECD76-5546-394C-A08F-DB8E115F00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8929" y="3382499"/>
            <a:ext cx="7152861" cy="43281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lnSpc>
                <a:spcPts val="2860"/>
              </a:lnSpc>
              <a:spcAft>
                <a:spcPts val="0"/>
              </a:spcAft>
              <a:buNone/>
              <a:defRPr sz="2400" b="0" i="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5A7696-ECE8-C940-A4FE-4B77CA605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8929" y="4114378"/>
            <a:ext cx="3497815" cy="2845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 i="0">
                <a:solidFill>
                  <a:srgbClr val="000000"/>
                </a:solidFill>
                <a:latin typeface="Barlow SemiBold" pitchFamily="2" charset="77"/>
                <a:ea typeface="DIN 2014 Demi" panose="020B0504020202020204" pitchFamily="34" charset="77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Presented by Name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DC6E18F-FA4E-DF49-843E-38F72D48BA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8929" y="4442370"/>
            <a:ext cx="3497815" cy="2845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1400" b="0" i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Day 00 Month, 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93312-AFF4-D84D-99E7-98D4D7B28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09" t="68124" r="2" b="10595"/>
          <a:stretch/>
        </p:blipFill>
        <p:spPr>
          <a:xfrm>
            <a:off x="8102009" y="3233854"/>
            <a:ext cx="3662391" cy="3300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2F9E7-BC4A-CD44-9374-3963AC3F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686" y="422097"/>
            <a:ext cx="1762621" cy="855390"/>
          </a:xfrm>
          <a:prstGeom prst="rect">
            <a:avLst/>
          </a:prstGeom>
          <a:ln w="6350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27B3FD-0E2F-1A45-9E15-2CEF5BB47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4" t="49360" r="52758" b="42026"/>
          <a:stretch/>
        </p:blipFill>
        <p:spPr>
          <a:xfrm>
            <a:off x="271667" y="323388"/>
            <a:ext cx="3372988" cy="13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14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3093C11-A994-E549-B042-382B089866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0280" y="449927"/>
            <a:ext cx="9687755" cy="5847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sz="3200" b="0" i="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93312-AFF4-D84D-99E7-98D4D7B28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9226" t="68124" r="1" b="10595"/>
          <a:stretch/>
        </p:blipFill>
        <p:spPr>
          <a:xfrm>
            <a:off x="10260623" y="211344"/>
            <a:ext cx="1615638" cy="3300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273B4-A5A6-EE41-BD37-13F7331B8F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86515" y="6104792"/>
            <a:ext cx="989746" cy="480318"/>
          </a:xfrm>
          <a:prstGeom prst="rect">
            <a:avLst/>
          </a:prstGeom>
          <a:ln w="6350">
            <a:noFill/>
          </a:ln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4611B57F-60E4-BF40-AC95-C9DB86A26E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280" y="2247150"/>
            <a:ext cx="9687754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 b="0" i="0" cap="none" baseline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body copy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1AB50-6DF5-0046-88B5-CCF309E40D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280" y="1508852"/>
            <a:ext cx="9687754" cy="517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9D4BD1-E32E-4B45-9EE2-0025BDBB56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280" y="6335873"/>
            <a:ext cx="5049837" cy="249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GB"/>
              <a:t>Footnotes can go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8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A883F-D7EF-994A-8C0A-250C680E9D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720" y="5565272"/>
            <a:ext cx="1814147" cy="880395"/>
          </a:xfrm>
          <a:prstGeom prst="rect">
            <a:avLst/>
          </a:prstGeom>
          <a:ln w="6350"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C9E8C4A-1C6F-0847-BF94-B8F6F086A0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0280" y="1869344"/>
            <a:ext cx="5413929" cy="178125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sz="5400" b="0" i="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</a:defRPr>
            </a:lvl1pPr>
          </a:lstStyle>
          <a:p>
            <a:r>
              <a:rPr lang="en-US"/>
              <a:t>Click to edit section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CB0E58-519D-1C4A-9758-18D74E94D9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909" t="68124" r="2" b="12204"/>
          <a:stretch/>
        </p:blipFill>
        <p:spPr>
          <a:xfrm>
            <a:off x="8102009" y="3233854"/>
            <a:ext cx="3662391" cy="3051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5B9D3D-C254-FE4D-B97F-D0D03F4FA9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874" t="49360" r="52758" b="42026"/>
          <a:stretch/>
        </p:blipFill>
        <p:spPr>
          <a:xfrm>
            <a:off x="271667" y="323388"/>
            <a:ext cx="3372988" cy="13360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0FB895-CEDF-407A-8EBB-D14839C388BA}"/>
              </a:ext>
            </a:extLst>
          </p:cNvPr>
          <p:cNvSpPr/>
          <p:nvPr userDrawn="1"/>
        </p:nvSpPr>
        <p:spPr>
          <a:xfrm>
            <a:off x="8287473" y="6445667"/>
            <a:ext cx="3476927" cy="412333"/>
          </a:xfrm>
          <a:prstGeom prst="rect">
            <a:avLst/>
          </a:prstGeom>
          <a:solidFill>
            <a:srgbClr val="E7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4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anifold.net/doc/mfd9/example__import_csv_and_create_a_drawing.ht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nifold.net/doc/mfd9/example__import_csv_and_create_a_drawing.htm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python.org/2/howto/regex.html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" TargetMode="External"/><Relationship Id="rId3" Type="http://schemas.openxmlformats.org/officeDocument/2006/relationships/hyperlink" Target="https://www.data.vic.gov.au/" TargetMode="External"/><Relationship Id="rId7" Type="http://schemas.openxmlformats.org/officeDocument/2006/relationships/hyperlink" Target="https://huggingface.co/" TargetMode="External"/><Relationship Id="rId2" Type="http://schemas.openxmlformats.org/officeDocument/2006/relationships/hyperlink" Target="https://www.data.gov.au/home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atasetsearch.research.google.com/" TargetMode="External"/><Relationship Id="rId5" Type="http://schemas.openxmlformats.org/officeDocument/2006/relationships/hyperlink" Target="https://www.pc.gov.au/closing-the-gap-data/dashboard" TargetMode="External"/><Relationship Id="rId4" Type="http://schemas.openxmlformats.org/officeDocument/2006/relationships/hyperlink" Target="https://www.abs.gov.a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156C-8FA6-A24D-9D15-563042024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9" y="2098799"/>
            <a:ext cx="10214578" cy="809196"/>
          </a:xfr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sz="3200" b="1" dirty="0">
                <a:latin typeface="Barlow Light"/>
              </a:rPr>
              <a:t>COS 30049 Computing Technology Innovation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BE53B-DCDD-384B-83A7-6FB37BB00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953" y="3864287"/>
            <a:ext cx="8363896" cy="464230"/>
          </a:xfr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sz="3200" b="1" dirty="0">
                <a:latin typeface="Barlow Light"/>
                <a:cs typeface="Segoe UI"/>
              </a:rPr>
              <a:t>Week4: Data Processing via Python</a:t>
            </a:r>
            <a:endParaRPr lang="en-US" dirty="0">
              <a:cs typeface="Segoe U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403562-1423-A38D-70A9-59C170E872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0953" y="4913093"/>
            <a:ext cx="3497815" cy="284578"/>
          </a:xfrm>
        </p:spPr>
        <p:txBody>
          <a:bodyPr>
            <a:noAutofit/>
          </a:bodyPr>
          <a:lstStyle/>
          <a:p>
            <a:r>
              <a:rPr lang="en-US" sz="1200" b="0" i="1" dirty="0">
                <a:latin typeface="Arial" panose="020B0604020202020204" pitchFamily="34" charset="0"/>
                <a:cs typeface="Arial" panose="020B0604020202020204" pitchFamily="34" charset="0"/>
              </a:rPr>
              <a:t>Hao Zhang</a:t>
            </a:r>
          </a:p>
          <a:p>
            <a:r>
              <a:rPr lang="en-US" sz="1200" b="0" i="1" dirty="0">
                <a:latin typeface="Arial" panose="020B0604020202020204" pitchFamily="34" charset="0"/>
                <a:cs typeface="Arial" panose="020B0604020202020204" pitchFamily="34" charset="0"/>
              </a:rPr>
              <a:t>hzhang1@swin.edu.au</a:t>
            </a:r>
          </a:p>
        </p:txBody>
      </p:sp>
    </p:spTree>
    <p:extLst>
      <p:ext uri="{BB962C8B-B14F-4D97-AF65-F5344CB8AC3E}">
        <p14:creationId xmlns:p14="http://schemas.microsoft.com/office/powerpoint/2010/main" val="343214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99" y="146472"/>
            <a:ext cx="6914142" cy="17739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 - Comma Separated Values (CSV)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9999" y="2155527"/>
            <a:ext cx="5029200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Spreadsheets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Easy to use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Structured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Information in tabular format, simple but many entries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/>
            <a:endParaRPr lang="en-US" sz="1500" dirty="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C91041-4F55-A73D-DAB3-83B7EE2AA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" r="-129" b="16490"/>
          <a:stretch/>
        </p:blipFill>
        <p:spPr>
          <a:xfrm>
            <a:off x="669999" y="3398990"/>
            <a:ext cx="5166360" cy="2625892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46B9045-8DB4-3CDC-78FB-7BD52E860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41" y="3407430"/>
            <a:ext cx="5166360" cy="2609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37254-7E70-828B-D45D-CEE68CF97936}"/>
              </a:ext>
            </a:extLst>
          </p:cNvPr>
          <p:cNvSpPr txBox="1"/>
          <p:nvPr/>
        </p:nvSpPr>
        <p:spPr>
          <a:xfrm>
            <a:off x="8589206" y="6116348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</a:t>
            </a:r>
            <a:r>
              <a:rPr lang="en-US" sz="1100" dirty="0">
                <a:hlinkClick r:id="rId4"/>
              </a:rPr>
              <a:t>Source</a:t>
            </a:r>
            <a:r>
              <a:rPr lang="en-US" sz="1100" dirty="0"/>
              <a:t>)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D633850-DFFF-0F89-E26F-1F60CB045161}"/>
              </a:ext>
            </a:extLst>
          </p:cNvPr>
          <p:cNvSpPr txBox="1">
            <a:spLocks/>
          </p:cNvSpPr>
          <p:nvPr/>
        </p:nvSpPr>
        <p:spPr>
          <a:xfrm>
            <a:off x="669999" y="146472"/>
            <a:ext cx="9687755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i="0" kern="120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data structure (CSV, text, JSON)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7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37254-7E70-828B-D45D-CEE68CF97936}"/>
              </a:ext>
            </a:extLst>
          </p:cNvPr>
          <p:cNvSpPr txBox="1"/>
          <p:nvPr/>
        </p:nvSpPr>
        <p:spPr>
          <a:xfrm>
            <a:off x="8589206" y="6116348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</a:t>
            </a:r>
            <a:r>
              <a:rPr lang="en-US" sz="1100" dirty="0">
                <a:hlinkClick r:id="rId2"/>
              </a:rPr>
              <a:t>Source</a:t>
            </a:r>
            <a:r>
              <a:rPr lang="en-US" sz="1100" dirty="0"/>
              <a:t>)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D633850-DFFF-0F89-E26F-1F60CB045161}"/>
              </a:ext>
            </a:extLst>
          </p:cNvPr>
          <p:cNvSpPr txBox="1">
            <a:spLocks/>
          </p:cNvSpPr>
          <p:nvPr/>
        </p:nvSpPr>
        <p:spPr>
          <a:xfrm>
            <a:off x="669999" y="187654"/>
            <a:ext cx="9687755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i="0" kern="120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data structure (CSV, text, JSON)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D6C06-97BF-1B16-DFC7-7BBE7EB3E7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27F2C94-3B37-8C81-9234-A4CCCA6C806F}"/>
              </a:ext>
            </a:extLst>
          </p:cNvPr>
          <p:cNvSpPr txBox="1"/>
          <p:nvPr/>
        </p:nvSpPr>
        <p:spPr>
          <a:xfrm>
            <a:off x="669999" y="856357"/>
            <a:ext cx="10759782" cy="51398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Text – Unstructured data: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A text file is a type of digital file that contains plain text without any special formatting, such as bold, italic, or font types.</a:t>
            </a:r>
            <a:endParaRPr lang="en-US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Characteristics of Text Files:</a:t>
            </a:r>
            <a:r>
              <a:rPr lang="en-US" sz="1600" b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No Predefined Structure: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 files lack a fixed format, making them unstructured.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Challenges with Indexing: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Harder to index due to the absence of a standard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Difficulty in Organization: </a:t>
            </a: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and organizing information is more complex compared to structured data formats.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Irregularity: </a:t>
            </a: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files often lack regularity and decomposable internal structures, making data processing difficult.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Issues: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and Retrieval: Without structure, searching and processing information is more challenging and may require advanced techniques like text mining or natural language processing (NLP).</a:t>
            </a:r>
          </a:p>
          <a:p>
            <a:pPr marL="285750" indent="-285750">
              <a:buFont typeface="Arial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Advantages of Text:</a:t>
            </a:r>
            <a:endParaRPr lang="en-US" sz="1600" b="1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Simplicity: Easy to create, edit, and understand without specialized software.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Compatibility: Universally supported across different platforms and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File Size: Text files typically have smaller sizes compared to binary files, making them efficient for storing simple data.</a:t>
            </a:r>
          </a:p>
          <a:p>
            <a:pPr marL="742950" lvl="1" indent="-285750">
              <a:buFont typeface="Courier New"/>
              <a:buChar char="o"/>
            </a:pPr>
            <a:endParaRPr lang="en-US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1F80AA40-535F-B4CA-0995-5B80B1FB09B7}"/>
              </a:ext>
            </a:extLst>
          </p:cNvPr>
          <p:cNvSpPr txBox="1"/>
          <p:nvPr/>
        </p:nvSpPr>
        <p:spPr>
          <a:xfrm>
            <a:off x="537856" y="1099590"/>
            <a:ext cx="5250409" cy="46474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Text – Unstructured data</a:t>
            </a:r>
            <a:endParaRPr lang="en-US" sz="24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Text in Python: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Reading a Text File: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Writing to a Text File: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Appending to a Text File: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/>
              <a:buChar char="o"/>
            </a:pPr>
            <a:endParaRPr lang="en-US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929D73B-86EF-2CD1-2D8A-4F02A05E3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88" y="1574558"/>
            <a:ext cx="6453483" cy="3106435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4557CD31-534D-8411-33F1-185485C0CCBA}"/>
              </a:ext>
            </a:extLst>
          </p:cNvPr>
          <p:cNvSpPr txBox="1">
            <a:spLocks/>
          </p:cNvSpPr>
          <p:nvPr/>
        </p:nvSpPr>
        <p:spPr>
          <a:xfrm>
            <a:off x="537856" y="187654"/>
            <a:ext cx="9687755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i="0" kern="120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data structure (CSV, text, JSON)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3D093B6-2FCB-81CD-87C9-21A811390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0" y="2035575"/>
            <a:ext cx="4864100" cy="1092200"/>
          </a:xfrm>
          <a:prstGeom prst="rect">
            <a:avLst/>
          </a:prstGeom>
        </p:spPr>
      </p:pic>
      <p:pic>
        <p:nvPicPr>
          <p:cNvPr id="14" name="Picture 13" descr="A black background with green and white text&#10;&#10;Description automatically generated">
            <a:extLst>
              <a:ext uri="{FF2B5EF4-FFF2-40B4-BE49-F238E27FC236}">
                <a16:creationId xmlns:a16="http://schemas.microsoft.com/office/drawing/2014/main" id="{F73BBF57-3631-CFE5-4BF3-118923224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0" y="3495828"/>
            <a:ext cx="5154732" cy="851247"/>
          </a:xfrm>
          <a:prstGeom prst="rect">
            <a:avLst/>
          </a:prstGeom>
        </p:spPr>
      </p:pic>
      <p:pic>
        <p:nvPicPr>
          <p:cNvPr id="16" name="Picture 15" descr="A black background with blue and green text&#10;&#10;Description automatically generated">
            <a:extLst>
              <a:ext uri="{FF2B5EF4-FFF2-40B4-BE49-F238E27FC236}">
                <a16:creationId xmlns:a16="http://schemas.microsoft.com/office/drawing/2014/main" id="{9A3C9206-43C9-96F2-A460-117BDC18C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0" y="4777608"/>
            <a:ext cx="6527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3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2779C321-7E22-006E-DE8C-351F532265C4}"/>
              </a:ext>
            </a:extLst>
          </p:cNvPr>
          <p:cNvSpPr txBox="1"/>
          <p:nvPr/>
        </p:nvSpPr>
        <p:spPr>
          <a:xfrm>
            <a:off x="430280" y="1303660"/>
            <a:ext cx="10759782" cy="390876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Text – Unstructured data: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 Scenario: we have a large collection of unformatted text data. </a:t>
            </a:r>
          </a:p>
          <a:p>
            <a:endParaRPr lang="en-US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need to write wrangling code in order to</a:t>
            </a:r>
          </a:p>
          <a:p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 – Check if it contains any IP addresses (e.g. 128.250.65.5)</a:t>
            </a:r>
          </a:p>
          <a:p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 – Find all the IP addresses</a:t>
            </a:r>
          </a:p>
          <a:p>
            <a:endParaRPr lang="en-US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Requirement:</a:t>
            </a:r>
            <a:r>
              <a:rPr lang="en-US" sz="1600" b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it succinctly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it unambiguously 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maintainable code</a:t>
            </a:r>
          </a:p>
          <a:p>
            <a:pPr marL="800100" lvl="1" indent="-342900">
              <a:buFont typeface="Courier New"/>
              <a:buChar char="o"/>
            </a:pPr>
            <a:endParaRPr lang="en-US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Specifying patterns in text - </a:t>
            </a:r>
            <a:r>
              <a:rPr lang="en-US" sz="1600" b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01CE375-67F3-8D10-65FD-5CF7703593D9}"/>
              </a:ext>
            </a:extLst>
          </p:cNvPr>
          <p:cNvSpPr txBox="1">
            <a:spLocks/>
          </p:cNvSpPr>
          <p:nvPr/>
        </p:nvSpPr>
        <p:spPr>
          <a:xfrm>
            <a:off x="430280" y="449547"/>
            <a:ext cx="9687755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i="0" kern="120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data structure (CSV, text, JSON)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2779C321-7E22-006E-DE8C-351F532265C4}"/>
              </a:ext>
            </a:extLst>
          </p:cNvPr>
          <p:cNvSpPr txBox="1"/>
          <p:nvPr/>
        </p:nvSpPr>
        <p:spPr>
          <a:xfrm>
            <a:off x="430280" y="1303660"/>
            <a:ext cx="10759782" cy="36625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Text – Unstructured data:</a:t>
            </a:r>
            <a:endParaRPr lang="en-US" sz="24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expressions: </a:t>
            </a: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 for computing statistics, checking integrity, filtering, substitutions...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Specifying patters in text</a:t>
            </a:r>
          </a:p>
          <a:p>
            <a:pPr lvl="1"/>
            <a:r>
              <a:rPr lang="en-US" sz="1600" i="1" dirty="0">
                <a:solidFill>
                  <a:srgbClr val="16191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– ‘.’ matches any character</a:t>
            </a:r>
          </a:p>
          <a:p>
            <a:pPr lvl="1"/>
            <a:r>
              <a:rPr lang="en-US" sz="1600" i="1" dirty="0">
                <a:solidFill>
                  <a:srgbClr val="16191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– ‘^’ matches start of string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i="1" dirty="0">
                <a:solidFill>
                  <a:srgbClr val="16191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– ‘$’ matches end of string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i="1" dirty="0">
                <a:solidFill>
                  <a:srgbClr val="16191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– ‘*’ zero or more repetitions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i="1" dirty="0">
                <a:solidFill>
                  <a:srgbClr val="16191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– ‘+’ one or more repetitions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i="1" dirty="0">
                <a:solidFill>
                  <a:srgbClr val="16191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– ‘|’ the “or” operator, used in conjunction with </a:t>
            </a:r>
            <a:r>
              <a:rPr lang="en-US" sz="1600" i="1" dirty="0" err="1">
                <a:solidFill>
                  <a:srgbClr val="16191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parantheses</a:t>
            </a:r>
            <a:r>
              <a:rPr lang="en-US" sz="1600" i="1" dirty="0">
                <a:solidFill>
                  <a:srgbClr val="16191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()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i="1" dirty="0">
                <a:solidFill>
                  <a:srgbClr val="16191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 ‘[]’ a set of characters, e.g. [</a:t>
            </a:r>
            <a:r>
              <a:rPr lang="en-US" sz="1600" i="1" dirty="0" err="1">
                <a:solidFill>
                  <a:srgbClr val="16191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abcd</a:t>
            </a:r>
            <a:r>
              <a:rPr lang="en-US" sz="1600" i="1" dirty="0">
                <a:solidFill>
                  <a:srgbClr val="16191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] or [a-</a:t>
            </a:r>
            <a:r>
              <a:rPr lang="en-US" sz="1600" i="1" dirty="0" err="1">
                <a:solidFill>
                  <a:srgbClr val="16191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zA</a:t>
            </a:r>
            <a:r>
              <a:rPr lang="en-US" sz="1600" i="1" dirty="0">
                <a:solidFill>
                  <a:srgbClr val="16191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-Z]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600" i="1" dirty="0">
                <a:solidFill>
                  <a:srgbClr val="16191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2"/>
              </a:rPr>
              <a:t>https://docs.python.org/2/howto/regex.html</a:t>
            </a:r>
            <a:endParaRPr lang="en-US" sz="1600" i="1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600" i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Regex101.com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01CE375-67F3-8D10-65FD-5CF7703593D9}"/>
              </a:ext>
            </a:extLst>
          </p:cNvPr>
          <p:cNvSpPr txBox="1">
            <a:spLocks/>
          </p:cNvSpPr>
          <p:nvPr/>
        </p:nvSpPr>
        <p:spPr>
          <a:xfrm>
            <a:off x="430280" y="449547"/>
            <a:ext cx="9687755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i="0" kern="120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  <a:cs typeface="+mj-cs"/>
              </a:defRPr>
            </a:lvl1pPr>
          </a:lstStyle>
          <a:p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data structure (CSV, text, JSON)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304A2D9-D3B2-FA80-19B6-AC70B7F5D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54" y="4760064"/>
            <a:ext cx="6823364" cy="15885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24873C-AB32-519A-23E8-AB1958594995}"/>
              </a:ext>
            </a:extLst>
          </p:cNvPr>
          <p:cNvSpPr txBox="1"/>
          <p:nvPr/>
        </p:nvSpPr>
        <p:spPr>
          <a:xfrm>
            <a:off x="1831004" y="6408453"/>
            <a:ext cx="628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AU" sz="1400" dirty="0"/>
              <a:t>This code searches for an email address in the text.</a:t>
            </a:r>
            <a:r>
              <a:rPr lang="en-US" sz="1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57C2C-B4B1-BF2D-5B39-CB41A7C85358}"/>
              </a:ext>
            </a:extLst>
          </p:cNvPr>
          <p:cNvSpPr txBox="1"/>
          <p:nvPr/>
        </p:nvSpPr>
        <p:spPr>
          <a:xfrm>
            <a:off x="158699" y="5235539"/>
            <a:ext cx="54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359738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2779C321-7E22-006E-DE8C-351F532265C4}"/>
              </a:ext>
            </a:extLst>
          </p:cNvPr>
          <p:cNvSpPr txBox="1"/>
          <p:nvPr/>
        </p:nvSpPr>
        <p:spPr>
          <a:xfrm>
            <a:off x="430280" y="1303660"/>
            <a:ext cx="10759782" cy="403187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Text – Unstructured data:</a:t>
            </a:r>
          </a:p>
          <a:p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of using regular expression: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 expressions are useful in finding, replacing and extracting information from text, such as log files..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 document for color or neighbor with or without 'u'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Covert a tab-delimited file to a comma-delimited file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 duplicated words in a text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 and replace "Bob" and "Bobby" with "Robert"</a:t>
            </a:r>
          </a:p>
          <a:p>
            <a:pPr lvl="1"/>
            <a:endParaRPr lang="en-US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/>
              <a:buChar char="•"/>
            </a:pPr>
            <a:endParaRPr lang="en-US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Regular expression are useful in verifying whether input fits into text 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Verifying phone 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01CE375-67F3-8D10-65FD-5CF7703593D9}"/>
              </a:ext>
            </a:extLst>
          </p:cNvPr>
          <p:cNvSpPr txBox="1">
            <a:spLocks/>
          </p:cNvSpPr>
          <p:nvPr/>
        </p:nvSpPr>
        <p:spPr>
          <a:xfrm>
            <a:off x="430280" y="449547"/>
            <a:ext cx="9687755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i="0" kern="120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data structure (CSV, text, JSON)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8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2779C321-7E22-006E-DE8C-351F532265C4}"/>
              </a:ext>
            </a:extLst>
          </p:cNvPr>
          <p:cNvSpPr txBox="1"/>
          <p:nvPr/>
        </p:nvSpPr>
        <p:spPr>
          <a:xfrm>
            <a:off x="430280" y="1303660"/>
            <a:ext cx="10759782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More structure – JavaScript Object Notation (JSON): 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mazon Ember"/>
              </a:rPr>
              <a:t>JSON is simpler and more compact/lightweight than XML. Easy to parse</a:t>
            </a:r>
            <a:endParaRPr lang="en-US" sz="1600" dirty="0">
              <a:solidFill>
                <a:srgbClr val="16191F"/>
              </a:solidFill>
              <a:latin typeface="Amazon Ember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mazon Ember"/>
              </a:rPr>
              <a:t>JSON example:</a:t>
            </a:r>
            <a:endParaRPr lang="en-US" sz="1600" b="1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01CE375-67F3-8D10-65FD-5CF7703593D9}"/>
              </a:ext>
            </a:extLst>
          </p:cNvPr>
          <p:cNvSpPr txBox="1">
            <a:spLocks/>
          </p:cNvSpPr>
          <p:nvPr/>
        </p:nvSpPr>
        <p:spPr>
          <a:xfrm>
            <a:off x="430280" y="449547"/>
            <a:ext cx="9687755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i="0" kern="120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data structure (CSV, text, JSON)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B9FD8C2-1D29-8238-FF75-D00308D3A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35" y="2512034"/>
            <a:ext cx="6174082" cy="356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48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449927"/>
            <a:ext cx="968775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1" dirty="0">
                <a:latin typeface="Barlow Light"/>
              </a:rPr>
              <a:t>Why is pre-processing needed?</a:t>
            </a:r>
            <a:endParaRPr lang="en-US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1F80AA40-535F-B4CA-0995-5B80B1FB09B7}"/>
              </a:ext>
            </a:extLst>
          </p:cNvPr>
          <p:cNvSpPr txBox="1"/>
          <p:nvPr/>
        </p:nvSpPr>
        <p:spPr>
          <a:xfrm>
            <a:off x="428171" y="1255223"/>
            <a:ext cx="9521371" cy="526297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b="1" dirty="0"/>
              <a:t>Measuring Data Quality: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/>
              <a:t>Accuracy:</a:t>
            </a: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Definition:</a:t>
            </a:r>
            <a:r>
              <a:rPr lang="en-AU" sz="1600" dirty="0"/>
              <a:t> Ensures that the data is correct and free from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Challenge:</a:t>
            </a:r>
            <a:r>
              <a:rPr lang="en-AU" sz="1600" dirty="0"/>
              <a:t> Incorrect data can lead to faulty analysis or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Example:</a:t>
            </a:r>
            <a:r>
              <a:rPr lang="en-AU" sz="1600" dirty="0"/>
              <a:t> A date recorded as "15 years ago" instead of a specific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/>
              <a:t>Completeness:</a:t>
            </a: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Definition:</a:t>
            </a:r>
            <a:r>
              <a:rPr lang="en-AU" sz="1600" dirty="0"/>
              <a:t> Ensures that all necessary data is recorded and available.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Challenge:</a:t>
            </a:r>
            <a:r>
              <a:rPr lang="en-AU" sz="1600" dirty="0"/>
              <a:t> Missing data can skew results or make certain analyses impossible.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Example:</a:t>
            </a:r>
            <a:r>
              <a:rPr lang="en-AU" sz="1600" dirty="0"/>
              <a:t> Fields with / indicating missing date of birth.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/>
              <a:t>Consistency:</a:t>
            </a: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Definition:</a:t>
            </a:r>
            <a:r>
              <a:rPr lang="en-AU" sz="1600" dirty="0"/>
              <a:t> Ensures that data is uniform across datasets and entries.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Challenge:</a:t>
            </a:r>
            <a:r>
              <a:rPr lang="en-AU" sz="1600" dirty="0"/>
              <a:t> Inconsistent data formats can complicate processing and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Example:</a:t>
            </a:r>
            <a:r>
              <a:rPr lang="en-AU" sz="1600" dirty="0"/>
              <a:t> Different date formats like 20/11/79, 5/20/79, and 12/30/2003.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/>
              <a:t>Timeliness:</a:t>
            </a: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Definition:</a:t>
            </a:r>
            <a:r>
              <a:rPr lang="en-AU" sz="1600" dirty="0"/>
              <a:t> Ensures that the data is up-to-date and relevant.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Challenge:</a:t>
            </a:r>
            <a:r>
              <a:rPr lang="en-AU" sz="1600" dirty="0"/>
              <a:t> Outdated data may not reflect current realities and lead to incorrect conclusions.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Example:</a:t>
            </a:r>
            <a:r>
              <a:rPr lang="en-AU" sz="1600" dirty="0"/>
              <a:t> Data not updated in a timely manner.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/>
              <a:t>Believability:</a:t>
            </a: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Definition:</a:t>
            </a:r>
            <a:r>
              <a:rPr lang="en-AU" sz="1600" dirty="0"/>
              <a:t> Ensures that data is credible and trustworthy.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Challenge:</a:t>
            </a:r>
            <a:r>
              <a:rPr lang="en-AU" sz="1600" dirty="0"/>
              <a:t> Data that is hard to interpret or understand may reduce confidence in its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/>
              <a:t>Example:</a:t>
            </a:r>
            <a:r>
              <a:rPr lang="en-AU" sz="1600" dirty="0"/>
              <a:t> Mixed formats or vague entries that make it hard to assess the data.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6103B3-8090-6D07-218E-3583AC6F2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14054"/>
              </p:ext>
            </p:extLst>
          </p:nvPr>
        </p:nvGraphicFramePr>
        <p:xfrm>
          <a:off x="9676725" y="934208"/>
          <a:ext cx="1611055" cy="4599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5">
                  <a:extLst>
                    <a:ext uri="{9D8B030D-6E8A-4147-A177-3AD203B41FA5}">
                      <a16:colId xmlns:a16="http://schemas.microsoft.com/office/drawing/2014/main" val="3065910748"/>
                    </a:ext>
                  </a:extLst>
                </a:gridCol>
              </a:tblGrid>
              <a:tr h="657117">
                <a:tc>
                  <a:txBody>
                    <a:bodyPr/>
                    <a:lstStyle/>
                    <a:p>
                      <a:r>
                        <a:rPr lang="en-US" dirty="0"/>
                        <a:t>Data of Birth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5643"/>
                  </a:ext>
                </a:extLst>
              </a:tr>
              <a:tr h="657117">
                <a:tc>
                  <a:txBody>
                    <a:bodyPr/>
                    <a:lstStyle/>
                    <a:p>
                      <a:r>
                        <a:rPr lang="en-US" dirty="0"/>
                        <a:t>15 years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61596"/>
                  </a:ext>
                </a:extLst>
              </a:tr>
              <a:tr h="657117">
                <a:tc>
                  <a:txBody>
                    <a:bodyPr/>
                    <a:lstStyle/>
                    <a:p>
                      <a:r>
                        <a:rPr lang="en-US" dirty="0"/>
                        <a:t>20/11/79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72317"/>
                  </a:ext>
                </a:extLst>
              </a:tr>
              <a:tr h="657117">
                <a:tc>
                  <a:txBody>
                    <a:bodyPr/>
                    <a:lstStyle/>
                    <a:p>
                      <a:r>
                        <a:rPr lang="en-US" dirty="0"/>
                        <a:t>5/20/79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87156"/>
                  </a:ext>
                </a:extLst>
              </a:tr>
              <a:tr h="657117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17582"/>
                  </a:ext>
                </a:extLst>
              </a:tr>
              <a:tr h="657117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06362"/>
                  </a:ext>
                </a:extLst>
              </a:tr>
              <a:tr h="657117">
                <a:tc>
                  <a:txBody>
                    <a:bodyPr/>
                    <a:lstStyle/>
                    <a:p>
                      <a:r>
                        <a:rPr lang="en-US" dirty="0"/>
                        <a:t>12/30/2003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52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52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449927"/>
            <a:ext cx="968775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1" dirty="0">
                <a:latin typeface="Barlow Light"/>
              </a:rPr>
              <a:t>Major data preprocessing activities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diagram of data processing&#10;&#10;Description automatically generated">
            <a:extLst>
              <a:ext uri="{FF2B5EF4-FFF2-40B4-BE49-F238E27FC236}">
                <a16:creationId xmlns:a16="http://schemas.microsoft.com/office/drawing/2014/main" id="{093592A6-F3B4-8C09-A945-2B5BE088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402291"/>
            <a:ext cx="4312826" cy="4599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AB1ED7-7DC3-ADA2-989A-7EC931CEDB34}"/>
              </a:ext>
            </a:extLst>
          </p:cNvPr>
          <p:cNvSpPr txBox="1"/>
          <p:nvPr/>
        </p:nvSpPr>
        <p:spPr>
          <a:xfrm>
            <a:off x="5279437" y="1403585"/>
            <a:ext cx="533964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Arial"/>
              </a:rPr>
              <a:t>Data Cleaning</a:t>
            </a:r>
            <a:r>
              <a:rPr lang="en-US" dirty="0">
                <a:latin typeface="Times New Roman"/>
                <a:cs typeface="Arial"/>
              </a:rPr>
              <a:t>: Removing or correcting errors, missing values, or inconsistent data.​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Arial"/>
              </a:rPr>
              <a:t>​</a:t>
            </a:r>
            <a:r>
              <a:rPr lang="en-US" b="1" dirty="0">
                <a:latin typeface="Times New Roman"/>
                <a:cs typeface="Arial"/>
              </a:rPr>
              <a:t>Data integration</a:t>
            </a:r>
            <a:r>
              <a:rPr lang="en-US" dirty="0">
                <a:latin typeface="Times New Roman"/>
                <a:cs typeface="Arial"/>
              </a:rPr>
              <a:t>: Integrating multiple data </a:t>
            </a:r>
          </a:p>
          <a:p>
            <a:endParaRPr lang="en-US" dirty="0">
              <a:latin typeface="Times New Roman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Arial"/>
              </a:rPr>
              <a:t>Data Reduction</a:t>
            </a:r>
            <a:r>
              <a:rPr lang="en-US" dirty="0">
                <a:latin typeface="Times New Roman"/>
                <a:cs typeface="Arial"/>
              </a:rPr>
              <a:t>: Reducing the volume of data through aggregation or filtering while retaining important information.​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Data Transformation</a:t>
            </a:r>
            <a:r>
              <a:rPr lang="en-US" dirty="0">
                <a:latin typeface="Times New Roman"/>
                <a:cs typeface="Times New Roman"/>
              </a:rPr>
              <a:t>: Converting data from one format or structure to another. </a:t>
            </a:r>
            <a:endParaRPr lang="en-US" dirty="0"/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565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968775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 cleaning - The Process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67481-1B6E-BCBF-12E0-D15F53CE7AB1}"/>
              </a:ext>
            </a:extLst>
          </p:cNvPr>
          <p:cNvSpPr txBox="1"/>
          <p:nvPr/>
        </p:nvSpPr>
        <p:spPr>
          <a:xfrm>
            <a:off x="430280" y="891244"/>
            <a:ext cx="1028254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Overview of Data Cleaning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Popular Tools: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Google Refine (now </a:t>
            </a:r>
            <a:r>
              <a:rPr lang="en-A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OpenRefine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Ideal for exploring, cleaning, and transforming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Kettle (Pentaho Data Integration):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Supports ETL (Extract, Transform, Load) processes with a graphical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Talend: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 comprehensive platform for data integration, big data, and ETL tasks.</a:t>
            </a:r>
          </a:p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Key Data Cleaning Tasks: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Data Scrubbing: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Removing or correcting inaccurate or corrupt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Removing erroneous entries like "N/A" or "unknown."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Data Discrepancy Detection: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Identifying and resolving inconsistencies in data entries.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Ensuring uniform date formats (e.g., MM/DD/YYYY).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Data Auditing: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Systematic examination of data to ensure quality and consistency.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Verifying that all required fields are populated.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ETL (Extract, Transform, Load):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The process of extracting data from sources, transforming it into a suitable format, and loading it into a target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Migrating data from a CSV file to a database while cleaning and formatting it.</a:t>
            </a:r>
          </a:p>
        </p:txBody>
      </p:sp>
    </p:spTree>
    <p:extLst>
      <p:ext uri="{BB962C8B-B14F-4D97-AF65-F5344CB8AC3E}">
        <p14:creationId xmlns:p14="http://schemas.microsoft.com/office/powerpoint/2010/main" val="179023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8128" y="5782055"/>
            <a:ext cx="5407151" cy="7528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3" y="323088"/>
            <a:ext cx="2782823" cy="8138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6323" y="2805556"/>
            <a:ext cx="4331335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respectfully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acknowledge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Wurundjeri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People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Kulin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Nation,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who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Traditional</a:t>
            </a:r>
            <a:r>
              <a:rPr sz="1000" dirty="0">
                <a:latin typeface="Arial"/>
                <a:cs typeface="Arial"/>
              </a:rPr>
              <a:t> Owners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 the land 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Swinburne’s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Australian </a:t>
            </a:r>
            <a:r>
              <a:rPr sz="1000" dirty="0">
                <a:latin typeface="Arial"/>
                <a:cs typeface="Arial"/>
              </a:rPr>
              <a:t>campuses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located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Melbourne’s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 </a:t>
            </a:r>
            <a:r>
              <a:rPr sz="1000" spc="-10" dirty="0">
                <a:latin typeface="Arial"/>
                <a:cs typeface="Arial"/>
              </a:rPr>
              <a:t>outer-</a:t>
            </a:r>
            <a:r>
              <a:rPr sz="1000" dirty="0">
                <a:latin typeface="Arial"/>
                <a:cs typeface="Arial"/>
              </a:rPr>
              <a:t>east,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our </a:t>
            </a:r>
            <a:r>
              <a:rPr sz="1000" dirty="0">
                <a:latin typeface="Arial"/>
                <a:cs typeface="Arial"/>
              </a:rPr>
              <a:t>respect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their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Elders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past,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present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emerging.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Arial"/>
              <a:cs typeface="Arial"/>
            </a:endParaRPr>
          </a:p>
          <a:p>
            <a:pPr marL="12700" marR="889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honoured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recognise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our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connection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Wurundjeri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Country,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history, </a:t>
            </a:r>
            <a:r>
              <a:rPr sz="1000" dirty="0">
                <a:latin typeface="Arial"/>
                <a:cs typeface="Arial"/>
              </a:rPr>
              <a:t>culture,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spirituality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through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these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locations,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strive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ensure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we </a:t>
            </a:r>
            <a:r>
              <a:rPr sz="1000" dirty="0">
                <a:latin typeface="Arial"/>
                <a:cs typeface="Arial"/>
              </a:rPr>
              <a:t>operate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manner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respects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honours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Elders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Ancestors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these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lands.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Arial"/>
              <a:cs typeface="Arial"/>
            </a:endParaRPr>
          </a:p>
          <a:p>
            <a:pPr marL="12700" marR="11938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also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respectfully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acknowledge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Swinburne’s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Aboriginal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Torres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Strait </a:t>
            </a:r>
            <a:r>
              <a:rPr sz="1000" dirty="0">
                <a:latin typeface="Arial"/>
                <a:cs typeface="Arial"/>
              </a:rPr>
              <a:t>Islander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staff,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students,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alumni,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partners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visitors.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Arial"/>
              <a:cs typeface="Arial"/>
            </a:endParaRPr>
          </a:p>
          <a:p>
            <a:pPr marL="12700" marR="1016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also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acknowledge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respect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Traditional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Owners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lands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across </a:t>
            </a:r>
            <a:r>
              <a:rPr sz="1000" dirty="0">
                <a:latin typeface="Arial"/>
                <a:cs typeface="Arial"/>
              </a:rPr>
              <a:t>Australia,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their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Elders,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Ancestors,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cultures,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heritage,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recognise</a:t>
            </a:r>
            <a:r>
              <a:rPr sz="1000" spc="-25" dirty="0">
                <a:latin typeface="Arial"/>
                <a:cs typeface="Arial"/>
              </a:rPr>
              <a:t> the </a:t>
            </a:r>
            <a:r>
              <a:rPr sz="1000" dirty="0">
                <a:latin typeface="Arial"/>
                <a:cs typeface="Arial"/>
              </a:rPr>
              <a:t>continuing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sovereignties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all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Aboriginal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Torres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Strait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Islander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Nations.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3233" y="1860675"/>
            <a:ext cx="33013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00"/>
                </a:solidFill>
                <a:latin typeface="Tahoma"/>
                <a:cs typeface="Tahoma"/>
              </a:rPr>
              <a:t>Acknowledgement</a:t>
            </a:r>
            <a:r>
              <a:rPr sz="2800" spc="-1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spc="-35" dirty="0">
                <a:solidFill>
                  <a:srgbClr val="000000"/>
                </a:solidFill>
                <a:latin typeface="Tahoma"/>
                <a:cs typeface="Tahoma"/>
              </a:rPr>
              <a:t>of </a:t>
            </a:r>
            <a:r>
              <a:rPr sz="2800" spc="-10" dirty="0">
                <a:solidFill>
                  <a:srgbClr val="000000"/>
                </a:solidFill>
                <a:latin typeface="Tahoma"/>
                <a:cs typeface="Tahoma"/>
              </a:rPr>
              <a:t>Country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34071" y="402335"/>
            <a:ext cx="4754879" cy="52029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8128" y="4949951"/>
            <a:ext cx="899158" cy="8260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449927"/>
            <a:ext cx="968775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 cleaning - The Process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9C69B5C9-B6ED-E21B-1C05-E78AE390A393}"/>
              </a:ext>
            </a:extLst>
          </p:cNvPr>
          <p:cNvSpPr txBox="1"/>
          <p:nvPr/>
        </p:nvSpPr>
        <p:spPr>
          <a:xfrm>
            <a:off x="428171" y="1255223"/>
            <a:ext cx="9521371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Our emphasis will be to understand some of the methods employed by some of these tools to deal with: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Noisy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Inconsistent data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Incomplete (missing data)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4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21765"/>
            <a:ext cx="968775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Noisy 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9C69B5C9-B6ED-E21B-1C05-E78AE390A393}"/>
              </a:ext>
            </a:extLst>
          </p:cNvPr>
          <p:cNvSpPr txBox="1"/>
          <p:nvPr/>
        </p:nvSpPr>
        <p:spPr>
          <a:xfrm>
            <a:off x="430280" y="847391"/>
            <a:ext cx="10786676" cy="526297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Examples of Noisy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Truncated Fields: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Issue: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Data fields are cut off due to exceeding a character limit (e.g., 80 characters).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Loss of critical information and incomplete data entries.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Incorrectly Split Text: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Issue: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Text that should be in one cell is improperly split across multiple cells.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Misalignment of data, leading to incorrect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Invalid Values: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A salary recorded as "-5," which is not a valid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Distorts statistical analysis and data interpretation.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Common Causes of Noisy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Imprecise Instruments: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Measurement tools that lack precision or calibration.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Sensors that record data with slight deviations, leading to inaccurate readings.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Data Entry Issues: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Human errors during manual data entry.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Typing mistakes, such as entering "52.3" instead of "5.23."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Data Transmission Issues: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Errors occurring during the transfer of data between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Corruption of data files during network transmission, leading to incomplete or garbled records.</a:t>
            </a:r>
          </a:p>
        </p:txBody>
      </p:sp>
    </p:spTree>
    <p:extLst>
      <p:ext uri="{BB962C8B-B14F-4D97-AF65-F5344CB8AC3E}">
        <p14:creationId xmlns:p14="http://schemas.microsoft.com/office/powerpoint/2010/main" val="387599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449927"/>
            <a:ext cx="968775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Inconsistent 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9C69B5C9-B6ED-E21B-1C05-E78AE390A393}"/>
              </a:ext>
            </a:extLst>
          </p:cNvPr>
          <p:cNvSpPr txBox="1"/>
          <p:nvPr/>
        </p:nvSpPr>
        <p:spPr>
          <a:xfrm>
            <a:off x="428171" y="1255223"/>
            <a:ext cx="10571523" cy="452431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Examples of Inconsistent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Different Naming Representations: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Issue: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Variations in how names or entities are represented.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"Swinburne University of Technology" vs. "Swinburne" or "1" vs. "ONE".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Can cause confusion, duplicate records, or issues in data aggregation.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Different Date Formats: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Issue: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Inconsistent formats for dates across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"01.11.1994" (DD.MM.YYYY) vs. "01/11/1994" (MM/DD/YYYY).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Misinterpretation of dates leading to errors in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Duplicate Unique IDs: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Issue: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Two records with the same unique identifier.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Two people with the same ID number.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Complicates data integrity and can lead to inaccuracies in record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Outliers: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Age of students recorded as {22, 17, 23, 33, 24, 34, 999}.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Issue: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999 is clearly an outlier and not a realistic 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Skews statistical analysis and may indicate an error in data entry or transmission.</a:t>
            </a: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86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449927"/>
            <a:ext cx="968775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Inconsistent 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9C69B5C9-B6ED-E21B-1C05-E78AE390A393}"/>
              </a:ext>
            </a:extLst>
          </p:cNvPr>
          <p:cNvSpPr txBox="1"/>
          <p:nvPr/>
        </p:nvSpPr>
        <p:spPr>
          <a:xfrm>
            <a:off x="428171" y="1255223"/>
            <a:ext cx="10571523" cy="255454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Handling Inconsistent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For Outliers: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Condition 1: Keep It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When: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The outlier is reasonable and within acceptable limits.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Condition 2: Impute It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When: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Domain knowledge is insufficient to accurately determine the correct value.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Action: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Use statistical methods or average values for imputation.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Condition 3: Correct It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When: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Domain knowledge allows for accurate inference.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Replace 999 with a realistic age based on the context.</a:t>
            </a:r>
          </a:p>
        </p:txBody>
      </p:sp>
    </p:spTree>
    <p:extLst>
      <p:ext uri="{BB962C8B-B14F-4D97-AF65-F5344CB8AC3E}">
        <p14:creationId xmlns:p14="http://schemas.microsoft.com/office/powerpoint/2010/main" val="4095627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449927"/>
            <a:ext cx="968775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Missing or incomplete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9C69B5C9-B6ED-E21B-1C05-E78AE390A393}"/>
              </a:ext>
            </a:extLst>
          </p:cNvPr>
          <p:cNvSpPr txBox="1"/>
          <p:nvPr/>
        </p:nvSpPr>
        <p:spPr>
          <a:xfrm>
            <a:off x="428171" y="1255223"/>
            <a:ext cx="9521371" cy="477053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Lacking Feature Values: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Common Scenarios: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Empty Fields: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Name = ” " (empty string)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Null Values: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Age = null (no data recorded)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Missing values can lead to incomplete analysis, bias, and errors in data interpretation.</a:t>
            </a:r>
          </a:p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Types of Missing Data (Rubin, 1976):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Missing Completely at Random (MCAR):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Data is missing independently of both observed and unobserved data. The missingness has no pattern or relationship with any other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Flipping a coin to decide whether or not to answer an exam question.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MCAR data can be handled more easily as it doesn’t introduce bias.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Missing Not Completely at Random (MNAR):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The likelihood of data being missing is related to the unobserved data. There is a pattern or reason behind the missingness.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A survey on health, where non-responders might be less healthy, leading to non-random missing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MNAR data can introduce bias and requires more sophisticated handling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423473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99" y="468742"/>
            <a:ext cx="968775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Dealing with missing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5CE4358-0A94-98B2-4386-4EC3913FCB79}"/>
              </a:ext>
            </a:extLst>
          </p:cNvPr>
          <p:cNvSpPr txBox="1"/>
          <p:nvPr/>
        </p:nvSpPr>
        <p:spPr>
          <a:xfrm>
            <a:off x="428171" y="1255223"/>
            <a:ext cx="9521371" cy="280076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all instances with a missing value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called case deletion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</a:p>
          <a:p>
            <a:pPr marL="1257300" lvl="2" indent="-342900">
              <a:buFont typeface="Wingdings"/>
              <a:buChar char="§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new</a:t>
            </a:r>
          </a:p>
          <a:p>
            <a:pPr marL="1257300" lvl="2" indent="-342900">
              <a:buFont typeface="Wingdings"/>
              <a:buChar char="§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produce bias on analysis if new sample size small or structure exists in the missing data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 correct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human eyeballs the missing value and fills it in using their expert knowledge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Imputation: imputing all missing values (e.g., fill in with zeros, means and median...)</a:t>
            </a:r>
          </a:p>
          <a:p>
            <a:pPr marL="342900" indent="-342900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endParaRPr lang="en-US" sz="16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66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99" y="468742"/>
            <a:ext cx="968775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Outlier 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5CE4358-0A94-98B2-4386-4EC3913FCB79}"/>
              </a:ext>
            </a:extLst>
          </p:cNvPr>
          <p:cNvSpPr txBox="1"/>
          <p:nvPr/>
        </p:nvSpPr>
        <p:spPr>
          <a:xfrm>
            <a:off x="428171" y="1255223"/>
            <a:ext cx="9521371" cy="23083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Outlier: A data object that deviates significantly from the normal objects as if it were generated by a different mechanism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a statistics perspective: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Suspected outliers :</a:t>
            </a:r>
          </a:p>
          <a:p>
            <a:pPr marL="1257300" lvl="2" indent="-342900">
              <a:buFont typeface="Wingdings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&gt;1.5 IQR above third quartile</a:t>
            </a:r>
          </a:p>
          <a:p>
            <a:pPr marL="1257300" lvl="2" indent="-342900">
              <a:buFont typeface="Wingdings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&gt;1.5 IQR below 1st quartile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to deal with outlier ?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Similar to missing data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diagram of a measuring device&#10;&#10;Description automatically generated">
            <a:extLst>
              <a:ext uri="{FF2B5EF4-FFF2-40B4-BE49-F238E27FC236}">
                <a16:creationId xmlns:a16="http://schemas.microsoft.com/office/drawing/2014/main" id="{9583D360-C8A3-6047-ED19-E0DC2C7A1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" t="-962" r="263" b="5229"/>
          <a:stretch/>
        </p:blipFill>
        <p:spPr>
          <a:xfrm>
            <a:off x="7063956" y="1812683"/>
            <a:ext cx="3560766" cy="4137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47871A-72FF-8574-E543-D94E534AB51D}"/>
              </a:ext>
            </a:extLst>
          </p:cNvPr>
          <p:cNvSpPr txBox="1"/>
          <p:nvPr/>
        </p:nvSpPr>
        <p:spPr>
          <a:xfrm>
            <a:off x="215153" y="4199411"/>
            <a:ext cx="684880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Interquartile Range (IQR)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is a measure of statistical dispersion, which represents the range within which the middle 50% of the data points lie. It is calculated by subtracting the first quartile (Q1) from the third quartile (Q3) in a dataset.</a:t>
            </a:r>
          </a:p>
          <a:p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Key Points about IQR: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Quartiles: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First Quartile (Q1):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The median of the lower half of the dataset, which represents the 25th percentile.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Third Quartile (Q3):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The median of the upper half of the dataset, which represents the 75th percentile.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Calculation: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IQR=Q3−Q1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04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21936-5F66-BD7C-4E1F-EE6D43EF80C9}"/>
              </a:ext>
            </a:extLst>
          </p:cNvPr>
          <p:cNvSpPr txBox="1"/>
          <p:nvPr/>
        </p:nvSpPr>
        <p:spPr>
          <a:xfrm>
            <a:off x="1041400" y="23438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759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1C98-A5FE-ED4E-B5D8-1E13D7FFD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1869344"/>
            <a:ext cx="7724912" cy="1677382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sz="3200" b="1" dirty="0">
                <a:solidFill>
                  <a:srgbClr val="424242"/>
                </a:solidFill>
                <a:latin typeface="Calibri"/>
                <a:cs typeface="Calibri"/>
              </a:rPr>
              <a:t>Objectives:</a:t>
            </a:r>
            <a:br>
              <a:rPr lang="en-US" sz="1100" dirty="0">
                <a:latin typeface="Calibri"/>
                <a:cs typeface="Calibri"/>
              </a:rPr>
            </a:br>
            <a:br>
              <a:rPr lang="en-US" sz="1100" dirty="0">
                <a:latin typeface="Calibri"/>
                <a:cs typeface="Calibri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Understanding data structure (CSV, text, JSON)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 Data Preprocessing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2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449927"/>
            <a:ext cx="968775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1" dirty="0">
                <a:latin typeface="Barlow Light"/>
              </a:rPr>
              <a:t>Data processing language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77DE3C9-6D8A-1949-193A-6E81C1DCE8C4}"/>
              </a:ext>
            </a:extLst>
          </p:cNvPr>
          <p:cNvSpPr txBox="1"/>
          <p:nvPr/>
        </p:nvSpPr>
        <p:spPr>
          <a:xfrm>
            <a:off x="428171" y="1255223"/>
            <a:ext cx="9521371" cy="541686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(we will be using)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b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Multi-Purpose Language:</a:t>
            </a:r>
          </a:p>
          <a:p>
            <a:pPr lvl="1"/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fledged, multi purpose programming language. Being widely used in various domains, including web development, automation, and data science.</a:t>
            </a:r>
          </a:p>
          <a:p>
            <a:pPr lvl="1"/>
            <a:endParaRPr lang="en-US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600" b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Integration: </a:t>
            </a:r>
          </a:p>
          <a:p>
            <a:pPr lvl="1"/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for combining data wrangling activities into a larger pipeline of production or web development</a:t>
            </a:r>
          </a:p>
          <a:p>
            <a:pPr lvl="1"/>
            <a:endParaRPr lang="en-US" sz="14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600" b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 and Frameworks:</a:t>
            </a:r>
          </a:p>
          <a:p>
            <a:pPr lvl="1"/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library support for scientific and machine learning extensions, has a rich ecosystem of machine learning libraries such as TensorFlow, </a:t>
            </a:r>
            <a:r>
              <a:rPr lang="en-US" sz="1400" dirty="0" err="1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These libraries are well documented and supported by a large community.</a:t>
            </a:r>
          </a:p>
          <a:p>
            <a:pPr lvl="1"/>
            <a:endParaRPr lang="en-US" sz="14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600" b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and Support:</a:t>
            </a:r>
          </a:p>
          <a:p>
            <a:pPr lvl="1"/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has a large and active community, making it easier to find resources, tutorials, and support for machine learning projects.</a:t>
            </a:r>
          </a:p>
          <a:p>
            <a:pPr lvl="1"/>
            <a:endParaRPr lang="en-US" sz="14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(we will not be using)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of a statistics focus.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might have a steeper learning curve for those not familiar with statistical concepts.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is generally slower than Python when handling large datasets.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6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449927"/>
            <a:ext cx="9687755" cy="646331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altLang="zh-CN" sz="3600" b="1" dirty="0">
                <a:solidFill>
                  <a:schemeClr val="accent4">
                    <a:lumMod val="50000"/>
                  </a:schemeClr>
                </a:solidFill>
                <a:latin typeface="+mj-lt"/>
                <a:ea typeface="HGSoeiKakugothicUB" panose="020B0400000000000000" pitchFamily="49" charset="-128"/>
              </a:rPr>
              <a:t>Open Data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+mj-lt"/>
              <a:ea typeface="HGSoeiKakugothicUB" panose="020B0400000000000000" pitchFamily="49" charset="-12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77DE3C9-6D8A-1949-193A-6E81C1DCE8C4}"/>
              </a:ext>
            </a:extLst>
          </p:cNvPr>
          <p:cNvSpPr txBox="1"/>
          <p:nvPr/>
        </p:nvSpPr>
        <p:spPr>
          <a:xfrm>
            <a:off x="428171" y="1255223"/>
            <a:ext cx="9521371" cy="544764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rgbClr val="16191F"/>
                </a:solidFill>
                <a:latin typeface="Amazon Ember"/>
              </a:rPr>
              <a:t>Open data is publicly available for reuse. Open data can be accessed from a range of sources. High quality data can be found on government websites and institutional repositories.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191F"/>
                </a:solidFill>
                <a:latin typeface="Amazon Ember"/>
              </a:rPr>
              <a:t>Government </a:t>
            </a:r>
            <a:r>
              <a:rPr lang="en-US" altLang="zh-CN" sz="2400" dirty="0">
                <a:solidFill>
                  <a:srgbClr val="16191F"/>
                </a:solidFill>
                <a:latin typeface="Amazon Ember"/>
              </a:rPr>
              <a:t>data and statistics in Australia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6191F"/>
                </a:solidFill>
                <a:latin typeface="Amazon Ember"/>
                <a:hlinkClick r:id="rId2"/>
              </a:rPr>
              <a:t>Australian Government Data</a:t>
            </a:r>
            <a:endParaRPr lang="en-US" altLang="zh-CN" sz="2400" dirty="0">
              <a:solidFill>
                <a:srgbClr val="16191F"/>
              </a:solidFill>
              <a:latin typeface="Amazon Ember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6191F"/>
                </a:solidFill>
                <a:latin typeface="Amazon Ember"/>
                <a:hlinkClick r:id="rId3"/>
              </a:rPr>
              <a:t>Victoria Government Data</a:t>
            </a:r>
            <a:endParaRPr lang="en-US" altLang="zh-CN" sz="2400" dirty="0">
              <a:solidFill>
                <a:srgbClr val="16191F"/>
              </a:solidFill>
              <a:latin typeface="Amazon Ember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6191F"/>
                </a:solidFill>
                <a:latin typeface="Amazon Ember"/>
                <a:hlinkClick r:id="rId4"/>
              </a:rPr>
              <a:t>Australian Bureau of Statistics</a:t>
            </a:r>
            <a:endParaRPr lang="en-US" altLang="zh-CN" sz="2400" dirty="0">
              <a:solidFill>
                <a:srgbClr val="16191F"/>
              </a:solidFill>
              <a:latin typeface="Amazon Ember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191F"/>
                </a:solidFill>
                <a:latin typeface="Amazon Ember"/>
                <a:hlinkClick r:id="rId5"/>
              </a:rPr>
              <a:t>Closing the Gap Information Repository</a:t>
            </a:r>
            <a:endParaRPr lang="en-US" sz="2400" dirty="0">
              <a:solidFill>
                <a:srgbClr val="16191F"/>
              </a:solidFill>
              <a:latin typeface="Amazon Embe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191F"/>
                </a:solidFill>
                <a:latin typeface="Amazon Ember"/>
              </a:rPr>
              <a:t>Institutional Repositories  -  </a:t>
            </a:r>
            <a:r>
              <a:rPr lang="en-US" altLang="zh-CN" sz="2400" dirty="0">
                <a:solidFill>
                  <a:srgbClr val="FF0000"/>
                </a:solidFill>
              </a:rPr>
              <a:t>consider the credibility before using</a:t>
            </a:r>
            <a:endParaRPr lang="en-US" sz="2400" dirty="0">
              <a:solidFill>
                <a:srgbClr val="FF0000"/>
              </a:solidFill>
              <a:latin typeface="Amazon Ember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191F"/>
                </a:solidFill>
                <a:latin typeface="Amazon Ember"/>
                <a:hlinkClick r:id="rId6"/>
              </a:rPr>
              <a:t>Google Dataset Search</a:t>
            </a:r>
            <a:endParaRPr lang="en-US" sz="2400" dirty="0">
              <a:solidFill>
                <a:srgbClr val="16191F"/>
              </a:solidFill>
              <a:latin typeface="Amazon Ember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191F"/>
                </a:solidFill>
                <a:latin typeface="Amazon Ember"/>
                <a:hlinkClick r:id="rId7"/>
              </a:rPr>
              <a:t>HuggingFace</a:t>
            </a:r>
            <a:endParaRPr lang="en-US" sz="2400" dirty="0">
              <a:solidFill>
                <a:srgbClr val="16191F"/>
              </a:solidFill>
              <a:latin typeface="Amazon Ember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191F"/>
                </a:solidFill>
                <a:latin typeface="Amazon Ember"/>
                <a:hlinkClick r:id="rId8"/>
              </a:rPr>
              <a:t>Kaggle</a:t>
            </a:r>
            <a:endParaRPr lang="en-US" sz="2400" dirty="0">
              <a:solidFill>
                <a:srgbClr val="16191F"/>
              </a:solidFill>
              <a:latin typeface="Amazon Ember"/>
            </a:endParaRPr>
          </a:p>
          <a:p>
            <a:pPr marL="742950" lvl="1" indent="-285750">
              <a:buFont typeface="Courier New"/>
              <a:buChar char="o"/>
            </a:pPr>
            <a:endParaRPr lang="en-US" sz="2400" dirty="0">
              <a:solidFill>
                <a:srgbClr val="16191F"/>
              </a:solidFill>
              <a:latin typeface="Amazon Ember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0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449927"/>
            <a:ext cx="9687755" cy="646331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altLang="zh-CN" sz="3600" b="1" dirty="0">
                <a:solidFill>
                  <a:schemeClr val="accent4">
                    <a:lumMod val="50000"/>
                  </a:schemeClr>
                </a:solidFill>
                <a:latin typeface="+mj-lt"/>
                <a:ea typeface="HGSoeiKakugothicUB" panose="020B0400000000000000" pitchFamily="49" charset="-128"/>
              </a:rPr>
              <a:t>Dataset Quality Review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+mj-lt"/>
              <a:ea typeface="HGSoeiKakugothicUB" panose="020B0400000000000000" pitchFamily="49" charset="-12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77DE3C9-6D8A-1949-193A-6E81C1DCE8C4}"/>
              </a:ext>
            </a:extLst>
          </p:cNvPr>
          <p:cNvSpPr txBox="1"/>
          <p:nvPr/>
        </p:nvSpPr>
        <p:spPr>
          <a:xfrm>
            <a:off x="428171" y="1255223"/>
            <a:ext cx="9521371" cy="692497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altLang="zh-CN" sz="2400" b="0" i="0" dirty="0">
                <a:solidFill>
                  <a:srgbClr val="373D3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Evaluate the quality of the dataset, just as you would evaluate any information you find, before you use it in your assignments or projects.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altLang="zh-CN" sz="2400" b="1" dirty="0">
                <a:solidFill>
                  <a:srgbClr val="373D3F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Authority</a:t>
            </a:r>
            <a:r>
              <a:rPr lang="en-AU" altLang="zh-CN" sz="2400" dirty="0">
                <a:solidFill>
                  <a:srgbClr val="373D3F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altLang="zh-CN" sz="2400" b="0" i="0" dirty="0">
                <a:solidFill>
                  <a:srgbClr val="373D3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Who collected the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altLang="zh-CN" sz="2400" dirty="0">
                <a:solidFill>
                  <a:srgbClr val="373D3F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Is it an educational institution, government or a reputable organisation?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altLang="zh-CN" sz="2400" dirty="0">
                <a:solidFill>
                  <a:srgbClr val="373D3F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If an individual has produced the dataset, are they associated with a reputable organisation or are they well-known in their field?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altLang="zh-CN" sz="2400" b="1" dirty="0">
                <a:solidFill>
                  <a:srgbClr val="373D3F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Coverage</a:t>
            </a:r>
            <a:r>
              <a:rPr lang="en-AU" altLang="zh-CN" sz="2400" dirty="0">
                <a:solidFill>
                  <a:srgbClr val="373D3F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altLang="zh-CN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Were enough samples taken to be representative of the total population or group being researched?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altLang="zh-CN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 the timeframe relevant or up-to-date?</a:t>
            </a:r>
          </a:p>
          <a:p>
            <a:pPr lvl="2"/>
            <a:endParaRPr lang="en-AU" altLang="zh-CN" sz="2400" dirty="0">
              <a:solidFill>
                <a:srgbClr val="373D3F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/>
            <a:endParaRPr lang="en-AU" altLang="zh-CN" sz="2400" b="0" i="0" dirty="0">
              <a:solidFill>
                <a:srgbClr val="373D3F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742950" lvl="1" indent="-285750">
              <a:buFont typeface="Courier New"/>
              <a:buChar char="o"/>
            </a:pPr>
            <a:endParaRPr lang="en-US" sz="2400" dirty="0">
              <a:solidFill>
                <a:srgbClr val="16191F"/>
              </a:solidFill>
              <a:latin typeface="Amazon Ember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7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449927"/>
            <a:ext cx="9687755" cy="646331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altLang="zh-CN" sz="3600" b="1" dirty="0">
                <a:solidFill>
                  <a:schemeClr val="accent4">
                    <a:lumMod val="50000"/>
                  </a:schemeClr>
                </a:solidFill>
                <a:latin typeface="+mj-lt"/>
                <a:ea typeface="HGSoeiKakugothicUB" panose="020B0400000000000000" pitchFamily="49" charset="-128"/>
              </a:rPr>
              <a:t>Dataset Quality Review using python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+mj-lt"/>
              <a:ea typeface="HGSoeiKakugothicUB" panose="020B0400000000000000" pitchFamily="49" charset="-12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77DE3C9-6D8A-1949-193A-6E81C1DCE8C4}"/>
              </a:ext>
            </a:extLst>
          </p:cNvPr>
          <p:cNvSpPr txBox="1"/>
          <p:nvPr/>
        </p:nvSpPr>
        <p:spPr>
          <a:xfrm>
            <a:off x="428171" y="1255223"/>
            <a:ext cx="9521371" cy="32316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altLang="zh-CN" sz="2400" b="0" i="0" dirty="0">
                <a:solidFill>
                  <a:srgbClr val="373D3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Sometimes, to gain a deeper understanding of data quality, we need to use Python to examine the dataset's quality.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73D3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We can use `pandas` package in python to do extensive data exploration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73D3F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A basic descriptive statistics: `describe()` method for an overview of key statistical metrics.</a:t>
            </a:r>
            <a:endParaRPr lang="en-AU" altLang="zh-CN" sz="2400" b="0" i="0" dirty="0">
              <a:solidFill>
                <a:srgbClr val="373D3F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742950" lvl="1" indent="-285750">
              <a:buFont typeface="Courier New"/>
              <a:buChar char="o"/>
            </a:pPr>
            <a:endParaRPr lang="en-US" sz="2400" dirty="0">
              <a:solidFill>
                <a:srgbClr val="16191F"/>
              </a:solidFill>
              <a:latin typeface="Amazon Ember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D887E-A275-E79E-4386-12BCF91B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705" y="3603625"/>
            <a:ext cx="5406496" cy="257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449927"/>
            <a:ext cx="9687755" cy="646331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altLang="zh-CN" sz="3600" b="1" dirty="0">
                <a:solidFill>
                  <a:schemeClr val="accent4">
                    <a:lumMod val="50000"/>
                  </a:schemeClr>
                </a:solidFill>
                <a:latin typeface="+mj-lt"/>
                <a:ea typeface="HGSoeiKakugothicUB" panose="020B0400000000000000" pitchFamily="49" charset="-128"/>
              </a:rPr>
              <a:t>Sample size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+mj-lt"/>
              <a:ea typeface="HGSoeiKakugothicUB" panose="020B0400000000000000" pitchFamily="49" charset="-12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B77DE3C9-6D8A-1949-193A-6E81C1DCE8C4}"/>
                  </a:ext>
                </a:extLst>
              </p:cNvPr>
              <p:cNvSpPr txBox="1"/>
              <p:nvPr/>
            </p:nvSpPr>
            <p:spPr>
              <a:xfrm>
                <a:off x="428171" y="1255223"/>
                <a:ext cx="9521371" cy="5450146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AU" altLang="zh-CN" sz="2400" b="0" i="0" dirty="0">
                    <a:solidFill>
                      <a:srgbClr val="373D3F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</a:rPr>
                  <a:t>Decide how many responses or observations you need to have a good sample size. Larger sample sizes are more likely to allow you to draw accurate conclusions than smaller samples.</a:t>
                </a:r>
                <a:endParaRPr lang="en-AU" altLang="zh-CN" sz="2400" dirty="0">
                  <a:solidFill>
                    <a:srgbClr val="373D3F"/>
                  </a:solidFill>
                  <a:highlight>
                    <a:srgbClr val="FFFFFF"/>
                  </a:highlight>
                  <a:latin typeface="Roboto" panose="02000000000000000000" pitchFamily="2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Sample Size Formula (Simplified):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b="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/>
                  <a:t>n = required sample size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Z = Z-value (e.g., 1.96 for 95% confidence)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p = estimated proportion (e.g., 0.5 for maximum variability)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e = margin of error (0.01-0.1)</a:t>
                </a:r>
                <a:endParaRPr lang="en-US" altLang="zh-CN" sz="2400" b="0" dirty="0"/>
              </a:p>
              <a:p>
                <a:pPr lvl="2"/>
                <a:endParaRPr lang="en-US" altLang="zh-CN" sz="2400" dirty="0"/>
              </a:p>
              <a:p>
                <a:pPr lvl="1"/>
                <a:r>
                  <a:rPr lang="en-AU" altLang="zh-CN" sz="2400" b="0" i="0" dirty="0">
                    <a:solidFill>
                      <a:srgbClr val="373D3F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</a:rPr>
                  <a:t>Normally 3000-4000 </a:t>
                </a:r>
              </a:p>
              <a:p>
                <a:pPr marL="742950" lvl="1" indent="-285750">
                  <a:buFont typeface="Courier New"/>
                  <a:buChar char="o"/>
                </a:pPr>
                <a:endParaRPr lang="en-US" sz="2400" dirty="0">
                  <a:solidFill>
                    <a:srgbClr val="16191F"/>
                  </a:solidFill>
                  <a:latin typeface="Amazon Ember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B77DE3C9-6D8A-1949-193A-6E81C1DCE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1" y="1255223"/>
                <a:ext cx="9521371" cy="5450146"/>
              </a:xfrm>
              <a:prstGeom prst="rect">
                <a:avLst/>
              </a:prstGeom>
              <a:blipFill>
                <a:blip r:embed="rId2"/>
                <a:stretch>
                  <a:fillRect t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52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D7D4D-E744-1D36-D40C-E000E0D99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1F80AA40-535F-B4CA-0995-5B80B1FB09B7}"/>
              </a:ext>
            </a:extLst>
          </p:cNvPr>
          <p:cNvSpPr txBox="1"/>
          <p:nvPr/>
        </p:nvSpPr>
        <p:spPr>
          <a:xfrm>
            <a:off x="428171" y="1174540"/>
            <a:ext cx="10759782" cy="57554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CSV (Comma-Separated Values):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A plain text format for storing tabular data where each line represents a row, and columns are separated by commas.</a:t>
            </a:r>
            <a:endParaRPr lang="en-US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Widespread Use in Spreadsheets:</a:t>
            </a: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Huge amounts of data lives in spreadsheets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Courier New"/>
              <a:buChar char="o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Businesses</a:t>
            </a:r>
          </a:p>
          <a:p>
            <a:pPr marL="1200150" lvl="2" indent="-285750">
              <a:buFont typeface="Courier New"/>
              <a:buChar char="o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Hospitals</a:t>
            </a:r>
          </a:p>
          <a:p>
            <a:pPr marL="1200150" lvl="2" indent="-285750">
              <a:buFont typeface="Courier New"/>
              <a:buChar char="o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  <a:p>
            <a:pPr marL="1200150" lvl="2" indent="-285750">
              <a:buFont typeface="Courier New"/>
              <a:buChar char="o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Accessible via popular tools: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by accessed by Microsoft (Excel), OpenOffice (Calc), Google Sheets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Advantages of CSV:</a:t>
            </a:r>
            <a:endParaRPr lang="en-US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Human-Readable Format: Easy to view and edit using any text editor.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Compatibility: Widely supported across different software and platforms.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Simplicity: Lacks the complexity of binary formats like XLS.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CSV in Python: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Popular Library: pandas</a:t>
            </a:r>
          </a:p>
          <a:p>
            <a:pPr marL="742950" lvl="1" indent="-285750">
              <a:buFont typeface="Courier New"/>
              <a:buChar char="o"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Key Function: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read_csv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1200150" lvl="2" indent="-285750">
              <a:buFont typeface="Courier New"/>
              <a:buChar char="o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pandas.read_csv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file.csv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pPr marL="1200150" lvl="2" indent="-285750">
              <a:buFont typeface="Courier New"/>
              <a:buChar char="o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Easily load CSV data into a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for analysis.</a:t>
            </a:r>
          </a:p>
          <a:p>
            <a:pPr marL="742950" lvl="1" indent="-285750">
              <a:buFont typeface="Courier New"/>
              <a:buChar char="o"/>
            </a:pPr>
            <a:endParaRPr lang="en-US" sz="16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83F0B0E-32F6-4983-D9D6-1AA004DC0BB2}"/>
              </a:ext>
            </a:extLst>
          </p:cNvPr>
          <p:cNvSpPr txBox="1">
            <a:spLocks/>
          </p:cNvSpPr>
          <p:nvPr/>
        </p:nvSpPr>
        <p:spPr>
          <a:xfrm>
            <a:off x="428171" y="429579"/>
            <a:ext cx="9687755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i="0" kern="120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data structure (CSV, text, JSON)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1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</TotalTime>
  <Words>2861</Words>
  <Application>Microsoft Macintosh PowerPoint</Application>
  <PresentationFormat>Widescreen</PresentationFormat>
  <Paragraphs>341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Amazon Ember</vt:lpstr>
      <vt:lpstr>Aptos</vt:lpstr>
      <vt:lpstr>Aptos Display</vt:lpstr>
      <vt:lpstr>Arial</vt:lpstr>
      <vt:lpstr>Barlow Light</vt:lpstr>
      <vt:lpstr>Barlow SemiBold</vt:lpstr>
      <vt:lpstr>Calibri</vt:lpstr>
      <vt:lpstr>Cambria Math</vt:lpstr>
      <vt:lpstr>Courier New</vt:lpstr>
      <vt:lpstr>Open Sans Light</vt:lpstr>
      <vt:lpstr>Open Sans Semibold</vt:lpstr>
      <vt:lpstr>Roboto</vt:lpstr>
      <vt:lpstr>Segoe UI</vt:lpstr>
      <vt:lpstr>Tahoma</vt:lpstr>
      <vt:lpstr>Times New Roman</vt:lpstr>
      <vt:lpstr>Wingdings</vt:lpstr>
      <vt:lpstr>office theme</vt:lpstr>
      <vt:lpstr>COS 30049 Computing Technology Innovation Project</vt:lpstr>
      <vt:lpstr>Acknowledgement of Country</vt:lpstr>
      <vt:lpstr>Objectives:   1. Understanding data structure (CSV, text, JSON) 2. Data Preprocessing </vt:lpstr>
      <vt:lpstr>Data processing language</vt:lpstr>
      <vt:lpstr>Open Data</vt:lpstr>
      <vt:lpstr>Dataset Quality Review</vt:lpstr>
      <vt:lpstr>Dataset Quality Review using python</vt:lpstr>
      <vt:lpstr>Sample size</vt:lpstr>
      <vt:lpstr>PowerPoint Presentation</vt:lpstr>
      <vt:lpstr>Example - Comma Separated Values (CSV)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 is pre-processing needed?</vt:lpstr>
      <vt:lpstr>Major data preprocessing activities</vt:lpstr>
      <vt:lpstr>Data cleaning - The Process</vt:lpstr>
      <vt:lpstr>Data cleaning - The Process</vt:lpstr>
      <vt:lpstr>Noisy data</vt:lpstr>
      <vt:lpstr>Inconsistent data</vt:lpstr>
      <vt:lpstr>Inconsistent data</vt:lpstr>
      <vt:lpstr>Missing or incomplete data</vt:lpstr>
      <vt:lpstr>Dealing with missing data</vt:lpstr>
      <vt:lpstr>Outlier 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Hao Zhang</cp:lastModifiedBy>
  <cp:revision>717</cp:revision>
  <dcterms:created xsi:type="dcterms:W3CDTF">2024-07-02T04:34:59Z</dcterms:created>
  <dcterms:modified xsi:type="dcterms:W3CDTF">2024-08-27T04:35:23Z</dcterms:modified>
</cp:coreProperties>
</file>