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8" r:id="rId2"/>
    <p:sldId id="257" r:id="rId3"/>
    <p:sldId id="264" r:id="rId4"/>
    <p:sldId id="278" r:id="rId5"/>
    <p:sldId id="323" r:id="rId6"/>
    <p:sldId id="326" r:id="rId7"/>
    <p:sldId id="322" r:id="rId8"/>
    <p:sldId id="309" r:id="rId9"/>
    <p:sldId id="310" r:id="rId10"/>
    <p:sldId id="298" r:id="rId11"/>
    <p:sldId id="299" r:id="rId12"/>
    <p:sldId id="291" r:id="rId13"/>
    <p:sldId id="292" r:id="rId14"/>
    <p:sldId id="318" r:id="rId15"/>
    <p:sldId id="311" r:id="rId16"/>
    <p:sldId id="312" r:id="rId17"/>
    <p:sldId id="300" r:id="rId18"/>
    <p:sldId id="316" r:id="rId19"/>
    <p:sldId id="295" r:id="rId20"/>
    <p:sldId id="301" r:id="rId21"/>
    <p:sldId id="320" r:id="rId22"/>
    <p:sldId id="319" r:id="rId23"/>
    <p:sldId id="303" r:id="rId24"/>
    <p:sldId id="302" r:id="rId25"/>
    <p:sldId id="304" r:id="rId26"/>
    <p:sldId id="314" r:id="rId27"/>
    <p:sldId id="313" r:id="rId28"/>
    <p:sldId id="315" r:id="rId29"/>
    <p:sldId id="328" r:id="rId30"/>
    <p:sldId id="317" r:id="rId31"/>
    <p:sldId id="307" r:id="rId32"/>
    <p:sldId id="306" r:id="rId33"/>
    <p:sldId id="32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866CA-31A3-47BF-791F-CCF91FFCD658}" v="205" dt="2024-07-03T00:56:33.371"/>
    <p1510:client id="{551E264F-00D0-4735-9464-36BC103B4104}" v="250" dt="2024-07-02T05:20:48.845"/>
    <p1510:client id="{86D0D423-BD98-F7A8-9AA1-102A576AC400}" v="253" dt="2024-07-02T05:01:1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7"/>
    <p:restoredTop sz="94830"/>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C9AF-455B-48BB-88FE-0B7577E21959}" type="datetimeFigureOut">
              <a:rPr lang="zh-CN" altLang="en-US" smtClean="0"/>
              <a:t>2024/8/27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0BF4C-799D-4F88-B4F8-DBFDD746ED9C}" type="slidenum">
              <a:rPr lang="zh-CN" altLang="en-US" smtClean="0"/>
              <a:t>‹#›</a:t>
            </a:fld>
            <a:endParaRPr lang="zh-CN" altLang="en-US"/>
          </a:p>
        </p:txBody>
      </p:sp>
    </p:spTree>
    <p:extLst>
      <p:ext uri="{BB962C8B-B14F-4D97-AF65-F5344CB8AC3E}">
        <p14:creationId xmlns:p14="http://schemas.microsoft.com/office/powerpoint/2010/main" val="367539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4</a:t>
            </a:fld>
            <a:endParaRPr lang="zh-CN" altLang="en-US"/>
          </a:p>
        </p:txBody>
      </p:sp>
    </p:spTree>
    <p:extLst>
      <p:ext uri="{BB962C8B-B14F-4D97-AF65-F5344CB8AC3E}">
        <p14:creationId xmlns:p14="http://schemas.microsoft.com/office/powerpoint/2010/main" val="330999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5</a:t>
            </a:fld>
            <a:endParaRPr lang="zh-CN" altLang="en-US"/>
          </a:p>
        </p:txBody>
      </p:sp>
    </p:spTree>
    <p:extLst>
      <p:ext uri="{BB962C8B-B14F-4D97-AF65-F5344CB8AC3E}">
        <p14:creationId xmlns:p14="http://schemas.microsoft.com/office/powerpoint/2010/main" val="203496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6</a:t>
            </a:fld>
            <a:endParaRPr lang="zh-CN" altLang="en-US"/>
          </a:p>
        </p:txBody>
      </p:sp>
    </p:spTree>
    <p:extLst>
      <p:ext uri="{BB962C8B-B14F-4D97-AF65-F5344CB8AC3E}">
        <p14:creationId xmlns:p14="http://schemas.microsoft.com/office/powerpoint/2010/main" val="68079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7</a:t>
            </a:fld>
            <a:endParaRPr lang="zh-CN" altLang="en-US"/>
          </a:p>
        </p:txBody>
      </p:sp>
    </p:spTree>
    <p:extLst>
      <p:ext uri="{BB962C8B-B14F-4D97-AF65-F5344CB8AC3E}">
        <p14:creationId xmlns:p14="http://schemas.microsoft.com/office/powerpoint/2010/main" val="122179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8</a:t>
            </a:fld>
            <a:endParaRPr lang="zh-CN" altLang="en-US"/>
          </a:p>
        </p:txBody>
      </p:sp>
    </p:spTree>
    <p:extLst>
      <p:ext uri="{BB962C8B-B14F-4D97-AF65-F5344CB8AC3E}">
        <p14:creationId xmlns:p14="http://schemas.microsoft.com/office/powerpoint/2010/main" val="93605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9</a:t>
            </a:fld>
            <a:endParaRPr lang="zh-CN" altLang="en-US"/>
          </a:p>
        </p:txBody>
      </p:sp>
    </p:spTree>
    <p:extLst>
      <p:ext uri="{BB962C8B-B14F-4D97-AF65-F5344CB8AC3E}">
        <p14:creationId xmlns:p14="http://schemas.microsoft.com/office/powerpoint/2010/main" val="218583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12</a:t>
            </a:fld>
            <a:endParaRPr lang="zh-CN" altLang="en-US"/>
          </a:p>
        </p:txBody>
      </p:sp>
    </p:spTree>
    <p:extLst>
      <p:ext uri="{BB962C8B-B14F-4D97-AF65-F5344CB8AC3E}">
        <p14:creationId xmlns:p14="http://schemas.microsoft.com/office/powerpoint/2010/main" val="117413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26</a:t>
            </a:fld>
            <a:endParaRPr lang="zh-CN" altLang="en-US"/>
          </a:p>
        </p:txBody>
      </p:sp>
    </p:spTree>
    <p:extLst>
      <p:ext uri="{BB962C8B-B14F-4D97-AF65-F5344CB8AC3E}">
        <p14:creationId xmlns:p14="http://schemas.microsoft.com/office/powerpoint/2010/main" val="45480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30</a:t>
            </a:fld>
            <a:endParaRPr lang="zh-CN" altLang="en-US"/>
          </a:p>
        </p:txBody>
      </p:sp>
    </p:spTree>
    <p:extLst>
      <p:ext uri="{BB962C8B-B14F-4D97-AF65-F5344CB8AC3E}">
        <p14:creationId xmlns:p14="http://schemas.microsoft.com/office/powerpoint/2010/main" val="223200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718929" y="2445781"/>
            <a:ext cx="7152861" cy="865622"/>
          </a:xfrm>
          <a:prstGeom prst="rect">
            <a:avLst/>
          </a:prstGeom>
        </p:spPr>
        <p:txBody>
          <a:bodyPr wrap="square" anchor="t" anchorCtr="0">
            <a:spAutoFit/>
          </a:bodyPr>
          <a:lstStyle>
            <a:lvl1pPr algn="l">
              <a:lnSpc>
                <a:spcPts val="662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sp>
        <p:nvSpPr>
          <p:cNvPr id="4" name="Subtitle 2">
            <a:extLst>
              <a:ext uri="{FF2B5EF4-FFF2-40B4-BE49-F238E27FC236}">
                <a16:creationId xmlns:a16="http://schemas.microsoft.com/office/drawing/2014/main" id="{19EECD76-5546-394C-A08F-DB8E115F0080}"/>
              </a:ext>
            </a:extLst>
          </p:cNvPr>
          <p:cNvSpPr>
            <a:spLocks noGrp="1"/>
          </p:cNvSpPr>
          <p:nvPr>
            <p:ph type="subTitle" idx="1" hasCustomPrompt="1"/>
          </p:nvPr>
        </p:nvSpPr>
        <p:spPr>
          <a:xfrm>
            <a:off x="718929" y="3382499"/>
            <a:ext cx="7152861" cy="432811"/>
          </a:xfrm>
          <a:prstGeom prst="rect">
            <a:avLst/>
          </a:prstGeom>
        </p:spPr>
        <p:txBody>
          <a:bodyPr wrap="square" anchor="t" anchorCtr="0">
            <a:spAutoFit/>
          </a:bodyPr>
          <a:lstStyle>
            <a:lvl1pPr marL="0" indent="0" algn="l">
              <a:lnSpc>
                <a:spcPts val="2860"/>
              </a:lnSpc>
              <a:spcAft>
                <a:spcPts val="0"/>
              </a:spcAft>
              <a:buNone/>
              <a:defRPr sz="2400" b="0" i="0" cap="none" baseline="0">
                <a:solidFill>
                  <a:srgbClr val="000000"/>
                </a:solidFill>
                <a:latin typeface="Barlow Light" pitchFamily="2" charset="77"/>
                <a:ea typeface="DIN 2014 Light" panose="020B0404020202020204"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subtitle</a:t>
            </a:r>
            <a:endParaRPr lang="en-US"/>
          </a:p>
        </p:txBody>
      </p:sp>
      <p:sp>
        <p:nvSpPr>
          <p:cNvPr id="5" name="Text Placeholder 3">
            <a:extLst>
              <a:ext uri="{FF2B5EF4-FFF2-40B4-BE49-F238E27FC236}">
                <a16:creationId xmlns:a16="http://schemas.microsoft.com/office/drawing/2014/main" id="{B35A7696-ECE8-C940-A4FE-4B77CA605C4E}"/>
              </a:ext>
            </a:extLst>
          </p:cNvPr>
          <p:cNvSpPr>
            <a:spLocks noGrp="1"/>
          </p:cNvSpPr>
          <p:nvPr>
            <p:ph type="body" sz="quarter" idx="10" hasCustomPrompt="1"/>
          </p:nvPr>
        </p:nvSpPr>
        <p:spPr>
          <a:xfrm>
            <a:off x="718929" y="4114378"/>
            <a:ext cx="3497815" cy="284578"/>
          </a:xfrm>
          <a:prstGeom prst="rect">
            <a:avLst/>
          </a:prstGeom>
        </p:spPr>
        <p:txBody>
          <a:bodyPr>
            <a:normAutofit/>
          </a:bodyPr>
          <a:lstStyle>
            <a:lvl1pPr marL="0" indent="0" algn="l">
              <a:buFontTx/>
              <a:buNone/>
              <a:defRPr sz="1400" b="1" i="0">
                <a:solidFill>
                  <a:srgbClr val="000000"/>
                </a:solidFill>
                <a:latin typeface="Barlow SemiBold" pitchFamily="2" charset="77"/>
                <a:ea typeface="DIN 2014 Demi" panose="020B0504020202020204" pitchFamily="34" charset="77"/>
                <a:cs typeface="Open Sans" panose="020B0606030504020204" pitchFamily="34" charset="0"/>
              </a:defRPr>
            </a:lvl1pPr>
          </a:lstStyle>
          <a:p>
            <a:pPr lvl="0"/>
            <a:r>
              <a:rPr lang="en-GB"/>
              <a:t>Presented by Name </a:t>
            </a:r>
            <a:r>
              <a:rPr lang="en-GB" err="1"/>
              <a:t>Lastname</a:t>
            </a:r>
            <a:endParaRPr lang="en-GB"/>
          </a:p>
        </p:txBody>
      </p:sp>
      <p:sp>
        <p:nvSpPr>
          <p:cNvPr id="6" name="Text Placeholder 3">
            <a:extLst>
              <a:ext uri="{FF2B5EF4-FFF2-40B4-BE49-F238E27FC236}">
                <a16:creationId xmlns:a16="http://schemas.microsoft.com/office/drawing/2014/main" id="{CDC6E18F-FA4E-DF49-843E-38F72D48BA93}"/>
              </a:ext>
            </a:extLst>
          </p:cNvPr>
          <p:cNvSpPr>
            <a:spLocks noGrp="1"/>
          </p:cNvSpPr>
          <p:nvPr>
            <p:ph type="body" sz="quarter" idx="11" hasCustomPrompt="1"/>
          </p:nvPr>
        </p:nvSpPr>
        <p:spPr>
          <a:xfrm>
            <a:off x="718929" y="4442370"/>
            <a:ext cx="3497815" cy="284578"/>
          </a:xfrm>
          <a:prstGeom prst="rect">
            <a:avLst/>
          </a:prstGeom>
        </p:spPr>
        <p:txBody>
          <a:bodyPr>
            <a:normAutofit/>
          </a:bodyPr>
          <a:lstStyle>
            <a:lvl1pPr marL="0" indent="0" algn="l">
              <a:buFontTx/>
              <a:buNone/>
              <a:defRPr sz="1400" b="0" i="0">
                <a:solidFill>
                  <a:srgbClr val="000000"/>
                </a:solidFill>
                <a:latin typeface="Barlow Light" pitchFamily="2" charset="77"/>
                <a:ea typeface="DIN 2014 Light" panose="020B0404020202020204" pitchFamily="34" charset="77"/>
                <a:cs typeface="Open Sans" panose="020B0606030504020204" pitchFamily="34" charset="0"/>
              </a:defRPr>
            </a:lvl1pPr>
          </a:lstStyle>
          <a:p>
            <a:pPr lvl="0"/>
            <a:r>
              <a:rPr lang="en-GB"/>
              <a:t>Day 00 Month, 2021</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p:nvPicPr>
        <p:blipFill rotWithShape="1">
          <a:blip r:embed="rId2"/>
          <a:srcRect l="52909" t="68124" r="2" b="10595"/>
          <a:stretch/>
        </p:blipFill>
        <p:spPr>
          <a:xfrm>
            <a:off x="8102009" y="3233854"/>
            <a:ext cx="3662391" cy="3300759"/>
          </a:xfrm>
          <a:prstGeom prst="rect">
            <a:avLst/>
          </a:prstGeom>
        </p:spPr>
      </p:pic>
      <p:pic>
        <p:nvPicPr>
          <p:cNvPr id="8" name="Picture 7">
            <a:extLst>
              <a:ext uri="{FF2B5EF4-FFF2-40B4-BE49-F238E27FC236}">
                <a16:creationId xmlns:a16="http://schemas.microsoft.com/office/drawing/2014/main" id="{9A92F9E7-BC4A-CD44-9374-3963AC3F1A2C}"/>
              </a:ext>
            </a:extLst>
          </p:cNvPr>
          <p:cNvPicPr>
            <a:picLocks noChangeAspect="1"/>
          </p:cNvPicPr>
          <p:nvPr/>
        </p:nvPicPr>
        <p:blipFill>
          <a:blip r:embed="rId3"/>
          <a:stretch>
            <a:fillRect/>
          </a:stretch>
        </p:blipFill>
        <p:spPr>
          <a:xfrm>
            <a:off x="9984686" y="422097"/>
            <a:ext cx="1762621" cy="855390"/>
          </a:xfrm>
          <a:prstGeom prst="rect">
            <a:avLst/>
          </a:prstGeom>
          <a:ln w="6350">
            <a:noFill/>
          </a:ln>
        </p:spPr>
      </p:pic>
      <p:pic>
        <p:nvPicPr>
          <p:cNvPr id="10" name="Picture 9">
            <a:extLst>
              <a:ext uri="{FF2B5EF4-FFF2-40B4-BE49-F238E27FC236}">
                <a16:creationId xmlns:a16="http://schemas.microsoft.com/office/drawing/2014/main" id="{6427B3FD-0E2F-1A45-9E15-2CEF5BB47DA6}"/>
              </a:ext>
            </a:extLst>
          </p:cNvPr>
          <p:cNvPicPr>
            <a:picLocks noChangeAspect="1"/>
          </p:cNvPicPr>
          <p:nvPr/>
        </p:nvPicPr>
        <p:blipFill rotWithShape="1">
          <a:blip r:embed="rId2"/>
          <a:srcRect l="3874" t="49360" r="52758" b="42026"/>
          <a:stretch/>
        </p:blipFill>
        <p:spPr>
          <a:xfrm>
            <a:off x="271667" y="323388"/>
            <a:ext cx="3372988" cy="1336079"/>
          </a:xfrm>
          <a:prstGeom prst="rect">
            <a:avLst/>
          </a:prstGeom>
        </p:spPr>
      </p:pic>
    </p:spTree>
    <p:extLst>
      <p:ext uri="{BB962C8B-B14F-4D97-AF65-F5344CB8AC3E}">
        <p14:creationId xmlns:p14="http://schemas.microsoft.com/office/powerpoint/2010/main" val="780671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A883F-D7EF-994A-8C0A-250C680E9DAC}"/>
              </a:ext>
            </a:extLst>
          </p:cNvPr>
          <p:cNvPicPr>
            <a:picLocks noChangeAspect="1"/>
          </p:cNvPicPr>
          <p:nvPr userDrawn="1"/>
        </p:nvPicPr>
        <p:blipFill>
          <a:blip r:embed="rId2"/>
          <a:stretch>
            <a:fillRect/>
          </a:stretch>
        </p:blipFill>
        <p:spPr>
          <a:xfrm>
            <a:off x="489720" y="5565272"/>
            <a:ext cx="1814147" cy="880395"/>
          </a:xfrm>
          <a:prstGeom prst="rect">
            <a:avLst/>
          </a:prstGeom>
          <a:ln w="6350">
            <a:noFill/>
          </a:ln>
        </p:spPr>
      </p:pic>
      <p:sp>
        <p:nvSpPr>
          <p:cNvPr id="4" name="Title 1">
            <a:extLst>
              <a:ext uri="{FF2B5EF4-FFF2-40B4-BE49-F238E27FC236}">
                <a16:creationId xmlns:a16="http://schemas.microsoft.com/office/drawing/2014/main" id="{7C9E8C4A-1C6F-0847-BF94-B8F6F086A0C5}"/>
              </a:ext>
            </a:extLst>
          </p:cNvPr>
          <p:cNvSpPr>
            <a:spLocks noGrp="1"/>
          </p:cNvSpPr>
          <p:nvPr>
            <p:ph type="ctrTitle" hasCustomPrompt="1"/>
          </p:nvPr>
        </p:nvSpPr>
        <p:spPr>
          <a:xfrm>
            <a:off x="430280" y="1869344"/>
            <a:ext cx="5413929" cy="1781257"/>
          </a:xfrm>
          <a:prstGeom prst="rect">
            <a:avLst/>
          </a:prstGeom>
        </p:spPr>
        <p:txBody>
          <a:bodyPr wrap="square" anchor="t" anchorCtr="0">
            <a:spAutoFit/>
          </a:bodyPr>
          <a:lstStyle>
            <a:lvl1pPr algn="l">
              <a:lnSpc>
                <a:spcPct val="10000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section title</a:t>
            </a:r>
          </a:p>
        </p:txBody>
      </p:sp>
      <p:pic>
        <p:nvPicPr>
          <p:cNvPr id="9" name="Picture 8">
            <a:extLst>
              <a:ext uri="{FF2B5EF4-FFF2-40B4-BE49-F238E27FC236}">
                <a16:creationId xmlns:a16="http://schemas.microsoft.com/office/drawing/2014/main" id="{96CB0E58-519D-1C4A-9758-18D74E94D9C4}"/>
              </a:ext>
            </a:extLst>
          </p:cNvPr>
          <p:cNvPicPr>
            <a:picLocks noChangeAspect="1"/>
          </p:cNvPicPr>
          <p:nvPr userDrawn="1"/>
        </p:nvPicPr>
        <p:blipFill rotWithShape="1">
          <a:blip r:embed="rId3"/>
          <a:srcRect l="52909" t="68124" r="2" b="12204"/>
          <a:stretch/>
        </p:blipFill>
        <p:spPr>
          <a:xfrm>
            <a:off x="8102009" y="3233854"/>
            <a:ext cx="3662391" cy="3051199"/>
          </a:xfrm>
          <a:prstGeom prst="rect">
            <a:avLst/>
          </a:prstGeom>
        </p:spPr>
      </p:pic>
      <p:pic>
        <p:nvPicPr>
          <p:cNvPr id="10" name="Picture 9">
            <a:extLst>
              <a:ext uri="{FF2B5EF4-FFF2-40B4-BE49-F238E27FC236}">
                <a16:creationId xmlns:a16="http://schemas.microsoft.com/office/drawing/2014/main" id="{A25B9D3D-C254-FE4D-B97F-D0D03F4FA938}"/>
              </a:ext>
            </a:extLst>
          </p:cNvPr>
          <p:cNvPicPr>
            <a:picLocks noChangeAspect="1"/>
          </p:cNvPicPr>
          <p:nvPr userDrawn="1"/>
        </p:nvPicPr>
        <p:blipFill rotWithShape="1">
          <a:blip r:embed="rId3"/>
          <a:srcRect l="3874" t="49360" r="52758" b="42026"/>
          <a:stretch/>
        </p:blipFill>
        <p:spPr>
          <a:xfrm>
            <a:off x="271667" y="323388"/>
            <a:ext cx="3372988" cy="1336079"/>
          </a:xfrm>
          <a:prstGeom prst="rect">
            <a:avLst/>
          </a:prstGeom>
        </p:spPr>
      </p:pic>
      <p:sp>
        <p:nvSpPr>
          <p:cNvPr id="14" name="Rectangle 13">
            <a:extLst>
              <a:ext uri="{FF2B5EF4-FFF2-40B4-BE49-F238E27FC236}">
                <a16:creationId xmlns:a16="http://schemas.microsoft.com/office/drawing/2014/main" id="{CF0FB895-CEDF-407A-8EBB-D14839C388BA}"/>
              </a:ext>
            </a:extLst>
          </p:cNvPr>
          <p:cNvSpPr/>
          <p:nvPr userDrawn="1"/>
        </p:nvSpPr>
        <p:spPr>
          <a:xfrm>
            <a:off x="8287473" y="6445667"/>
            <a:ext cx="3476927" cy="41233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71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userDrawn="1"/>
        </p:nvPicPr>
        <p:blipFill rotWithShape="1">
          <a:blip r:embed="rId2"/>
          <a:srcRect l="79226" t="68124" r="1" b="10595"/>
          <a:stretch/>
        </p:blipFill>
        <p:spPr>
          <a:xfrm>
            <a:off x="10260623" y="211344"/>
            <a:ext cx="1615638" cy="3300759"/>
          </a:xfrm>
          <a:prstGeom prst="rect">
            <a:avLst/>
          </a:prstGeom>
        </p:spPr>
      </p:pic>
      <p:pic>
        <p:nvPicPr>
          <p:cNvPr id="9" name="Picture 8">
            <a:extLst>
              <a:ext uri="{FF2B5EF4-FFF2-40B4-BE49-F238E27FC236}">
                <a16:creationId xmlns:a16="http://schemas.microsoft.com/office/drawing/2014/main" id="{294273B4-A5A6-EE41-BD37-13F7331B8F52}"/>
              </a:ext>
            </a:extLst>
          </p:cNvPr>
          <p:cNvPicPr>
            <a:picLocks noChangeAspect="1"/>
          </p:cNvPicPr>
          <p:nvPr userDrawn="1"/>
        </p:nvPicPr>
        <p:blipFill>
          <a:blip r:embed="rId3"/>
          <a:stretch>
            <a:fillRect/>
          </a:stretch>
        </p:blipFill>
        <p:spPr>
          <a:xfrm>
            <a:off x="10886515" y="6104792"/>
            <a:ext cx="989746" cy="480318"/>
          </a:xfrm>
          <a:prstGeom prst="rect">
            <a:avLst/>
          </a:prstGeom>
          <a:ln w="6350">
            <a:noFill/>
          </a:ln>
        </p:spPr>
      </p:pic>
      <p:sp>
        <p:nvSpPr>
          <p:cNvPr id="12" name="Subtitle 2">
            <a:extLst>
              <a:ext uri="{FF2B5EF4-FFF2-40B4-BE49-F238E27FC236}">
                <a16:creationId xmlns:a16="http://schemas.microsoft.com/office/drawing/2014/main" id="{4611B57F-60E4-BF40-AC95-C9DB86A26E2D}"/>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body copy</a:t>
            </a:r>
          </a:p>
        </p:txBody>
      </p:sp>
      <p:sp>
        <p:nvSpPr>
          <p:cNvPr id="5" name="Text Placeholder 4">
            <a:extLst>
              <a:ext uri="{FF2B5EF4-FFF2-40B4-BE49-F238E27FC236}">
                <a16:creationId xmlns:a16="http://schemas.microsoft.com/office/drawing/2014/main" id="{9241AB50-6DF5-0046-88B5-CCF309E40D51}"/>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Click to edit subhead</a:t>
            </a:r>
          </a:p>
        </p:txBody>
      </p:sp>
      <p:sp>
        <p:nvSpPr>
          <p:cNvPr id="8" name="Text Placeholder 7">
            <a:extLst>
              <a:ext uri="{FF2B5EF4-FFF2-40B4-BE49-F238E27FC236}">
                <a16:creationId xmlns:a16="http://schemas.microsoft.com/office/drawing/2014/main" id="{D59D4BD1-E32E-4B45-9EE2-0025BDBB56AB}"/>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Footnotes can go here</a:t>
            </a:r>
            <a:endParaRPr lang="en-US"/>
          </a:p>
        </p:txBody>
      </p:sp>
    </p:spTree>
    <p:extLst>
      <p:ext uri="{BB962C8B-B14F-4D97-AF65-F5344CB8AC3E}">
        <p14:creationId xmlns:p14="http://schemas.microsoft.com/office/powerpoint/2010/main" val="97507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156C-8FA6-A24D-9D15-563042024672}"/>
              </a:ext>
            </a:extLst>
          </p:cNvPr>
          <p:cNvSpPr>
            <a:spLocks noGrp="1"/>
          </p:cNvSpPr>
          <p:nvPr>
            <p:ph type="ctrTitle"/>
          </p:nvPr>
        </p:nvSpPr>
        <p:spPr>
          <a:xfrm>
            <a:off x="709204" y="1689416"/>
            <a:ext cx="10773591" cy="819455"/>
          </a:xfrm>
        </p:spPr>
        <p:txBody>
          <a:bodyPr wrap="square" lIns="91440" tIns="45720" rIns="91440" bIns="45720" anchor="t" anchorCtr="0">
            <a:spAutoFit/>
          </a:bodyPr>
          <a:lstStyle/>
          <a:p>
            <a:r>
              <a:rPr lang="en-US" sz="3600" b="1" dirty="0">
                <a:latin typeface="Barlow Light"/>
              </a:rPr>
              <a:t>COS 30049 Computing Technology Innovation Project</a:t>
            </a:r>
            <a:endParaRPr lang="en-US" sz="6000" dirty="0"/>
          </a:p>
        </p:txBody>
      </p:sp>
      <p:sp>
        <p:nvSpPr>
          <p:cNvPr id="3" name="Subtitle 2">
            <a:extLst>
              <a:ext uri="{FF2B5EF4-FFF2-40B4-BE49-F238E27FC236}">
                <a16:creationId xmlns:a16="http://schemas.microsoft.com/office/drawing/2014/main" id="{88FBE53B-DCDD-384B-83A7-6FB37BB00DBE}"/>
              </a:ext>
            </a:extLst>
          </p:cNvPr>
          <p:cNvSpPr>
            <a:spLocks noGrp="1"/>
          </p:cNvSpPr>
          <p:nvPr>
            <p:ph type="subTitle" idx="1"/>
          </p:nvPr>
        </p:nvSpPr>
        <p:spPr>
          <a:xfrm>
            <a:off x="709203" y="2753821"/>
            <a:ext cx="8363896" cy="1467068"/>
          </a:xfrm>
        </p:spPr>
        <p:txBody>
          <a:bodyPr wrap="square" lIns="91440" tIns="45720" rIns="91440" bIns="45720" anchor="t" anchorCtr="0">
            <a:spAutoFit/>
          </a:bodyPr>
          <a:lstStyle/>
          <a:p>
            <a:pPr>
              <a:lnSpc>
                <a:spcPct val="150000"/>
              </a:lnSpc>
            </a:pPr>
            <a:r>
              <a:rPr lang="en-US" sz="3200" b="1" dirty="0">
                <a:latin typeface="Barlow Light"/>
                <a:cs typeface="Segoe UI"/>
              </a:rPr>
              <a:t>Week4: Machine Learning</a:t>
            </a:r>
            <a:r>
              <a:rPr lang="en-US" dirty="0">
                <a:cs typeface="Segoe UI"/>
              </a:rPr>
              <a:t> </a:t>
            </a:r>
            <a:r>
              <a:rPr lang="en-US" sz="3200" b="1" dirty="0">
                <a:latin typeface="Barlow Light"/>
                <a:cs typeface="Segoe UI"/>
              </a:rPr>
              <a:t>Project Lifecycle Introduction</a:t>
            </a:r>
            <a:endParaRPr lang="en-US" dirty="0"/>
          </a:p>
        </p:txBody>
      </p:sp>
      <p:sp>
        <p:nvSpPr>
          <p:cNvPr id="4" name="Text Placeholder 3">
            <a:extLst>
              <a:ext uri="{FF2B5EF4-FFF2-40B4-BE49-F238E27FC236}">
                <a16:creationId xmlns:a16="http://schemas.microsoft.com/office/drawing/2014/main" id="{927ABD45-C2A3-AE49-A875-BD97DC6E086F}"/>
              </a:ext>
            </a:extLst>
          </p:cNvPr>
          <p:cNvSpPr>
            <a:spLocks noGrp="1"/>
          </p:cNvSpPr>
          <p:nvPr>
            <p:ph type="body" sz="quarter" idx="10"/>
          </p:nvPr>
        </p:nvSpPr>
        <p:spPr>
          <a:xfrm>
            <a:off x="709203" y="5024750"/>
            <a:ext cx="3497815" cy="677041"/>
          </a:xfrm>
        </p:spPr>
        <p:txBody>
          <a:bodyPr vert="horz" lIns="91440" tIns="45720" rIns="91440" bIns="45720" rtlCol="0" anchor="t">
            <a:normAutofit/>
          </a:bodyPr>
          <a:lstStyle/>
          <a:p>
            <a:r>
              <a:rPr lang="en-US" b="0" i="1" dirty="0">
                <a:latin typeface="Barlow Light"/>
                <a:cs typeface="Open Sans"/>
              </a:rPr>
              <a:t>Hao Zhang</a:t>
            </a:r>
          </a:p>
          <a:p>
            <a:r>
              <a:rPr lang="en-US" b="0" i="1" dirty="0">
                <a:latin typeface="Barlow Light"/>
                <a:cs typeface="Open Sans"/>
              </a:rPr>
              <a:t>hzhang1@swin.edu.au</a:t>
            </a:r>
          </a:p>
        </p:txBody>
      </p:sp>
    </p:spTree>
    <p:extLst>
      <p:ext uri="{BB962C8B-B14F-4D97-AF65-F5344CB8AC3E}">
        <p14:creationId xmlns:p14="http://schemas.microsoft.com/office/powerpoint/2010/main" val="3432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Project Problem</a:t>
            </a:r>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1084472"/>
            <a:ext cx="11232581" cy="967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Choose Your Topic</a:t>
            </a:r>
          </a:p>
          <a:p>
            <a:pPr>
              <a:lnSpc>
                <a:spcPct val="150000"/>
              </a:lnSpc>
            </a:pPr>
            <a:r>
              <a:rPr lang="en-US" sz="2000" dirty="0">
                <a:latin typeface="Arial" panose="020B0604020202020204" pitchFamily="34" charset="0"/>
                <a:cs typeface="Arial" panose="020B0604020202020204" pitchFamily="34" charset="0"/>
              </a:rPr>
              <a:t>Select one of the four topics that interests you the most.</a:t>
            </a:r>
          </a:p>
        </p:txBody>
      </p:sp>
      <p:pic>
        <p:nvPicPr>
          <p:cNvPr id="3" name="Picture 2">
            <a:extLst>
              <a:ext uri="{FF2B5EF4-FFF2-40B4-BE49-F238E27FC236}">
                <a16:creationId xmlns:a16="http://schemas.microsoft.com/office/drawing/2014/main" id="{FC0D5ACA-9AE9-5381-5A29-3020B19AD741}"/>
              </a:ext>
            </a:extLst>
          </p:cNvPr>
          <p:cNvPicPr>
            <a:picLocks noChangeAspect="1"/>
          </p:cNvPicPr>
          <p:nvPr/>
        </p:nvPicPr>
        <p:blipFill>
          <a:blip r:embed="rId2"/>
          <a:stretch>
            <a:fillRect/>
          </a:stretch>
        </p:blipFill>
        <p:spPr>
          <a:xfrm>
            <a:off x="430280" y="2247755"/>
            <a:ext cx="9552706" cy="4176085"/>
          </a:xfrm>
          <a:prstGeom prst="rect">
            <a:avLst/>
          </a:prstGeom>
        </p:spPr>
      </p:pic>
    </p:spTree>
    <p:extLst>
      <p:ext uri="{BB962C8B-B14F-4D97-AF65-F5344CB8AC3E}">
        <p14:creationId xmlns:p14="http://schemas.microsoft.com/office/powerpoint/2010/main" val="20921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1" y="305093"/>
            <a:ext cx="9687755" cy="584775"/>
          </a:xfrm>
          <a:prstGeom prst="rect">
            <a:avLst/>
          </a:prstGeom>
        </p:spPr>
        <p:txBody>
          <a:bodyPr wrap="square" lIns="91440" tIns="45720" rIns="91440" bIns="45720" anchor="t" anchorCtr="0">
            <a:spAutoFit/>
          </a:bodyPr>
          <a:lstStyle/>
          <a:p>
            <a:r>
              <a:rPr lang="en-US" b="1" dirty="0">
                <a:latin typeface="Barlow Light"/>
              </a:rPr>
              <a:t>Project Problem/Goal</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16771" y="1131959"/>
            <a:ext cx="9943287" cy="1420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sz="2000" b="1" kern="1200" dirty="0">
                <a:solidFill>
                  <a:srgbClr val="000000"/>
                </a:solidFill>
                <a:effectLst/>
                <a:latin typeface="Arial" panose="020B0604020202020204" pitchFamily="34" charset="0"/>
                <a:cs typeface="Arial" panose="020B0604020202020204" pitchFamily="34" charset="0"/>
              </a:rPr>
              <a:t>Define the Problem/Goal</a:t>
            </a:r>
            <a:endParaRPr lang="zh-CN" altLang="zh-CN" sz="2000" b="1" dirty="0">
              <a:effectLst/>
              <a:latin typeface="Arial" panose="020B0604020202020204" pitchFamily="34" charset="0"/>
              <a:cs typeface="Arial" panose="020B0604020202020204" pitchFamily="34" charset="0"/>
            </a:endParaRPr>
          </a:p>
          <a:p>
            <a:pPr marL="0" algn="l" rtl="0" eaLnBrk="1" latinLnBrk="0" hangingPunct="1">
              <a:lnSpc>
                <a:spcPct val="150000"/>
              </a:lnSpc>
              <a:spcBef>
                <a:spcPts val="0"/>
              </a:spcBef>
              <a:spcAft>
                <a:spcPts val="0"/>
              </a:spcAft>
            </a:pPr>
            <a:r>
              <a:rPr lang="en-US" altLang="zh-CN" sz="2000" kern="1200" dirty="0">
                <a:solidFill>
                  <a:srgbClr val="000000"/>
                </a:solidFill>
                <a:effectLst/>
                <a:latin typeface="Arial" panose="020B0604020202020204" pitchFamily="34" charset="0"/>
                <a:cs typeface="Arial" panose="020B0604020202020204" pitchFamily="34" charset="0"/>
              </a:rPr>
              <a:t>Identify a specific problem within your chosen topic that you want to address.</a:t>
            </a:r>
            <a:endParaRPr lang="zh-CN" altLang="zh-CN" sz="2000" dirty="0">
              <a:effectLst/>
              <a:latin typeface="Arial" panose="020B0604020202020204" pitchFamily="34" charset="0"/>
              <a:cs typeface="Arial" panose="020B0604020202020204" pitchFamily="34" charset="0"/>
            </a:endParaRPr>
          </a:p>
          <a:p>
            <a:pPr marL="0" algn="l" rtl="0" eaLnBrk="1" latinLnBrk="0" hangingPunct="1">
              <a:lnSpc>
                <a:spcPct val="150000"/>
              </a:lnSpc>
              <a:spcBef>
                <a:spcPts val="0"/>
              </a:spcBef>
              <a:spcAft>
                <a:spcPts val="0"/>
              </a:spcAft>
            </a:pPr>
            <a:r>
              <a:rPr lang="en-US" altLang="zh-CN" sz="2000" kern="1200" dirty="0">
                <a:solidFill>
                  <a:srgbClr val="000000"/>
                </a:solidFill>
                <a:effectLst/>
                <a:latin typeface="Arial" panose="020B0604020202020204" pitchFamily="34" charset="0"/>
                <a:cs typeface="Arial" panose="020B0604020202020204" pitchFamily="34" charset="0"/>
              </a:rPr>
              <a:t>Formulate a clear and concise problem statement.</a:t>
            </a:r>
            <a:endParaRPr lang="zh-CN" altLang="zh-CN" sz="2000" dirty="0">
              <a:effectLst/>
              <a:latin typeface="Arial" panose="020B0604020202020204" pitchFamily="34" charset="0"/>
              <a:cs typeface="Arial" panose="020B0604020202020204" pitchFamily="34" charset="0"/>
            </a:endParaRPr>
          </a:p>
        </p:txBody>
      </p:sp>
      <p:sp>
        <p:nvSpPr>
          <p:cNvPr id="3" name="TextBox 1">
            <a:extLst>
              <a:ext uri="{FF2B5EF4-FFF2-40B4-BE49-F238E27FC236}">
                <a16:creationId xmlns:a16="http://schemas.microsoft.com/office/drawing/2014/main" id="{29029148-1220-BCE7-EBB3-43070CB05EBC}"/>
              </a:ext>
            </a:extLst>
          </p:cNvPr>
          <p:cNvSpPr txBox="1"/>
          <p:nvPr/>
        </p:nvSpPr>
        <p:spPr>
          <a:xfrm>
            <a:off x="416771" y="3246548"/>
            <a:ext cx="11489283" cy="21184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b="1" dirty="0">
                <a:latin typeface="Arial" panose="020B0604020202020204" pitchFamily="34" charset="0"/>
                <a:cs typeface="Arial" panose="020B0604020202020204" pitchFamily="34" charset="0"/>
              </a:rPr>
              <a:t>For example, </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Based on nearly ten years of existing housing price data in Melbourne, the following project problem can be set:</a:t>
            </a:r>
          </a:p>
          <a:p>
            <a:pPr>
              <a:lnSpc>
                <a:spcPct val="150000"/>
              </a:lnSpc>
              <a:buFont typeface="+mj-lt"/>
              <a:buAutoNum type="arabicPeriod"/>
            </a:pPr>
            <a:r>
              <a:rPr lang="en-US" altLang="zh-CN" b="1" dirty="0">
                <a:latin typeface="Arial" panose="020B0604020202020204" pitchFamily="34" charset="0"/>
                <a:cs typeface="Arial" panose="020B0604020202020204" pitchFamily="34" charset="0"/>
              </a:rPr>
              <a:t> Housing Price Trend Prediction</a:t>
            </a:r>
          </a:p>
          <a:p>
            <a:pPr lvl="1">
              <a:lnSpc>
                <a:spcPct val="150000"/>
              </a:lnSpc>
              <a:buFont typeface="+mj-lt"/>
              <a:buAutoNum type="arabicPeriod"/>
            </a:pPr>
            <a:r>
              <a:rPr lang="en-US" altLang="zh-CN" dirty="0">
                <a:latin typeface="Arial" panose="020B0604020202020204" pitchFamily="34" charset="0"/>
                <a:cs typeface="Arial" panose="020B0604020202020204" pitchFamily="34" charset="0"/>
              </a:rPr>
              <a:t>Analyze the housing price data from the past ten years to predict future price trends in different areas, helping buyers and investors make more informed decisions.</a:t>
            </a:r>
          </a:p>
        </p:txBody>
      </p:sp>
    </p:spTree>
    <p:extLst>
      <p:ext uri="{BB962C8B-B14F-4D97-AF65-F5344CB8AC3E}">
        <p14:creationId xmlns:p14="http://schemas.microsoft.com/office/powerpoint/2010/main" val="266451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Project Goal</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1271610"/>
            <a:ext cx="11588895" cy="3728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The following work steps should be followed to establish your project goals.</a:t>
            </a:r>
          </a:p>
          <a:p>
            <a:pPr>
              <a:lnSpc>
                <a:spcPct val="150000"/>
              </a:lnSpc>
            </a:pP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 Understand </a:t>
            </a:r>
            <a:r>
              <a:rPr lang="en-US" altLang="zh-CN" sz="2000" dirty="0">
                <a:latin typeface="Arial" panose="020B0604020202020204" pitchFamily="34" charset="0"/>
                <a:cs typeface="Arial" panose="020B0604020202020204" pitchFamily="34" charset="0"/>
              </a:rPr>
              <a:t>project</a:t>
            </a:r>
            <a:r>
              <a:rPr lang="en-US" sz="2000" dirty="0">
                <a:latin typeface="Arial" panose="020B0604020202020204" pitchFamily="34" charset="0"/>
                <a:cs typeface="Arial" panose="020B0604020202020204" pitchFamily="34" charset="0"/>
              </a:rPr>
              <a:t> requirements. </a:t>
            </a:r>
          </a:p>
          <a:p>
            <a:pPr>
              <a:lnSpc>
                <a:spcPct val="150000"/>
              </a:lnSpc>
            </a:pPr>
            <a:r>
              <a:rPr lang="en-US" sz="2000" dirty="0">
                <a:latin typeface="Arial" panose="020B0604020202020204" pitchFamily="34" charset="0"/>
                <a:cs typeface="Arial" panose="020B0604020202020204" pitchFamily="34" charset="0"/>
              </a:rPr>
              <a:t> • Form a project question. </a:t>
            </a:r>
          </a:p>
          <a:p>
            <a:pPr>
              <a:lnSpc>
                <a:spcPct val="150000"/>
              </a:lnSpc>
            </a:pPr>
            <a:r>
              <a:rPr lang="en-US" sz="2000" dirty="0">
                <a:latin typeface="Arial" panose="020B0604020202020204" pitchFamily="34" charset="0"/>
                <a:cs typeface="Arial" panose="020B0604020202020204" pitchFamily="34" charset="0"/>
              </a:rPr>
              <a:t> • Identify critical, must-have features. </a:t>
            </a:r>
          </a:p>
          <a:p>
            <a:pPr>
              <a:lnSpc>
                <a:spcPct val="150000"/>
              </a:lnSpc>
            </a:pPr>
            <a:r>
              <a:rPr lang="en-US" sz="2000" dirty="0">
                <a:latin typeface="Arial" panose="020B0604020202020204" pitchFamily="34" charset="0"/>
                <a:cs typeface="Arial" panose="020B0604020202020204" pitchFamily="34" charset="0"/>
              </a:rPr>
              <a:t> • Consider new project processes that might come out of this implementation. </a:t>
            </a:r>
          </a:p>
          <a:p>
            <a:pPr>
              <a:lnSpc>
                <a:spcPct val="150000"/>
              </a:lnSpc>
            </a:pPr>
            <a:r>
              <a:rPr lang="en-US" sz="2000" dirty="0">
                <a:latin typeface="Arial" panose="020B0604020202020204" pitchFamily="34" charset="0"/>
                <a:cs typeface="Arial" panose="020B0604020202020204" pitchFamily="34" charset="0"/>
              </a:rPr>
              <a:t> • Consider how project value can be measured using metrics that the ML model can help to improve. </a:t>
            </a:r>
          </a:p>
        </p:txBody>
      </p:sp>
    </p:spTree>
    <p:extLst>
      <p:ext uri="{BB962C8B-B14F-4D97-AF65-F5344CB8AC3E}">
        <p14:creationId xmlns:p14="http://schemas.microsoft.com/office/powerpoint/2010/main" val="12196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65536"/>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997471"/>
            <a:ext cx="10118314" cy="1573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i="0" dirty="0">
                <a:solidFill>
                  <a:srgbClr val="202124"/>
                </a:solidFill>
                <a:effectLst/>
                <a:highlight>
                  <a:srgbClr val="FFFFFF"/>
                </a:highlight>
                <a:latin typeface="Roboto" panose="02000000000000000000" pitchFamily="2" charset="0"/>
              </a:rPr>
              <a:t>Problem framing</a:t>
            </a:r>
            <a:r>
              <a:rPr lang="en-US" b="0" i="0" dirty="0">
                <a:solidFill>
                  <a:srgbClr val="202124"/>
                </a:solidFill>
                <a:effectLst/>
                <a:highlight>
                  <a:srgbClr val="FFFFFF"/>
                </a:highlight>
                <a:latin typeface="Roboto" panose="02000000000000000000" pitchFamily="2" charset="0"/>
              </a:rPr>
              <a:t> </a:t>
            </a:r>
            <a:r>
              <a:rPr lang="en-US" sz="1600" b="0" i="0" dirty="0">
                <a:solidFill>
                  <a:srgbClr val="202124"/>
                </a:solidFill>
                <a:effectLst/>
                <a:highlight>
                  <a:srgbClr val="FFFFFF"/>
                </a:highlight>
                <a:latin typeface="Roboto" panose="02000000000000000000" pitchFamily="2" charset="0"/>
              </a:rPr>
              <a:t>is the process of analyzing a problem to isolate the individual elements that need to be addressed to solve it. Problem framing helps determine your project's technical feasibility and provides a clear set of goals and success criteria. When considering an ML solution, effective problem framing can determine whether your product ultimately succeeds.</a:t>
            </a:r>
            <a:endParaRPr lang="en-US" altLang="zh-CN"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1A866B-972A-1BA9-CD6A-377B3A950FCF}"/>
              </a:ext>
            </a:extLst>
          </p:cNvPr>
          <p:cNvSpPr txBox="1"/>
          <p:nvPr/>
        </p:nvSpPr>
        <p:spPr>
          <a:xfrm>
            <a:off x="430280" y="4655071"/>
            <a:ext cx="10118314" cy="1205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0" i="0" dirty="0">
                <a:solidFill>
                  <a:srgbClr val="202124"/>
                </a:solidFill>
                <a:effectLst/>
                <a:highlight>
                  <a:srgbClr val="FFFFFF"/>
                </a:highlight>
                <a:latin typeface="Roboto" panose="02000000000000000000" pitchFamily="2" charset="0"/>
              </a:rPr>
              <a:t>At a high level, ML problem framing consists of two distinct steps:</a:t>
            </a:r>
          </a:p>
          <a:p>
            <a:pPr marL="342900" indent="-342900">
              <a:lnSpc>
                <a:spcPct val="150000"/>
              </a:lnSpc>
              <a:buAutoNum type="arabicPeriod"/>
            </a:pPr>
            <a:r>
              <a:rPr lang="en-US" sz="1600" b="0" i="0" dirty="0">
                <a:solidFill>
                  <a:srgbClr val="202124"/>
                </a:solidFill>
                <a:effectLst/>
                <a:highlight>
                  <a:srgbClr val="FFFFFF"/>
                </a:highlight>
                <a:latin typeface="Roboto" panose="02000000000000000000" pitchFamily="2" charset="0"/>
              </a:rPr>
              <a:t>Determining whether ML is the right approach for solving a problem.</a:t>
            </a:r>
            <a:endParaRPr lang="en-US" sz="1600" dirty="0">
              <a:solidFill>
                <a:srgbClr val="202124"/>
              </a:solidFill>
              <a:highlight>
                <a:srgbClr val="FFFFFF"/>
              </a:highlight>
              <a:latin typeface="Roboto" panose="02000000000000000000" pitchFamily="2" charset="0"/>
            </a:endParaRPr>
          </a:p>
          <a:p>
            <a:pPr marL="342900" indent="-342900">
              <a:lnSpc>
                <a:spcPct val="150000"/>
              </a:lnSpc>
              <a:buAutoNum type="arabicPeriod"/>
            </a:pPr>
            <a:r>
              <a:rPr lang="en-US" sz="1600" b="0" i="0" dirty="0">
                <a:solidFill>
                  <a:srgbClr val="202124"/>
                </a:solidFill>
                <a:effectLst/>
                <a:highlight>
                  <a:srgbClr val="FFFFFF"/>
                </a:highlight>
                <a:latin typeface="Roboto" panose="02000000000000000000" pitchFamily="2" charset="0"/>
              </a:rPr>
              <a:t>Framing the problem in ML terms.</a:t>
            </a:r>
          </a:p>
        </p:txBody>
      </p:sp>
      <p:sp>
        <p:nvSpPr>
          <p:cNvPr id="7" name="TextBox 6">
            <a:extLst>
              <a:ext uri="{FF2B5EF4-FFF2-40B4-BE49-F238E27FC236}">
                <a16:creationId xmlns:a16="http://schemas.microsoft.com/office/drawing/2014/main" id="{27E1A83D-6183-2332-8B85-EFA2DDF450A0}"/>
              </a:ext>
            </a:extLst>
          </p:cNvPr>
          <p:cNvSpPr txBox="1"/>
          <p:nvPr/>
        </p:nvSpPr>
        <p:spPr>
          <a:xfrm>
            <a:off x="430280" y="2851182"/>
            <a:ext cx="10018413"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Some view ML as a universal tool that can be applied to all problems. In reality, ML is a specialized tool suitable only for particular problems.</a:t>
            </a:r>
          </a:p>
          <a:p>
            <a:pPr>
              <a:lnSpc>
                <a:spcPct val="150000"/>
              </a:lnSpc>
            </a:pPr>
            <a:r>
              <a:rPr lang="en-US" sz="1600" dirty="0">
                <a:latin typeface="Arial" panose="020B0604020202020204" pitchFamily="34" charset="0"/>
                <a:cs typeface="Arial" panose="020B0604020202020204" pitchFamily="34" charset="0"/>
              </a:rPr>
              <a:t>ML systems can be divided into two broad categories: predictive ML and generative AI. </a:t>
            </a:r>
            <a:r>
              <a:rPr lang="en-US" sz="1600" dirty="0">
                <a:solidFill>
                  <a:srgbClr val="FF0000"/>
                </a:solidFill>
                <a:latin typeface="Arial" panose="020B0604020202020204" pitchFamily="34" charset="0"/>
                <a:cs typeface="Arial" panose="020B0604020202020204" pitchFamily="34" charset="0"/>
              </a:rPr>
              <a:t>In this unit, we only learn and use predictive ML.</a:t>
            </a:r>
          </a:p>
        </p:txBody>
      </p:sp>
    </p:spTree>
    <p:extLst>
      <p:ext uri="{BB962C8B-B14F-4D97-AF65-F5344CB8AC3E}">
        <p14:creationId xmlns:p14="http://schemas.microsoft.com/office/powerpoint/2010/main" val="31155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65536"/>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1011050"/>
            <a:ext cx="10118314" cy="22569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000" dirty="0">
                <a:latin typeface="Arial" panose="020B0604020202020204" pitchFamily="34" charset="0"/>
                <a:cs typeface="Arial" panose="020B0604020202020204" pitchFamily="34" charset="0"/>
              </a:rPr>
              <a:t>Machine learning can solve different types of problems:</a:t>
            </a:r>
          </a:p>
          <a:p>
            <a:pPr>
              <a:lnSpc>
                <a:spcPct val="150000"/>
              </a:lnSpc>
            </a:pPr>
            <a:endParaRPr lang="en-US" altLang="zh-CN" sz="2000" b="1" dirty="0">
              <a:latin typeface="Arial" panose="020B0604020202020204" pitchFamily="34" charset="0"/>
              <a:cs typeface="Arial" panose="020B0604020202020204" pitchFamily="34" charset="0"/>
            </a:endParaRPr>
          </a:p>
          <a:p>
            <a:pPr>
              <a:lnSpc>
                <a:spcPct val="150000"/>
              </a:lnSpc>
            </a:pPr>
            <a:r>
              <a:rPr lang="en-US" altLang="zh-CN" sz="2000" b="1" dirty="0">
                <a:latin typeface="Arial" panose="020B0604020202020204" pitchFamily="34" charset="0"/>
                <a:cs typeface="Arial" panose="020B0604020202020204" pitchFamily="34" charset="0"/>
              </a:rPr>
              <a:t>Regression</a:t>
            </a:r>
          </a:p>
          <a:p>
            <a:pPr>
              <a:lnSpc>
                <a:spcPct val="150000"/>
              </a:lnSpc>
            </a:pPr>
            <a:r>
              <a:rPr lang="en-US" altLang="zh-CN" dirty="0">
                <a:latin typeface="Arial" panose="020B0604020202020204" pitchFamily="34" charset="0"/>
                <a:cs typeface="Arial" panose="020B0604020202020204" pitchFamily="34" charset="0"/>
              </a:rPr>
              <a:t>Regression problems involve predicting the future values of </a:t>
            </a:r>
            <a:r>
              <a:rPr lang="en-US" altLang="zh-CN" b="1" dirty="0">
                <a:solidFill>
                  <a:srgbClr val="FF0000"/>
                </a:solidFill>
                <a:latin typeface="Arial" panose="020B0604020202020204" pitchFamily="34" charset="0"/>
                <a:cs typeface="Arial" panose="020B0604020202020204" pitchFamily="34" charset="0"/>
              </a:rPr>
              <a:t>continuous numerical variables</a:t>
            </a:r>
            <a:r>
              <a:rPr lang="en-US" altLang="zh-CN" dirty="0">
                <a:latin typeface="Arial" panose="020B0604020202020204" pitchFamily="34" charset="0"/>
                <a:cs typeface="Arial" panose="020B0604020202020204" pitchFamily="34" charset="0"/>
              </a:rPr>
              <a:t>. </a:t>
            </a:r>
          </a:p>
          <a:p>
            <a:pPr>
              <a:lnSpc>
                <a:spcPct val="150000"/>
              </a:lnSpc>
            </a:pPr>
            <a:r>
              <a:rPr lang="en-US" altLang="zh-CN" dirty="0">
                <a:latin typeface="Arial" panose="020B0604020202020204" pitchFamily="34" charset="0"/>
                <a:cs typeface="Arial" panose="020B0604020202020204" pitchFamily="34" charset="0"/>
              </a:rPr>
              <a:t>For example, housing price prediction, stock price prediction, weather forecasting, etc.</a:t>
            </a:r>
          </a:p>
        </p:txBody>
      </p:sp>
      <p:pic>
        <p:nvPicPr>
          <p:cNvPr id="5" name="Picture 4">
            <a:extLst>
              <a:ext uri="{FF2B5EF4-FFF2-40B4-BE49-F238E27FC236}">
                <a16:creationId xmlns:a16="http://schemas.microsoft.com/office/drawing/2014/main" id="{13B74E3E-0D26-C248-870A-3C944D1CCDEA}"/>
              </a:ext>
            </a:extLst>
          </p:cNvPr>
          <p:cNvPicPr>
            <a:picLocks noChangeAspect="1"/>
          </p:cNvPicPr>
          <p:nvPr/>
        </p:nvPicPr>
        <p:blipFill>
          <a:blip r:embed="rId2"/>
          <a:stretch>
            <a:fillRect/>
          </a:stretch>
        </p:blipFill>
        <p:spPr>
          <a:xfrm>
            <a:off x="430280" y="3428754"/>
            <a:ext cx="6347592" cy="3052117"/>
          </a:xfrm>
          <a:prstGeom prst="rect">
            <a:avLst/>
          </a:prstGeom>
        </p:spPr>
      </p:pic>
    </p:spTree>
    <p:extLst>
      <p:ext uri="{BB962C8B-B14F-4D97-AF65-F5344CB8AC3E}">
        <p14:creationId xmlns:p14="http://schemas.microsoft.com/office/powerpoint/2010/main" val="338378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65536"/>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1275001"/>
            <a:ext cx="10118314" cy="17491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000" b="1" dirty="0">
                <a:latin typeface="Arial" panose="020B0604020202020204" pitchFamily="34" charset="0"/>
                <a:cs typeface="Arial" panose="020B0604020202020204" pitchFamily="34" charset="0"/>
              </a:rPr>
              <a:t>Classification</a:t>
            </a:r>
          </a:p>
          <a:p>
            <a:pPr>
              <a:lnSpc>
                <a:spcPct val="150000"/>
              </a:lnSpc>
            </a:pPr>
            <a:r>
              <a:rPr lang="en-US" altLang="zh-CN" dirty="0">
                <a:latin typeface="Arial" panose="020B0604020202020204" pitchFamily="34" charset="0"/>
                <a:cs typeface="Arial" panose="020B0604020202020204" pitchFamily="34" charset="0"/>
              </a:rPr>
              <a:t>Classification problems involve categorizing data into different classes. For example, spam filtering (classifying emails as spam or non-spam), image classification (classifying images as cats, dogs, etc.), disease diagnosis (classifying patients into different disease types), etc.</a:t>
            </a:r>
          </a:p>
        </p:txBody>
      </p:sp>
      <p:pic>
        <p:nvPicPr>
          <p:cNvPr id="3" name="Picture 2">
            <a:extLst>
              <a:ext uri="{FF2B5EF4-FFF2-40B4-BE49-F238E27FC236}">
                <a16:creationId xmlns:a16="http://schemas.microsoft.com/office/drawing/2014/main" id="{42C8EF56-7FE6-58A3-4D91-954C14263DCF}"/>
              </a:ext>
            </a:extLst>
          </p:cNvPr>
          <p:cNvPicPr>
            <a:picLocks noChangeAspect="1"/>
          </p:cNvPicPr>
          <p:nvPr/>
        </p:nvPicPr>
        <p:blipFill>
          <a:blip r:embed="rId2"/>
          <a:stretch>
            <a:fillRect/>
          </a:stretch>
        </p:blipFill>
        <p:spPr>
          <a:xfrm>
            <a:off x="430280" y="3684493"/>
            <a:ext cx="5525089" cy="2787982"/>
          </a:xfrm>
          <a:prstGeom prst="rect">
            <a:avLst/>
          </a:prstGeom>
        </p:spPr>
      </p:pic>
    </p:spTree>
    <p:extLst>
      <p:ext uri="{BB962C8B-B14F-4D97-AF65-F5344CB8AC3E}">
        <p14:creationId xmlns:p14="http://schemas.microsoft.com/office/powerpoint/2010/main" val="123717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65536"/>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1209013"/>
            <a:ext cx="9929777" cy="17491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000" b="1" dirty="0">
                <a:latin typeface="Arial" panose="020B0604020202020204" pitchFamily="34" charset="0"/>
                <a:cs typeface="Arial" panose="020B0604020202020204" pitchFamily="34" charset="0"/>
              </a:rPr>
              <a:t>Clustering</a:t>
            </a:r>
          </a:p>
          <a:p>
            <a:pPr>
              <a:lnSpc>
                <a:spcPct val="150000"/>
              </a:lnSpc>
            </a:pPr>
            <a:r>
              <a:rPr lang="en-US" altLang="zh-CN" dirty="0">
                <a:latin typeface="Arial" panose="020B0604020202020204" pitchFamily="34" charset="0"/>
                <a:cs typeface="Arial" panose="020B0604020202020204" pitchFamily="34" charset="0"/>
              </a:rPr>
              <a:t>Clustering problems involve grouping data into different groups or clusters. For example, customer segmentation (grouping customers based on their behavior), image segmentation (dividing an image into different regions), etc.</a:t>
            </a:r>
          </a:p>
        </p:txBody>
      </p:sp>
      <p:pic>
        <p:nvPicPr>
          <p:cNvPr id="3" name="Picture 2">
            <a:extLst>
              <a:ext uri="{FF2B5EF4-FFF2-40B4-BE49-F238E27FC236}">
                <a16:creationId xmlns:a16="http://schemas.microsoft.com/office/drawing/2014/main" id="{98544B80-C7CF-ECB6-5AF0-63B58052CC04}"/>
              </a:ext>
            </a:extLst>
          </p:cNvPr>
          <p:cNvPicPr>
            <a:picLocks noChangeAspect="1"/>
          </p:cNvPicPr>
          <p:nvPr/>
        </p:nvPicPr>
        <p:blipFill>
          <a:blip r:embed="rId2"/>
          <a:stretch>
            <a:fillRect/>
          </a:stretch>
        </p:blipFill>
        <p:spPr>
          <a:xfrm>
            <a:off x="506585" y="3316848"/>
            <a:ext cx="4888584" cy="3201513"/>
          </a:xfrm>
          <a:prstGeom prst="rect">
            <a:avLst/>
          </a:prstGeom>
        </p:spPr>
      </p:pic>
    </p:spTree>
    <p:extLst>
      <p:ext uri="{BB962C8B-B14F-4D97-AF65-F5344CB8AC3E}">
        <p14:creationId xmlns:p14="http://schemas.microsoft.com/office/powerpoint/2010/main" val="400877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6390"/>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7" name="文本框 6">
            <a:extLst>
              <a:ext uri="{FF2B5EF4-FFF2-40B4-BE49-F238E27FC236}">
                <a16:creationId xmlns:a16="http://schemas.microsoft.com/office/drawing/2014/main" id="{BA81BC94-BDB4-6D0F-8788-BB20759EAC1F}"/>
              </a:ext>
            </a:extLst>
          </p:cNvPr>
          <p:cNvSpPr txBox="1"/>
          <p:nvPr/>
        </p:nvSpPr>
        <p:spPr>
          <a:xfrm>
            <a:off x="430280" y="891165"/>
            <a:ext cx="8298941" cy="2164632"/>
          </a:xfrm>
          <a:prstGeom prst="rect">
            <a:avLst/>
          </a:prstGeom>
          <a:noFill/>
        </p:spPr>
        <p:txBody>
          <a:bodyPr wrap="square" rtlCol="0">
            <a:spAutoFit/>
          </a:bodyPr>
          <a:lstStyle/>
          <a:p>
            <a:pPr>
              <a:lnSpc>
                <a:spcPct val="150000"/>
              </a:lnSpc>
            </a:pPr>
            <a:r>
              <a:rPr lang="en-US" altLang="zh-CN" sz="2000" b="1" dirty="0">
                <a:latin typeface="Arial" panose="020B0604020202020204" pitchFamily="34" charset="0"/>
                <a:cs typeface="Arial" panose="020B0604020202020204" pitchFamily="34" charset="0"/>
              </a:rPr>
              <a:t>Refine Project Objectives</a:t>
            </a:r>
          </a:p>
          <a:p>
            <a:pPr>
              <a:lnSpc>
                <a:spcPct val="150000"/>
              </a:lnSpc>
            </a:pPr>
            <a:r>
              <a:rPr lang="en-US" altLang="zh-CN" dirty="0">
                <a:latin typeface="Arial" panose="020B0604020202020204" pitchFamily="34" charset="0"/>
                <a:cs typeface="Arial" panose="020B0604020202020204" pitchFamily="34" charset="0"/>
              </a:rPr>
              <a:t>First, analyze in detail what the project's goals are.</a:t>
            </a:r>
          </a:p>
          <a:p>
            <a:pPr>
              <a:lnSpc>
                <a:spcPct val="150000"/>
              </a:lnSpc>
            </a:pPr>
            <a:r>
              <a:rPr lang="en-US" altLang="zh-CN" dirty="0">
                <a:latin typeface="Arial" panose="020B0604020202020204" pitchFamily="34" charset="0"/>
                <a:cs typeface="Arial" panose="020B0604020202020204" pitchFamily="34" charset="0"/>
              </a:rPr>
              <a:t>Do you need to </a:t>
            </a:r>
            <a:r>
              <a:rPr lang="en-US" altLang="zh-CN" dirty="0">
                <a:solidFill>
                  <a:srgbClr val="FF0000"/>
                </a:solidFill>
                <a:latin typeface="Arial" panose="020B0604020202020204" pitchFamily="34" charset="0"/>
                <a:cs typeface="Arial" panose="020B0604020202020204" pitchFamily="34" charset="0"/>
              </a:rPr>
              <a:t>predict a continuous </a:t>
            </a:r>
            <a:r>
              <a:rPr lang="en-US" altLang="zh-CN" dirty="0">
                <a:latin typeface="Arial" panose="020B0604020202020204" pitchFamily="34" charset="0"/>
                <a:cs typeface="Arial" panose="020B0604020202020204" pitchFamily="34" charset="0"/>
              </a:rPr>
              <a:t>value?</a:t>
            </a:r>
          </a:p>
          <a:p>
            <a:pPr>
              <a:lnSpc>
                <a:spcPct val="150000"/>
              </a:lnSpc>
            </a:pPr>
            <a:r>
              <a:rPr lang="en-US" altLang="zh-CN" dirty="0">
                <a:latin typeface="Arial" panose="020B0604020202020204" pitchFamily="34" charset="0"/>
                <a:cs typeface="Arial" panose="020B0604020202020204" pitchFamily="34" charset="0"/>
              </a:rPr>
              <a:t>Do you need to </a:t>
            </a:r>
            <a:r>
              <a:rPr lang="en-US" altLang="zh-CN" dirty="0">
                <a:solidFill>
                  <a:srgbClr val="FF0000"/>
                </a:solidFill>
                <a:latin typeface="Arial" panose="020B0604020202020204" pitchFamily="34" charset="0"/>
                <a:cs typeface="Arial" panose="020B0604020202020204" pitchFamily="34" charset="0"/>
              </a:rPr>
              <a:t>classify data </a:t>
            </a:r>
            <a:r>
              <a:rPr lang="en-US" altLang="zh-CN" dirty="0">
                <a:latin typeface="Arial" panose="020B0604020202020204" pitchFamily="34" charset="0"/>
                <a:cs typeface="Arial" panose="020B0604020202020204" pitchFamily="34" charset="0"/>
              </a:rPr>
              <a:t>into different categories?</a:t>
            </a:r>
          </a:p>
          <a:p>
            <a:pPr>
              <a:lnSpc>
                <a:spcPct val="150000"/>
              </a:lnSpc>
            </a:pPr>
            <a:r>
              <a:rPr lang="en-US" altLang="zh-CN" dirty="0">
                <a:latin typeface="Arial" panose="020B0604020202020204" pitchFamily="34" charset="0"/>
                <a:cs typeface="Arial" panose="020B0604020202020204" pitchFamily="34" charset="0"/>
              </a:rPr>
              <a:t>Do you need to</a:t>
            </a:r>
            <a:r>
              <a:rPr lang="en-US" altLang="zh-CN" dirty="0">
                <a:solidFill>
                  <a:srgbClr val="FF0000"/>
                </a:solidFill>
                <a:latin typeface="Arial" panose="020B0604020202020204" pitchFamily="34" charset="0"/>
                <a:cs typeface="Arial" panose="020B0604020202020204" pitchFamily="34" charset="0"/>
              </a:rPr>
              <a:t> discover hidden</a:t>
            </a: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patterns</a:t>
            </a:r>
            <a:r>
              <a:rPr lang="en-US" altLang="zh-CN" dirty="0">
                <a:latin typeface="Arial" panose="020B0604020202020204" pitchFamily="34" charset="0"/>
                <a:cs typeface="Arial" panose="020B0604020202020204" pitchFamily="34" charset="0"/>
              </a:rPr>
              <a:t> or groupings in the data?</a:t>
            </a:r>
          </a:p>
        </p:txBody>
      </p:sp>
      <p:sp>
        <p:nvSpPr>
          <p:cNvPr id="3" name="TextBox 2">
            <a:extLst>
              <a:ext uri="{FF2B5EF4-FFF2-40B4-BE49-F238E27FC236}">
                <a16:creationId xmlns:a16="http://schemas.microsoft.com/office/drawing/2014/main" id="{7B9F0A53-4E5F-42C7-B7FD-AEA373725F6B}"/>
              </a:ext>
            </a:extLst>
          </p:cNvPr>
          <p:cNvSpPr txBox="1"/>
          <p:nvPr/>
        </p:nvSpPr>
        <p:spPr>
          <a:xfrm>
            <a:off x="430280" y="3284034"/>
            <a:ext cx="10391691" cy="3047501"/>
          </a:xfrm>
          <a:prstGeom prst="rect">
            <a:avLst/>
          </a:prstGeom>
          <a:noFill/>
        </p:spPr>
        <p:txBody>
          <a:bodyPr wrap="square">
            <a:spAutoFit/>
          </a:bodyPr>
          <a:lstStyle/>
          <a:p>
            <a:pPr>
              <a:lnSpc>
                <a:spcPct val="150000"/>
              </a:lnSpc>
            </a:pPr>
            <a:r>
              <a:rPr lang="en-US" b="1" i="0" dirty="0">
                <a:solidFill>
                  <a:srgbClr val="202124"/>
                </a:solidFill>
                <a:effectLst/>
                <a:highlight>
                  <a:srgbClr val="FFFFFF"/>
                </a:highlight>
                <a:latin typeface="Arial" panose="020B0604020202020204" pitchFamily="34" charset="0"/>
                <a:cs typeface="Arial" panose="020B0604020202020204" pitchFamily="34" charset="0"/>
              </a:rPr>
              <a:t>Examples:</a:t>
            </a:r>
          </a:p>
          <a:p>
            <a:pPr marL="342900" indent="-342900">
              <a:lnSpc>
                <a:spcPct val="150000"/>
              </a:lnSpc>
              <a:buAutoNum type="arabicPeriod"/>
            </a:pPr>
            <a:r>
              <a:rPr lang="en-US" sz="1600" b="0" i="0" dirty="0">
                <a:solidFill>
                  <a:srgbClr val="202124"/>
                </a:solidFill>
                <a:effectLst/>
                <a:highlight>
                  <a:srgbClr val="FFFFFF"/>
                </a:highlight>
                <a:latin typeface="Arial" panose="020B0604020202020204" pitchFamily="34" charset="0"/>
                <a:cs typeface="Arial" panose="020B0604020202020204" pitchFamily="34" charset="0"/>
              </a:rPr>
              <a:t>Suppose you are working with a dataset that includes patient information from a healthcare system. The dataset is complex and includes both categorical and numeric features. You want to find patterns and similarities in the dataset. How might you approach this task?</a:t>
            </a:r>
          </a:p>
          <a:p>
            <a:pPr marL="342900" indent="-342900">
              <a:lnSpc>
                <a:spcPct val="150000"/>
              </a:lnSpc>
              <a:buAutoNum type="arabicPeriod"/>
            </a:pPr>
            <a:endParaRPr lang="en-US" sz="1600" b="0" i="0" dirty="0">
              <a:solidFill>
                <a:srgbClr val="202124"/>
              </a:solidFill>
              <a:effectLst/>
              <a:highlight>
                <a:srgbClr val="FFFFFF"/>
              </a:highlight>
              <a:latin typeface="Arial" panose="020B0604020202020204" pitchFamily="34" charset="0"/>
              <a:cs typeface="Arial" panose="020B0604020202020204" pitchFamily="34" charset="0"/>
            </a:endParaRPr>
          </a:p>
          <a:p>
            <a:pPr marL="342900" indent="-342900">
              <a:lnSpc>
                <a:spcPct val="150000"/>
              </a:lnSpc>
              <a:buFontTx/>
              <a:buAutoNum type="arabicPeriod"/>
            </a:pPr>
            <a:r>
              <a:rPr lang="en-US" sz="1600" dirty="0">
                <a:latin typeface="Arial" panose="020B0604020202020204" pitchFamily="34" charset="0"/>
                <a:cs typeface="Arial" panose="020B0604020202020204" pitchFamily="34" charset="0"/>
              </a:rPr>
              <a:t>A company wants to group its customers into segments based on their purchasing behavior (e.g., spending patterns and frequency of purchases). The goal is to find natural groupings within the customer base that were not previously defined.</a:t>
            </a:r>
          </a:p>
        </p:txBody>
      </p:sp>
    </p:spTree>
    <p:extLst>
      <p:ext uri="{BB962C8B-B14F-4D97-AF65-F5344CB8AC3E}">
        <p14:creationId xmlns:p14="http://schemas.microsoft.com/office/powerpoint/2010/main" val="424707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6390"/>
            <a:ext cx="9687755" cy="584775"/>
          </a:xfrm>
          <a:prstGeom prst="rect">
            <a:avLst/>
          </a:prstGeom>
        </p:spPr>
        <p:txBody>
          <a:bodyPr wrap="square" lIns="91440" tIns="45720" rIns="91440" bIns="45720" anchor="t" anchorCtr="0">
            <a:spAutoFit/>
          </a:bodyPr>
          <a:lstStyle/>
          <a:p>
            <a:r>
              <a:rPr lang="en-US" b="1" dirty="0">
                <a:latin typeface="Barlow Light"/>
              </a:rPr>
              <a:t>ML Problem Framing</a:t>
            </a:r>
            <a:endParaRPr lang="en-US" b="1" dirty="0"/>
          </a:p>
        </p:txBody>
      </p:sp>
      <p:sp>
        <p:nvSpPr>
          <p:cNvPr id="7" name="文本框 6">
            <a:extLst>
              <a:ext uri="{FF2B5EF4-FFF2-40B4-BE49-F238E27FC236}">
                <a16:creationId xmlns:a16="http://schemas.microsoft.com/office/drawing/2014/main" id="{BA81BC94-BDB4-6D0F-8788-BB20759EAC1F}"/>
              </a:ext>
            </a:extLst>
          </p:cNvPr>
          <p:cNvSpPr txBox="1"/>
          <p:nvPr/>
        </p:nvSpPr>
        <p:spPr>
          <a:xfrm>
            <a:off x="430280" y="1081836"/>
            <a:ext cx="8488926" cy="5236113"/>
          </a:xfrm>
          <a:prstGeom prst="rect">
            <a:avLst/>
          </a:prstGeom>
          <a:noFill/>
        </p:spPr>
        <p:txBody>
          <a:bodyPr wrap="square" rtlCol="0">
            <a:spAutoFit/>
          </a:bodyPr>
          <a:lstStyle/>
          <a:p>
            <a:pPr>
              <a:lnSpc>
                <a:spcPct val="150000"/>
              </a:lnSpc>
            </a:pPr>
            <a:r>
              <a:rPr lang="en-US" altLang="zh-CN" sz="2000" b="1" dirty="0">
                <a:latin typeface="Arial" panose="020B0604020202020204" pitchFamily="34" charset="0"/>
                <a:cs typeface="Arial" panose="020B0604020202020204" pitchFamily="34" charset="0"/>
              </a:rPr>
              <a:t>Understand the Nature of the Data</a:t>
            </a:r>
          </a:p>
          <a:p>
            <a:pPr>
              <a:lnSpc>
                <a:spcPct val="150000"/>
              </a:lnSpc>
            </a:pPr>
            <a:r>
              <a:rPr lang="en-US" altLang="zh-CN" dirty="0">
                <a:latin typeface="Arial" panose="020B0604020202020204" pitchFamily="34" charset="0"/>
                <a:cs typeface="Arial" panose="020B0604020202020204" pitchFamily="34" charset="0"/>
              </a:rPr>
              <a:t>Briefly review and analyze the data for the chosen topic.</a:t>
            </a:r>
          </a:p>
          <a:p>
            <a:pPr>
              <a:lnSpc>
                <a:spcPct val="150000"/>
              </a:lnSpc>
            </a:pPr>
            <a:r>
              <a:rPr lang="en-US" altLang="zh-CN" dirty="0">
                <a:latin typeface="Arial" panose="020B0604020202020204" pitchFamily="34" charset="0"/>
                <a:cs typeface="Arial" panose="020B0604020202020204" pitchFamily="34" charset="0"/>
              </a:rPr>
              <a:t>Is the data continuous or discrete?</a:t>
            </a:r>
          </a:p>
          <a:p>
            <a:pPr>
              <a:lnSpc>
                <a:spcPct val="150000"/>
              </a:lnSpc>
            </a:pPr>
            <a:r>
              <a:rPr lang="en-US" altLang="zh-CN" dirty="0">
                <a:latin typeface="Arial" panose="020B0604020202020204" pitchFamily="34" charset="0"/>
                <a:cs typeface="Arial" panose="020B0604020202020204" pitchFamily="34" charset="0"/>
              </a:rPr>
              <a:t>Does the data have labels (known outputs)?</a:t>
            </a:r>
          </a:p>
          <a:p>
            <a:pPr>
              <a:lnSpc>
                <a:spcPct val="150000"/>
              </a:lnSpc>
            </a:pPr>
            <a:r>
              <a:rPr lang="en-US" altLang="zh-CN" dirty="0">
                <a:latin typeface="Arial" panose="020B0604020202020204" pitchFamily="34" charset="0"/>
                <a:cs typeface="Arial" panose="020B0604020202020204" pitchFamily="34" charset="0"/>
              </a:rPr>
              <a:t>How large is the dataset?</a:t>
            </a:r>
          </a:p>
          <a:p>
            <a:pPr>
              <a:lnSpc>
                <a:spcPct val="150000"/>
              </a:lnSpc>
            </a:pPr>
            <a:r>
              <a:rPr lang="en-US" altLang="zh-CN" dirty="0">
                <a:latin typeface="Arial" panose="020B0604020202020204" pitchFamily="34" charset="0"/>
                <a:cs typeface="Arial" panose="020B0604020202020204" pitchFamily="34" charset="0"/>
              </a:rPr>
              <a:t>What are the number and types of features in the data?</a:t>
            </a:r>
          </a:p>
          <a:p>
            <a:pPr>
              <a:lnSpc>
                <a:spcPct val="150000"/>
              </a:lnSpc>
            </a:pPr>
            <a:endParaRPr lang="en-US" altLang="zh-CN" dirty="0">
              <a:latin typeface="Arial" panose="020B0604020202020204" pitchFamily="34" charset="0"/>
              <a:cs typeface="Arial" panose="020B0604020202020204" pitchFamily="34" charset="0"/>
            </a:endParaRPr>
          </a:p>
          <a:p>
            <a:pPr>
              <a:lnSpc>
                <a:spcPct val="200000"/>
              </a:lnSpc>
            </a:pPr>
            <a:r>
              <a:rPr lang="en-US" altLang="zh-CN" sz="2000" b="1" dirty="0">
                <a:latin typeface="Arial" panose="020B0604020202020204" pitchFamily="34" charset="0"/>
                <a:cs typeface="Arial" panose="020B0604020202020204" pitchFamily="34" charset="0"/>
              </a:rPr>
              <a:t>Choose the type of ML problem</a:t>
            </a:r>
            <a:endParaRPr lang="en-US" altLang="zh-CN" b="1" dirty="0">
              <a:latin typeface="Arial" panose="020B0604020202020204" pitchFamily="34" charset="0"/>
              <a:cs typeface="Arial" panose="020B0604020202020204" pitchFamily="34" charset="0"/>
            </a:endParaRPr>
          </a:p>
          <a:p>
            <a:pPr>
              <a:lnSpc>
                <a:spcPct val="200000"/>
              </a:lnSpc>
            </a:pPr>
            <a:r>
              <a:rPr lang="en-US" altLang="zh-CN" dirty="0">
                <a:latin typeface="Arial" panose="020B0604020202020204" pitchFamily="34" charset="0"/>
                <a:cs typeface="Arial" panose="020B0604020202020204" pitchFamily="34" charset="0"/>
              </a:rPr>
              <a:t>	Classification</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ct val="200000"/>
              </a:lnSpc>
            </a:pPr>
            <a:r>
              <a:rPr lang="en-US" altLang="zh-CN" dirty="0">
                <a:latin typeface="Arial" panose="020B0604020202020204" pitchFamily="34" charset="0"/>
                <a:cs typeface="Arial" panose="020B0604020202020204" pitchFamily="34" charset="0"/>
              </a:rPr>
              <a:t>	Regression</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ct val="200000"/>
              </a:lnSpc>
            </a:pPr>
            <a:r>
              <a:rPr lang="en-US" altLang="zh-CN" dirty="0">
                <a:latin typeface="Arial" panose="020B0604020202020204" pitchFamily="34" charset="0"/>
                <a:cs typeface="Arial" panose="020B0604020202020204" pitchFamily="34" charset="0"/>
              </a:rPr>
              <a:t>	Clustering</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16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6" name="TextBox 6">
            <a:extLst>
              <a:ext uri="{FF2B5EF4-FFF2-40B4-BE49-F238E27FC236}">
                <a16:creationId xmlns:a16="http://schemas.microsoft.com/office/drawing/2014/main" id="{B77DE3C9-6D8A-1949-193A-6E81C1DCE8C4}"/>
              </a:ext>
            </a:extLst>
          </p:cNvPr>
          <p:cNvSpPr txBox="1"/>
          <p:nvPr/>
        </p:nvSpPr>
        <p:spPr>
          <a:xfrm>
            <a:off x="428171" y="1262154"/>
            <a:ext cx="9687755" cy="95859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dirty="0">
                <a:solidFill>
                  <a:srgbClr val="16191F"/>
                </a:solidFill>
                <a:latin typeface="Arial" panose="020B0604020202020204" pitchFamily="34" charset="0"/>
                <a:ea typeface="+mn-lt"/>
                <a:cs typeface="Arial" panose="020B0604020202020204" pitchFamily="34" charset="0"/>
              </a:rPr>
              <a:t>Data processing is a broad concept that involves performing various operations on data to extract useful information. These operations include, but are not limited to:</a:t>
            </a:r>
            <a:endParaRPr lang="en-US" sz="2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5FE8477-A28C-4208-0F92-1973A6EF7D21}"/>
              </a:ext>
            </a:extLst>
          </p:cNvPr>
          <p:cNvSpPr txBox="1"/>
          <p:nvPr/>
        </p:nvSpPr>
        <p:spPr>
          <a:xfrm>
            <a:off x="428171" y="2633115"/>
            <a:ext cx="959252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latin typeface="Arial" panose="020B0604020202020204" pitchFamily="34" charset="0"/>
                <a:cs typeface="Arial" panose="020B0604020202020204" pitchFamily="34" charset="0"/>
              </a:rPr>
              <a:t>Data Collection</a:t>
            </a:r>
            <a:r>
              <a:rPr lang="en-US" dirty="0">
                <a:latin typeface="Arial" panose="020B0604020202020204" pitchFamily="34" charset="0"/>
                <a:cs typeface="Arial" panose="020B0604020202020204" pitchFamily="34" charset="0"/>
              </a:rPr>
              <a:t>: Gathering raw data from various sources.</a:t>
            </a:r>
          </a:p>
          <a:p>
            <a:pPr>
              <a:buFont typeface=""/>
              <a:buChar char="•"/>
            </a:pPr>
            <a:endParaRPr lang="en-US" dirty="0">
              <a:latin typeface="Arial" panose="020B0604020202020204" pitchFamily="34" charset="0"/>
              <a:cs typeface="Arial" panose="020B0604020202020204" pitchFamily="34" charset="0"/>
            </a:endParaRPr>
          </a:p>
          <a:p>
            <a:pPr>
              <a:buFont typeface=""/>
              <a:buChar char="•"/>
            </a:pPr>
            <a:r>
              <a:rPr lang="en-US" b="1" dirty="0">
                <a:latin typeface="Arial" panose="020B0604020202020204" pitchFamily="34" charset="0"/>
                <a:cs typeface="Arial" panose="020B0604020202020204" pitchFamily="34" charset="0"/>
              </a:rPr>
              <a:t>Data Cleaning</a:t>
            </a:r>
            <a:r>
              <a:rPr lang="en-US" dirty="0">
                <a:latin typeface="Arial" panose="020B0604020202020204" pitchFamily="34" charset="0"/>
                <a:cs typeface="Arial" panose="020B0604020202020204" pitchFamily="34" charset="0"/>
              </a:rPr>
              <a:t>: Removing or correcting errors, missing values, or inconsistent data.</a:t>
            </a:r>
          </a:p>
          <a:p>
            <a:pPr>
              <a:buFont typeface=""/>
              <a:buChar char="•"/>
            </a:pPr>
            <a:endParaRPr lang="en-US" dirty="0">
              <a:latin typeface="Arial" panose="020B0604020202020204" pitchFamily="34" charset="0"/>
              <a:cs typeface="Arial" panose="020B0604020202020204" pitchFamily="34" charset="0"/>
            </a:endParaRPr>
          </a:p>
          <a:p>
            <a:pPr>
              <a:buFont typeface=""/>
              <a:buChar char="•"/>
            </a:pPr>
            <a:r>
              <a:rPr lang="en-US" b="1" dirty="0">
                <a:latin typeface="Arial" panose="020B0604020202020204" pitchFamily="34" charset="0"/>
                <a:cs typeface="Arial" panose="020B0604020202020204" pitchFamily="34" charset="0"/>
              </a:rPr>
              <a:t>Data Transformation</a:t>
            </a:r>
            <a:r>
              <a:rPr lang="en-US" dirty="0">
                <a:latin typeface="Arial" panose="020B0604020202020204" pitchFamily="34" charset="0"/>
                <a:cs typeface="Arial" panose="020B0604020202020204" pitchFamily="34" charset="0"/>
              </a:rPr>
              <a:t>: Converting data from one format or structure to another.</a:t>
            </a:r>
          </a:p>
          <a:p>
            <a:pPr>
              <a:buFont typeface=""/>
              <a:buChar char="•"/>
            </a:pPr>
            <a:endParaRPr lang="en-US" dirty="0">
              <a:latin typeface="Arial" panose="020B0604020202020204" pitchFamily="34" charset="0"/>
              <a:cs typeface="Arial" panose="020B0604020202020204" pitchFamily="34" charset="0"/>
            </a:endParaRPr>
          </a:p>
          <a:p>
            <a:pPr>
              <a:buFont typeface=""/>
              <a:buChar char="•"/>
            </a:pPr>
            <a:r>
              <a:rPr lang="en-US" b="1" dirty="0">
                <a:latin typeface="Arial" panose="020B0604020202020204" pitchFamily="34" charset="0"/>
                <a:cs typeface="Arial" panose="020B0604020202020204" pitchFamily="34" charset="0"/>
              </a:rPr>
              <a:t>Data Reduction</a:t>
            </a:r>
            <a:r>
              <a:rPr lang="en-US" dirty="0">
                <a:latin typeface="Arial" panose="020B0604020202020204" pitchFamily="34" charset="0"/>
                <a:cs typeface="Arial" panose="020B0604020202020204" pitchFamily="34" charset="0"/>
              </a:rPr>
              <a:t>: Reducing the volume of data through aggregation or filtering while retaining important information.</a:t>
            </a:r>
          </a:p>
          <a:p>
            <a:pPr>
              <a:buFont typeface=""/>
              <a:buChar char="•"/>
            </a:pPr>
            <a:endParaRPr lang="en-US" dirty="0">
              <a:latin typeface="Arial" panose="020B0604020202020204" pitchFamily="34" charset="0"/>
              <a:cs typeface="Arial" panose="020B0604020202020204" pitchFamily="34" charset="0"/>
            </a:endParaRPr>
          </a:p>
          <a:p>
            <a:pPr>
              <a:buFont typeface=""/>
              <a:buChar char="•"/>
            </a:pPr>
            <a:r>
              <a:rPr lang="en-US" b="1" dirty="0">
                <a:latin typeface="Arial" panose="020B0604020202020204" pitchFamily="34" charset="0"/>
                <a:cs typeface="Arial" panose="020B0604020202020204" pitchFamily="34" charset="0"/>
              </a:rPr>
              <a:t>Data Analysis</a:t>
            </a:r>
            <a:r>
              <a:rPr lang="en-US" dirty="0">
                <a:latin typeface="Arial" panose="020B0604020202020204" pitchFamily="34" charset="0"/>
                <a:cs typeface="Arial" panose="020B0604020202020204" pitchFamily="34" charset="0"/>
              </a:rPr>
              <a:t>: Applying statistical methods and algorithms to analyze data and derive conclusions or identify patterns.</a:t>
            </a:r>
          </a:p>
        </p:txBody>
      </p:sp>
    </p:spTree>
    <p:extLst>
      <p:ext uri="{BB962C8B-B14F-4D97-AF65-F5344CB8AC3E}">
        <p14:creationId xmlns:p14="http://schemas.microsoft.com/office/powerpoint/2010/main" val="229860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8128" y="5782055"/>
            <a:ext cx="5407151" cy="752855"/>
          </a:xfrm>
          <a:prstGeom prst="rect">
            <a:avLst/>
          </a:prstGeom>
        </p:spPr>
      </p:pic>
      <p:pic>
        <p:nvPicPr>
          <p:cNvPr id="3" name="object 3"/>
          <p:cNvPicPr/>
          <p:nvPr/>
        </p:nvPicPr>
        <p:blipFill>
          <a:blip r:embed="rId3" cstate="print"/>
          <a:stretch>
            <a:fillRect/>
          </a:stretch>
        </p:blipFill>
        <p:spPr>
          <a:xfrm>
            <a:off x="131063" y="323088"/>
            <a:ext cx="2782823" cy="813815"/>
          </a:xfrm>
          <a:prstGeom prst="rect">
            <a:avLst/>
          </a:prstGeom>
        </p:spPr>
      </p:pic>
      <p:sp>
        <p:nvSpPr>
          <p:cNvPr id="4" name="object 4"/>
          <p:cNvSpPr txBox="1"/>
          <p:nvPr/>
        </p:nvSpPr>
        <p:spPr>
          <a:xfrm>
            <a:off x="506323" y="2805556"/>
            <a:ext cx="4331335" cy="2482850"/>
          </a:xfrm>
          <a:prstGeom prst="rect">
            <a:avLst/>
          </a:prstGeom>
        </p:spPr>
        <p:txBody>
          <a:bodyPr vert="horz" wrap="square" lIns="0" tIns="12700" rIns="0" bIns="0" rtlCol="0">
            <a:spAutoFit/>
          </a:bodyPr>
          <a:lstStyle/>
          <a:p>
            <a:pPr marL="12700" marR="5080">
              <a:lnSpc>
                <a:spcPct val="100000"/>
              </a:lnSpc>
              <a:spcBef>
                <a:spcPts val="100"/>
              </a:spcBef>
            </a:pPr>
            <a:r>
              <a:rPr sz="1000" dirty="0">
                <a:latin typeface="Arial"/>
                <a:cs typeface="Arial"/>
              </a:rPr>
              <a:t>We</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Wurundjeri</a:t>
            </a:r>
            <a:r>
              <a:rPr sz="1000" spc="-15" dirty="0">
                <a:latin typeface="Arial"/>
                <a:cs typeface="Arial"/>
              </a:rPr>
              <a:t> </a:t>
            </a:r>
            <a:r>
              <a:rPr sz="1000" dirty="0">
                <a:latin typeface="Arial"/>
                <a:cs typeface="Arial"/>
              </a:rPr>
              <a:t>People</a:t>
            </a:r>
            <a:r>
              <a:rPr sz="1000" spc="-15" dirty="0">
                <a:latin typeface="Arial"/>
                <a:cs typeface="Arial"/>
              </a:rPr>
              <a:t> </a:t>
            </a:r>
            <a:r>
              <a:rPr sz="1000" dirty="0">
                <a:latin typeface="Arial"/>
                <a:cs typeface="Arial"/>
              </a:rPr>
              <a:t>of</a:t>
            </a:r>
            <a:r>
              <a:rPr sz="1000" spc="-20" dirty="0">
                <a:latin typeface="Arial"/>
                <a:cs typeface="Arial"/>
              </a:rPr>
              <a:t> </a:t>
            </a:r>
            <a:r>
              <a:rPr sz="1000" dirty="0">
                <a:latin typeface="Arial"/>
                <a:cs typeface="Arial"/>
              </a:rPr>
              <a:t>the</a:t>
            </a:r>
            <a:r>
              <a:rPr sz="1000" spc="-15" dirty="0">
                <a:latin typeface="Arial"/>
                <a:cs typeface="Arial"/>
              </a:rPr>
              <a:t> </a:t>
            </a:r>
            <a:r>
              <a:rPr sz="1000" dirty="0">
                <a:latin typeface="Arial"/>
                <a:cs typeface="Arial"/>
              </a:rPr>
              <a:t>Kulin</a:t>
            </a:r>
            <a:r>
              <a:rPr sz="1000" spc="-15" dirty="0">
                <a:latin typeface="Arial"/>
                <a:cs typeface="Arial"/>
              </a:rPr>
              <a:t> </a:t>
            </a:r>
            <a:r>
              <a:rPr sz="1000" dirty="0">
                <a:latin typeface="Arial"/>
                <a:cs typeface="Arial"/>
              </a:rPr>
              <a:t>Nation,</a:t>
            </a:r>
            <a:r>
              <a:rPr sz="1000" spc="-15" dirty="0">
                <a:latin typeface="Arial"/>
                <a:cs typeface="Arial"/>
              </a:rPr>
              <a:t> </a:t>
            </a:r>
            <a:r>
              <a:rPr sz="1000" spc="-25" dirty="0">
                <a:latin typeface="Arial"/>
                <a:cs typeface="Arial"/>
              </a:rPr>
              <a:t>who </a:t>
            </a:r>
            <a:r>
              <a:rPr sz="1000" dirty="0">
                <a:latin typeface="Arial"/>
                <a:cs typeface="Arial"/>
              </a:rPr>
              <a:t>are</a:t>
            </a:r>
            <a:r>
              <a:rPr sz="1000" spc="-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Traditional</a:t>
            </a:r>
            <a:r>
              <a:rPr sz="1000" dirty="0">
                <a:latin typeface="Arial"/>
                <a:cs typeface="Arial"/>
              </a:rPr>
              <a:t> Owners</a:t>
            </a:r>
            <a:r>
              <a:rPr sz="1000" spc="-5" dirty="0">
                <a:latin typeface="Arial"/>
                <a:cs typeface="Arial"/>
              </a:rPr>
              <a:t> </a:t>
            </a:r>
            <a:r>
              <a:rPr sz="1000" dirty="0">
                <a:latin typeface="Arial"/>
                <a:cs typeface="Arial"/>
              </a:rPr>
              <a:t>of the land on</a:t>
            </a:r>
            <a:r>
              <a:rPr sz="1000" spc="-5" dirty="0">
                <a:latin typeface="Arial"/>
                <a:cs typeface="Arial"/>
              </a:rPr>
              <a:t> </a:t>
            </a:r>
            <a:r>
              <a:rPr sz="1000" dirty="0">
                <a:latin typeface="Arial"/>
                <a:cs typeface="Arial"/>
              </a:rPr>
              <a:t>which </a:t>
            </a:r>
            <a:r>
              <a:rPr sz="1000" spc="-10" dirty="0">
                <a:latin typeface="Arial"/>
                <a:cs typeface="Arial"/>
              </a:rPr>
              <a:t>Swinburne’s</a:t>
            </a:r>
            <a:r>
              <a:rPr sz="1000" spc="-55" dirty="0">
                <a:latin typeface="Arial"/>
                <a:cs typeface="Arial"/>
              </a:rPr>
              <a:t> </a:t>
            </a:r>
            <a:r>
              <a:rPr sz="1000" spc="-10" dirty="0">
                <a:latin typeface="Arial"/>
                <a:cs typeface="Arial"/>
              </a:rPr>
              <a:t>Australian </a:t>
            </a:r>
            <a:r>
              <a:rPr sz="1000" dirty="0">
                <a:latin typeface="Arial"/>
                <a:cs typeface="Arial"/>
              </a:rPr>
              <a:t>campuses</a:t>
            </a:r>
            <a:r>
              <a:rPr sz="1000" spc="-5" dirty="0">
                <a:latin typeface="Arial"/>
                <a:cs typeface="Arial"/>
              </a:rPr>
              <a:t> </a:t>
            </a:r>
            <a:r>
              <a:rPr sz="1000" dirty="0">
                <a:latin typeface="Arial"/>
                <a:cs typeface="Arial"/>
              </a:rPr>
              <a:t>are</a:t>
            </a:r>
            <a:r>
              <a:rPr sz="1000" spc="-5" dirty="0">
                <a:latin typeface="Arial"/>
                <a:cs typeface="Arial"/>
              </a:rPr>
              <a:t> </a:t>
            </a:r>
            <a:r>
              <a:rPr sz="1000" dirty="0">
                <a:latin typeface="Arial"/>
                <a:cs typeface="Arial"/>
              </a:rPr>
              <a:t>located</a:t>
            </a:r>
            <a:r>
              <a:rPr sz="1000" spc="-5" dirty="0">
                <a:latin typeface="Arial"/>
                <a:cs typeface="Arial"/>
              </a:rPr>
              <a:t> </a:t>
            </a:r>
            <a:r>
              <a:rPr sz="1000" dirty="0">
                <a:latin typeface="Arial"/>
                <a:cs typeface="Arial"/>
              </a:rPr>
              <a:t>in</a:t>
            </a:r>
            <a:r>
              <a:rPr sz="1000" spc="-5" dirty="0">
                <a:latin typeface="Arial"/>
                <a:cs typeface="Arial"/>
              </a:rPr>
              <a:t> </a:t>
            </a:r>
            <a:r>
              <a:rPr sz="1000" spc="-10" dirty="0">
                <a:latin typeface="Arial"/>
                <a:cs typeface="Arial"/>
              </a:rPr>
              <a:t>Melbourne’s</a:t>
            </a:r>
            <a:r>
              <a:rPr sz="1000" spc="-5" dirty="0">
                <a:latin typeface="Arial"/>
                <a:cs typeface="Arial"/>
              </a:rPr>
              <a:t> </a:t>
            </a:r>
            <a:r>
              <a:rPr sz="1000" dirty="0">
                <a:latin typeface="Arial"/>
                <a:cs typeface="Arial"/>
              </a:rPr>
              <a:t>east</a:t>
            </a:r>
            <a:r>
              <a:rPr sz="1000" spc="-5" dirty="0">
                <a:latin typeface="Arial"/>
                <a:cs typeface="Arial"/>
              </a:rPr>
              <a:t> </a:t>
            </a:r>
            <a:r>
              <a:rPr sz="1000" dirty="0">
                <a:latin typeface="Arial"/>
                <a:cs typeface="Arial"/>
              </a:rPr>
              <a:t>and </a:t>
            </a:r>
            <a:r>
              <a:rPr sz="1000" spc="-10" dirty="0">
                <a:latin typeface="Arial"/>
                <a:cs typeface="Arial"/>
              </a:rPr>
              <a:t>outer-</a:t>
            </a:r>
            <a:r>
              <a:rPr sz="1000" dirty="0">
                <a:latin typeface="Arial"/>
                <a:cs typeface="Arial"/>
              </a:rPr>
              <a:t>east,</a:t>
            </a:r>
            <a:r>
              <a:rPr sz="1000" spc="-5"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pay</a:t>
            </a:r>
            <a:r>
              <a:rPr sz="1000" spc="-5" dirty="0">
                <a:latin typeface="Arial"/>
                <a:cs typeface="Arial"/>
              </a:rPr>
              <a:t> </a:t>
            </a:r>
            <a:r>
              <a:rPr sz="1000" spc="-25" dirty="0">
                <a:latin typeface="Arial"/>
                <a:cs typeface="Arial"/>
              </a:rPr>
              <a:t>our </a:t>
            </a:r>
            <a:r>
              <a:rPr sz="1000" dirty="0">
                <a:latin typeface="Arial"/>
                <a:cs typeface="Arial"/>
              </a:rPr>
              <a:t>respect</a:t>
            </a:r>
            <a:r>
              <a:rPr sz="1000" spc="-1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their</a:t>
            </a:r>
            <a:r>
              <a:rPr sz="1000" spc="-15" dirty="0">
                <a:latin typeface="Arial"/>
                <a:cs typeface="Arial"/>
              </a:rPr>
              <a:t> </a:t>
            </a:r>
            <a:r>
              <a:rPr sz="1000" dirty="0">
                <a:latin typeface="Arial"/>
                <a:cs typeface="Arial"/>
              </a:rPr>
              <a:t>Elders</a:t>
            </a:r>
            <a:r>
              <a:rPr sz="1000" spc="-15" dirty="0">
                <a:latin typeface="Arial"/>
                <a:cs typeface="Arial"/>
              </a:rPr>
              <a:t> </a:t>
            </a:r>
            <a:r>
              <a:rPr sz="1000" dirty="0">
                <a:latin typeface="Arial"/>
                <a:cs typeface="Arial"/>
              </a:rPr>
              <a:t>past,</a:t>
            </a:r>
            <a:r>
              <a:rPr sz="1000" spc="-15" dirty="0">
                <a:latin typeface="Arial"/>
                <a:cs typeface="Arial"/>
              </a:rPr>
              <a:t> </a:t>
            </a:r>
            <a:r>
              <a:rPr sz="1000" dirty="0">
                <a:latin typeface="Arial"/>
                <a:cs typeface="Arial"/>
              </a:rPr>
              <a:t>present</a:t>
            </a:r>
            <a:r>
              <a:rPr sz="1000" spc="-15" dirty="0">
                <a:latin typeface="Arial"/>
                <a:cs typeface="Arial"/>
              </a:rPr>
              <a:t> </a:t>
            </a:r>
            <a:r>
              <a:rPr sz="1000" dirty="0">
                <a:latin typeface="Arial"/>
                <a:cs typeface="Arial"/>
              </a:rPr>
              <a:t>and</a:t>
            </a:r>
            <a:r>
              <a:rPr sz="1000" spc="-15" dirty="0">
                <a:latin typeface="Arial"/>
                <a:cs typeface="Arial"/>
              </a:rPr>
              <a:t> </a:t>
            </a:r>
            <a:r>
              <a:rPr sz="1000" spc="-10" dirty="0">
                <a:latin typeface="Arial"/>
                <a:cs typeface="Arial"/>
              </a:rPr>
              <a:t>emerging.</a:t>
            </a:r>
            <a:endParaRPr sz="1000">
              <a:latin typeface="Arial"/>
              <a:cs typeface="Arial"/>
            </a:endParaRPr>
          </a:p>
          <a:p>
            <a:pPr>
              <a:lnSpc>
                <a:spcPct val="100000"/>
              </a:lnSpc>
              <a:spcBef>
                <a:spcPts val="100"/>
              </a:spcBef>
            </a:pPr>
            <a:endParaRPr sz="1000">
              <a:latin typeface="Arial"/>
              <a:cs typeface="Arial"/>
            </a:endParaRPr>
          </a:p>
          <a:p>
            <a:pPr marL="12700" marR="8890">
              <a:lnSpc>
                <a:spcPct val="100000"/>
              </a:lnSpc>
            </a:pPr>
            <a:r>
              <a:rPr sz="1000" dirty="0">
                <a:latin typeface="Arial"/>
                <a:cs typeface="Arial"/>
              </a:rPr>
              <a:t>We</a:t>
            </a:r>
            <a:r>
              <a:rPr sz="1000" spc="-20" dirty="0">
                <a:latin typeface="Arial"/>
                <a:cs typeface="Arial"/>
              </a:rPr>
              <a:t> </a:t>
            </a:r>
            <a:r>
              <a:rPr sz="1000" dirty="0">
                <a:latin typeface="Arial"/>
                <a:cs typeface="Arial"/>
              </a:rPr>
              <a:t>are</a:t>
            </a:r>
            <a:r>
              <a:rPr sz="1000" spc="-15" dirty="0">
                <a:latin typeface="Arial"/>
                <a:cs typeface="Arial"/>
              </a:rPr>
              <a:t> </a:t>
            </a:r>
            <a:r>
              <a:rPr sz="1000" dirty="0">
                <a:latin typeface="Arial"/>
                <a:cs typeface="Arial"/>
              </a:rPr>
              <a:t>honoured</a:t>
            </a:r>
            <a:r>
              <a:rPr sz="1000" spc="-15" dirty="0">
                <a:latin typeface="Arial"/>
                <a:cs typeface="Arial"/>
              </a:rPr>
              <a:t> </a:t>
            </a:r>
            <a:r>
              <a:rPr sz="1000" dirty="0">
                <a:latin typeface="Arial"/>
                <a:cs typeface="Arial"/>
              </a:rPr>
              <a:t>to</a:t>
            </a:r>
            <a:r>
              <a:rPr sz="1000" spc="-15" dirty="0">
                <a:latin typeface="Arial"/>
                <a:cs typeface="Arial"/>
              </a:rPr>
              <a:t> </a:t>
            </a:r>
            <a:r>
              <a:rPr sz="1000" dirty="0">
                <a:latin typeface="Arial"/>
                <a:cs typeface="Arial"/>
              </a:rPr>
              <a:t>recognise</a:t>
            </a:r>
            <a:r>
              <a:rPr sz="1000" spc="-15" dirty="0">
                <a:latin typeface="Arial"/>
                <a:cs typeface="Arial"/>
              </a:rPr>
              <a:t> </a:t>
            </a:r>
            <a:r>
              <a:rPr sz="1000" dirty="0">
                <a:latin typeface="Arial"/>
                <a:cs typeface="Arial"/>
              </a:rPr>
              <a:t>our</a:t>
            </a:r>
            <a:r>
              <a:rPr sz="1000" spc="-20" dirty="0">
                <a:latin typeface="Arial"/>
                <a:cs typeface="Arial"/>
              </a:rPr>
              <a:t> </a:t>
            </a:r>
            <a:r>
              <a:rPr sz="1000" dirty="0">
                <a:latin typeface="Arial"/>
                <a:cs typeface="Arial"/>
              </a:rPr>
              <a:t>connection</a:t>
            </a:r>
            <a:r>
              <a:rPr sz="1000" spc="-15" dirty="0">
                <a:latin typeface="Arial"/>
                <a:cs typeface="Arial"/>
              </a:rPr>
              <a:t> </a:t>
            </a:r>
            <a:r>
              <a:rPr sz="1000" dirty="0">
                <a:latin typeface="Arial"/>
                <a:cs typeface="Arial"/>
              </a:rPr>
              <a:t>to</a:t>
            </a:r>
            <a:r>
              <a:rPr sz="1000" spc="-15" dirty="0">
                <a:latin typeface="Arial"/>
                <a:cs typeface="Arial"/>
              </a:rPr>
              <a:t> </a:t>
            </a:r>
            <a:r>
              <a:rPr sz="1000" spc="-10" dirty="0">
                <a:latin typeface="Arial"/>
                <a:cs typeface="Arial"/>
              </a:rPr>
              <a:t>Wurundjeri</a:t>
            </a:r>
            <a:r>
              <a:rPr sz="1000" spc="-15" dirty="0">
                <a:latin typeface="Arial"/>
                <a:cs typeface="Arial"/>
              </a:rPr>
              <a:t> </a:t>
            </a:r>
            <a:r>
              <a:rPr sz="1000" spc="-10" dirty="0">
                <a:latin typeface="Arial"/>
                <a:cs typeface="Arial"/>
              </a:rPr>
              <a:t>Country,</a:t>
            </a:r>
            <a:r>
              <a:rPr sz="1000" spc="-15" dirty="0">
                <a:latin typeface="Arial"/>
                <a:cs typeface="Arial"/>
              </a:rPr>
              <a:t> </a:t>
            </a:r>
            <a:r>
              <a:rPr sz="1000" spc="-10" dirty="0">
                <a:latin typeface="Arial"/>
                <a:cs typeface="Arial"/>
              </a:rPr>
              <a:t>history, </a:t>
            </a:r>
            <a:r>
              <a:rPr sz="1000" dirty="0">
                <a:latin typeface="Arial"/>
                <a:cs typeface="Arial"/>
              </a:rPr>
              <a:t>culture,</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spirituality</a:t>
            </a:r>
            <a:r>
              <a:rPr sz="1000" spc="-20" dirty="0">
                <a:latin typeface="Arial"/>
                <a:cs typeface="Arial"/>
              </a:rPr>
              <a:t> </a:t>
            </a:r>
            <a:r>
              <a:rPr sz="1000" dirty="0">
                <a:latin typeface="Arial"/>
                <a:cs typeface="Arial"/>
              </a:rPr>
              <a:t>through</a:t>
            </a:r>
            <a:r>
              <a:rPr sz="1000" spc="-20" dirty="0">
                <a:latin typeface="Arial"/>
                <a:cs typeface="Arial"/>
              </a:rPr>
              <a:t> </a:t>
            </a:r>
            <a:r>
              <a:rPr sz="1000" dirty="0">
                <a:latin typeface="Arial"/>
                <a:cs typeface="Arial"/>
              </a:rPr>
              <a:t>these</a:t>
            </a:r>
            <a:r>
              <a:rPr sz="1000" spc="-20" dirty="0">
                <a:latin typeface="Arial"/>
                <a:cs typeface="Arial"/>
              </a:rPr>
              <a:t> </a:t>
            </a:r>
            <a:r>
              <a:rPr sz="1000" dirty="0">
                <a:latin typeface="Arial"/>
                <a:cs typeface="Arial"/>
              </a:rPr>
              <a:t>locations,</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strive</a:t>
            </a:r>
            <a:r>
              <a:rPr sz="1000" spc="-20"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ensure</a:t>
            </a:r>
            <a:r>
              <a:rPr sz="1000" spc="-20" dirty="0">
                <a:latin typeface="Arial"/>
                <a:cs typeface="Arial"/>
              </a:rPr>
              <a:t> </a:t>
            </a:r>
            <a:r>
              <a:rPr sz="1000" dirty="0">
                <a:latin typeface="Arial"/>
                <a:cs typeface="Arial"/>
              </a:rPr>
              <a:t>that</a:t>
            </a:r>
            <a:r>
              <a:rPr sz="1000" spc="-20" dirty="0">
                <a:latin typeface="Arial"/>
                <a:cs typeface="Arial"/>
              </a:rPr>
              <a:t> </a:t>
            </a:r>
            <a:r>
              <a:rPr sz="1000" spc="-25" dirty="0">
                <a:latin typeface="Arial"/>
                <a:cs typeface="Arial"/>
              </a:rPr>
              <a:t>we </a:t>
            </a:r>
            <a:r>
              <a:rPr sz="1000" dirty="0">
                <a:latin typeface="Arial"/>
                <a:cs typeface="Arial"/>
              </a:rPr>
              <a:t>operate</a:t>
            </a:r>
            <a:r>
              <a:rPr sz="1000" spc="-10" dirty="0">
                <a:latin typeface="Arial"/>
                <a:cs typeface="Arial"/>
              </a:rPr>
              <a:t> </a:t>
            </a:r>
            <a:r>
              <a:rPr sz="1000" dirty="0">
                <a:latin typeface="Arial"/>
                <a:cs typeface="Arial"/>
              </a:rPr>
              <a:t>in</a:t>
            </a:r>
            <a:r>
              <a:rPr sz="1000" spc="-5" dirty="0">
                <a:latin typeface="Arial"/>
                <a:cs typeface="Arial"/>
              </a:rPr>
              <a:t> </a:t>
            </a:r>
            <a:r>
              <a:rPr sz="1000" dirty="0">
                <a:latin typeface="Arial"/>
                <a:cs typeface="Arial"/>
              </a:rPr>
              <a:t>a</a:t>
            </a:r>
            <a:r>
              <a:rPr sz="1000" spc="-5" dirty="0">
                <a:latin typeface="Arial"/>
                <a:cs typeface="Arial"/>
              </a:rPr>
              <a:t> </a:t>
            </a:r>
            <a:r>
              <a:rPr sz="1000" dirty="0">
                <a:latin typeface="Arial"/>
                <a:cs typeface="Arial"/>
              </a:rPr>
              <a:t>manner</a:t>
            </a:r>
            <a:r>
              <a:rPr sz="1000" spc="-5" dirty="0">
                <a:latin typeface="Arial"/>
                <a:cs typeface="Arial"/>
              </a:rPr>
              <a:t> </a:t>
            </a:r>
            <a:r>
              <a:rPr sz="1000" dirty="0">
                <a:latin typeface="Arial"/>
                <a:cs typeface="Arial"/>
              </a:rPr>
              <a:t>that</a:t>
            </a:r>
            <a:r>
              <a:rPr sz="1000" spc="-5" dirty="0">
                <a:latin typeface="Arial"/>
                <a:cs typeface="Arial"/>
              </a:rPr>
              <a:t> </a:t>
            </a:r>
            <a:r>
              <a:rPr sz="1000" dirty="0">
                <a:latin typeface="Arial"/>
                <a:cs typeface="Arial"/>
              </a:rPr>
              <a:t>respects</a:t>
            </a:r>
            <a:r>
              <a:rPr sz="1000" spc="-10"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honours</a:t>
            </a:r>
            <a:r>
              <a:rPr sz="1000" spc="-5" dirty="0">
                <a:latin typeface="Arial"/>
                <a:cs typeface="Arial"/>
              </a:rPr>
              <a:t> </a:t>
            </a:r>
            <a:r>
              <a:rPr sz="1000" dirty="0">
                <a:latin typeface="Arial"/>
                <a:cs typeface="Arial"/>
              </a:rPr>
              <a:t>the</a:t>
            </a:r>
            <a:r>
              <a:rPr sz="1000" spc="-5" dirty="0">
                <a:latin typeface="Arial"/>
                <a:cs typeface="Arial"/>
              </a:rPr>
              <a:t> </a:t>
            </a:r>
            <a:r>
              <a:rPr sz="1000" dirty="0">
                <a:latin typeface="Arial"/>
                <a:cs typeface="Arial"/>
              </a:rPr>
              <a:t>Elders</a:t>
            </a:r>
            <a:r>
              <a:rPr sz="1000" spc="-5" dirty="0">
                <a:latin typeface="Arial"/>
                <a:cs typeface="Arial"/>
              </a:rPr>
              <a:t> </a:t>
            </a:r>
            <a:r>
              <a:rPr sz="1000" dirty="0">
                <a:latin typeface="Arial"/>
                <a:cs typeface="Arial"/>
              </a:rPr>
              <a:t>and</a:t>
            </a:r>
            <a:r>
              <a:rPr sz="1000" spc="-65" dirty="0">
                <a:latin typeface="Arial"/>
                <a:cs typeface="Arial"/>
              </a:rPr>
              <a:t> </a:t>
            </a:r>
            <a:r>
              <a:rPr sz="1000" dirty="0">
                <a:latin typeface="Arial"/>
                <a:cs typeface="Arial"/>
              </a:rPr>
              <a:t>Ancestors</a:t>
            </a:r>
            <a:r>
              <a:rPr sz="1000" spc="-5" dirty="0">
                <a:latin typeface="Arial"/>
                <a:cs typeface="Arial"/>
              </a:rPr>
              <a:t> </a:t>
            </a:r>
            <a:r>
              <a:rPr sz="1000" spc="-25" dirty="0">
                <a:latin typeface="Arial"/>
                <a:cs typeface="Arial"/>
              </a:rPr>
              <a:t>of </a:t>
            </a:r>
            <a:r>
              <a:rPr sz="1000" dirty="0">
                <a:latin typeface="Arial"/>
                <a:cs typeface="Arial"/>
              </a:rPr>
              <a:t>these</a:t>
            </a:r>
            <a:r>
              <a:rPr sz="1000" spc="-25" dirty="0">
                <a:latin typeface="Arial"/>
                <a:cs typeface="Arial"/>
              </a:rPr>
              <a:t> </a:t>
            </a:r>
            <a:r>
              <a:rPr sz="1000" spc="-10" dirty="0">
                <a:latin typeface="Arial"/>
                <a:cs typeface="Arial"/>
              </a:rPr>
              <a:t>lands.</a:t>
            </a:r>
            <a:endParaRPr sz="1000">
              <a:latin typeface="Arial"/>
              <a:cs typeface="Arial"/>
            </a:endParaRPr>
          </a:p>
          <a:p>
            <a:pPr>
              <a:lnSpc>
                <a:spcPct val="100000"/>
              </a:lnSpc>
              <a:spcBef>
                <a:spcPts val="100"/>
              </a:spcBef>
            </a:pPr>
            <a:endParaRPr sz="1000">
              <a:latin typeface="Arial"/>
              <a:cs typeface="Arial"/>
            </a:endParaRPr>
          </a:p>
          <a:p>
            <a:pPr marL="12700" marR="119380">
              <a:lnSpc>
                <a:spcPct val="100000"/>
              </a:lnSpc>
            </a:pPr>
            <a:r>
              <a:rPr sz="1000" dirty="0">
                <a:latin typeface="Arial"/>
                <a:cs typeface="Arial"/>
              </a:rPr>
              <a:t>We</a:t>
            </a:r>
            <a:r>
              <a:rPr sz="1000" spc="-2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spc="-10" dirty="0">
                <a:latin typeface="Arial"/>
                <a:cs typeface="Arial"/>
              </a:rPr>
              <a:t>Swinburne’s</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spc="-10" dirty="0">
                <a:latin typeface="Arial"/>
                <a:cs typeface="Arial"/>
              </a:rPr>
              <a:t>Strait </a:t>
            </a:r>
            <a:r>
              <a:rPr sz="1000" dirty="0">
                <a:latin typeface="Arial"/>
                <a:cs typeface="Arial"/>
              </a:rPr>
              <a:t>Islander</a:t>
            </a:r>
            <a:r>
              <a:rPr sz="1000" spc="-25" dirty="0">
                <a:latin typeface="Arial"/>
                <a:cs typeface="Arial"/>
              </a:rPr>
              <a:t> </a:t>
            </a:r>
            <a:r>
              <a:rPr sz="1000" dirty="0">
                <a:latin typeface="Arial"/>
                <a:cs typeface="Arial"/>
              </a:rPr>
              <a:t>staff,</a:t>
            </a:r>
            <a:r>
              <a:rPr sz="1000" spc="-20" dirty="0">
                <a:latin typeface="Arial"/>
                <a:cs typeface="Arial"/>
              </a:rPr>
              <a:t> </a:t>
            </a:r>
            <a:r>
              <a:rPr sz="1000" dirty="0">
                <a:latin typeface="Arial"/>
                <a:cs typeface="Arial"/>
              </a:rPr>
              <a:t>students,</a:t>
            </a:r>
            <a:r>
              <a:rPr sz="1000" spc="-20" dirty="0">
                <a:latin typeface="Arial"/>
                <a:cs typeface="Arial"/>
              </a:rPr>
              <a:t> </a:t>
            </a:r>
            <a:r>
              <a:rPr sz="1000" dirty="0">
                <a:latin typeface="Arial"/>
                <a:cs typeface="Arial"/>
              </a:rPr>
              <a:t>alumni,</a:t>
            </a:r>
            <a:r>
              <a:rPr sz="1000" spc="-25" dirty="0">
                <a:latin typeface="Arial"/>
                <a:cs typeface="Arial"/>
              </a:rPr>
              <a:t> </a:t>
            </a:r>
            <a:r>
              <a:rPr sz="1000" dirty="0">
                <a:latin typeface="Arial"/>
                <a:cs typeface="Arial"/>
              </a:rPr>
              <a:t>partners</a:t>
            </a:r>
            <a:r>
              <a:rPr sz="1000" spc="-20" dirty="0">
                <a:latin typeface="Arial"/>
                <a:cs typeface="Arial"/>
              </a:rPr>
              <a:t> </a:t>
            </a:r>
            <a:r>
              <a:rPr sz="1000" dirty="0">
                <a:latin typeface="Arial"/>
                <a:cs typeface="Arial"/>
              </a:rPr>
              <a:t>and</a:t>
            </a:r>
            <a:r>
              <a:rPr sz="1000" spc="-20" dirty="0">
                <a:latin typeface="Arial"/>
                <a:cs typeface="Arial"/>
              </a:rPr>
              <a:t> </a:t>
            </a:r>
            <a:r>
              <a:rPr sz="1000" spc="-10" dirty="0">
                <a:latin typeface="Arial"/>
                <a:cs typeface="Arial"/>
              </a:rPr>
              <a:t>visitors.</a:t>
            </a:r>
            <a:endParaRPr sz="1000">
              <a:latin typeface="Arial"/>
              <a:cs typeface="Arial"/>
            </a:endParaRPr>
          </a:p>
          <a:p>
            <a:pPr>
              <a:lnSpc>
                <a:spcPct val="100000"/>
              </a:lnSpc>
              <a:spcBef>
                <a:spcPts val="100"/>
              </a:spcBef>
            </a:pPr>
            <a:endParaRPr sz="1000">
              <a:latin typeface="Arial"/>
              <a:cs typeface="Arial"/>
            </a:endParaRPr>
          </a:p>
          <a:p>
            <a:pPr marL="12700" marR="101600">
              <a:lnSpc>
                <a:spcPct val="100000"/>
              </a:lnSpc>
            </a:pPr>
            <a:r>
              <a:rPr sz="1000" dirty="0">
                <a:latin typeface="Arial"/>
                <a:cs typeface="Arial"/>
              </a:rPr>
              <a:t>We</a:t>
            </a:r>
            <a:r>
              <a:rPr sz="1000" spc="-15" dirty="0">
                <a:latin typeface="Arial"/>
                <a:cs typeface="Arial"/>
              </a:rPr>
              <a:t> </a:t>
            </a:r>
            <a:r>
              <a:rPr sz="1000" dirty="0">
                <a:latin typeface="Arial"/>
                <a:cs typeface="Arial"/>
              </a:rPr>
              <a:t>also</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and</a:t>
            </a:r>
            <a:r>
              <a:rPr sz="1000" spc="-10" dirty="0">
                <a:latin typeface="Arial"/>
                <a:cs typeface="Arial"/>
              </a:rPr>
              <a:t> </a:t>
            </a:r>
            <a:r>
              <a:rPr sz="1000" dirty="0">
                <a:latin typeface="Arial"/>
                <a:cs typeface="Arial"/>
              </a:rPr>
              <a:t>respect</a:t>
            </a:r>
            <a:r>
              <a:rPr sz="1000" spc="-15" dirty="0">
                <a:latin typeface="Arial"/>
                <a:cs typeface="Arial"/>
              </a:rPr>
              <a:t> </a:t>
            </a:r>
            <a:r>
              <a:rPr sz="1000" dirty="0">
                <a:latin typeface="Arial"/>
                <a:cs typeface="Arial"/>
              </a:rPr>
              <a:t>the</a:t>
            </a:r>
            <a:r>
              <a:rPr sz="1000" spc="-30" dirty="0">
                <a:latin typeface="Arial"/>
                <a:cs typeface="Arial"/>
              </a:rPr>
              <a:t> </a:t>
            </a:r>
            <a:r>
              <a:rPr sz="1000" spc="-10" dirty="0">
                <a:latin typeface="Arial"/>
                <a:cs typeface="Arial"/>
              </a:rPr>
              <a:t>Traditional</a:t>
            </a:r>
            <a:r>
              <a:rPr sz="1000" spc="-15" dirty="0">
                <a:latin typeface="Arial"/>
                <a:cs typeface="Arial"/>
              </a:rPr>
              <a:t> </a:t>
            </a:r>
            <a:r>
              <a:rPr sz="1000" dirty="0">
                <a:latin typeface="Arial"/>
                <a:cs typeface="Arial"/>
              </a:rPr>
              <a:t>Owners</a:t>
            </a:r>
            <a:r>
              <a:rPr sz="1000" spc="-10"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lands</a:t>
            </a:r>
            <a:r>
              <a:rPr sz="1000" spc="-15" dirty="0">
                <a:latin typeface="Arial"/>
                <a:cs typeface="Arial"/>
              </a:rPr>
              <a:t> </a:t>
            </a:r>
            <a:r>
              <a:rPr sz="1000" spc="-10" dirty="0">
                <a:latin typeface="Arial"/>
                <a:cs typeface="Arial"/>
              </a:rPr>
              <a:t>across </a:t>
            </a:r>
            <a:r>
              <a:rPr sz="1000" dirty="0">
                <a:latin typeface="Arial"/>
                <a:cs typeface="Arial"/>
              </a:rPr>
              <a:t>Australia,</a:t>
            </a:r>
            <a:r>
              <a:rPr sz="1000" spc="-40" dirty="0">
                <a:latin typeface="Arial"/>
                <a:cs typeface="Arial"/>
              </a:rPr>
              <a:t> </a:t>
            </a:r>
            <a:r>
              <a:rPr sz="1000" dirty="0">
                <a:latin typeface="Arial"/>
                <a:cs typeface="Arial"/>
              </a:rPr>
              <a:t>their</a:t>
            </a:r>
            <a:r>
              <a:rPr sz="1000" spc="-20" dirty="0">
                <a:latin typeface="Arial"/>
                <a:cs typeface="Arial"/>
              </a:rPr>
              <a:t> </a:t>
            </a:r>
            <a:r>
              <a:rPr sz="1000" spc="-10" dirty="0">
                <a:latin typeface="Arial"/>
                <a:cs typeface="Arial"/>
              </a:rPr>
              <a:t>Elders,</a:t>
            </a:r>
            <a:r>
              <a:rPr sz="1000" spc="-60" dirty="0">
                <a:latin typeface="Arial"/>
                <a:cs typeface="Arial"/>
              </a:rPr>
              <a:t> </a:t>
            </a:r>
            <a:r>
              <a:rPr sz="1000" dirty="0">
                <a:latin typeface="Arial"/>
                <a:cs typeface="Arial"/>
              </a:rPr>
              <a:t>Ancestors,</a:t>
            </a:r>
            <a:r>
              <a:rPr sz="1000" spc="-25" dirty="0">
                <a:latin typeface="Arial"/>
                <a:cs typeface="Arial"/>
              </a:rPr>
              <a:t> </a:t>
            </a:r>
            <a:r>
              <a:rPr sz="1000" dirty="0">
                <a:latin typeface="Arial"/>
                <a:cs typeface="Arial"/>
              </a:rPr>
              <a:t>cultures,</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heritage,</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recognise</a:t>
            </a:r>
            <a:r>
              <a:rPr sz="1000" spc="-25" dirty="0">
                <a:latin typeface="Arial"/>
                <a:cs typeface="Arial"/>
              </a:rPr>
              <a:t> the </a:t>
            </a:r>
            <a:r>
              <a:rPr sz="1000" dirty="0">
                <a:latin typeface="Arial"/>
                <a:cs typeface="Arial"/>
              </a:rPr>
              <a:t>continuing</a:t>
            </a:r>
            <a:r>
              <a:rPr sz="1000" spc="-25" dirty="0">
                <a:latin typeface="Arial"/>
                <a:cs typeface="Arial"/>
              </a:rPr>
              <a:t> </a:t>
            </a:r>
            <a:r>
              <a:rPr sz="1000" dirty="0">
                <a:latin typeface="Arial"/>
                <a:cs typeface="Arial"/>
              </a:rPr>
              <a:t>sovereignties</a:t>
            </a:r>
            <a:r>
              <a:rPr sz="1000" spc="-15"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all</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dirty="0">
                <a:latin typeface="Arial"/>
                <a:cs typeface="Arial"/>
              </a:rPr>
              <a:t>Strait</a:t>
            </a:r>
            <a:r>
              <a:rPr sz="1000" spc="-15" dirty="0">
                <a:latin typeface="Arial"/>
                <a:cs typeface="Arial"/>
              </a:rPr>
              <a:t> </a:t>
            </a:r>
            <a:r>
              <a:rPr sz="1000" dirty="0">
                <a:latin typeface="Arial"/>
                <a:cs typeface="Arial"/>
              </a:rPr>
              <a:t>Islander</a:t>
            </a:r>
            <a:r>
              <a:rPr sz="1000" spc="-15" dirty="0">
                <a:latin typeface="Arial"/>
                <a:cs typeface="Arial"/>
              </a:rPr>
              <a:t> </a:t>
            </a:r>
            <a:r>
              <a:rPr sz="1000" spc="-10" dirty="0">
                <a:latin typeface="Arial"/>
                <a:cs typeface="Arial"/>
              </a:rPr>
              <a:t>Nations.</a:t>
            </a:r>
            <a:endParaRPr sz="1000">
              <a:latin typeface="Arial"/>
              <a:cs typeface="Arial"/>
            </a:endParaRPr>
          </a:p>
        </p:txBody>
      </p:sp>
      <p:sp>
        <p:nvSpPr>
          <p:cNvPr id="5" name="object 5"/>
          <p:cNvSpPr txBox="1">
            <a:spLocks noGrp="1"/>
          </p:cNvSpPr>
          <p:nvPr>
            <p:ph type="title"/>
          </p:nvPr>
        </p:nvSpPr>
        <p:spPr>
          <a:xfrm>
            <a:off x="513233" y="1860675"/>
            <a:ext cx="3301365" cy="878840"/>
          </a:xfrm>
          <a:prstGeom prst="rect">
            <a:avLst/>
          </a:prstGeom>
        </p:spPr>
        <p:txBody>
          <a:bodyPr vert="horz" wrap="square" lIns="0" tIns="12700" rIns="0" bIns="0" rtlCol="0">
            <a:spAutoFit/>
          </a:bodyPr>
          <a:lstStyle/>
          <a:p>
            <a:pPr marL="12700" marR="5080">
              <a:lnSpc>
                <a:spcPct val="100000"/>
              </a:lnSpc>
              <a:spcBef>
                <a:spcPts val="100"/>
              </a:spcBef>
            </a:pPr>
            <a:r>
              <a:rPr sz="2800" spc="-10" dirty="0">
                <a:solidFill>
                  <a:srgbClr val="000000"/>
                </a:solidFill>
                <a:latin typeface="Tahoma"/>
                <a:cs typeface="Tahoma"/>
              </a:rPr>
              <a:t>Acknowledgement</a:t>
            </a:r>
            <a:r>
              <a:rPr sz="2800" spc="-155" dirty="0">
                <a:solidFill>
                  <a:srgbClr val="000000"/>
                </a:solidFill>
                <a:latin typeface="Tahoma"/>
                <a:cs typeface="Tahoma"/>
              </a:rPr>
              <a:t> </a:t>
            </a:r>
            <a:r>
              <a:rPr sz="2800" spc="-35" dirty="0">
                <a:solidFill>
                  <a:srgbClr val="000000"/>
                </a:solidFill>
                <a:latin typeface="Tahoma"/>
                <a:cs typeface="Tahoma"/>
              </a:rPr>
              <a:t>of </a:t>
            </a:r>
            <a:r>
              <a:rPr sz="2800" spc="-10" dirty="0">
                <a:solidFill>
                  <a:srgbClr val="000000"/>
                </a:solidFill>
                <a:latin typeface="Tahoma"/>
                <a:cs typeface="Tahoma"/>
              </a:rPr>
              <a:t>Country</a:t>
            </a:r>
            <a:endParaRPr sz="2800">
              <a:latin typeface="Tahoma"/>
              <a:cs typeface="Tahoma"/>
            </a:endParaRPr>
          </a:p>
        </p:txBody>
      </p:sp>
      <p:pic>
        <p:nvPicPr>
          <p:cNvPr id="6" name="object 6"/>
          <p:cNvPicPr/>
          <p:nvPr/>
        </p:nvPicPr>
        <p:blipFill>
          <a:blip r:embed="rId4" cstate="print"/>
          <a:stretch>
            <a:fillRect/>
          </a:stretch>
        </p:blipFill>
        <p:spPr>
          <a:xfrm>
            <a:off x="7434071" y="402335"/>
            <a:ext cx="4754879" cy="5202935"/>
          </a:xfrm>
          <a:prstGeom prst="rect">
            <a:avLst/>
          </a:prstGeom>
        </p:spPr>
      </p:pic>
      <p:pic>
        <p:nvPicPr>
          <p:cNvPr id="7" name="object 7"/>
          <p:cNvPicPr/>
          <p:nvPr/>
        </p:nvPicPr>
        <p:blipFill>
          <a:blip r:embed="rId5" cstate="print"/>
          <a:stretch>
            <a:fillRect/>
          </a:stretch>
        </p:blipFill>
        <p:spPr>
          <a:xfrm>
            <a:off x="6358128" y="4949951"/>
            <a:ext cx="899158" cy="826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430280" y="1053253"/>
            <a:ext cx="9884598" cy="5580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Collection</a:t>
            </a:r>
          </a:p>
          <a:p>
            <a:pPr>
              <a:lnSpc>
                <a:spcPct val="150000"/>
              </a:lnSpc>
            </a:pPr>
            <a:r>
              <a:rPr lang="en-US" altLang="zh-CN" dirty="0">
                <a:latin typeface="Arial" panose="020B0604020202020204" pitchFamily="34" charset="0"/>
                <a:cs typeface="Arial" panose="020B0604020202020204" pitchFamily="34" charset="0"/>
              </a:rPr>
              <a:t>Data is the driving force of predictive ML. To make good predictions, you need data that contains features with predictive power. </a:t>
            </a: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b="1" dirty="0">
                <a:latin typeface="Arial" panose="020B0604020202020204" pitchFamily="34" charset="0"/>
                <a:cs typeface="Arial" panose="020B0604020202020204" pitchFamily="34" charset="0"/>
              </a:rPr>
              <a:t>Your data should have the following characteristics:</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Abundant. </a:t>
            </a:r>
            <a:r>
              <a:rPr lang="en-US" altLang="zh-CN" dirty="0">
                <a:latin typeface="Arial" panose="020B0604020202020204" pitchFamily="34" charset="0"/>
                <a:cs typeface="Arial" panose="020B0604020202020204" pitchFamily="34" charset="0"/>
              </a:rPr>
              <a:t>The more relevant and useful examples in your dataset, the better your model will be.</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Consistent and reliable. </a:t>
            </a:r>
            <a:r>
              <a:rPr lang="en-US" altLang="zh-CN" dirty="0">
                <a:latin typeface="Arial" panose="020B0604020202020204" pitchFamily="34" charset="0"/>
                <a:cs typeface="Arial" panose="020B0604020202020204" pitchFamily="34" charset="0"/>
              </a:rPr>
              <a:t>Having data that's consistently and reliably collected will produce a better model. For example, an ML-based weather model will benefit from data gathered over many years from the same reliable instruments.</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Trusted. </a:t>
            </a:r>
            <a:r>
              <a:rPr lang="en-US" altLang="zh-CN" dirty="0">
                <a:latin typeface="Arial" panose="020B0604020202020204" pitchFamily="34" charset="0"/>
                <a:cs typeface="Arial" panose="020B0604020202020204" pitchFamily="34" charset="0"/>
              </a:rPr>
              <a:t>Understand where your data will come from. Will the data be from trusted sources you control, like logs from your product, or will it be from sources you don't have much insight into, like the output from another ML system?</a:t>
            </a:r>
          </a:p>
        </p:txBody>
      </p:sp>
    </p:spTree>
    <p:extLst>
      <p:ext uri="{BB962C8B-B14F-4D97-AF65-F5344CB8AC3E}">
        <p14:creationId xmlns:p14="http://schemas.microsoft.com/office/powerpoint/2010/main" val="27839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93810"/>
            <a:ext cx="9687755" cy="584775"/>
          </a:xfrm>
          <a:prstGeom prst="rect">
            <a:avLst/>
          </a:prstGeom>
        </p:spPr>
        <p:txBody>
          <a:bodyPr wrap="square" lIns="91440" tIns="45720" rIns="91440" bIns="45720" anchor="t" anchorCtr="0">
            <a:spAutoFit/>
          </a:bodyPr>
          <a:lstStyle/>
          <a:p>
            <a:r>
              <a:rPr lang="ja-JP" altLang="en-US" b="1">
                <a:latin typeface="Barlow Light"/>
              </a:rPr>
              <a:t>Data</a:t>
            </a:r>
            <a:r>
              <a:rPr lang="en-US" altLang="ja-JP" b="1" dirty="0">
                <a:latin typeface="Barlow Light"/>
              </a:rPr>
              <a:t> </a:t>
            </a:r>
            <a:r>
              <a:rPr lang="ja-JP" altLang="en-US" b="1">
                <a:latin typeface="Barlow Light"/>
              </a:rPr>
              <a:t>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430280" y="1053253"/>
            <a:ext cx="9884598" cy="5580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Collection</a:t>
            </a:r>
          </a:p>
          <a:p>
            <a:pPr>
              <a:lnSpc>
                <a:spcPct val="150000"/>
              </a:lnSpc>
            </a:pPr>
            <a:r>
              <a:rPr lang="en-US" altLang="zh-CN" dirty="0">
                <a:latin typeface="Arial" panose="020B0604020202020204" pitchFamily="34" charset="0"/>
                <a:cs typeface="Arial" panose="020B0604020202020204" pitchFamily="34" charset="0"/>
              </a:rPr>
              <a:t>Your data should have the following characteristics:</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Available. </a:t>
            </a:r>
            <a:r>
              <a:rPr lang="en-US" altLang="zh-CN" dirty="0">
                <a:latin typeface="Arial" panose="020B0604020202020204" pitchFamily="34" charset="0"/>
                <a:cs typeface="Arial" panose="020B0604020202020204" pitchFamily="34" charset="0"/>
              </a:rPr>
              <a:t>Make sure all inputs are available at prediction time in the correct format. If it will be difficult to obtain certain feature values at prediction time, omit those features from your datasets.</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Correct. </a:t>
            </a:r>
            <a:r>
              <a:rPr lang="en-US" altLang="zh-CN" dirty="0">
                <a:latin typeface="Arial" panose="020B0604020202020204" pitchFamily="34" charset="0"/>
                <a:cs typeface="Arial" panose="020B0604020202020204" pitchFamily="34" charset="0"/>
              </a:rPr>
              <a:t>In large datasets, it's inevitable that some labels will have incorrect values, but if more than a small percentage of labels are incorrect, the model will produce poor predictions.</a:t>
            </a:r>
          </a:p>
          <a:p>
            <a:pPr marL="285750" indent="-285750">
              <a:lnSpc>
                <a:spcPct val="150000"/>
              </a:lnSpc>
              <a:buFont typeface="Arial" panose="020B0604020202020204" pitchFamily="34" charset="0"/>
              <a:buChar char="•"/>
            </a:pPr>
            <a:r>
              <a:rPr lang="en-US" altLang="zh-CN" b="1" i="1" dirty="0">
                <a:latin typeface="Arial" panose="020B0604020202020204" pitchFamily="34" charset="0"/>
                <a:cs typeface="Arial" panose="020B0604020202020204" pitchFamily="34" charset="0"/>
              </a:rPr>
              <a:t>Representative. </a:t>
            </a:r>
            <a:r>
              <a:rPr lang="en-US" altLang="zh-CN" dirty="0">
                <a:latin typeface="Arial" panose="020B0604020202020204" pitchFamily="34" charset="0"/>
                <a:cs typeface="Arial" panose="020B0604020202020204" pitchFamily="34" charset="0"/>
              </a:rPr>
              <a:t>The datasets should be as representative of the real world as possible. In other words, the datasets should accurately reflect the events, user behaviors, and/or the phenomena of the real world being modeled. Training on unrepresentative datasets can cause poor performance when the model is asked to make real-world predictions.</a:t>
            </a: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If you can't get the data you need in the required format, your model will make poor predictions.</a:t>
            </a:r>
          </a:p>
        </p:txBody>
      </p:sp>
    </p:spTree>
    <p:extLst>
      <p:ext uri="{BB962C8B-B14F-4D97-AF65-F5344CB8AC3E}">
        <p14:creationId xmlns:p14="http://schemas.microsoft.com/office/powerpoint/2010/main" val="381746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E8477-A28C-4208-0F92-1973A6EF7D21}"/>
              </a:ext>
            </a:extLst>
          </p:cNvPr>
          <p:cNvSpPr txBox="1"/>
          <p:nvPr/>
        </p:nvSpPr>
        <p:spPr>
          <a:xfrm>
            <a:off x="430280" y="1053253"/>
            <a:ext cx="9884598" cy="4749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Collection</a:t>
            </a:r>
          </a:p>
          <a:p>
            <a:pPr>
              <a:lnSpc>
                <a:spcPct val="150000"/>
              </a:lnSpc>
            </a:pPr>
            <a:r>
              <a:rPr lang="en-US" altLang="zh-CN" dirty="0">
                <a:latin typeface="Arial" panose="020B0604020202020204" pitchFamily="34" charset="0"/>
                <a:cs typeface="Arial" panose="020B0604020202020204" pitchFamily="34" charset="0"/>
              </a:rPr>
              <a:t>Data Collection Methods</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Surveys: Use questionnaires to collect data online or offline.</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Experiments: Design and conduct experiments to collect data by controlling variables.</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Interviews: Conduct in-depth interviews via face-to-face, phone, or video. </a:t>
            </a:r>
          </a:p>
          <a:p>
            <a:pPr marL="285750" indent="-285750">
              <a:lnSpc>
                <a:spcPct val="150000"/>
              </a:lnSpc>
              <a:buFont typeface="Arial" panose="020B0604020202020204" pitchFamily="34" charset="0"/>
              <a:buChar char="•"/>
            </a:pPr>
            <a:r>
              <a:rPr lang="en-US" altLang="zh-CN" b="1" dirty="0">
                <a:latin typeface="Arial" panose="020B0604020202020204" pitchFamily="34" charset="0"/>
                <a:cs typeface="Arial" panose="020B0604020202020204" pitchFamily="34" charset="0"/>
              </a:rPr>
              <a:t>Web Scraping</a:t>
            </a:r>
            <a:r>
              <a:rPr lang="en-US" altLang="zh-CN" dirty="0">
                <a:latin typeface="Arial" panose="020B0604020202020204" pitchFamily="34" charset="0"/>
                <a:cs typeface="Arial" panose="020B0604020202020204" pitchFamily="34" charset="0"/>
              </a:rPr>
              <a:t>: Use automated scripts to scrape data from websites.</a:t>
            </a:r>
          </a:p>
          <a:p>
            <a:pPr marL="285750" indent="-285750">
              <a:lnSpc>
                <a:spcPct val="150000"/>
              </a:lnSpc>
              <a:buFont typeface="Arial" panose="020B0604020202020204" pitchFamily="34" charset="0"/>
              <a:buChar char="•"/>
            </a:pPr>
            <a:r>
              <a:rPr lang="en-US" altLang="zh-CN" b="1" dirty="0">
                <a:latin typeface="Arial" panose="020B0604020202020204" pitchFamily="34" charset="0"/>
                <a:cs typeface="Arial" panose="020B0604020202020204" pitchFamily="34" charset="0"/>
              </a:rPr>
              <a:t>Sensor Data/Log Data</a:t>
            </a:r>
            <a:r>
              <a:rPr lang="en-US" altLang="zh-CN" dirty="0">
                <a:latin typeface="Arial" panose="020B0604020202020204" pitchFamily="34" charset="0"/>
                <a:cs typeface="Arial" panose="020B0604020202020204" pitchFamily="34" charset="0"/>
              </a:rPr>
              <a:t>: Collect data using various sensors like temperature sensors, motion sensors, GPS, etc.; Collect data from server, application, or website logs.</a:t>
            </a:r>
          </a:p>
          <a:p>
            <a:pPr marL="285750" indent="-285750">
              <a:lnSpc>
                <a:spcPct val="150000"/>
              </a:lnSpc>
              <a:buFont typeface="Arial" panose="020B0604020202020204" pitchFamily="34" charset="0"/>
              <a:buChar char="•"/>
            </a:pPr>
            <a:r>
              <a:rPr lang="en-US" altLang="zh-CN" b="1" dirty="0">
                <a:solidFill>
                  <a:srgbClr val="FF0000"/>
                </a:solidFill>
                <a:latin typeface="Arial" panose="020B0604020202020204" pitchFamily="34" charset="0"/>
                <a:cs typeface="Arial" panose="020B0604020202020204" pitchFamily="34" charset="0"/>
              </a:rPr>
              <a:t>Public Datasets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Use publicly available datasets from governments, research institutions, or companies.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Kaggle, UCI Machine Learning Repository, government data portals.</a:t>
            </a:r>
          </a:p>
        </p:txBody>
      </p:sp>
      <p:sp>
        <p:nvSpPr>
          <p:cNvPr id="7" name="Title 3">
            <a:extLst>
              <a:ext uri="{FF2B5EF4-FFF2-40B4-BE49-F238E27FC236}">
                <a16:creationId xmlns:a16="http://schemas.microsoft.com/office/drawing/2014/main" id="{25697E5B-F589-B2AB-32B7-FB7A4C71E69A}"/>
              </a:ext>
            </a:extLst>
          </p:cNvPr>
          <p:cNvSpPr>
            <a:spLocks noGrp="1"/>
          </p:cNvSpPr>
          <p:nvPr>
            <p:ph type="ctrTitle"/>
          </p:nvPr>
        </p:nvSpPr>
        <p:spPr>
          <a:prstGeom prst="rect">
            <a:avLst/>
          </a:prstGeom>
        </p:spPr>
        <p:txBody>
          <a:bodyPr wrap="square" lIns="91440" tIns="45720" rIns="91440" bIns="45720" anchor="t" anchorCtr="0">
            <a:spAutoFit/>
          </a:bodyPr>
          <a:lstStyle/>
          <a:p>
            <a:r>
              <a:rPr lang="ja-JP" altLang="en-US" b="1">
                <a:latin typeface="Arial" panose="020B0604020202020204" pitchFamily="34" charset="0"/>
                <a:cs typeface="Arial" panose="020B0604020202020204" pitchFamily="34" charset="0"/>
              </a:rPr>
              <a:t>Data Processing </a:t>
            </a:r>
          </a:p>
        </p:txBody>
      </p:sp>
    </p:spTree>
    <p:extLst>
      <p:ext uri="{BB962C8B-B14F-4D97-AF65-F5344CB8AC3E}">
        <p14:creationId xmlns:p14="http://schemas.microsoft.com/office/powerpoint/2010/main" val="217559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41070" y="293810"/>
            <a:ext cx="9687755" cy="584775"/>
          </a:xfrm>
          <a:prstGeom prst="rect">
            <a:avLst/>
          </a:prstGeom>
        </p:spPr>
        <p:txBody>
          <a:bodyPr wrap="square" lIns="91440" tIns="45720" rIns="91440" bIns="45720" anchor="t" anchorCtr="0">
            <a:spAutoFit/>
          </a:bodyPr>
          <a:lstStyle/>
          <a:p>
            <a:r>
              <a:rPr lang="ja-JP" altLang="en-US" b="1">
                <a:latin typeface="Barlow Light"/>
              </a:rPr>
              <a:t>Data</a:t>
            </a:r>
            <a:r>
              <a:rPr lang="en-US" altLang="ja-JP" b="1" dirty="0">
                <a:latin typeface="Barlow Light"/>
              </a:rPr>
              <a:t> </a:t>
            </a:r>
            <a:r>
              <a:rPr lang="ja-JP" altLang="en-US" b="1">
                <a:latin typeface="Barlow Light"/>
              </a:rPr>
              <a:t>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41070" y="1080917"/>
            <a:ext cx="11202396" cy="5142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300" b="1" dirty="0">
                <a:latin typeface="Arial" panose="020B0604020202020204" pitchFamily="34" charset="0"/>
                <a:cs typeface="Arial" panose="020B0604020202020204" pitchFamily="34" charset="0"/>
              </a:rPr>
              <a:t>Data Collection</a:t>
            </a:r>
          </a:p>
          <a:p>
            <a:pPr>
              <a:lnSpc>
                <a:spcPct val="150000"/>
              </a:lnSpc>
            </a:pPr>
            <a:r>
              <a:rPr lang="en-US" altLang="zh-CN" dirty="0">
                <a:latin typeface="Arial" panose="020B0604020202020204" pitchFamily="34" charset="0"/>
                <a:cs typeface="Arial" panose="020B0604020202020204" pitchFamily="34" charset="0"/>
              </a:rPr>
              <a:t>Data Sources</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Internet and Social Media: Collect data via APIs or web scraping from internet and social media platforms.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Twitter API, Facebook Graph API, Instagram API.</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Government and Public Institutions: Access public data released by governments and public institutions.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a:t>
            </a:r>
            <a:r>
              <a:rPr lang="en-US" altLang="zh-CN" dirty="0" err="1">
                <a:latin typeface="Arial" panose="020B0604020202020204" pitchFamily="34" charset="0"/>
                <a:cs typeface="Arial" panose="020B0604020202020204" pitchFamily="34" charset="0"/>
              </a:rPr>
              <a:t>data.gov</a:t>
            </a:r>
            <a:r>
              <a:rPr lang="en-US" altLang="zh-CN" dirty="0">
                <a:latin typeface="Arial" panose="020B0604020202020204" pitchFamily="34" charset="0"/>
                <a:cs typeface="Arial" panose="020B0604020202020204" pitchFamily="34" charset="0"/>
              </a:rPr>
              <a:t>, EU Open Data Portal, World Bank Data.</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Research and Academic Institutions: Use datasets published by research and academic institutions.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UCI Machine Learning Repository, Kaggle, IEEE </a:t>
            </a:r>
            <a:r>
              <a:rPr lang="en-US" altLang="zh-CN" dirty="0" err="1">
                <a:latin typeface="Arial" panose="020B0604020202020204" pitchFamily="34" charset="0"/>
                <a:cs typeface="Arial" panose="020B0604020202020204" pitchFamily="34" charset="0"/>
              </a:rPr>
              <a:t>DataPort</a:t>
            </a:r>
            <a:r>
              <a:rPr lang="en-US" altLang="zh-CN"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Companies and Enterprises: Internal business data or data from partners.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company databases, CRM systems, ERP systems.</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Market Research Firms: Purchase or subscribe to data and reports from market research firms.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Sources: Nielsen, Gartner, </a:t>
            </a:r>
            <a:r>
              <a:rPr lang="en-US" altLang="zh-CN" dirty="0" err="1">
                <a:latin typeface="Arial" panose="020B0604020202020204" pitchFamily="34" charset="0"/>
                <a:cs typeface="Arial" panose="020B0604020202020204" pitchFamily="34" charset="0"/>
              </a:rPr>
              <a:t>Forrsteer</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9037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2221"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52221" y="1103908"/>
            <a:ext cx="9884598" cy="5166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Cleaning</a:t>
            </a:r>
          </a:p>
          <a:p>
            <a:pPr>
              <a:lnSpc>
                <a:spcPct val="150000"/>
              </a:lnSpc>
            </a:pPr>
            <a:r>
              <a:rPr lang="en-US" altLang="zh-CN" b="1" dirty="0">
                <a:latin typeface="Arial" panose="020B0604020202020204" pitchFamily="34" charset="0"/>
                <a:cs typeface="Arial" panose="020B0604020202020204" pitchFamily="34" charset="0"/>
              </a:rPr>
              <a:t>1</a:t>
            </a:r>
            <a:r>
              <a:rPr lang="en-US" b="1" dirty="0">
                <a:latin typeface="Arial" panose="020B0604020202020204" pitchFamily="34" charset="0"/>
                <a:cs typeface="Arial" panose="020B0604020202020204" pitchFamily="34" charset="0"/>
              </a:rPr>
              <a:t>. Handling Missing Values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Deleting Missing Values: If the proportion of missing values is small, consider deleting records that contain missing values.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Imputing Missing Values: Use statistical methods such as mean, median, mode, or other techniques to fill in missing values.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Interpolation: Use interpolation methods, such as linear interpolation, to fill in missing values.</a:t>
            </a:r>
          </a:p>
          <a:p>
            <a:pPr>
              <a:lnSpc>
                <a:spcPct val="150000"/>
              </a:lnSpc>
            </a:pPr>
            <a:r>
              <a:rPr lang="en-US" altLang="zh-CN" b="1" dirty="0">
                <a:latin typeface="Arial" panose="020B0604020202020204" pitchFamily="34" charset="0"/>
                <a:cs typeface="Arial" panose="020B0604020202020204" pitchFamily="34" charset="0"/>
              </a:rPr>
              <a:t>2.</a:t>
            </a:r>
            <a:r>
              <a:rPr lang="zh-CN" altLang="en-US"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Handling Duplicate Values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Deleting Duplicate Values: Check for and delete duplicate records in the dataset.</a:t>
            </a:r>
          </a:p>
          <a:p>
            <a:pPr>
              <a:lnSpc>
                <a:spcPct val="150000"/>
              </a:lnSpc>
            </a:pPr>
            <a:r>
              <a:rPr lang="en-US" altLang="zh-CN"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 Handling Outliers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Box Plot Method: Use box plots to identify and handle outliers.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Z-Score Method: Identify and handle outliers by calculating the Z-score.</a:t>
            </a:r>
          </a:p>
        </p:txBody>
      </p:sp>
    </p:spTree>
    <p:extLst>
      <p:ext uri="{BB962C8B-B14F-4D97-AF65-F5344CB8AC3E}">
        <p14:creationId xmlns:p14="http://schemas.microsoft.com/office/powerpoint/2010/main" val="151689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5939"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90504" y="1048760"/>
            <a:ext cx="5207408" cy="44729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Transformation</a:t>
            </a:r>
          </a:p>
          <a:p>
            <a:pPr>
              <a:lnSpc>
                <a:spcPct val="150000"/>
              </a:lnSpc>
            </a:pPr>
            <a:endParaRPr lang="en-US" sz="2400"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1. Standardization</a:t>
            </a:r>
            <a:r>
              <a:rPr lang="en-US" dirty="0">
                <a:latin typeface="Arial" panose="020B0604020202020204" pitchFamily="34" charset="0"/>
                <a:cs typeface="Arial" panose="020B0604020202020204" pitchFamily="34" charset="0"/>
              </a:rPr>
              <a:t>: Converts features to have a mean of 0 and a standard deviation of 1.</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pP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Case: Suitable for features with different scales, like in neural networks and linear regression.</a:t>
            </a:r>
          </a:p>
        </p:txBody>
      </p:sp>
      <p:pic>
        <p:nvPicPr>
          <p:cNvPr id="3" name="Picture 2">
            <a:extLst>
              <a:ext uri="{FF2B5EF4-FFF2-40B4-BE49-F238E27FC236}">
                <a16:creationId xmlns:a16="http://schemas.microsoft.com/office/drawing/2014/main" id="{03148735-E09F-9CDC-4410-55D0C72EE014}"/>
              </a:ext>
            </a:extLst>
          </p:cNvPr>
          <p:cNvPicPr>
            <a:picLocks noChangeAspect="1"/>
          </p:cNvPicPr>
          <p:nvPr/>
        </p:nvPicPr>
        <p:blipFill>
          <a:blip r:embed="rId2"/>
          <a:stretch>
            <a:fillRect/>
          </a:stretch>
        </p:blipFill>
        <p:spPr>
          <a:xfrm>
            <a:off x="1928649" y="3274112"/>
            <a:ext cx="1569063" cy="627625"/>
          </a:xfrm>
          <a:prstGeom prst="rect">
            <a:avLst/>
          </a:prstGeom>
        </p:spPr>
      </p:pic>
      <p:pic>
        <p:nvPicPr>
          <p:cNvPr id="5" name="Picture 4">
            <a:extLst>
              <a:ext uri="{FF2B5EF4-FFF2-40B4-BE49-F238E27FC236}">
                <a16:creationId xmlns:a16="http://schemas.microsoft.com/office/drawing/2014/main" id="{5DCA3939-B898-328E-440F-755F86E4CA62}"/>
              </a:ext>
            </a:extLst>
          </p:cNvPr>
          <p:cNvPicPr>
            <a:picLocks noChangeAspect="1"/>
          </p:cNvPicPr>
          <p:nvPr/>
        </p:nvPicPr>
        <p:blipFill>
          <a:blip r:embed="rId3"/>
          <a:stretch>
            <a:fillRect/>
          </a:stretch>
        </p:blipFill>
        <p:spPr>
          <a:xfrm>
            <a:off x="5991728" y="2348152"/>
            <a:ext cx="5984170" cy="3173564"/>
          </a:xfrm>
          <a:prstGeom prst="rect">
            <a:avLst/>
          </a:prstGeom>
        </p:spPr>
      </p:pic>
    </p:spTree>
    <p:extLst>
      <p:ext uri="{BB962C8B-B14F-4D97-AF65-F5344CB8AC3E}">
        <p14:creationId xmlns:p14="http://schemas.microsoft.com/office/powerpoint/2010/main" val="389613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5939"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55939" y="1041716"/>
            <a:ext cx="5453846" cy="4057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Transformation</a:t>
            </a:r>
          </a:p>
          <a:p>
            <a:pPr>
              <a:lnSpc>
                <a:spcPct val="150000"/>
              </a:lnSpc>
            </a:pPr>
            <a:endParaRPr lang="en-US" sz="2400"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2. Normalization</a:t>
            </a:r>
            <a:r>
              <a:rPr lang="en-US" dirty="0">
                <a:latin typeface="Arial" panose="020B0604020202020204" pitchFamily="34" charset="0"/>
                <a:cs typeface="Arial" panose="020B0604020202020204" pitchFamily="34" charset="0"/>
              </a:rPr>
              <a:t>: Scales features to a specific range, usually [0, 1].</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pP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Case: When features need to be on the same scale, such as in KNN and clustering algorithms.</a:t>
            </a:r>
          </a:p>
        </p:txBody>
      </p:sp>
      <p:pic>
        <p:nvPicPr>
          <p:cNvPr id="5" name="Picture 4">
            <a:extLst>
              <a:ext uri="{FF2B5EF4-FFF2-40B4-BE49-F238E27FC236}">
                <a16:creationId xmlns:a16="http://schemas.microsoft.com/office/drawing/2014/main" id="{A7375652-E10E-808A-D5BC-4158F52DEE6B}"/>
              </a:ext>
            </a:extLst>
          </p:cNvPr>
          <p:cNvPicPr>
            <a:picLocks noChangeAspect="1"/>
          </p:cNvPicPr>
          <p:nvPr/>
        </p:nvPicPr>
        <p:blipFill>
          <a:blip r:embed="rId3"/>
          <a:stretch>
            <a:fillRect/>
          </a:stretch>
        </p:blipFill>
        <p:spPr>
          <a:xfrm>
            <a:off x="1617790" y="3278194"/>
            <a:ext cx="2283374" cy="646956"/>
          </a:xfrm>
          <a:prstGeom prst="rect">
            <a:avLst/>
          </a:prstGeom>
        </p:spPr>
      </p:pic>
      <p:pic>
        <p:nvPicPr>
          <p:cNvPr id="3" name="Picture 2">
            <a:extLst>
              <a:ext uri="{FF2B5EF4-FFF2-40B4-BE49-F238E27FC236}">
                <a16:creationId xmlns:a16="http://schemas.microsoft.com/office/drawing/2014/main" id="{3823781F-86AA-B545-259F-C2E24AFCAF5D}"/>
              </a:ext>
            </a:extLst>
          </p:cNvPr>
          <p:cNvPicPr>
            <a:picLocks noChangeAspect="1"/>
          </p:cNvPicPr>
          <p:nvPr/>
        </p:nvPicPr>
        <p:blipFill>
          <a:blip r:embed="rId4"/>
          <a:stretch>
            <a:fillRect/>
          </a:stretch>
        </p:blipFill>
        <p:spPr>
          <a:xfrm>
            <a:off x="6096000" y="1162050"/>
            <a:ext cx="5981700" cy="4533900"/>
          </a:xfrm>
          <a:prstGeom prst="rect">
            <a:avLst/>
          </a:prstGeom>
        </p:spPr>
      </p:pic>
    </p:spTree>
    <p:extLst>
      <p:ext uri="{BB962C8B-B14F-4D97-AF65-F5344CB8AC3E}">
        <p14:creationId xmlns:p14="http://schemas.microsoft.com/office/powerpoint/2010/main" val="69152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5939"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430280" y="1076792"/>
            <a:ext cx="9884598" cy="28109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Transformation</a:t>
            </a:r>
          </a:p>
          <a:p>
            <a:pPr>
              <a:lnSpc>
                <a:spcPct val="150000"/>
              </a:lnSpc>
            </a:pPr>
            <a:endParaRPr lang="en-US" sz="2400"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3. Log Transformation</a:t>
            </a:r>
            <a:r>
              <a:rPr lang="en-US" dirty="0">
                <a:latin typeface="Arial" panose="020B0604020202020204" pitchFamily="34" charset="0"/>
                <a:cs typeface="Arial" panose="020B0604020202020204" pitchFamily="34" charset="0"/>
              </a:rPr>
              <a:t>: Converts skewed data into a more normal distribution.</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Case: Suitable for data with exponential growth or multiplicative effects.</a:t>
            </a:r>
          </a:p>
        </p:txBody>
      </p:sp>
      <p:pic>
        <p:nvPicPr>
          <p:cNvPr id="6" name="Picture 5">
            <a:extLst>
              <a:ext uri="{FF2B5EF4-FFF2-40B4-BE49-F238E27FC236}">
                <a16:creationId xmlns:a16="http://schemas.microsoft.com/office/drawing/2014/main" id="{CA01504B-74B4-A298-0D0A-53A21BCA3802}"/>
              </a:ext>
            </a:extLst>
          </p:cNvPr>
          <p:cNvPicPr>
            <a:picLocks noChangeAspect="1"/>
          </p:cNvPicPr>
          <p:nvPr/>
        </p:nvPicPr>
        <p:blipFill>
          <a:blip r:embed="rId2"/>
          <a:stretch>
            <a:fillRect/>
          </a:stretch>
        </p:blipFill>
        <p:spPr>
          <a:xfrm>
            <a:off x="4282965" y="2923091"/>
            <a:ext cx="1303495" cy="349390"/>
          </a:xfrm>
          <a:prstGeom prst="rect">
            <a:avLst/>
          </a:prstGeom>
        </p:spPr>
      </p:pic>
      <p:pic>
        <p:nvPicPr>
          <p:cNvPr id="3" name="Picture 2">
            <a:extLst>
              <a:ext uri="{FF2B5EF4-FFF2-40B4-BE49-F238E27FC236}">
                <a16:creationId xmlns:a16="http://schemas.microsoft.com/office/drawing/2014/main" id="{CC6ACC37-6179-A363-1DB6-0BF12EB33528}"/>
              </a:ext>
            </a:extLst>
          </p:cNvPr>
          <p:cNvPicPr>
            <a:picLocks noChangeAspect="1"/>
          </p:cNvPicPr>
          <p:nvPr/>
        </p:nvPicPr>
        <p:blipFill>
          <a:blip r:embed="rId3"/>
          <a:stretch>
            <a:fillRect/>
          </a:stretch>
        </p:blipFill>
        <p:spPr>
          <a:xfrm>
            <a:off x="1700260" y="4085961"/>
            <a:ext cx="7772400" cy="2263805"/>
          </a:xfrm>
          <a:prstGeom prst="rect">
            <a:avLst/>
          </a:prstGeom>
        </p:spPr>
      </p:pic>
    </p:spTree>
    <p:extLst>
      <p:ext uri="{BB962C8B-B14F-4D97-AF65-F5344CB8AC3E}">
        <p14:creationId xmlns:p14="http://schemas.microsoft.com/office/powerpoint/2010/main" val="415289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430280" y="1010561"/>
            <a:ext cx="9884598" cy="32264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Transformation</a:t>
            </a:r>
          </a:p>
          <a:p>
            <a:pPr>
              <a:lnSpc>
                <a:spcPct val="150000"/>
              </a:lnSpc>
            </a:pPr>
            <a:endParaRPr lang="en-US" sz="2400" b="1" dirty="0">
              <a:latin typeface="Arial" panose="020B0604020202020204" pitchFamily="34" charset="0"/>
              <a:cs typeface="Arial" panose="020B0604020202020204" pitchFamily="34" charset="0"/>
            </a:endParaRPr>
          </a:p>
          <a:p>
            <a:pPr>
              <a:lnSpc>
                <a:spcPct val="150000"/>
              </a:lnSpc>
            </a:pPr>
            <a:r>
              <a:rPr lang="en-US" altLang="zh-CN"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 Mean Deviation Transformation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Centers data by subtracting the mean from each data point.</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Case: To remove mean shift and center data distribution.</a:t>
            </a:r>
          </a:p>
        </p:txBody>
      </p:sp>
      <p:pic>
        <p:nvPicPr>
          <p:cNvPr id="5" name="Picture 4">
            <a:extLst>
              <a:ext uri="{FF2B5EF4-FFF2-40B4-BE49-F238E27FC236}">
                <a16:creationId xmlns:a16="http://schemas.microsoft.com/office/drawing/2014/main" id="{EB213E9C-C809-3BAC-219B-3564796F785A}"/>
              </a:ext>
            </a:extLst>
          </p:cNvPr>
          <p:cNvPicPr>
            <a:picLocks noChangeAspect="1"/>
          </p:cNvPicPr>
          <p:nvPr/>
        </p:nvPicPr>
        <p:blipFill>
          <a:blip r:embed="rId2"/>
          <a:stretch>
            <a:fillRect/>
          </a:stretch>
        </p:blipFill>
        <p:spPr>
          <a:xfrm>
            <a:off x="4848519" y="3228107"/>
            <a:ext cx="1542854" cy="401785"/>
          </a:xfrm>
          <a:prstGeom prst="rect">
            <a:avLst/>
          </a:prstGeom>
        </p:spPr>
      </p:pic>
    </p:spTree>
    <p:extLst>
      <p:ext uri="{BB962C8B-B14F-4D97-AF65-F5344CB8AC3E}">
        <p14:creationId xmlns:p14="http://schemas.microsoft.com/office/powerpoint/2010/main" val="2412177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430280" y="1019027"/>
            <a:ext cx="9884598" cy="11318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Transformation</a:t>
            </a:r>
          </a:p>
          <a:p>
            <a:pPr>
              <a:lnSpc>
                <a:spcPct val="150000"/>
              </a:lnSpc>
            </a:pPr>
            <a:endParaRPr lang="en-US" sz="2400" b="1"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1820D43A-574E-2B87-5264-E433A7943CDF}"/>
              </a:ext>
            </a:extLst>
          </p:cNvPr>
          <p:cNvGraphicFramePr>
            <a:graphicFrameLocks noGrp="1"/>
          </p:cNvGraphicFramePr>
          <p:nvPr>
            <p:extLst>
              <p:ext uri="{D42A27DB-BD31-4B8C-83A1-F6EECF244321}">
                <p14:modId xmlns:p14="http://schemas.microsoft.com/office/powerpoint/2010/main" val="3183180344"/>
              </p:ext>
            </p:extLst>
          </p:nvPr>
        </p:nvGraphicFramePr>
        <p:xfrm>
          <a:off x="984552" y="1924093"/>
          <a:ext cx="8579210" cy="4640097"/>
        </p:xfrm>
        <a:graphic>
          <a:graphicData uri="http://schemas.openxmlformats.org/drawingml/2006/table">
            <a:tbl>
              <a:tblPr/>
              <a:tblGrid>
                <a:gridCol w="1715842">
                  <a:extLst>
                    <a:ext uri="{9D8B030D-6E8A-4147-A177-3AD203B41FA5}">
                      <a16:colId xmlns:a16="http://schemas.microsoft.com/office/drawing/2014/main" val="1887411495"/>
                    </a:ext>
                  </a:extLst>
                </a:gridCol>
                <a:gridCol w="1715842">
                  <a:extLst>
                    <a:ext uri="{9D8B030D-6E8A-4147-A177-3AD203B41FA5}">
                      <a16:colId xmlns:a16="http://schemas.microsoft.com/office/drawing/2014/main" val="4085125520"/>
                    </a:ext>
                  </a:extLst>
                </a:gridCol>
                <a:gridCol w="1715842">
                  <a:extLst>
                    <a:ext uri="{9D8B030D-6E8A-4147-A177-3AD203B41FA5}">
                      <a16:colId xmlns:a16="http://schemas.microsoft.com/office/drawing/2014/main" val="2973329987"/>
                    </a:ext>
                  </a:extLst>
                </a:gridCol>
                <a:gridCol w="1715842">
                  <a:extLst>
                    <a:ext uri="{9D8B030D-6E8A-4147-A177-3AD203B41FA5}">
                      <a16:colId xmlns:a16="http://schemas.microsoft.com/office/drawing/2014/main" val="1752258793"/>
                    </a:ext>
                  </a:extLst>
                </a:gridCol>
                <a:gridCol w="1715842">
                  <a:extLst>
                    <a:ext uri="{9D8B030D-6E8A-4147-A177-3AD203B41FA5}">
                      <a16:colId xmlns:a16="http://schemas.microsoft.com/office/drawing/2014/main" val="3336959532"/>
                    </a:ext>
                  </a:extLst>
                </a:gridCol>
              </a:tblGrid>
              <a:tr h="254778">
                <a:tc>
                  <a:txBody>
                    <a:bodyPr/>
                    <a:lstStyle/>
                    <a:p>
                      <a:r>
                        <a:rPr lang="en-AU" sz="1200" b="1" dirty="0">
                          <a:latin typeface="Arial" panose="020B0604020202020204" pitchFamily="34" charset="0"/>
                          <a:cs typeface="Arial" panose="020B0604020202020204" pitchFamily="34" charset="0"/>
                        </a:rPr>
                        <a:t>Transformation Method</a:t>
                      </a:r>
                      <a:endParaRPr lang="en-AU" sz="1200" dirty="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b="1" dirty="0">
                          <a:latin typeface="Arial" panose="020B0604020202020204" pitchFamily="34" charset="0"/>
                          <a:cs typeface="Arial" panose="020B0604020202020204" pitchFamily="34" charset="0"/>
                        </a:rPr>
                        <a:t>Definition</a:t>
                      </a:r>
                      <a:endParaRPr lang="en-AU" sz="1200" dirty="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b="1">
                          <a:latin typeface="Arial" panose="020B0604020202020204" pitchFamily="34" charset="0"/>
                          <a:cs typeface="Arial" panose="020B0604020202020204" pitchFamily="34" charset="0"/>
                        </a:rPr>
                        <a:t>Applicable Algorithms</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b="1">
                          <a:latin typeface="Arial" panose="020B0604020202020204" pitchFamily="34" charset="0"/>
                          <a:cs typeface="Arial" panose="020B0604020202020204" pitchFamily="34" charset="0"/>
                        </a:rPr>
                        <a:t>Characteristics</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b="1">
                          <a:latin typeface="Arial" panose="020B0604020202020204" pitchFamily="34" charset="0"/>
                          <a:cs typeface="Arial" panose="020B0604020202020204" pitchFamily="34" charset="0"/>
                        </a:rPr>
                        <a:t>Use Cases</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extLst>
                  <a:ext uri="{0D108BD9-81ED-4DB2-BD59-A6C34878D82A}">
                    <a16:rowId xmlns:a16="http://schemas.microsoft.com/office/drawing/2014/main" val="1836729254"/>
                  </a:ext>
                </a:extLst>
              </a:tr>
              <a:tr h="909923">
                <a:tc>
                  <a:txBody>
                    <a:bodyPr/>
                    <a:lstStyle/>
                    <a:p>
                      <a:r>
                        <a:rPr lang="en-AU" sz="1200" b="1" dirty="0">
                          <a:latin typeface="Arial" panose="020B0604020202020204" pitchFamily="34" charset="0"/>
                          <a:cs typeface="Arial" panose="020B0604020202020204" pitchFamily="34" charset="0"/>
                        </a:rPr>
                        <a:t>Standardization</a:t>
                      </a:r>
                      <a:endParaRPr lang="en-AU" sz="1200" dirty="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Adjusts data to have a mean of 0 and a standard deviation of 1, so features are on a similar scale.</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K-Means, SVM, Linear Regression</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Ensures features are comparable in scale; sensitive to outliers.</a:t>
                      </a:r>
                    </a:p>
                  </a:txBody>
                  <a:tcPr marL="36566" marR="36566" marT="18283" marB="18283" anchor="ctr">
                    <a:lnL>
                      <a:noFill/>
                    </a:lnL>
                    <a:lnR>
                      <a:noFill/>
                    </a:lnR>
                    <a:lnT>
                      <a:noFill/>
                    </a:lnT>
                    <a:lnB>
                      <a:noFill/>
                    </a:lnB>
                    <a:noFill/>
                  </a:tcPr>
                </a:tc>
                <a:tc>
                  <a:txBody>
                    <a:bodyPr/>
                    <a:lstStyle/>
                    <a:p>
                      <a:r>
                        <a:rPr lang="en-AU" sz="1200" dirty="0">
                          <a:latin typeface="Arial" panose="020B0604020202020204" pitchFamily="34" charset="0"/>
                          <a:cs typeface="Arial" panose="020B0604020202020204" pitchFamily="34" charset="0"/>
                        </a:rPr>
                        <a:t>When features have different units or scales, and you need to compare them directly.</a:t>
                      </a:r>
                    </a:p>
                  </a:txBody>
                  <a:tcPr marL="36566" marR="36566" marT="18283" marB="18283" anchor="ctr">
                    <a:lnL>
                      <a:noFill/>
                    </a:lnL>
                    <a:lnR>
                      <a:noFill/>
                    </a:lnR>
                    <a:lnT>
                      <a:noFill/>
                    </a:lnT>
                    <a:lnB>
                      <a:noFill/>
                    </a:lnB>
                    <a:noFill/>
                  </a:tcPr>
                </a:tc>
                <a:extLst>
                  <a:ext uri="{0D108BD9-81ED-4DB2-BD59-A6C34878D82A}">
                    <a16:rowId xmlns:a16="http://schemas.microsoft.com/office/drawing/2014/main" val="2850692755"/>
                  </a:ext>
                </a:extLst>
              </a:tr>
              <a:tr h="1128304">
                <a:tc>
                  <a:txBody>
                    <a:bodyPr/>
                    <a:lstStyle/>
                    <a:p>
                      <a:r>
                        <a:rPr lang="en-AU" sz="1200" b="1">
                          <a:latin typeface="Arial" panose="020B0604020202020204" pitchFamily="34" charset="0"/>
                          <a:cs typeface="Arial" panose="020B0604020202020204" pitchFamily="34" charset="0"/>
                        </a:rPr>
                        <a:t>Normalization</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Scales data to a fixed range, usually [0, 1] or [-1, 1], making all data fit within the same range.</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Neural Networks (e.g., Deep Learning), KNN</a:t>
                      </a:r>
                    </a:p>
                  </a:txBody>
                  <a:tcPr marL="36566" marR="36566" marT="18283" marB="18283" anchor="ctr">
                    <a:lnL>
                      <a:noFill/>
                    </a:lnL>
                    <a:lnR>
                      <a:noFill/>
                    </a:lnR>
                    <a:lnT>
                      <a:noFill/>
                    </a:lnT>
                    <a:lnB>
                      <a:noFill/>
                    </a:lnB>
                    <a:noFill/>
                  </a:tcPr>
                </a:tc>
                <a:tc>
                  <a:txBody>
                    <a:bodyPr/>
                    <a:lstStyle/>
                    <a:p>
                      <a:r>
                        <a:rPr lang="en-AU" sz="1200" dirty="0">
                          <a:latin typeface="Arial" panose="020B0604020202020204" pitchFamily="34" charset="0"/>
                          <a:cs typeface="Arial" panose="020B0604020202020204" pitchFamily="34" charset="0"/>
                        </a:rPr>
                        <a:t>Compresses data to the same range; ideal for algorithms sensitive to input scale.</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When the input features have different ranges, and the model (like neural networks) requires data within a specific range.</a:t>
                      </a:r>
                    </a:p>
                  </a:txBody>
                  <a:tcPr marL="36566" marR="36566" marT="18283" marB="18283" anchor="ctr">
                    <a:lnL>
                      <a:noFill/>
                    </a:lnL>
                    <a:lnR>
                      <a:noFill/>
                    </a:lnR>
                    <a:lnT>
                      <a:noFill/>
                    </a:lnT>
                    <a:lnB>
                      <a:noFill/>
                    </a:lnB>
                    <a:noFill/>
                  </a:tcPr>
                </a:tc>
                <a:extLst>
                  <a:ext uri="{0D108BD9-81ED-4DB2-BD59-A6C34878D82A}">
                    <a16:rowId xmlns:a16="http://schemas.microsoft.com/office/drawing/2014/main" val="2641064037"/>
                  </a:ext>
                </a:extLst>
              </a:tr>
              <a:tr h="1019113">
                <a:tc>
                  <a:txBody>
                    <a:bodyPr/>
                    <a:lstStyle/>
                    <a:p>
                      <a:r>
                        <a:rPr lang="en-AU" sz="1200" b="1">
                          <a:latin typeface="Arial" panose="020B0604020202020204" pitchFamily="34" charset="0"/>
                          <a:cs typeface="Arial" panose="020B0604020202020204" pitchFamily="34" charset="0"/>
                        </a:rPr>
                        <a:t>Log Transformation</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Applies a logarithm to data to reduce the impact of large values, making differences more manageable.</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Linear Regression, Decision Trees</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Reduces the effect of large values and skewness; not suitable for negative or zero values.</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When data is highly skewed, such as income data, where large values dominate.</a:t>
                      </a:r>
                    </a:p>
                  </a:txBody>
                  <a:tcPr marL="36566" marR="36566" marT="18283" marB="18283" anchor="ctr">
                    <a:lnL>
                      <a:noFill/>
                    </a:lnL>
                    <a:lnR>
                      <a:noFill/>
                    </a:lnR>
                    <a:lnT>
                      <a:noFill/>
                    </a:lnT>
                    <a:lnB>
                      <a:noFill/>
                    </a:lnB>
                    <a:noFill/>
                  </a:tcPr>
                </a:tc>
                <a:extLst>
                  <a:ext uri="{0D108BD9-81ED-4DB2-BD59-A6C34878D82A}">
                    <a16:rowId xmlns:a16="http://schemas.microsoft.com/office/drawing/2014/main" val="421323582"/>
                  </a:ext>
                </a:extLst>
              </a:tr>
              <a:tr h="1019113">
                <a:tc>
                  <a:txBody>
                    <a:bodyPr/>
                    <a:lstStyle/>
                    <a:p>
                      <a:r>
                        <a:rPr lang="en-AU" sz="1200" b="1">
                          <a:latin typeface="Arial" panose="020B0604020202020204" pitchFamily="34" charset="0"/>
                          <a:cs typeface="Arial" panose="020B0604020202020204" pitchFamily="34" charset="0"/>
                        </a:rPr>
                        <a:t>Mean Deviation Transformation</a:t>
                      </a:r>
                      <a:endParaRPr lang="en-AU" sz="1200">
                        <a:latin typeface="Arial" panose="020B0604020202020204" pitchFamily="34" charset="0"/>
                        <a:cs typeface="Arial" panose="020B0604020202020204" pitchFamily="34" charset="0"/>
                      </a:endParaRP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Shifts data around its mean, centering it at 0, which helps in identifying variations.</a:t>
                      </a:r>
                    </a:p>
                  </a:txBody>
                  <a:tcPr marL="36566" marR="36566" marT="18283" marB="18283" anchor="ctr">
                    <a:lnL>
                      <a:noFill/>
                    </a:lnL>
                    <a:lnR>
                      <a:noFill/>
                    </a:lnR>
                    <a:lnT>
                      <a:noFill/>
                    </a:lnT>
                    <a:lnB>
                      <a:noFill/>
                    </a:lnB>
                    <a:noFill/>
                  </a:tcPr>
                </a:tc>
                <a:tc>
                  <a:txBody>
                    <a:bodyPr/>
                    <a:lstStyle/>
                    <a:p>
                      <a:r>
                        <a:rPr lang="en-AU" sz="1200" dirty="0">
                          <a:latin typeface="Arial" panose="020B0604020202020204" pitchFamily="34" charset="0"/>
                          <a:cs typeface="Arial" panose="020B0604020202020204" pitchFamily="34" charset="0"/>
                        </a:rPr>
                        <a:t>Time Series Analysis, Signal Processing</a:t>
                      </a:r>
                    </a:p>
                  </a:txBody>
                  <a:tcPr marL="36566" marR="36566" marT="18283" marB="18283" anchor="ctr">
                    <a:lnL>
                      <a:noFill/>
                    </a:lnL>
                    <a:lnR>
                      <a:noFill/>
                    </a:lnR>
                    <a:lnT>
                      <a:noFill/>
                    </a:lnT>
                    <a:lnB>
                      <a:noFill/>
                    </a:lnB>
                    <a:noFill/>
                  </a:tcPr>
                </a:tc>
                <a:tc>
                  <a:txBody>
                    <a:bodyPr/>
                    <a:lstStyle/>
                    <a:p>
                      <a:r>
                        <a:rPr lang="en-AU" sz="1200">
                          <a:latin typeface="Arial" panose="020B0604020202020204" pitchFamily="34" charset="0"/>
                          <a:cs typeface="Arial" panose="020B0604020202020204" pitchFamily="34" charset="0"/>
                        </a:rPr>
                        <a:t>Centers data around the mean; useful for removing overall trends or shifts while retaining the original shape of data.</a:t>
                      </a:r>
                    </a:p>
                  </a:txBody>
                  <a:tcPr marL="36566" marR="36566" marT="18283" marB="18283" anchor="ctr">
                    <a:lnL>
                      <a:noFill/>
                    </a:lnL>
                    <a:lnR>
                      <a:noFill/>
                    </a:lnR>
                    <a:lnT>
                      <a:noFill/>
                    </a:lnT>
                    <a:lnB>
                      <a:noFill/>
                    </a:lnB>
                    <a:noFill/>
                  </a:tcPr>
                </a:tc>
                <a:tc>
                  <a:txBody>
                    <a:bodyPr/>
                    <a:lstStyle/>
                    <a:p>
                      <a:r>
                        <a:rPr lang="en-AU" sz="1200" dirty="0">
                          <a:latin typeface="Arial" panose="020B0604020202020204" pitchFamily="34" charset="0"/>
                          <a:cs typeface="Arial" panose="020B0604020202020204" pitchFamily="34" charset="0"/>
                        </a:rPr>
                        <a:t>When you need to analyse data deviations from the mean, such as in signal processing or removing trends in time series data.</a:t>
                      </a:r>
                    </a:p>
                  </a:txBody>
                  <a:tcPr marL="36566" marR="36566" marT="18283" marB="18283" anchor="ctr">
                    <a:lnL>
                      <a:noFill/>
                    </a:lnL>
                    <a:lnR>
                      <a:noFill/>
                    </a:lnR>
                    <a:lnT>
                      <a:noFill/>
                    </a:lnT>
                    <a:lnB>
                      <a:noFill/>
                    </a:lnB>
                    <a:noFill/>
                  </a:tcPr>
                </a:tc>
                <a:extLst>
                  <a:ext uri="{0D108BD9-81ED-4DB2-BD59-A6C34878D82A}">
                    <a16:rowId xmlns:a16="http://schemas.microsoft.com/office/drawing/2014/main" val="669528493"/>
                  </a:ext>
                </a:extLst>
              </a:tr>
            </a:tbl>
          </a:graphicData>
        </a:graphic>
      </p:graphicFrame>
    </p:spTree>
    <p:extLst>
      <p:ext uri="{BB962C8B-B14F-4D97-AF65-F5344CB8AC3E}">
        <p14:creationId xmlns:p14="http://schemas.microsoft.com/office/powerpoint/2010/main" val="48270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C98-A5FE-ED4E-B5D8-1E13D7FFD3A2}"/>
              </a:ext>
            </a:extLst>
          </p:cNvPr>
          <p:cNvSpPr>
            <a:spLocks noGrp="1"/>
          </p:cNvSpPr>
          <p:nvPr>
            <p:ph type="ctrTitle"/>
          </p:nvPr>
        </p:nvSpPr>
        <p:spPr>
          <a:xfrm>
            <a:off x="430280" y="1869344"/>
            <a:ext cx="7401387" cy="3336170"/>
          </a:xfrm>
          <a:prstGeom prst="rect">
            <a:avLst/>
          </a:prstGeom>
        </p:spPr>
        <p:txBody>
          <a:bodyPr wrap="square" lIns="91440" tIns="45720" rIns="91440" bIns="45720" anchor="t" anchorCtr="0">
            <a:spAutoFit/>
          </a:bodyPr>
          <a:lstStyle/>
          <a:p>
            <a:pPr>
              <a:lnSpc>
                <a:spcPct val="150000"/>
              </a:lnSpc>
            </a:pPr>
            <a:r>
              <a:rPr lang="en-US" sz="3200" b="1" dirty="0">
                <a:solidFill>
                  <a:schemeClr val="tx1"/>
                </a:solidFill>
                <a:latin typeface="Arial" panose="020B0604020202020204" pitchFamily="34" charset="0"/>
                <a:cs typeface="Arial" panose="020B0604020202020204" pitchFamily="34" charset="0"/>
              </a:rPr>
              <a:t>Objectives:</a:t>
            </a:r>
            <a:br>
              <a:rPr lang="en-US" sz="1100" dirty="0">
                <a:solidFill>
                  <a:schemeClr val="tx1"/>
                </a:solidFill>
                <a:latin typeface="Arial" panose="020B0604020202020204" pitchFamily="34" charset="0"/>
                <a:cs typeface="Arial" panose="020B0604020202020204" pitchFamily="34" charset="0"/>
              </a:rPr>
            </a:br>
            <a:br>
              <a:rPr lang="en-US" sz="11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1. Basics of Machine Learning</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2. Understand what is machine learning lifecycle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3</a:t>
            </a:r>
            <a:r>
              <a:rPr lang="en-US" altLang="zh-CN" sz="2000" dirty="0">
                <a:solidFill>
                  <a:schemeClr val="tx1"/>
                </a:solidFill>
                <a:latin typeface="Arial" panose="020B0604020202020204" pitchFamily="34" charset="0"/>
                <a:cs typeface="Arial" panose="020B0604020202020204" pitchFamily="34" charset="0"/>
              </a:rPr>
              <a:t>. Define project objectives and translate them into machine learning problems (tasks)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4. Delve into data processing in detail</a:t>
            </a:r>
          </a:p>
        </p:txBody>
      </p:sp>
    </p:spTree>
    <p:extLst>
      <p:ext uri="{BB962C8B-B14F-4D97-AF65-F5344CB8AC3E}">
        <p14:creationId xmlns:p14="http://schemas.microsoft.com/office/powerpoint/2010/main" val="178172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2221"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52221" y="878585"/>
            <a:ext cx="10174875" cy="577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Splitting</a:t>
            </a:r>
          </a:p>
        </p:txBody>
      </p:sp>
      <p:sp>
        <p:nvSpPr>
          <p:cNvPr id="5" name="TextBox 4">
            <a:extLst>
              <a:ext uri="{FF2B5EF4-FFF2-40B4-BE49-F238E27FC236}">
                <a16:creationId xmlns:a16="http://schemas.microsoft.com/office/drawing/2014/main" id="{EA328AA4-FD1A-455F-F115-6CF4197CA7E5}"/>
              </a:ext>
            </a:extLst>
          </p:cNvPr>
          <p:cNvSpPr txBox="1"/>
          <p:nvPr/>
        </p:nvSpPr>
        <p:spPr>
          <a:xfrm>
            <a:off x="352221" y="1535375"/>
            <a:ext cx="10174876" cy="4524828"/>
          </a:xfrm>
          <a:prstGeom prst="rect">
            <a:avLst/>
          </a:prstGeom>
          <a:noFill/>
        </p:spPr>
        <p:txBody>
          <a:bodyPr wrap="square">
            <a:spAutoFit/>
          </a:bodyPr>
          <a:lstStyle/>
          <a:p>
            <a:pPr>
              <a:lnSpc>
                <a:spcPct val="150000"/>
              </a:lnSpc>
            </a:pPr>
            <a:r>
              <a:rPr lang="en-US" sz="1600" b="1" i="1" dirty="0">
                <a:latin typeface="Arial" panose="020B0604020202020204" pitchFamily="34" charset="0"/>
                <a:cs typeface="Arial" panose="020B0604020202020204" pitchFamily="34" charset="0"/>
              </a:rPr>
              <a:t>Training Set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 dataset used to train the model. The model learns the relationships between features and labels in the training data, adjusting its parameters to correctly predict unknown data.</a:t>
            </a:r>
          </a:p>
          <a:p>
            <a:pPr>
              <a:lnSpc>
                <a:spcPct val="150000"/>
              </a:lnSpc>
            </a:pPr>
            <a:r>
              <a:rPr lang="en-US" sz="1600" b="1" i="1" dirty="0">
                <a:latin typeface="Arial" panose="020B0604020202020204" pitchFamily="34" charset="0"/>
                <a:cs typeface="Arial" panose="020B0604020202020204" pitchFamily="34" charset="0"/>
              </a:rPr>
              <a:t>Validation Set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 dataset used during training to evaluate the model's performance. It helps in tuning hyperparameters and selecting the best model, preventing overfitting.</a:t>
            </a:r>
          </a:p>
          <a:p>
            <a:pPr>
              <a:lnSpc>
                <a:spcPct val="150000"/>
              </a:lnSpc>
            </a:pPr>
            <a:r>
              <a:rPr lang="en-US" sz="1600" b="1" i="1" dirty="0">
                <a:latin typeface="Arial" panose="020B0604020202020204" pitchFamily="34" charset="0"/>
                <a:cs typeface="Arial" panose="020B0604020202020204" pitchFamily="34" charset="0"/>
              </a:rPr>
              <a:t>Test Set: </a:t>
            </a:r>
            <a:r>
              <a:rPr lang="en-US" sz="1600" dirty="0">
                <a:latin typeface="Arial" panose="020B0604020202020204" pitchFamily="34" charset="0"/>
                <a:cs typeface="Arial" panose="020B0604020202020204" pitchFamily="34" charset="0"/>
              </a:rPr>
              <a:t>A dataset used for the final evaluation of the model's performance. It is completely independent, and the model's performance on the test set represents its expected effectiveness in real applications.</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Why we need splitting?</a:t>
            </a:r>
          </a:p>
          <a:p>
            <a:pPr>
              <a:lnSpc>
                <a:spcPct val="150000"/>
              </a:lnSpc>
            </a:pPr>
            <a:r>
              <a:rPr lang="en-US" sz="1600" dirty="0">
                <a:latin typeface="Arial" panose="020B0604020202020204" pitchFamily="34" charset="0"/>
                <a:cs typeface="Arial" panose="020B0604020202020204" pitchFamily="34" charset="0"/>
              </a:rPr>
              <a:t>Evaluating Model Performance: The test set is independent of the training process and is used to assess the model's performance on unseen data, thereby determining its generalization ability.</a:t>
            </a:r>
          </a:p>
          <a:p>
            <a:pPr>
              <a:lnSpc>
                <a:spcPct val="150000"/>
              </a:lnSpc>
            </a:pPr>
            <a:r>
              <a:rPr lang="en-US" sz="1600" dirty="0">
                <a:latin typeface="Arial" panose="020B0604020202020204" pitchFamily="34" charset="0"/>
                <a:cs typeface="Arial" panose="020B0604020202020204" pitchFamily="34" charset="0"/>
              </a:rPr>
              <a:t>Improving Model Reliability: This three-way split allows for a more accurate assessment of the model's actual performance, ensuring that it performs well in real-world applications.</a:t>
            </a:r>
          </a:p>
        </p:txBody>
      </p:sp>
    </p:spTree>
    <p:extLst>
      <p:ext uri="{BB962C8B-B14F-4D97-AF65-F5344CB8AC3E}">
        <p14:creationId xmlns:p14="http://schemas.microsoft.com/office/powerpoint/2010/main" val="86953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2221"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52221" y="1320416"/>
            <a:ext cx="10174875" cy="577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Splitting</a:t>
            </a:r>
          </a:p>
        </p:txBody>
      </p:sp>
      <p:sp>
        <p:nvSpPr>
          <p:cNvPr id="5" name="TextBox 4">
            <a:extLst>
              <a:ext uri="{FF2B5EF4-FFF2-40B4-BE49-F238E27FC236}">
                <a16:creationId xmlns:a16="http://schemas.microsoft.com/office/drawing/2014/main" id="{654DD497-CC38-4E19-F8F7-0CCC357912CC}"/>
              </a:ext>
            </a:extLst>
          </p:cNvPr>
          <p:cNvSpPr txBox="1"/>
          <p:nvPr/>
        </p:nvSpPr>
        <p:spPr>
          <a:xfrm>
            <a:off x="352221" y="1898266"/>
            <a:ext cx="9555350" cy="3780458"/>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How to Split Train-Test</a:t>
            </a:r>
          </a:p>
          <a:p>
            <a:pPr>
              <a:lnSpc>
                <a:spcPct val="150000"/>
              </a:lnSpc>
            </a:pPr>
            <a:r>
              <a:rPr lang="en-US" dirty="0">
                <a:latin typeface="Arial" panose="020B0604020202020204" pitchFamily="34" charset="0"/>
                <a:cs typeface="Arial" panose="020B0604020202020204" pitchFamily="34" charset="0"/>
              </a:rPr>
              <a:t>Steps:</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marL="800100" lvl="1" indent="-342900">
              <a:lnSpc>
                <a:spcPct val="150000"/>
              </a:lnSpc>
              <a:buFont typeface="+mj-lt"/>
              <a:buAutoNum type="arabicPeriod"/>
            </a:pPr>
            <a:r>
              <a:rPr lang="en-US" b="1" dirty="0">
                <a:latin typeface="Arial" panose="020B0604020202020204" pitchFamily="34" charset="0"/>
                <a:cs typeface="Arial" panose="020B0604020202020204" pitchFamily="34" charset="0"/>
              </a:rPr>
              <a:t>Divide the Dataset</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Comm on ratios are 70:30 or 80:20, meaning 70% or 80% of the data is used for training, and the remaining 30% or 20% is used for testing.</a:t>
            </a:r>
          </a:p>
          <a:p>
            <a:pPr marL="800100" lvl="1" indent="-342900">
              <a:lnSpc>
                <a:spcPct val="150000"/>
              </a:lnSpc>
              <a:buFont typeface="+mj-lt"/>
              <a:buAutoNum type="arabicPeriod"/>
            </a:pPr>
            <a:r>
              <a:rPr lang="en-US" b="1" dirty="0">
                <a:latin typeface="Arial" panose="020B0604020202020204" pitchFamily="34" charset="0"/>
                <a:cs typeface="Arial" panose="020B0604020202020204" pitchFamily="34" charset="0"/>
              </a:rPr>
              <a:t>Train the Model</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the training set to train the machine learning model.</a:t>
            </a:r>
          </a:p>
          <a:p>
            <a:pPr marL="800100" lvl="1" indent="-342900">
              <a:lnSpc>
                <a:spcPct val="150000"/>
              </a:lnSpc>
              <a:buFont typeface="+mj-lt"/>
              <a:buAutoNum type="arabicPeriod"/>
            </a:pPr>
            <a:r>
              <a:rPr lang="en-US" b="1" dirty="0">
                <a:latin typeface="Arial" panose="020B0604020202020204" pitchFamily="34" charset="0"/>
                <a:cs typeface="Arial" panose="020B0604020202020204" pitchFamily="34" charset="0"/>
              </a:rPr>
              <a:t>Evaluate the Model</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the test set to evaluate the performance of the model.</a:t>
            </a:r>
          </a:p>
        </p:txBody>
      </p:sp>
    </p:spTree>
    <p:extLst>
      <p:ext uri="{BB962C8B-B14F-4D97-AF65-F5344CB8AC3E}">
        <p14:creationId xmlns:p14="http://schemas.microsoft.com/office/powerpoint/2010/main" val="4138153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352221" y="293810"/>
            <a:ext cx="9687755" cy="584775"/>
          </a:xfrm>
          <a:prstGeom prst="rect">
            <a:avLst/>
          </a:prstGeom>
        </p:spPr>
        <p:txBody>
          <a:bodyPr wrap="square" lIns="91440" tIns="45720" rIns="91440" bIns="45720" anchor="t" anchorCtr="0">
            <a:spAutoFit/>
          </a:bodyPr>
          <a:lstStyle/>
          <a:p>
            <a:r>
              <a:rPr lang="ja-JP" altLang="en-US" b="1">
                <a:latin typeface="Barlow Light"/>
              </a:rPr>
              <a:t>Data Processing </a:t>
            </a:r>
          </a:p>
        </p:txBody>
      </p:sp>
      <p:sp>
        <p:nvSpPr>
          <p:cNvPr id="2" name="TextBox 1">
            <a:extLst>
              <a:ext uri="{FF2B5EF4-FFF2-40B4-BE49-F238E27FC236}">
                <a16:creationId xmlns:a16="http://schemas.microsoft.com/office/drawing/2014/main" id="{A5FE8477-A28C-4208-0F92-1973A6EF7D21}"/>
              </a:ext>
            </a:extLst>
          </p:cNvPr>
          <p:cNvSpPr txBox="1"/>
          <p:nvPr/>
        </p:nvSpPr>
        <p:spPr>
          <a:xfrm>
            <a:off x="352221" y="889904"/>
            <a:ext cx="10297193" cy="5580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latin typeface="Arial" panose="020B0604020202020204" pitchFamily="34" charset="0"/>
                <a:cs typeface="Arial" panose="020B0604020202020204" pitchFamily="34" charset="0"/>
              </a:rPr>
              <a:t>Data Splitting – </a:t>
            </a:r>
            <a:r>
              <a:rPr lang="en-US" sz="2400" b="1" i="1" dirty="0">
                <a:latin typeface="Arial" panose="020B0604020202020204" pitchFamily="34" charset="0"/>
                <a:cs typeface="Arial" panose="020B0604020202020204" pitchFamily="34" charset="0"/>
              </a:rPr>
              <a:t>Additional knowledge</a:t>
            </a:r>
          </a:p>
          <a:p>
            <a:pPr>
              <a:lnSpc>
                <a:spcPct val="150000"/>
              </a:lnSpc>
            </a:pPr>
            <a:r>
              <a:rPr lang="en-US" b="1" dirty="0">
                <a:latin typeface="Arial" panose="020B0604020202020204" pitchFamily="34" charset="0"/>
                <a:cs typeface="Arial" panose="020B0604020202020204" pitchFamily="34" charset="0"/>
              </a:rPr>
              <a:t>Cross-Validation</a:t>
            </a:r>
          </a:p>
          <a:p>
            <a:pPr>
              <a:lnSpc>
                <a:spcPct val="150000"/>
              </a:lnSpc>
            </a:pPr>
            <a:r>
              <a:rPr lang="en-US" dirty="0">
                <a:latin typeface="Arial" panose="020B0604020202020204" pitchFamily="34" charset="0"/>
                <a:cs typeface="Arial" panose="020B0604020202020204" pitchFamily="34" charset="0"/>
              </a:rPr>
              <a:t>Purpose: To reduce bias in model evaluation and obtain a more stable and reliable performance assessment through multiple splits and training iterations.</a:t>
            </a:r>
          </a:p>
          <a:p>
            <a:pPr>
              <a:lnSpc>
                <a:spcPct val="150000"/>
              </a:lnSpc>
            </a:pPr>
            <a:r>
              <a:rPr lang="en-US" dirty="0">
                <a:latin typeface="Arial" panose="020B0604020202020204" pitchFamily="34" charset="0"/>
                <a:cs typeface="Arial" panose="020B0604020202020204" pitchFamily="34" charset="0"/>
              </a:rPr>
              <a:t>Steps:</a:t>
            </a:r>
          </a:p>
          <a:p>
            <a:pPr marL="800100" lvl="1" indent="-342900">
              <a:lnSpc>
                <a:spcPct val="150000"/>
              </a:lnSpc>
              <a:buAutoNum type="arabicPeriod"/>
            </a:pPr>
            <a:r>
              <a:rPr lang="en-US" b="1" dirty="0">
                <a:latin typeface="Arial" panose="020B0604020202020204" pitchFamily="34" charset="0"/>
                <a:cs typeface="Arial" panose="020B0604020202020204" pitchFamily="34" charset="0"/>
              </a:rPr>
              <a:t>Select a Cross-Validation Method:</a:t>
            </a:r>
          </a:p>
          <a:p>
            <a:pPr marL="800100" lvl="1"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k-Fold Cross-Validation: Divide the dataset into k subsets and iterate k times, using k-1 subsets for training and the remaining 1 subset for testing each time.</a:t>
            </a:r>
          </a:p>
          <a:p>
            <a:pPr marL="800100" lvl="1"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Leave-One-Out Cross-Validation (LOOCV): Train the model on n-1 samples and test on the remaining 1 sample, repeating this for all samples.</a:t>
            </a:r>
          </a:p>
          <a:p>
            <a:pPr marL="800100" lvl="1" indent="-342900">
              <a:lnSpc>
                <a:spcPct val="150000"/>
              </a:lnSpc>
              <a:buFont typeface="+mj-lt"/>
              <a:buAutoNum type="arabicPeriod" startAt="2"/>
            </a:pPr>
            <a:r>
              <a:rPr lang="en-US" b="1" dirty="0">
                <a:latin typeface="Arial" panose="020B0604020202020204" pitchFamily="34" charset="0"/>
                <a:cs typeface="Arial" panose="020B0604020202020204" pitchFamily="34" charset="0"/>
              </a:rPr>
              <a:t>Compute Average Performance:</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Calculate the average performance metrics (e.g., accuracy, mean squared error) across all iterations.</a:t>
            </a:r>
          </a:p>
        </p:txBody>
      </p:sp>
    </p:spTree>
    <p:extLst>
      <p:ext uri="{BB962C8B-B14F-4D97-AF65-F5344CB8AC3E}">
        <p14:creationId xmlns:p14="http://schemas.microsoft.com/office/powerpoint/2010/main" val="2278221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21936-5F66-BD7C-4E1F-EE6D43EF80C9}"/>
              </a:ext>
            </a:extLst>
          </p:cNvPr>
          <p:cNvSpPr txBox="1"/>
          <p:nvPr/>
        </p:nvSpPr>
        <p:spPr>
          <a:xfrm>
            <a:off x="1041400" y="2343834"/>
            <a:ext cx="6096000" cy="1323439"/>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Have a Break and Move to Lecture 02</a:t>
            </a:r>
          </a:p>
        </p:txBody>
      </p:sp>
    </p:spTree>
    <p:extLst>
      <p:ext uri="{BB962C8B-B14F-4D97-AF65-F5344CB8AC3E}">
        <p14:creationId xmlns:p14="http://schemas.microsoft.com/office/powerpoint/2010/main" val="299759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54072"/>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Basics of Machine Learning</a:t>
            </a:r>
          </a:p>
        </p:txBody>
      </p:sp>
      <p:sp>
        <p:nvSpPr>
          <p:cNvPr id="7" name="TextBox 6">
            <a:extLst>
              <a:ext uri="{FF2B5EF4-FFF2-40B4-BE49-F238E27FC236}">
                <a16:creationId xmlns:a16="http://schemas.microsoft.com/office/drawing/2014/main" id="{B77DE3C9-6D8A-1949-193A-6E81C1DCE8C4}"/>
              </a:ext>
            </a:extLst>
          </p:cNvPr>
          <p:cNvSpPr txBox="1"/>
          <p:nvPr/>
        </p:nvSpPr>
        <p:spPr>
          <a:xfrm>
            <a:off x="428171" y="1015838"/>
            <a:ext cx="8919029" cy="29494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16191F"/>
                </a:solidFill>
                <a:latin typeface="Arial" panose="020B0604020202020204" pitchFamily="34" charset="0"/>
                <a:cs typeface="Arial" panose="020B0604020202020204" pitchFamily="34" charset="0"/>
              </a:rPr>
              <a:t>Machine learning (ML) </a:t>
            </a:r>
            <a:r>
              <a:rPr lang="en-US" dirty="0">
                <a:solidFill>
                  <a:srgbClr val="16191F"/>
                </a:solidFill>
                <a:latin typeface="Arial" panose="020B0604020202020204" pitchFamily="34" charset="0"/>
                <a:cs typeface="Arial" panose="020B0604020202020204" pitchFamily="34" charset="0"/>
              </a:rPr>
              <a:t>is a branch of artificial intelligence (AI) and computer science that focuses on the using data and algorithms to enable AI to imitate the way that humans learn, gradually improving its accuracy.</a:t>
            </a:r>
          </a:p>
          <a:p>
            <a:pPr>
              <a:lnSpc>
                <a:spcPct val="150000"/>
              </a:lnSpc>
            </a:pPr>
            <a:endParaRPr lang="en-US" dirty="0">
              <a:solidFill>
                <a:srgbClr val="16191F"/>
              </a:solidFill>
              <a:latin typeface="Arial" panose="020B0604020202020204" pitchFamily="34" charset="0"/>
              <a:cs typeface="Arial" panose="020B0604020202020204" pitchFamily="34" charset="0"/>
            </a:endParaRPr>
          </a:p>
          <a:p>
            <a:pPr>
              <a:lnSpc>
                <a:spcPct val="150000"/>
              </a:lnSpc>
            </a:pPr>
            <a:r>
              <a:rPr lang="en-US" dirty="0">
                <a:solidFill>
                  <a:srgbClr val="16191F"/>
                </a:solidFill>
                <a:latin typeface="Arial" panose="020B0604020202020204" pitchFamily="34" charset="0"/>
                <a:cs typeface="Arial" panose="020B0604020202020204" pitchFamily="34" charset="0"/>
              </a:rPr>
              <a:t>In machine learning, computers apply statistical learning techniques to automatically identify patterns in data. These techniques can be used to make highly accurate predictions.</a:t>
            </a:r>
          </a:p>
        </p:txBody>
      </p:sp>
    </p:spTree>
    <p:extLst>
      <p:ext uri="{BB962C8B-B14F-4D97-AF65-F5344CB8AC3E}">
        <p14:creationId xmlns:p14="http://schemas.microsoft.com/office/powerpoint/2010/main" val="399777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54072"/>
            <a:ext cx="9687755" cy="739754"/>
          </a:xfrm>
          <a:prstGeom prst="rect">
            <a:avLst/>
          </a:prstGeom>
        </p:spPr>
        <p:txBody>
          <a:bodyPr wrap="square" lIns="91440" tIns="45720" rIns="91440" bIns="45720" anchor="t" anchorCtr="0">
            <a:spAutoFit/>
          </a:bodyPr>
          <a:lstStyle/>
          <a:p>
            <a:pPr>
              <a:lnSpc>
                <a:spcPct val="150000"/>
              </a:lnSpc>
            </a:pPr>
            <a:r>
              <a:rPr lang="en-US" b="1" dirty="0">
                <a:latin typeface="Arial" panose="020B0604020202020204" pitchFamily="34" charset="0"/>
                <a:cs typeface="Arial" panose="020B0604020202020204" pitchFamily="34" charset="0"/>
              </a:rPr>
              <a:t>Basics of Machine Learning</a:t>
            </a:r>
            <a:endParaRPr lang="en-US" sz="3200" b="1" i="0" dirty="0">
              <a:solidFill>
                <a:srgbClr val="202124"/>
              </a:solidFill>
              <a:effectLst/>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77DE3C9-6D8A-1949-193A-6E81C1DCE8C4}"/>
              </a:ext>
            </a:extLst>
          </p:cNvPr>
          <p:cNvSpPr txBox="1"/>
          <p:nvPr/>
        </p:nvSpPr>
        <p:spPr>
          <a:xfrm>
            <a:off x="428171" y="1015838"/>
            <a:ext cx="8919029" cy="46114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02124"/>
                </a:solidFill>
                <a:highlight>
                  <a:srgbClr val="FFFFFF"/>
                </a:highlight>
                <a:latin typeface="Arial" panose="020B0604020202020204" pitchFamily="34" charset="0"/>
                <a:cs typeface="Arial" panose="020B0604020202020204" pitchFamily="34" charset="0"/>
              </a:rPr>
              <a:t>Different types of Machine Learning:</a:t>
            </a:r>
          </a:p>
          <a:p>
            <a:pPr>
              <a:lnSpc>
                <a:spcPct val="150000"/>
              </a:lnSpc>
            </a:pPr>
            <a:endParaRPr lang="en-US" b="1" dirty="0">
              <a:solidFill>
                <a:srgbClr val="202124"/>
              </a:solidFill>
              <a:highlight>
                <a:srgbClr val="FFFFFF"/>
              </a:highligh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a:solidFill>
                  <a:srgbClr val="202124"/>
                </a:solidFill>
                <a:highlight>
                  <a:srgbClr val="FFFFFF"/>
                </a:highlight>
                <a:latin typeface="Arial" panose="020B0604020202020204" pitchFamily="34" charset="0"/>
                <a:cs typeface="Arial" panose="020B0604020202020204" pitchFamily="34" charset="0"/>
              </a:rPr>
              <a:t>Supervised Learning: </a:t>
            </a:r>
            <a:r>
              <a:rPr lang="en-US" i="0" dirty="0">
                <a:solidFill>
                  <a:srgbClr val="202124"/>
                </a:solidFill>
                <a:effectLst/>
                <a:highlight>
                  <a:srgbClr val="FFFFFF"/>
                </a:highlight>
                <a:latin typeface="Arial" panose="020B0604020202020204" pitchFamily="34" charset="0"/>
                <a:cs typeface="Arial" panose="020B0604020202020204" pitchFamily="34" charset="0"/>
              </a:rPr>
              <a:t>In supervised learning, the model is trained on </a:t>
            </a:r>
            <a:r>
              <a:rPr lang="en-US" i="0" dirty="0">
                <a:solidFill>
                  <a:srgbClr val="FF0000"/>
                </a:solidFill>
                <a:effectLst/>
                <a:highlight>
                  <a:srgbClr val="FFFFFF"/>
                </a:highlight>
                <a:latin typeface="Arial" panose="020B0604020202020204" pitchFamily="34" charset="0"/>
                <a:cs typeface="Arial" panose="020B0604020202020204" pitchFamily="34" charset="0"/>
              </a:rPr>
              <a:t>labeled data</a:t>
            </a:r>
            <a:r>
              <a:rPr lang="en-US" i="0" dirty="0">
                <a:solidFill>
                  <a:srgbClr val="202124"/>
                </a:solidFill>
                <a:effectLst/>
                <a:highlight>
                  <a:srgbClr val="FFFFFF"/>
                </a:highlight>
                <a:latin typeface="Arial" panose="020B0604020202020204" pitchFamily="34" charset="0"/>
                <a:cs typeface="Arial" panose="020B0604020202020204" pitchFamily="34" charset="0"/>
              </a:rPr>
              <a:t>, meaning each input comes with a corresponding output. The goal is for the model to learn the mapping from inputs to outputs so that it can predict the output for new, unseen data. Common tasks include classification and regression.</a:t>
            </a:r>
          </a:p>
          <a:p>
            <a:pPr marL="285750" indent="-285750">
              <a:lnSpc>
                <a:spcPct val="150000"/>
              </a:lnSpc>
              <a:buFont typeface="Arial" panose="020B0604020202020204" pitchFamily="34" charset="0"/>
              <a:buChar char="•"/>
            </a:pPr>
            <a:endParaRPr lang="en-US" b="1" dirty="0">
              <a:solidFill>
                <a:srgbClr val="202124"/>
              </a:solidFill>
              <a:highlight>
                <a:srgbClr val="FFFFFF"/>
              </a:highligh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a:solidFill>
                  <a:srgbClr val="202124"/>
                </a:solidFill>
                <a:highlight>
                  <a:srgbClr val="FFFFFF"/>
                </a:highlight>
                <a:latin typeface="Arial" panose="020B0604020202020204" pitchFamily="34" charset="0"/>
                <a:cs typeface="Arial" panose="020B0604020202020204" pitchFamily="34" charset="0"/>
              </a:rPr>
              <a:t>Unsupervised Learning: </a:t>
            </a:r>
            <a:r>
              <a:rPr lang="en-US" i="0" dirty="0">
                <a:solidFill>
                  <a:srgbClr val="202124"/>
                </a:solidFill>
                <a:effectLst/>
                <a:highlight>
                  <a:srgbClr val="FFFFFF"/>
                </a:highlight>
                <a:latin typeface="Arial" panose="020B0604020202020204" pitchFamily="34" charset="0"/>
                <a:cs typeface="Arial" panose="020B0604020202020204" pitchFamily="34" charset="0"/>
              </a:rPr>
              <a:t>In unsupervised learning, the model is trained on </a:t>
            </a:r>
            <a:r>
              <a:rPr lang="en-US" i="0" dirty="0">
                <a:solidFill>
                  <a:srgbClr val="FF0000"/>
                </a:solidFill>
                <a:effectLst/>
                <a:highlight>
                  <a:srgbClr val="FFFFFF"/>
                </a:highlight>
                <a:latin typeface="Arial" panose="020B0604020202020204" pitchFamily="34" charset="0"/>
                <a:cs typeface="Arial" panose="020B0604020202020204" pitchFamily="34" charset="0"/>
              </a:rPr>
              <a:t>unlabeled data,</a:t>
            </a:r>
            <a:r>
              <a:rPr lang="en-US" i="0" dirty="0">
                <a:solidFill>
                  <a:srgbClr val="202124"/>
                </a:solidFill>
                <a:effectLst/>
                <a:highlight>
                  <a:srgbClr val="FFFFFF"/>
                </a:highlight>
                <a:latin typeface="Arial" panose="020B0604020202020204" pitchFamily="34" charset="0"/>
                <a:cs typeface="Arial" panose="020B0604020202020204" pitchFamily="34" charset="0"/>
              </a:rPr>
              <a:t> where the algorithm tries to identify patterns or structure in the data without specific output labels. Common tasks include clustering and dimensionality reduction.</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79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54072"/>
            <a:ext cx="9687755" cy="739754"/>
          </a:xfrm>
          <a:prstGeom prst="rect">
            <a:avLst/>
          </a:prstGeom>
        </p:spPr>
        <p:txBody>
          <a:bodyPr wrap="square" lIns="91440" tIns="45720" rIns="91440" bIns="45720" anchor="t" anchorCtr="0">
            <a:spAutoFit/>
          </a:bodyPr>
          <a:lstStyle/>
          <a:p>
            <a:pPr>
              <a:lnSpc>
                <a:spcPct val="150000"/>
              </a:lnSpc>
            </a:pPr>
            <a:r>
              <a:rPr lang="en-US" b="1" dirty="0">
                <a:latin typeface="Arial" panose="020B0604020202020204" pitchFamily="34" charset="0"/>
                <a:cs typeface="Arial" panose="020B0604020202020204" pitchFamily="34" charset="0"/>
              </a:rPr>
              <a:t>Basics of Machine Learning</a:t>
            </a:r>
            <a:endParaRPr lang="en-US" sz="3200" b="1" i="0" dirty="0">
              <a:solidFill>
                <a:srgbClr val="202124"/>
              </a:solidFill>
              <a:effectLst/>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77DE3C9-6D8A-1949-193A-6E81C1DCE8C4}"/>
              </a:ext>
            </a:extLst>
          </p:cNvPr>
          <p:cNvSpPr txBox="1"/>
          <p:nvPr/>
        </p:nvSpPr>
        <p:spPr>
          <a:xfrm>
            <a:off x="428171" y="1015838"/>
            <a:ext cx="8919029" cy="5026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202124"/>
                </a:solidFill>
                <a:highlight>
                  <a:srgbClr val="FFFFFF"/>
                </a:highlight>
                <a:latin typeface="Arial" panose="020B0604020202020204" pitchFamily="34" charset="0"/>
                <a:cs typeface="Arial" panose="020B0604020202020204" pitchFamily="34" charset="0"/>
              </a:rPr>
              <a:t>Different types of Machine Learning:</a:t>
            </a:r>
          </a:p>
          <a:p>
            <a:pPr>
              <a:lnSpc>
                <a:spcPct val="150000"/>
              </a:lnSpc>
            </a:pPr>
            <a:endParaRPr lang="en-US" b="1" dirty="0">
              <a:solidFill>
                <a:srgbClr val="202124"/>
              </a:solidFill>
              <a:highlight>
                <a:srgbClr val="FFFFFF"/>
              </a:highligh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a:solidFill>
                  <a:srgbClr val="202124"/>
                </a:solidFill>
                <a:highlight>
                  <a:srgbClr val="FFFFFF"/>
                </a:highlight>
                <a:latin typeface="Arial" panose="020B0604020202020204" pitchFamily="34" charset="0"/>
                <a:cs typeface="Arial" panose="020B0604020202020204" pitchFamily="34" charset="0"/>
              </a:rPr>
              <a:t>Semi-supervised learning: </a:t>
            </a:r>
            <a:r>
              <a:rPr lang="en-US" dirty="0">
                <a:solidFill>
                  <a:srgbClr val="202124"/>
                </a:solidFill>
                <a:highlight>
                  <a:srgbClr val="FFFFFF"/>
                </a:highlight>
                <a:latin typeface="Arial" panose="020B0604020202020204" pitchFamily="34" charset="0"/>
                <a:cs typeface="Arial" panose="020B0604020202020204" pitchFamily="34" charset="0"/>
              </a:rPr>
              <a:t>The dataset contains structured and unstructured data, which guides the algorithm on its way to making independent conclusions. The combination of the two data types in one training dataset allows machine learning algorithms to learn to label unlabeled data.</a:t>
            </a:r>
          </a:p>
          <a:p>
            <a:pPr marL="285750" indent="-285750">
              <a:lnSpc>
                <a:spcPct val="150000"/>
              </a:lnSpc>
              <a:buFont typeface="Arial" panose="020B0604020202020204" pitchFamily="34" charset="0"/>
              <a:buChar char="•"/>
            </a:pPr>
            <a:endParaRPr lang="en-US" b="1" dirty="0">
              <a:solidFill>
                <a:srgbClr val="202124"/>
              </a:solidFill>
              <a:highlight>
                <a:srgbClr val="FFFFFF"/>
              </a:highligh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a:solidFill>
                  <a:srgbClr val="202124"/>
                </a:solidFill>
                <a:highlight>
                  <a:srgbClr val="FFFFFF"/>
                </a:highlight>
                <a:latin typeface="Arial" panose="020B0604020202020204" pitchFamily="34" charset="0"/>
                <a:cs typeface="Arial" panose="020B0604020202020204" pitchFamily="34" charset="0"/>
              </a:rPr>
              <a:t>Reinforcement learning: </a:t>
            </a:r>
            <a:r>
              <a:rPr lang="en-US" dirty="0">
                <a:solidFill>
                  <a:srgbClr val="202124"/>
                </a:solidFill>
                <a:highlight>
                  <a:srgbClr val="FFFFFF"/>
                </a:highlight>
                <a:latin typeface="Arial" panose="020B0604020202020204" pitchFamily="34" charset="0"/>
                <a:cs typeface="Arial" panose="020B0604020202020204" pitchFamily="34" charset="0"/>
              </a:rPr>
              <a:t>The dataset uses a “rewards/punishments” system, offering feedback to the algorithm to learn from its own experiences by trial and error.</a:t>
            </a:r>
          </a:p>
          <a:p>
            <a:pPr>
              <a:lnSpc>
                <a:spcPct val="150000"/>
              </a:lnSpc>
            </a:pPr>
            <a:endParaRPr lang="en-US" altLang="zh-CN" dirty="0">
              <a:solidFill>
                <a:srgbClr val="202124"/>
              </a:solidFill>
              <a:highlight>
                <a:srgbClr val="FFFFFF"/>
              </a:highlight>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 this unit, we will only focus on Supervised Learning and Unsupervised Learning.</a:t>
            </a:r>
          </a:p>
        </p:txBody>
      </p:sp>
    </p:spTree>
    <p:extLst>
      <p:ext uri="{BB962C8B-B14F-4D97-AF65-F5344CB8AC3E}">
        <p14:creationId xmlns:p14="http://schemas.microsoft.com/office/powerpoint/2010/main" val="231508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54072"/>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Machine Learning Lifecycle</a:t>
            </a:r>
          </a:p>
        </p:txBody>
      </p:sp>
      <p:sp>
        <p:nvSpPr>
          <p:cNvPr id="7" name="TextBox 6">
            <a:extLst>
              <a:ext uri="{FF2B5EF4-FFF2-40B4-BE49-F238E27FC236}">
                <a16:creationId xmlns:a16="http://schemas.microsoft.com/office/drawing/2014/main" id="{B77DE3C9-6D8A-1949-193A-6E81C1DCE8C4}"/>
              </a:ext>
            </a:extLst>
          </p:cNvPr>
          <p:cNvSpPr txBox="1"/>
          <p:nvPr/>
        </p:nvSpPr>
        <p:spPr>
          <a:xfrm>
            <a:off x="4094249" y="921835"/>
            <a:ext cx="7252091" cy="17029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16191F"/>
                </a:solidFill>
                <a:latin typeface="Arial" panose="020B0604020202020204" pitchFamily="34" charset="0"/>
                <a:cs typeface="Arial" panose="020B0604020202020204" pitchFamily="34" charset="0"/>
              </a:rPr>
              <a:t>The ML lifecycle is a cyclic, iterative process that outlines best practices and guidelines for each phase of developing a machine learning workload. It provides clarity and structure, ensuring the success of a machine learning project.</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D120687-B4DB-6FD9-7A45-A771C82AF8B5}"/>
              </a:ext>
            </a:extLst>
          </p:cNvPr>
          <p:cNvSpPr txBox="1"/>
          <p:nvPr/>
        </p:nvSpPr>
        <p:spPr>
          <a:xfrm>
            <a:off x="4094249" y="2690990"/>
            <a:ext cx="6873967" cy="3739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b="1" dirty="0">
                <a:solidFill>
                  <a:srgbClr val="16191F"/>
                </a:solidFill>
                <a:latin typeface="Arial" panose="020B0604020202020204" pitchFamily="34" charset="0"/>
                <a:cs typeface="Arial" panose="020B0604020202020204" pitchFamily="34" charset="0"/>
              </a:rPr>
              <a:t>Project Goal Identification: </a:t>
            </a:r>
          </a:p>
          <a:p>
            <a:pPr>
              <a:lnSpc>
                <a:spcPct val="150000"/>
              </a:lnSpc>
            </a:pPr>
            <a:r>
              <a:rPr lang="en-US" sz="1600" dirty="0">
                <a:solidFill>
                  <a:srgbClr val="16191F"/>
                </a:solidFill>
                <a:latin typeface="Arial" panose="020B0604020202020204" pitchFamily="34" charset="0"/>
                <a:cs typeface="Arial" panose="020B0604020202020204" pitchFamily="34" charset="0"/>
              </a:rPr>
              <a:t>People Implementing ML should have a well-defined understanding of the problem they aim to solve and the value that solving this problem could bring. In this phrase, you will need to set your objective, and your metrics. For your project, it's essential to clearly identify the problem you have in mind and the outcomes you want to achieve.</a:t>
            </a:r>
          </a:p>
          <a:p>
            <a:pPr>
              <a:lnSpc>
                <a:spcPct val="150000"/>
              </a:lnSpc>
            </a:pPr>
            <a:r>
              <a:rPr lang="en-US" sz="1600" b="1" dirty="0">
                <a:solidFill>
                  <a:srgbClr val="16191F"/>
                </a:solidFill>
                <a:latin typeface="Arial" panose="020B0604020202020204" pitchFamily="34" charset="0"/>
                <a:cs typeface="Arial" panose="020B0604020202020204" pitchFamily="34" charset="0"/>
              </a:rPr>
              <a:t>ML Problem Framing</a:t>
            </a:r>
            <a:r>
              <a:rPr lang="en-US" sz="1600" dirty="0">
                <a:solidFill>
                  <a:srgbClr val="16191F"/>
                </a:solidFill>
                <a:latin typeface="Arial" panose="020B0604020202020204" pitchFamily="34" charset="0"/>
                <a:cs typeface="Arial" panose="020B0604020202020204" pitchFamily="34" charset="0"/>
              </a:rPr>
              <a:t>: In this phase, the project’s problem is translated into a machine learning context: identifying what data will be observed and what needs to be predicted (commonly referred to as the label or target variable). </a:t>
            </a:r>
          </a:p>
        </p:txBody>
      </p:sp>
      <p:sp>
        <p:nvSpPr>
          <p:cNvPr id="2" name="Rectangle 1">
            <a:extLst>
              <a:ext uri="{FF2B5EF4-FFF2-40B4-BE49-F238E27FC236}">
                <a16:creationId xmlns:a16="http://schemas.microsoft.com/office/drawing/2014/main" id="{9FF428B1-E590-CC45-E000-5EF55B355A5C}"/>
              </a:ext>
            </a:extLst>
          </p:cNvPr>
          <p:cNvSpPr/>
          <p:nvPr/>
        </p:nvSpPr>
        <p:spPr>
          <a:xfrm>
            <a:off x="1236133" y="1061804"/>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Project Goal</a:t>
            </a:r>
          </a:p>
        </p:txBody>
      </p:sp>
      <p:sp>
        <p:nvSpPr>
          <p:cNvPr id="10" name="Rectangle 9">
            <a:extLst>
              <a:ext uri="{FF2B5EF4-FFF2-40B4-BE49-F238E27FC236}">
                <a16:creationId xmlns:a16="http://schemas.microsoft.com/office/drawing/2014/main" id="{9682F8B8-B164-42C2-6A9D-EBF2FE39BF0C}"/>
              </a:ext>
            </a:extLst>
          </p:cNvPr>
          <p:cNvSpPr/>
          <p:nvPr/>
        </p:nvSpPr>
        <p:spPr>
          <a:xfrm>
            <a:off x="1236133" y="2040690"/>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ML Problem Framing</a:t>
            </a:r>
            <a:endParaRPr lang="en-US"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412735D-B04E-3BC8-C57F-1F7B65D6641C}"/>
              </a:ext>
            </a:extLst>
          </p:cNvPr>
          <p:cNvSpPr/>
          <p:nvPr/>
        </p:nvSpPr>
        <p:spPr>
          <a:xfrm>
            <a:off x="1236134" y="3086415"/>
            <a:ext cx="1969952"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rial" panose="020B0604020202020204" pitchFamily="34" charset="0"/>
                <a:cs typeface="Arial" panose="020B0604020202020204" pitchFamily="34" charset="0"/>
              </a:rPr>
              <a:t>Data Processing</a:t>
            </a:r>
          </a:p>
        </p:txBody>
      </p:sp>
      <p:sp>
        <p:nvSpPr>
          <p:cNvPr id="13" name="Rectangle 12">
            <a:extLst>
              <a:ext uri="{FF2B5EF4-FFF2-40B4-BE49-F238E27FC236}">
                <a16:creationId xmlns:a16="http://schemas.microsoft.com/office/drawing/2014/main" id="{B5A6D6EA-FB56-0F7A-5A26-F307B9993752}"/>
              </a:ext>
            </a:extLst>
          </p:cNvPr>
          <p:cNvSpPr/>
          <p:nvPr/>
        </p:nvSpPr>
        <p:spPr>
          <a:xfrm>
            <a:off x="1236133" y="4101834"/>
            <a:ext cx="1969951" cy="584778"/>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Model Selection </a:t>
            </a:r>
            <a:endParaRPr lang="en-US"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&amp; Development</a:t>
            </a:r>
            <a:endParaRPr lang="en-US"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A596AAB-3267-BC64-280A-3654EFF67DCA}"/>
              </a:ext>
            </a:extLst>
          </p:cNvPr>
          <p:cNvSpPr/>
          <p:nvPr/>
        </p:nvSpPr>
        <p:spPr>
          <a:xfrm>
            <a:off x="1236133" y="6113724"/>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Monitoring</a:t>
            </a:r>
          </a:p>
        </p:txBody>
      </p:sp>
      <p:sp>
        <p:nvSpPr>
          <p:cNvPr id="15" name="Rectangle 14">
            <a:extLst>
              <a:ext uri="{FF2B5EF4-FFF2-40B4-BE49-F238E27FC236}">
                <a16:creationId xmlns:a16="http://schemas.microsoft.com/office/drawing/2014/main" id="{E288FF9F-B788-0157-346F-B5B161E15680}"/>
              </a:ext>
            </a:extLst>
          </p:cNvPr>
          <p:cNvSpPr/>
          <p:nvPr/>
        </p:nvSpPr>
        <p:spPr>
          <a:xfrm>
            <a:off x="1236133" y="5091275"/>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p>
        </p:txBody>
      </p:sp>
      <p:sp>
        <p:nvSpPr>
          <p:cNvPr id="17" name="Arrow: Down 16">
            <a:extLst>
              <a:ext uri="{FF2B5EF4-FFF2-40B4-BE49-F238E27FC236}">
                <a16:creationId xmlns:a16="http://schemas.microsoft.com/office/drawing/2014/main" id="{292CB8E2-7566-24EF-A089-C7E6DF2D68CC}"/>
              </a:ext>
            </a:extLst>
          </p:cNvPr>
          <p:cNvSpPr/>
          <p:nvPr/>
        </p:nvSpPr>
        <p:spPr>
          <a:xfrm>
            <a:off x="2124298" y="1726605"/>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Arrow: Down 17">
            <a:extLst>
              <a:ext uri="{FF2B5EF4-FFF2-40B4-BE49-F238E27FC236}">
                <a16:creationId xmlns:a16="http://schemas.microsoft.com/office/drawing/2014/main" id="{265144D3-0B14-E8B2-7D9D-5EF2D47A1A26}"/>
              </a:ext>
            </a:extLst>
          </p:cNvPr>
          <p:cNvSpPr/>
          <p:nvPr/>
        </p:nvSpPr>
        <p:spPr>
          <a:xfrm>
            <a:off x="2123370" y="2754413"/>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Arrow: Down 18">
            <a:extLst>
              <a:ext uri="{FF2B5EF4-FFF2-40B4-BE49-F238E27FC236}">
                <a16:creationId xmlns:a16="http://schemas.microsoft.com/office/drawing/2014/main" id="{7D4E61E1-FCBD-EAAC-C60D-418AB9EC9515}"/>
              </a:ext>
            </a:extLst>
          </p:cNvPr>
          <p:cNvSpPr/>
          <p:nvPr/>
        </p:nvSpPr>
        <p:spPr>
          <a:xfrm>
            <a:off x="2123369" y="3763388"/>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Arrow: Down 19">
            <a:extLst>
              <a:ext uri="{FF2B5EF4-FFF2-40B4-BE49-F238E27FC236}">
                <a16:creationId xmlns:a16="http://schemas.microsoft.com/office/drawing/2014/main" id="{55C58C5C-C47D-36EA-ECF4-41BFFE7C054B}"/>
              </a:ext>
            </a:extLst>
          </p:cNvPr>
          <p:cNvSpPr/>
          <p:nvPr/>
        </p:nvSpPr>
        <p:spPr>
          <a:xfrm>
            <a:off x="2123368" y="4797279"/>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Arrow: Down 20">
            <a:extLst>
              <a:ext uri="{FF2B5EF4-FFF2-40B4-BE49-F238E27FC236}">
                <a16:creationId xmlns:a16="http://schemas.microsoft.com/office/drawing/2014/main" id="{59AEA64D-AAA0-2891-C3B5-AA5EB3D952BE}"/>
              </a:ext>
            </a:extLst>
          </p:cNvPr>
          <p:cNvSpPr/>
          <p:nvPr/>
        </p:nvSpPr>
        <p:spPr>
          <a:xfrm>
            <a:off x="2121563" y="5799709"/>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Elbow Connector 24">
            <a:extLst>
              <a:ext uri="{FF2B5EF4-FFF2-40B4-BE49-F238E27FC236}">
                <a16:creationId xmlns:a16="http://schemas.microsoft.com/office/drawing/2014/main" id="{B48B1314-68B9-77F1-E646-B545C67F157D}"/>
              </a:ext>
            </a:extLst>
          </p:cNvPr>
          <p:cNvCxnSpPr>
            <a:cxnSpLocks/>
            <a:stCxn id="14" idx="1"/>
            <a:endCxn id="2" idx="1"/>
          </p:cNvCxnSpPr>
          <p:nvPr/>
        </p:nvCxnSpPr>
        <p:spPr>
          <a:xfrm rot="10800000">
            <a:off x="1236133" y="1354192"/>
            <a:ext cx="12700" cy="5051920"/>
          </a:xfrm>
          <a:prstGeom prst="bentConnector3">
            <a:avLst>
              <a:gd name="adj1" fmla="val 32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3087D8AE-EE95-F39F-54E5-D1EF9861B9AE}"/>
              </a:ext>
            </a:extLst>
          </p:cNvPr>
          <p:cNvCxnSpPr>
            <a:cxnSpLocks/>
            <a:stCxn id="2" idx="3"/>
            <a:endCxn id="14" idx="3"/>
          </p:cNvCxnSpPr>
          <p:nvPr/>
        </p:nvCxnSpPr>
        <p:spPr>
          <a:xfrm flipH="1">
            <a:off x="3206084" y="1354192"/>
            <a:ext cx="2" cy="5051920"/>
          </a:xfrm>
          <a:prstGeom prst="bentConnector3">
            <a:avLst>
              <a:gd name="adj1" fmla="val -114300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6B244562-8131-C881-A8DB-441FEB2E885C}"/>
              </a:ext>
            </a:extLst>
          </p:cNvPr>
          <p:cNvCxnSpPr>
            <a:cxnSpLocks/>
            <a:stCxn id="14" idx="1"/>
            <a:endCxn id="13" idx="1"/>
          </p:cNvCxnSpPr>
          <p:nvPr/>
        </p:nvCxnSpPr>
        <p:spPr>
          <a:xfrm rot="10800000">
            <a:off x="1236133" y="4394224"/>
            <a:ext cx="12700" cy="2011889"/>
          </a:xfrm>
          <a:prstGeom prst="bentConnector3">
            <a:avLst>
              <a:gd name="adj1" fmla="val 31999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144A9A4F-44D0-FAE7-8C33-BE533A74373D}"/>
              </a:ext>
            </a:extLst>
          </p:cNvPr>
          <p:cNvCxnSpPr>
            <a:cxnSpLocks/>
            <a:stCxn id="13" idx="3"/>
            <a:endCxn id="12" idx="3"/>
          </p:cNvCxnSpPr>
          <p:nvPr/>
        </p:nvCxnSpPr>
        <p:spPr>
          <a:xfrm flipV="1">
            <a:off x="3206084" y="3378803"/>
            <a:ext cx="2" cy="1015420"/>
          </a:xfrm>
          <a:prstGeom prst="bentConnector3">
            <a:avLst>
              <a:gd name="adj1" fmla="val 11430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94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49689"/>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Machine Learning Lifecycle</a:t>
            </a:r>
            <a:endParaRPr lang="en-US" b="1" dirty="0"/>
          </a:p>
        </p:txBody>
      </p:sp>
      <p:sp>
        <p:nvSpPr>
          <p:cNvPr id="11" name="TextBox 10">
            <a:extLst>
              <a:ext uri="{FF2B5EF4-FFF2-40B4-BE49-F238E27FC236}">
                <a16:creationId xmlns:a16="http://schemas.microsoft.com/office/drawing/2014/main" id="{DD120687-B4DB-6FD9-7A45-A771C82AF8B5}"/>
              </a:ext>
            </a:extLst>
          </p:cNvPr>
          <p:cNvSpPr txBox="1"/>
          <p:nvPr/>
        </p:nvSpPr>
        <p:spPr>
          <a:xfrm>
            <a:off x="3606391" y="1164677"/>
            <a:ext cx="7468908" cy="4195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dirty="0">
                <a:solidFill>
                  <a:srgbClr val="16191F"/>
                </a:solidFill>
                <a:latin typeface="Arial" panose="020B0604020202020204" pitchFamily="34" charset="0"/>
                <a:cs typeface="Arial" panose="020B0604020202020204" pitchFamily="34" charset="0"/>
              </a:rPr>
              <a:t>Data processing</a:t>
            </a:r>
          </a:p>
          <a:p>
            <a:pPr>
              <a:lnSpc>
                <a:spcPct val="150000"/>
              </a:lnSpc>
            </a:pPr>
            <a:r>
              <a:rPr lang="en-US" sz="1800" dirty="0">
                <a:solidFill>
                  <a:srgbClr val="16191F"/>
                </a:solidFill>
                <a:latin typeface="Arial" panose="020B0604020202020204" pitchFamily="34" charset="0"/>
                <a:cs typeface="Arial" panose="020B0604020202020204" pitchFamily="34" charset="0"/>
              </a:rPr>
              <a:t>Training an accurate ML model requires data processing to convert data into a usable format. </a:t>
            </a:r>
          </a:p>
          <a:p>
            <a:pPr>
              <a:lnSpc>
                <a:spcPct val="150000"/>
              </a:lnSpc>
            </a:pPr>
            <a:r>
              <a:rPr lang="en-US" sz="1800" dirty="0">
                <a:solidFill>
                  <a:srgbClr val="16191F"/>
                </a:solidFill>
                <a:latin typeface="Arial" panose="020B0604020202020204" pitchFamily="34" charset="0"/>
                <a:cs typeface="Arial" panose="020B0604020202020204" pitchFamily="34" charset="0"/>
              </a:rPr>
              <a:t>Data processing steps include collecting data, preparing data, and feature engineering that is the process of creating, transforming, extracting, and selecting variables from data.</a:t>
            </a:r>
          </a:p>
          <a:p>
            <a:pPr>
              <a:lnSpc>
                <a:spcPct val="150000"/>
              </a:lnSpc>
            </a:pPr>
            <a:endParaRPr lang="en-US" sz="1800" dirty="0">
              <a:solidFill>
                <a:srgbClr val="16191F"/>
              </a:solidFill>
              <a:latin typeface="Arial" panose="020B0604020202020204" pitchFamily="34" charset="0"/>
              <a:cs typeface="Arial" panose="020B0604020202020204" pitchFamily="34" charset="0"/>
            </a:endParaRPr>
          </a:p>
          <a:p>
            <a:pPr>
              <a:lnSpc>
                <a:spcPct val="150000"/>
              </a:lnSpc>
            </a:pPr>
            <a:r>
              <a:rPr lang="en-US" sz="1800" b="1" dirty="0">
                <a:solidFill>
                  <a:srgbClr val="16191F"/>
                </a:solidFill>
                <a:latin typeface="Arial" panose="020B0604020202020204" pitchFamily="34" charset="0"/>
                <a:cs typeface="Arial" panose="020B0604020202020204" pitchFamily="34" charset="0"/>
              </a:rPr>
              <a:t>Model selection and development</a:t>
            </a:r>
          </a:p>
          <a:p>
            <a:pPr>
              <a:lnSpc>
                <a:spcPct val="150000"/>
              </a:lnSpc>
            </a:pPr>
            <a:r>
              <a:rPr lang="en-US" sz="1800" dirty="0">
                <a:solidFill>
                  <a:srgbClr val="16191F"/>
                </a:solidFill>
                <a:latin typeface="Arial" panose="020B0604020202020204" pitchFamily="34" charset="0"/>
                <a:cs typeface="Arial" panose="020B0604020202020204" pitchFamily="34" charset="0"/>
              </a:rPr>
              <a:t>Model development consists of model building, training, tuning, and evaluation. </a:t>
            </a:r>
            <a:r>
              <a:rPr lang="en-US" dirty="0">
                <a:solidFill>
                  <a:srgbClr val="16191F"/>
                </a:solidFill>
                <a:latin typeface="Arial" panose="020B0604020202020204" pitchFamily="34" charset="0"/>
                <a:cs typeface="Arial" panose="020B0604020202020204" pitchFamily="34" charset="0"/>
              </a:rPr>
              <a:t>The details of this part will be introduced in week 6-7.</a:t>
            </a:r>
            <a:endParaRPr lang="en-US" sz="1800" dirty="0">
              <a:solidFill>
                <a:srgbClr val="16191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02A22E-7F9E-3C7A-7C88-C72907C0CEDF}"/>
              </a:ext>
            </a:extLst>
          </p:cNvPr>
          <p:cNvSpPr/>
          <p:nvPr/>
        </p:nvSpPr>
        <p:spPr>
          <a:xfrm>
            <a:off x="761906" y="1027388"/>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Project Goal</a:t>
            </a:r>
          </a:p>
        </p:txBody>
      </p:sp>
      <p:sp>
        <p:nvSpPr>
          <p:cNvPr id="5" name="Rectangle 4">
            <a:extLst>
              <a:ext uri="{FF2B5EF4-FFF2-40B4-BE49-F238E27FC236}">
                <a16:creationId xmlns:a16="http://schemas.microsoft.com/office/drawing/2014/main" id="{AE57007C-9DBF-B86D-5F26-21BA1F61F66C}"/>
              </a:ext>
            </a:extLst>
          </p:cNvPr>
          <p:cNvSpPr/>
          <p:nvPr/>
        </p:nvSpPr>
        <p:spPr>
          <a:xfrm>
            <a:off x="761906" y="2006274"/>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ML Problem Framing</a:t>
            </a:r>
            <a:endParaRPr lang="en-US"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28FA4F9-B9C2-6CFB-7CE1-82681333FB5C}"/>
              </a:ext>
            </a:extLst>
          </p:cNvPr>
          <p:cNvSpPr/>
          <p:nvPr/>
        </p:nvSpPr>
        <p:spPr>
          <a:xfrm>
            <a:off x="761907" y="3051999"/>
            <a:ext cx="1969952"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rial" panose="020B0604020202020204" pitchFamily="34" charset="0"/>
                <a:cs typeface="Arial" panose="020B0604020202020204" pitchFamily="34" charset="0"/>
              </a:rPr>
              <a:t>Data Processing</a:t>
            </a:r>
          </a:p>
        </p:txBody>
      </p:sp>
      <p:sp>
        <p:nvSpPr>
          <p:cNvPr id="7" name="Rectangle 6">
            <a:extLst>
              <a:ext uri="{FF2B5EF4-FFF2-40B4-BE49-F238E27FC236}">
                <a16:creationId xmlns:a16="http://schemas.microsoft.com/office/drawing/2014/main" id="{3B3E20C8-43D2-0A48-D8C8-673D7ADE8FA2}"/>
              </a:ext>
            </a:extLst>
          </p:cNvPr>
          <p:cNvSpPr/>
          <p:nvPr/>
        </p:nvSpPr>
        <p:spPr>
          <a:xfrm>
            <a:off x="761906" y="4067418"/>
            <a:ext cx="1969951" cy="584778"/>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Model Selection </a:t>
            </a:r>
            <a:endParaRPr lang="en-US"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&amp; Development</a:t>
            </a:r>
            <a:endParaRPr lang="en-US"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E396393-6106-0BFB-3A65-A71BE643BEB5}"/>
              </a:ext>
            </a:extLst>
          </p:cNvPr>
          <p:cNvSpPr/>
          <p:nvPr/>
        </p:nvSpPr>
        <p:spPr>
          <a:xfrm>
            <a:off x="761906" y="6079308"/>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Monitoring</a:t>
            </a:r>
          </a:p>
        </p:txBody>
      </p:sp>
      <p:sp>
        <p:nvSpPr>
          <p:cNvPr id="9" name="Rectangle 8">
            <a:extLst>
              <a:ext uri="{FF2B5EF4-FFF2-40B4-BE49-F238E27FC236}">
                <a16:creationId xmlns:a16="http://schemas.microsoft.com/office/drawing/2014/main" id="{7F279584-0568-488C-5CC6-E6C0BA058DF5}"/>
              </a:ext>
            </a:extLst>
          </p:cNvPr>
          <p:cNvSpPr/>
          <p:nvPr/>
        </p:nvSpPr>
        <p:spPr>
          <a:xfrm>
            <a:off x="761906" y="5056859"/>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p>
        </p:txBody>
      </p:sp>
      <p:sp>
        <p:nvSpPr>
          <p:cNvPr id="16" name="Arrow: Down 16">
            <a:extLst>
              <a:ext uri="{FF2B5EF4-FFF2-40B4-BE49-F238E27FC236}">
                <a16:creationId xmlns:a16="http://schemas.microsoft.com/office/drawing/2014/main" id="{82BBF71B-3339-F24D-5E71-4D268283AC7A}"/>
              </a:ext>
            </a:extLst>
          </p:cNvPr>
          <p:cNvSpPr/>
          <p:nvPr/>
        </p:nvSpPr>
        <p:spPr>
          <a:xfrm>
            <a:off x="1650071" y="1692189"/>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Arrow: Down 17">
            <a:extLst>
              <a:ext uri="{FF2B5EF4-FFF2-40B4-BE49-F238E27FC236}">
                <a16:creationId xmlns:a16="http://schemas.microsoft.com/office/drawing/2014/main" id="{33F99A88-CC6D-1FFB-6C09-B24F2B5ABE63}"/>
              </a:ext>
            </a:extLst>
          </p:cNvPr>
          <p:cNvSpPr/>
          <p:nvPr/>
        </p:nvSpPr>
        <p:spPr>
          <a:xfrm>
            <a:off x="1649143" y="2719997"/>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Arrow: Down 18">
            <a:extLst>
              <a:ext uri="{FF2B5EF4-FFF2-40B4-BE49-F238E27FC236}">
                <a16:creationId xmlns:a16="http://schemas.microsoft.com/office/drawing/2014/main" id="{44897326-3131-7BF8-4414-6F179023F0BE}"/>
              </a:ext>
            </a:extLst>
          </p:cNvPr>
          <p:cNvSpPr/>
          <p:nvPr/>
        </p:nvSpPr>
        <p:spPr>
          <a:xfrm>
            <a:off x="1649142" y="3728972"/>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 name="Arrow: Down 19">
            <a:extLst>
              <a:ext uri="{FF2B5EF4-FFF2-40B4-BE49-F238E27FC236}">
                <a16:creationId xmlns:a16="http://schemas.microsoft.com/office/drawing/2014/main" id="{3FCBA05C-6AFE-DBBB-C864-83E3012C89A8}"/>
              </a:ext>
            </a:extLst>
          </p:cNvPr>
          <p:cNvSpPr/>
          <p:nvPr/>
        </p:nvSpPr>
        <p:spPr>
          <a:xfrm>
            <a:off x="1649141" y="4762863"/>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Arrow: Down 20">
            <a:extLst>
              <a:ext uri="{FF2B5EF4-FFF2-40B4-BE49-F238E27FC236}">
                <a16:creationId xmlns:a16="http://schemas.microsoft.com/office/drawing/2014/main" id="{D9CFC4AC-F55C-6757-E354-1A80812C6308}"/>
              </a:ext>
            </a:extLst>
          </p:cNvPr>
          <p:cNvSpPr/>
          <p:nvPr/>
        </p:nvSpPr>
        <p:spPr>
          <a:xfrm>
            <a:off x="1647336" y="5765293"/>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Elbow Connector 25">
            <a:extLst>
              <a:ext uri="{FF2B5EF4-FFF2-40B4-BE49-F238E27FC236}">
                <a16:creationId xmlns:a16="http://schemas.microsoft.com/office/drawing/2014/main" id="{4EED6829-87AE-7A74-6B7B-EE04A1EA9B06}"/>
              </a:ext>
            </a:extLst>
          </p:cNvPr>
          <p:cNvCxnSpPr>
            <a:cxnSpLocks/>
            <a:stCxn id="8" idx="1"/>
            <a:endCxn id="3" idx="1"/>
          </p:cNvCxnSpPr>
          <p:nvPr/>
        </p:nvCxnSpPr>
        <p:spPr>
          <a:xfrm rot="10800000">
            <a:off x="761906" y="1319776"/>
            <a:ext cx="12700" cy="5051920"/>
          </a:xfrm>
          <a:prstGeom prst="bentConnector3">
            <a:avLst>
              <a:gd name="adj1" fmla="val 32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6378AE3F-EA2F-4C2A-EA91-58E863D7CC0E}"/>
              </a:ext>
            </a:extLst>
          </p:cNvPr>
          <p:cNvCxnSpPr>
            <a:cxnSpLocks/>
            <a:stCxn id="3" idx="3"/>
            <a:endCxn id="8" idx="3"/>
          </p:cNvCxnSpPr>
          <p:nvPr/>
        </p:nvCxnSpPr>
        <p:spPr>
          <a:xfrm flipH="1">
            <a:off x="2731857" y="1319776"/>
            <a:ext cx="2" cy="5051920"/>
          </a:xfrm>
          <a:prstGeom prst="bentConnector3">
            <a:avLst>
              <a:gd name="adj1" fmla="val -114300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a:extLst>
              <a:ext uri="{FF2B5EF4-FFF2-40B4-BE49-F238E27FC236}">
                <a16:creationId xmlns:a16="http://schemas.microsoft.com/office/drawing/2014/main" id="{67DE7E6F-8EF2-B0A2-0C37-FF39089FD73C}"/>
              </a:ext>
            </a:extLst>
          </p:cNvPr>
          <p:cNvCxnSpPr>
            <a:cxnSpLocks/>
            <a:stCxn id="8" idx="1"/>
            <a:endCxn id="7" idx="1"/>
          </p:cNvCxnSpPr>
          <p:nvPr/>
        </p:nvCxnSpPr>
        <p:spPr>
          <a:xfrm rot="10800000">
            <a:off x="761906" y="4359808"/>
            <a:ext cx="12700" cy="2011889"/>
          </a:xfrm>
          <a:prstGeom prst="bentConnector3">
            <a:avLst>
              <a:gd name="adj1" fmla="val 31999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1BD8D00-7815-B04C-FBFB-F05509F53654}"/>
              </a:ext>
            </a:extLst>
          </p:cNvPr>
          <p:cNvCxnSpPr>
            <a:cxnSpLocks/>
            <a:stCxn id="7" idx="3"/>
            <a:endCxn id="6" idx="3"/>
          </p:cNvCxnSpPr>
          <p:nvPr/>
        </p:nvCxnSpPr>
        <p:spPr>
          <a:xfrm flipV="1">
            <a:off x="2731857" y="3344387"/>
            <a:ext cx="2" cy="1015420"/>
          </a:xfrm>
          <a:prstGeom prst="bentConnector3">
            <a:avLst>
              <a:gd name="adj1" fmla="val 11430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60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28171" y="274050"/>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Machine Learning Lifecycle</a:t>
            </a:r>
            <a:endParaRPr lang="en-US" b="1" dirty="0"/>
          </a:p>
        </p:txBody>
      </p:sp>
      <p:sp>
        <p:nvSpPr>
          <p:cNvPr id="11" name="TextBox 10">
            <a:extLst>
              <a:ext uri="{FF2B5EF4-FFF2-40B4-BE49-F238E27FC236}">
                <a16:creationId xmlns:a16="http://schemas.microsoft.com/office/drawing/2014/main" id="{DD120687-B4DB-6FD9-7A45-A771C82AF8B5}"/>
              </a:ext>
            </a:extLst>
          </p:cNvPr>
          <p:cNvSpPr txBox="1"/>
          <p:nvPr/>
        </p:nvSpPr>
        <p:spPr>
          <a:xfrm>
            <a:off x="3189940" y="1657081"/>
            <a:ext cx="7685724" cy="3364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dirty="0">
                <a:solidFill>
                  <a:srgbClr val="16191F"/>
                </a:solidFill>
                <a:latin typeface="Arial" panose="020B0604020202020204" pitchFamily="34" charset="0"/>
                <a:cs typeface="Arial" panose="020B0604020202020204" pitchFamily="34" charset="0"/>
              </a:rPr>
              <a:t>Deployment</a:t>
            </a:r>
          </a:p>
          <a:p>
            <a:pPr>
              <a:lnSpc>
                <a:spcPct val="150000"/>
              </a:lnSpc>
            </a:pPr>
            <a:r>
              <a:rPr lang="en-US" sz="1800" dirty="0">
                <a:solidFill>
                  <a:srgbClr val="16191F"/>
                </a:solidFill>
                <a:latin typeface="Arial" panose="020B0604020202020204" pitchFamily="34" charset="0"/>
                <a:cs typeface="Arial" panose="020B0604020202020204" pitchFamily="34" charset="0"/>
              </a:rPr>
              <a:t>After a model is trained, tuned, evaluated and validated, you can deploy the model into production. You can use the model to make predictions and inferences. </a:t>
            </a:r>
          </a:p>
          <a:p>
            <a:pPr>
              <a:lnSpc>
                <a:spcPct val="150000"/>
              </a:lnSpc>
            </a:pPr>
            <a:endParaRPr lang="en-US" sz="1800" dirty="0">
              <a:solidFill>
                <a:srgbClr val="16191F"/>
              </a:solidFill>
              <a:latin typeface="Arial" panose="020B0604020202020204" pitchFamily="34" charset="0"/>
              <a:cs typeface="Arial" panose="020B0604020202020204" pitchFamily="34" charset="0"/>
            </a:endParaRPr>
          </a:p>
          <a:p>
            <a:pPr>
              <a:lnSpc>
                <a:spcPct val="150000"/>
              </a:lnSpc>
            </a:pPr>
            <a:r>
              <a:rPr lang="en-US" sz="1800" b="1" dirty="0">
                <a:solidFill>
                  <a:srgbClr val="16191F"/>
                </a:solidFill>
                <a:latin typeface="Arial" panose="020B0604020202020204" pitchFamily="34" charset="0"/>
                <a:cs typeface="Arial" panose="020B0604020202020204" pitchFamily="34" charset="0"/>
              </a:rPr>
              <a:t>Monitoring</a:t>
            </a:r>
          </a:p>
          <a:p>
            <a:pPr>
              <a:lnSpc>
                <a:spcPct val="150000"/>
              </a:lnSpc>
            </a:pPr>
            <a:r>
              <a:rPr lang="en-US" sz="1800" dirty="0">
                <a:solidFill>
                  <a:srgbClr val="16191F"/>
                </a:solidFill>
                <a:latin typeface="Arial" panose="020B0604020202020204" pitchFamily="34" charset="0"/>
                <a:cs typeface="Arial" panose="020B0604020202020204" pitchFamily="34" charset="0"/>
              </a:rPr>
              <a:t>Model monitoring system ensures your model is maintaining a desired level of performance through early detection and mitigation.</a:t>
            </a:r>
          </a:p>
        </p:txBody>
      </p:sp>
      <p:sp>
        <p:nvSpPr>
          <p:cNvPr id="30" name="Rectangle 29">
            <a:extLst>
              <a:ext uri="{FF2B5EF4-FFF2-40B4-BE49-F238E27FC236}">
                <a16:creationId xmlns:a16="http://schemas.microsoft.com/office/drawing/2014/main" id="{2C36719E-A0FD-9269-E728-A7CEB88A00E1}"/>
              </a:ext>
            </a:extLst>
          </p:cNvPr>
          <p:cNvSpPr/>
          <p:nvPr/>
        </p:nvSpPr>
        <p:spPr>
          <a:xfrm>
            <a:off x="428171" y="1072306"/>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Project Goal</a:t>
            </a:r>
          </a:p>
        </p:txBody>
      </p:sp>
      <p:sp>
        <p:nvSpPr>
          <p:cNvPr id="31" name="Rectangle 30">
            <a:extLst>
              <a:ext uri="{FF2B5EF4-FFF2-40B4-BE49-F238E27FC236}">
                <a16:creationId xmlns:a16="http://schemas.microsoft.com/office/drawing/2014/main" id="{1EDAEF6E-1C1E-21E0-DE2C-4273E9EB5479}"/>
              </a:ext>
            </a:extLst>
          </p:cNvPr>
          <p:cNvSpPr/>
          <p:nvPr/>
        </p:nvSpPr>
        <p:spPr>
          <a:xfrm>
            <a:off x="428171" y="2051192"/>
            <a:ext cx="1969953"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ML Problem Framing</a:t>
            </a:r>
            <a:endParaRPr lang="en-US" dirty="0">
              <a:solidFill>
                <a:schemeClr val="tx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41438638-AA4A-A15A-6A46-422D5D14BED3}"/>
              </a:ext>
            </a:extLst>
          </p:cNvPr>
          <p:cNvSpPr/>
          <p:nvPr/>
        </p:nvSpPr>
        <p:spPr>
          <a:xfrm>
            <a:off x="428172" y="3096917"/>
            <a:ext cx="1969952"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rial" panose="020B0604020202020204" pitchFamily="34" charset="0"/>
                <a:cs typeface="Arial" panose="020B0604020202020204" pitchFamily="34" charset="0"/>
              </a:rPr>
              <a:t>Data Processing</a:t>
            </a:r>
          </a:p>
        </p:txBody>
      </p:sp>
      <p:sp>
        <p:nvSpPr>
          <p:cNvPr id="33" name="Rectangle 32">
            <a:extLst>
              <a:ext uri="{FF2B5EF4-FFF2-40B4-BE49-F238E27FC236}">
                <a16:creationId xmlns:a16="http://schemas.microsoft.com/office/drawing/2014/main" id="{3F56EAEE-5377-7761-9813-B065956EE063}"/>
              </a:ext>
            </a:extLst>
          </p:cNvPr>
          <p:cNvSpPr/>
          <p:nvPr/>
        </p:nvSpPr>
        <p:spPr>
          <a:xfrm>
            <a:off x="428171" y="4112336"/>
            <a:ext cx="1969951" cy="584778"/>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Model Selection </a:t>
            </a:r>
            <a:endParaRPr lang="en-US"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&amp; Development</a:t>
            </a:r>
            <a:endParaRPr lang="en-US"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D213B92-91BA-110A-C62B-96B4B549B8D2}"/>
              </a:ext>
            </a:extLst>
          </p:cNvPr>
          <p:cNvSpPr/>
          <p:nvPr/>
        </p:nvSpPr>
        <p:spPr>
          <a:xfrm>
            <a:off x="428171" y="6124226"/>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Monitoring</a:t>
            </a:r>
          </a:p>
        </p:txBody>
      </p:sp>
      <p:sp>
        <p:nvSpPr>
          <p:cNvPr id="35" name="Rectangle 34">
            <a:extLst>
              <a:ext uri="{FF2B5EF4-FFF2-40B4-BE49-F238E27FC236}">
                <a16:creationId xmlns:a16="http://schemas.microsoft.com/office/drawing/2014/main" id="{4C797304-FB4E-AF30-BD6F-B1F9FE87055E}"/>
              </a:ext>
            </a:extLst>
          </p:cNvPr>
          <p:cNvSpPr/>
          <p:nvPr/>
        </p:nvSpPr>
        <p:spPr>
          <a:xfrm>
            <a:off x="428171" y="5101777"/>
            <a:ext cx="1969951" cy="584775"/>
          </a:xfrm>
          <a:prstGeom prst="rect">
            <a:avLst/>
          </a:prstGeom>
          <a:solidFill>
            <a:schemeClr val="accent3">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p>
        </p:txBody>
      </p:sp>
      <p:sp>
        <p:nvSpPr>
          <p:cNvPr id="36" name="Arrow: Down 16">
            <a:extLst>
              <a:ext uri="{FF2B5EF4-FFF2-40B4-BE49-F238E27FC236}">
                <a16:creationId xmlns:a16="http://schemas.microsoft.com/office/drawing/2014/main" id="{9C1C4C4F-7ED3-1027-8047-5FA2414C8517}"/>
              </a:ext>
            </a:extLst>
          </p:cNvPr>
          <p:cNvSpPr/>
          <p:nvPr/>
        </p:nvSpPr>
        <p:spPr>
          <a:xfrm>
            <a:off x="1316336" y="1737107"/>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Arrow: Down 17">
            <a:extLst>
              <a:ext uri="{FF2B5EF4-FFF2-40B4-BE49-F238E27FC236}">
                <a16:creationId xmlns:a16="http://schemas.microsoft.com/office/drawing/2014/main" id="{C67C13E2-D7AC-62F7-BE81-53906E276F80}"/>
              </a:ext>
            </a:extLst>
          </p:cNvPr>
          <p:cNvSpPr/>
          <p:nvPr/>
        </p:nvSpPr>
        <p:spPr>
          <a:xfrm>
            <a:off x="1315408" y="2764915"/>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Arrow: Down 18">
            <a:extLst>
              <a:ext uri="{FF2B5EF4-FFF2-40B4-BE49-F238E27FC236}">
                <a16:creationId xmlns:a16="http://schemas.microsoft.com/office/drawing/2014/main" id="{E10D179D-717E-9AD5-721E-2B6D8121C3BD}"/>
              </a:ext>
            </a:extLst>
          </p:cNvPr>
          <p:cNvSpPr/>
          <p:nvPr/>
        </p:nvSpPr>
        <p:spPr>
          <a:xfrm>
            <a:off x="1315407" y="3773890"/>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Arrow: Down 19">
            <a:extLst>
              <a:ext uri="{FF2B5EF4-FFF2-40B4-BE49-F238E27FC236}">
                <a16:creationId xmlns:a16="http://schemas.microsoft.com/office/drawing/2014/main" id="{F43941E9-A984-8EF5-0869-CE894AC8E5DE}"/>
              </a:ext>
            </a:extLst>
          </p:cNvPr>
          <p:cNvSpPr/>
          <p:nvPr/>
        </p:nvSpPr>
        <p:spPr>
          <a:xfrm>
            <a:off x="1315406" y="4807781"/>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Arrow: Down 20">
            <a:extLst>
              <a:ext uri="{FF2B5EF4-FFF2-40B4-BE49-F238E27FC236}">
                <a16:creationId xmlns:a16="http://schemas.microsoft.com/office/drawing/2014/main" id="{703B4790-CCD6-E169-C92D-50F333C30490}"/>
              </a:ext>
            </a:extLst>
          </p:cNvPr>
          <p:cNvSpPr/>
          <p:nvPr/>
        </p:nvSpPr>
        <p:spPr>
          <a:xfrm>
            <a:off x="1313601" y="5810211"/>
            <a:ext cx="193621" cy="224176"/>
          </a:xfrm>
          <a:prstGeom prst="downArrow">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1" name="Elbow Connector 40">
            <a:extLst>
              <a:ext uri="{FF2B5EF4-FFF2-40B4-BE49-F238E27FC236}">
                <a16:creationId xmlns:a16="http://schemas.microsoft.com/office/drawing/2014/main" id="{865E3E72-5714-95B1-2864-AB6C92328624}"/>
              </a:ext>
            </a:extLst>
          </p:cNvPr>
          <p:cNvCxnSpPr>
            <a:cxnSpLocks/>
            <a:stCxn id="34" idx="1"/>
            <a:endCxn id="30" idx="1"/>
          </p:cNvCxnSpPr>
          <p:nvPr/>
        </p:nvCxnSpPr>
        <p:spPr>
          <a:xfrm rot="10800000">
            <a:off x="428171" y="1364694"/>
            <a:ext cx="12700" cy="5051920"/>
          </a:xfrm>
          <a:prstGeom prst="bentConnector3">
            <a:avLst>
              <a:gd name="adj1" fmla="val 32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a:extLst>
              <a:ext uri="{FF2B5EF4-FFF2-40B4-BE49-F238E27FC236}">
                <a16:creationId xmlns:a16="http://schemas.microsoft.com/office/drawing/2014/main" id="{8007DDD7-2F9D-A00E-E84B-DB3F2F4D1C19}"/>
              </a:ext>
            </a:extLst>
          </p:cNvPr>
          <p:cNvCxnSpPr>
            <a:cxnSpLocks/>
            <a:stCxn id="30" idx="3"/>
            <a:endCxn id="34" idx="3"/>
          </p:cNvCxnSpPr>
          <p:nvPr/>
        </p:nvCxnSpPr>
        <p:spPr>
          <a:xfrm flipH="1">
            <a:off x="2398122" y="1364694"/>
            <a:ext cx="2" cy="5051920"/>
          </a:xfrm>
          <a:prstGeom prst="bentConnector3">
            <a:avLst>
              <a:gd name="adj1" fmla="val -114300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BF24B682-51D5-5FDE-3598-B345F9F64621}"/>
              </a:ext>
            </a:extLst>
          </p:cNvPr>
          <p:cNvCxnSpPr>
            <a:cxnSpLocks/>
            <a:stCxn id="34" idx="1"/>
            <a:endCxn id="33" idx="1"/>
          </p:cNvCxnSpPr>
          <p:nvPr/>
        </p:nvCxnSpPr>
        <p:spPr>
          <a:xfrm rot="10800000">
            <a:off x="428171" y="4404726"/>
            <a:ext cx="12700" cy="2011889"/>
          </a:xfrm>
          <a:prstGeom prst="bentConnector3">
            <a:avLst>
              <a:gd name="adj1" fmla="val 31999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E2A4DC53-7A93-24F2-5B49-7229B6EA211A}"/>
              </a:ext>
            </a:extLst>
          </p:cNvPr>
          <p:cNvCxnSpPr>
            <a:cxnSpLocks/>
            <a:stCxn id="33" idx="3"/>
            <a:endCxn id="32" idx="3"/>
          </p:cNvCxnSpPr>
          <p:nvPr/>
        </p:nvCxnSpPr>
        <p:spPr>
          <a:xfrm flipV="1">
            <a:off x="2398122" y="3389305"/>
            <a:ext cx="2" cy="1015420"/>
          </a:xfrm>
          <a:prstGeom prst="bentConnector3">
            <a:avLst>
              <a:gd name="adj1" fmla="val 11430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9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5425</TotalTime>
  <Words>3099</Words>
  <Application>Microsoft Macintosh PowerPoint</Application>
  <PresentationFormat>Widescreen</PresentationFormat>
  <Paragraphs>264</Paragraphs>
  <Slides>33</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等线</vt:lpstr>
      <vt:lpstr>Aptos</vt:lpstr>
      <vt:lpstr>Aptos Display</vt:lpstr>
      <vt:lpstr>Arial</vt:lpstr>
      <vt:lpstr>Barlow Light</vt:lpstr>
      <vt:lpstr>Barlow SemiBold</vt:lpstr>
      <vt:lpstr>Open Sans Light</vt:lpstr>
      <vt:lpstr>Open Sans Semibold</vt:lpstr>
      <vt:lpstr>Roboto</vt:lpstr>
      <vt:lpstr>Segoe UI</vt:lpstr>
      <vt:lpstr>Tahoma</vt:lpstr>
      <vt:lpstr>office theme</vt:lpstr>
      <vt:lpstr>COS 30049 Computing Technology Innovation Project</vt:lpstr>
      <vt:lpstr>Acknowledgement of Country</vt:lpstr>
      <vt:lpstr>Objectives:  1. Basics of Machine Learning 2. Understand what is machine learning lifecycle 3. Define project objectives and translate them into machine learning problems (tasks) 4. Delve into data processing in detail</vt:lpstr>
      <vt:lpstr>Basics of Machine Learning</vt:lpstr>
      <vt:lpstr>Basics of Machine Learning</vt:lpstr>
      <vt:lpstr>Basics of Machine Learning</vt:lpstr>
      <vt:lpstr>Machine Learning Lifecycle</vt:lpstr>
      <vt:lpstr>Machine Learning Lifecycle</vt:lpstr>
      <vt:lpstr>Machine Learning Lifecycle</vt:lpstr>
      <vt:lpstr>Project Problem</vt:lpstr>
      <vt:lpstr>Project Problem/Goal</vt:lpstr>
      <vt:lpstr>Project Goal</vt:lpstr>
      <vt:lpstr>ML Problem Framing</vt:lpstr>
      <vt:lpstr>ML Problem Framing</vt:lpstr>
      <vt:lpstr>ML Problem Framing</vt:lpstr>
      <vt:lpstr>ML Problem Framing</vt:lpstr>
      <vt:lpstr>ML Problem Framing</vt:lpstr>
      <vt:lpstr>ML Problem Framing</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Data Processing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Zhang</cp:lastModifiedBy>
  <cp:revision>207</cp:revision>
  <dcterms:created xsi:type="dcterms:W3CDTF">2024-06-27T05:51:48Z</dcterms:created>
  <dcterms:modified xsi:type="dcterms:W3CDTF">2024-08-27T04:35:12Z</dcterms:modified>
</cp:coreProperties>
</file>