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7" r:id="rId3"/>
    <p:sldId id="264" r:id="rId4"/>
    <p:sldId id="328" r:id="rId5"/>
    <p:sldId id="333" r:id="rId6"/>
    <p:sldId id="320" r:id="rId7"/>
    <p:sldId id="308" r:id="rId8"/>
    <p:sldId id="319" r:id="rId9"/>
    <p:sldId id="309" r:id="rId10"/>
    <p:sldId id="321" r:id="rId11"/>
    <p:sldId id="299" r:id="rId12"/>
    <p:sldId id="310" r:id="rId13"/>
    <p:sldId id="311" r:id="rId14"/>
    <p:sldId id="334" r:id="rId15"/>
    <p:sldId id="314" r:id="rId16"/>
    <p:sldId id="312" r:id="rId17"/>
    <p:sldId id="315" r:id="rId18"/>
    <p:sldId id="316" r:id="rId19"/>
    <p:sldId id="324" r:id="rId20"/>
    <p:sldId id="322" r:id="rId21"/>
    <p:sldId id="325" r:id="rId22"/>
    <p:sldId id="313" r:id="rId23"/>
    <p:sldId id="327" r:id="rId24"/>
    <p:sldId id="317" r:id="rId25"/>
    <p:sldId id="323" r:id="rId26"/>
    <p:sldId id="326" r:id="rId27"/>
    <p:sldId id="318" r:id="rId28"/>
    <p:sldId id="298" r:id="rId29"/>
    <p:sldId id="330" r:id="rId30"/>
    <p:sldId id="331" r:id="rId31"/>
    <p:sldId id="33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866CA-31A3-47BF-791F-CCF91FFCD658}" v="205" dt="2024-07-03T00:56:33.371"/>
    <p1510:client id="{551E264F-00D0-4735-9464-36BC103B4104}" v="250" dt="2024-07-02T05:20:48.845"/>
    <p1510:client id="{86D0D423-BD98-F7A8-9AA1-102A576AC400}" v="253" dt="2024-07-02T05:01:1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6"/>
    <p:restoredTop sz="94694"/>
  </p:normalViewPr>
  <p:slideViewPr>
    <p:cSldViewPr snapToGrid="0">
      <p:cViewPr varScale="1">
        <p:scale>
          <a:sx n="121" d="100"/>
          <a:sy n="121"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C9AF-455B-48BB-88FE-0B7577E21959}" type="datetimeFigureOut">
              <a:rPr lang="zh-CN" altLang="en-US" smtClean="0"/>
              <a:t>2024/8/27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0BF4C-799D-4F88-B4F8-DBFDD746ED9C}" type="slidenum">
              <a:rPr lang="zh-CN" altLang="en-US" smtClean="0"/>
              <a:t>‹#›</a:t>
            </a:fld>
            <a:endParaRPr lang="zh-CN" altLang="en-US"/>
          </a:p>
        </p:txBody>
      </p:sp>
    </p:spTree>
    <p:extLst>
      <p:ext uri="{BB962C8B-B14F-4D97-AF65-F5344CB8AC3E}">
        <p14:creationId xmlns:p14="http://schemas.microsoft.com/office/powerpoint/2010/main" val="367539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1</a:t>
            </a:fld>
            <a:endParaRPr lang="zh-CN" altLang="en-US"/>
          </a:p>
        </p:txBody>
      </p:sp>
    </p:spTree>
    <p:extLst>
      <p:ext uri="{BB962C8B-B14F-4D97-AF65-F5344CB8AC3E}">
        <p14:creationId xmlns:p14="http://schemas.microsoft.com/office/powerpoint/2010/main" val="129012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12</a:t>
            </a:fld>
            <a:endParaRPr lang="zh-CN" altLang="en-US"/>
          </a:p>
        </p:txBody>
      </p:sp>
    </p:spTree>
    <p:extLst>
      <p:ext uri="{BB962C8B-B14F-4D97-AF65-F5344CB8AC3E}">
        <p14:creationId xmlns:p14="http://schemas.microsoft.com/office/powerpoint/2010/main" val="381382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17</a:t>
            </a:fld>
            <a:endParaRPr lang="zh-CN" altLang="en-US"/>
          </a:p>
        </p:txBody>
      </p:sp>
    </p:spTree>
    <p:extLst>
      <p:ext uri="{BB962C8B-B14F-4D97-AF65-F5344CB8AC3E}">
        <p14:creationId xmlns:p14="http://schemas.microsoft.com/office/powerpoint/2010/main" val="114270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24</a:t>
            </a:fld>
            <a:endParaRPr lang="zh-CN" altLang="en-US"/>
          </a:p>
        </p:txBody>
      </p:sp>
    </p:spTree>
    <p:extLst>
      <p:ext uri="{BB962C8B-B14F-4D97-AF65-F5344CB8AC3E}">
        <p14:creationId xmlns:p14="http://schemas.microsoft.com/office/powerpoint/2010/main" val="272911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26</a:t>
            </a:fld>
            <a:endParaRPr lang="zh-CN" altLang="en-US"/>
          </a:p>
        </p:txBody>
      </p:sp>
    </p:spTree>
    <p:extLst>
      <p:ext uri="{BB962C8B-B14F-4D97-AF65-F5344CB8AC3E}">
        <p14:creationId xmlns:p14="http://schemas.microsoft.com/office/powerpoint/2010/main" val="417341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718929" y="2445781"/>
            <a:ext cx="7152861" cy="865622"/>
          </a:xfrm>
          <a:prstGeom prst="rect">
            <a:avLst/>
          </a:prstGeom>
        </p:spPr>
        <p:txBody>
          <a:bodyPr wrap="square" anchor="t" anchorCtr="0">
            <a:spAutoFit/>
          </a:bodyPr>
          <a:lstStyle>
            <a:lvl1pPr algn="l">
              <a:lnSpc>
                <a:spcPts val="662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sp>
        <p:nvSpPr>
          <p:cNvPr id="4" name="Subtitle 2">
            <a:extLst>
              <a:ext uri="{FF2B5EF4-FFF2-40B4-BE49-F238E27FC236}">
                <a16:creationId xmlns:a16="http://schemas.microsoft.com/office/drawing/2014/main" id="{19EECD76-5546-394C-A08F-DB8E115F0080}"/>
              </a:ext>
            </a:extLst>
          </p:cNvPr>
          <p:cNvSpPr>
            <a:spLocks noGrp="1"/>
          </p:cNvSpPr>
          <p:nvPr>
            <p:ph type="subTitle" idx="1" hasCustomPrompt="1"/>
          </p:nvPr>
        </p:nvSpPr>
        <p:spPr>
          <a:xfrm>
            <a:off x="718929" y="3382499"/>
            <a:ext cx="7152861" cy="432811"/>
          </a:xfrm>
          <a:prstGeom prst="rect">
            <a:avLst/>
          </a:prstGeom>
        </p:spPr>
        <p:txBody>
          <a:bodyPr wrap="square" anchor="t" anchorCtr="0">
            <a:spAutoFit/>
          </a:bodyPr>
          <a:lstStyle>
            <a:lvl1pPr marL="0" indent="0" algn="l">
              <a:lnSpc>
                <a:spcPts val="2860"/>
              </a:lnSpc>
              <a:spcAft>
                <a:spcPts val="0"/>
              </a:spcAft>
              <a:buNone/>
              <a:defRPr sz="2400" b="0" i="0" cap="none" baseline="0">
                <a:solidFill>
                  <a:srgbClr val="000000"/>
                </a:solidFill>
                <a:latin typeface="Barlow Light" pitchFamily="2" charset="77"/>
                <a:ea typeface="DIN 2014 Light" panose="020B0404020202020204"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subtitle</a:t>
            </a:r>
            <a:endParaRPr lang="en-US"/>
          </a:p>
        </p:txBody>
      </p:sp>
      <p:sp>
        <p:nvSpPr>
          <p:cNvPr id="5" name="Text Placeholder 3">
            <a:extLst>
              <a:ext uri="{FF2B5EF4-FFF2-40B4-BE49-F238E27FC236}">
                <a16:creationId xmlns:a16="http://schemas.microsoft.com/office/drawing/2014/main" id="{B35A7696-ECE8-C940-A4FE-4B77CA605C4E}"/>
              </a:ext>
            </a:extLst>
          </p:cNvPr>
          <p:cNvSpPr>
            <a:spLocks noGrp="1"/>
          </p:cNvSpPr>
          <p:nvPr>
            <p:ph type="body" sz="quarter" idx="10" hasCustomPrompt="1"/>
          </p:nvPr>
        </p:nvSpPr>
        <p:spPr>
          <a:xfrm>
            <a:off x="718929" y="4114378"/>
            <a:ext cx="3497815" cy="284578"/>
          </a:xfrm>
          <a:prstGeom prst="rect">
            <a:avLst/>
          </a:prstGeom>
        </p:spPr>
        <p:txBody>
          <a:bodyPr>
            <a:normAutofit/>
          </a:bodyPr>
          <a:lstStyle>
            <a:lvl1pPr marL="0" indent="0" algn="l">
              <a:buFontTx/>
              <a:buNone/>
              <a:defRPr sz="1400" b="1" i="0">
                <a:solidFill>
                  <a:srgbClr val="000000"/>
                </a:solidFill>
                <a:latin typeface="Barlow SemiBold" pitchFamily="2" charset="77"/>
                <a:ea typeface="DIN 2014 Demi" panose="020B0504020202020204" pitchFamily="34" charset="77"/>
                <a:cs typeface="Open Sans" panose="020B0606030504020204" pitchFamily="34" charset="0"/>
              </a:defRPr>
            </a:lvl1pPr>
          </a:lstStyle>
          <a:p>
            <a:pPr lvl="0"/>
            <a:r>
              <a:rPr lang="en-GB"/>
              <a:t>Presented by Name </a:t>
            </a:r>
            <a:r>
              <a:rPr lang="en-GB" err="1"/>
              <a:t>Lastname</a:t>
            </a:r>
            <a:endParaRPr lang="en-GB"/>
          </a:p>
        </p:txBody>
      </p:sp>
      <p:sp>
        <p:nvSpPr>
          <p:cNvPr id="6" name="Text Placeholder 3">
            <a:extLst>
              <a:ext uri="{FF2B5EF4-FFF2-40B4-BE49-F238E27FC236}">
                <a16:creationId xmlns:a16="http://schemas.microsoft.com/office/drawing/2014/main" id="{CDC6E18F-FA4E-DF49-843E-38F72D48BA93}"/>
              </a:ext>
            </a:extLst>
          </p:cNvPr>
          <p:cNvSpPr>
            <a:spLocks noGrp="1"/>
          </p:cNvSpPr>
          <p:nvPr>
            <p:ph type="body" sz="quarter" idx="11" hasCustomPrompt="1"/>
          </p:nvPr>
        </p:nvSpPr>
        <p:spPr>
          <a:xfrm>
            <a:off x="718929" y="4442370"/>
            <a:ext cx="3497815" cy="284578"/>
          </a:xfrm>
          <a:prstGeom prst="rect">
            <a:avLst/>
          </a:prstGeom>
        </p:spPr>
        <p:txBody>
          <a:bodyPr>
            <a:normAutofit/>
          </a:bodyPr>
          <a:lstStyle>
            <a:lvl1pPr marL="0" indent="0" algn="l">
              <a:buFontTx/>
              <a:buNone/>
              <a:defRPr sz="1400" b="0" i="0">
                <a:solidFill>
                  <a:srgbClr val="000000"/>
                </a:solidFill>
                <a:latin typeface="Barlow Light" pitchFamily="2" charset="77"/>
                <a:ea typeface="DIN 2014 Light" panose="020B0404020202020204" pitchFamily="34" charset="77"/>
                <a:cs typeface="Open Sans" panose="020B0606030504020204" pitchFamily="34" charset="0"/>
              </a:defRPr>
            </a:lvl1pPr>
          </a:lstStyle>
          <a:p>
            <a:pPr lvl="0"/>
            <a:r>
              <a:rPr lang="en-GB"/>
              <a:t>Day 00 Month, 2021</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p:nvPicPr>
        <p:blipFill rotWithShape="1">
          <a:blip r:embed="rId2"/>
          <a:srcRect l="52909" t="68124" r="2" b="10595"/>
          <a:stretch/>
        </p:blipFill>
        <p:spPr>
          <a:xfrm>
            <a:off x="8102009" y="3233854"/>
            <a:ext cx="3662391" cy="3300759"/>
          </a:xfrm>
          <a:prstGeom prst="rect">
            <a:avLst/>
          </a:prstGeom>
        </p:spPr>
      </p:pic>
      <p:pic>
        <p:nvPicPr>
          <p:cNvPr id="8" name="Picture 7">
            <a:extLst>
              <a:ext uri="{FF2B5EF4-FFF2-40B4-BE49-F238E27FC236}">
                <a16:creationId xmlns:a16="http://schemas.microsoft.com/office/drawing/2014/main" id="{9A92F9E7-BC4A-CD44-9374-3963AC3F1A2C}"/>
              </a:ext>
            </a:extLst>
          </p:cNvPr>
          <p:cNvPicPr>
            <a:picLocks noChangeAspect="1"/>
          </p:cNvPicPr>
          <p:nvPr/>
        </p:nvPicPr>
        <p:blipFill>
          <a:blip r:embed="rId3"/>
          <a:stretch>
            <a:fillRect/>
          </a:stretch>
        </p:blipFill>
        <p:spPr>
          <a:xfrm>
            <a:off x="9984686" y="422097"/>
            <a:ext cx="1762621" cy="855390"/>
          </a:xfrm>
          <a:prstGeom prst="rect">
            <a:avLst/>
          </a:prstGeom>
          <a:ln w="6350">
            <a:noFill/>
          </a:ln>
        </p:spPr>
      </p:pic>
      <p:pic>
        <p:nvPicPr>
          <p:cNvPr id="10" name="Picture 9">
            <a:extLst>
              <a:ext uri="{FF2B5EF4-FFF2-40B4-BE49-F238E27FC236}">
                <a16:creationId xmlns:a16="http://schemas.microsoft.com/office/drawing/2014/main" id="{6427B3FD-0E2F-1A45-9E15-2CEF5BB47DA6}"/>
              </a:ext>
            </a:extLst>
          </p:cNvPr>
          <p:cNvPicPr>
            <a:picLocks noChangeAspect="1"/>
          </p:cNvPicPr>
          <p:nvPr/>
        </p:nvPicPr>
        <p:blipFill rotWithShape="1">
          <a:blip r:embed="rId2"/>
          <a:srcRect l="3874" t="49360" r="52758" b="42026"/>
          <a:stretch/>
        </p:blipFill>
        <p:spPr>
          <a:xfrm>
            <a:off x="271667" y="323388"/>
            <a:ext cx="3372988" cy="1336079"/>
          </a:xfrm>
          <a:prstGeom prst="rect">
            <a:avLst/>
          </a:prstGeom>
        </p:spPr>
      </p:pic>
    </p:spTree>
    <p:extLst>
      <p:ext uri="{BB962C8B-B14F-4D97-AF65-F5344CB8AC3E}">
        <p14:creationId xmlns:p14="http://schemas.microsoft.com/office/powerpoint/2010/main" val="780671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A883F-D7EF-994A-8C0A-250C680E9DAC}"/>
              </a:ext>
            </a:extLst>
          </p:cNvPr>
          <p:cNvPicPr>
            <a:picLocks noChangeAspect="1"/>
          </p:cNvPicPr>
          <p:nvPr userDrawn="1"/>
        </p:nvPicPr>
        <p:blipFill>
          <a:blip r:embed="rId2"/>
          <a:stretch>
            <a:fillRect/>
          </a:stretch>
        </p:blipFill>
        <p:spPr>
          <a:xfrm>
            <a:off x="489720" y="5565272"/>
            <a:ext cx="1814147" cy="880395"/>
          </a:xfrm>
          <a:prstGeom prst="rect">
            <a:avLst/>
          </a:prstGeom>
          <a:ln w="6350">
            <a:noFill/>
          </a:ln>
        </p:spPr>
      </p:pic>
      <p:sp>
        <p:nvSpPr>
          <p:cNvPr id="4" name="Title 1">
            <a:extLst>
              <a:ext uri="{FF2B5EF4-FFF2-40B4-BE49-F238E27FC236}">
                <a16:creationId xmlns:a16="http://schemas.microsoft.com/office/drawing/2014/main" id="{7C9E8C4A-1C6F-0847-BF94-B8F6F086A0C5}"/>
              </a:ext>
            </a:extLst>
          </p:cNvPr>
          <p:cNvSpPr>
            <a:spLocks noGrp="1"/>
          </p:cNvSpPr>
          <p:nvPr>
            <p:ph type="ctrTitle" hasCustomPrompt="1"/>
          </p:nvPr>
        </p:nvSpPr>
        <p:spPr>
          <a:xfrm>
            <a:off x="430280" y="1869344"/>
            <a:ext cx="5413929" cy="1781257"/>
          </a:xfrm>
          <a:prstGeom prst="rect">
            <a:avLst/>
          </a:prstGeom>
        </p:spPr>
        <p:txBody>
          <a:bodyPr wrap="square" anchor="t" anchorCtr="0">
            <a:spAutoFit/>
          </a:bodyPr>
          <a:lstStyle>
            <a:lvl1pPr algn="l">
              <a:lnSpc>
                <a:spcPct val="10000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section title</a:t>
            </a:r>
          </a:p>
        </p:txBody>
      </p:sp>
      <p:pic>
        <p:nvPicPr>
          <p:cNvPr id="9" name="Picture 8">
            <a:extLst>
              <a:ext uri="{FF2B5EF4-FFF2-40B4-BE49-F238E27FC236}">
                <a16:creationId xmlns:a16="http://schemas.microsoft.com/office/drawing/2014/main" id="{96CB0E58-519D-1C4A-9758-18D74E94D9C4}"/>
              </a:ext>
            </a:extLst>
          </p:cNvPr>
          <p:cNvPicPr>
            <a:picLocks noChangeAspect="1"/>
          </p:cNvPicPr>
          <p:nvPr userDrawn="1"/>
        </p:nvPicPr>
        <p:blipFill rotWithShape="1">
          <a:blip r:embed="rId3"/>
          <a:srcRect l="52909" t="68124" r="2" b="12204"/>
          <a:stretch/>
        </p:blipFill>
        <p:spPr>
          <a:xfrm>
            <a:off x="8102009" y="3233854"/>
            <a:ext cx="3662391" cy="3051199"/>
          </a:xfrm>
          <a:prstGeom prst="rect">
            <a:avLst/>
          </a:prstGeom>
        </p:spPr>
      </p:pic>
      <p:pic>
        <p:nvPicPr>
          <p:cNvPr id="10" name="Picture 9">
            <a:extLst>
              <a:ext uri="{FF2B5EF4-FFF2-40B4-BE49-F238E27FC236}">
                <a16:creationId xmlns:a16="http://schemas.microsoft.com/office/drawing/2014/main" id="{A25B9D3D-C254-FE4D-B97F-D0D03F4FA938}"/>
              </a:ext>
            </a:extLst>
          </p:cNvPr>
          <p:cNvPicPr>
            <a:picLocks noChangeAspect="1"/>
          </p:cNvPicPr>
          <p:nvPr userDrawn="1"/>
        </p:nvPicPr>
        <p:blipFill rotWithShape="1">
          <a:blip r:embed="rId3"/>
          <a:srcRect l="3874" t="49360" r="52758" b="42026"/>
          <a:stretch/>
        </p:blipFill>
        <p:spPr>
          <a:xfrm>
            <a:off x="271667" y="323388"/>
            <a:ext cx="3372988" cy="1336079"/>
          </a:xfrm>
          <a:prstGeom prst="rect">
            <a:avLst/>
          </a:prstGeom>
        </p:spPr>
      </p:pic>
      <p:sp>
        <p:nvSpPr>
          <p:cNvPr id="14" name="Rectangle 13">
            <a:extLst>
              <a:ext uri="{FF2B5EF4-FFF2-40B4-BE49-F238E27FC236}">
                <a16:creationId xmlns:a16="http://schemas.microsoft.com/office/drawing/2014/main" id="{CF0FB895-CEDF-407A-8EBB-D14839C388BA}"/>
              </a:ext>
            </a:extLst>
          </p:cNvPr>
          <p:cNvSpPr/>
          <p:nvPr userDrawn="1"/>
        </p:nvSpPr>
        <p:spPr>
          <a:xfrm>
            <a:off x="8287473" y="6445667"/>
            <a:ext cx="3476927" cy="41233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71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userDrawn="1"/>
        </p:nvPicPr>
        <p:blipFill rotWithShape="1">
          <a:blip r:embed="rId2"/>
          <a:srcRect l="79226" t="68124" r="1" b="10595"/>
          <a:stretch/>
        </p:blipFill>
        <p:spPr>
          <a:xfrm>
            <a:off x="10260623" y="211344"/>
            <a:ext cx="1615638" cy="3300759"/>
          </a:xfrm>
          <a:prstGeom prst="rect">
            <a:avLst/>
          </a:prstGeom>
        </p:spPr>
      </p:pic>
      <p:pic>
        <p:nvPicPr>
          <p:cNvPr id="9" name="Picture 8">
            <a:extLst>
              <a:ext uri="{FF2B5EF4-FFF2-40B4-BE49-F238E27FC236}">
                <a16:creationId xmlns:a16="http://schemas.microsoft.com/office/drawing/2014/main" id="{294273B4-A5A6-EE41-BD37-13F7331B8F52}"/>
              </a:ext>
            </a:extLst>
          </p:cNvPr>
          <p:cNvPicPr>
            <a:picLocks noChangeAspect="1"/>
          </p:cNvPicPr>
          <p:nvPr userDrawn="1"/>
        </p:nvPicPr>
        <p:blipFill>
          <a:blip r:embed="rId3"/>
          <a:stretch>
            <a:fillRect/>
          </a:stretch>
        </p:blipFill>
        <p:spPr>
          <a:xfrm>
            <a:off x="10886515" y="6104792"/>
            <a:ext cx="989746" cy="480318"/>
          </a:xfrm>
          <a:prstGeom prst="rect">
            <a:avLst/>
          </a:prstGeom>
          <a:ln w="6350">
            <a:noFill/>
          </a:ln>
        </p:spPr>
      </p:pic>
      <p:sp>
        <p:nvSpPr>
          <p:cNvPr id="12" name="Subtitle 2">
            <a:extLst>
              <a:ext uri="{FF2B5EF4-FFF2-40B4-BE49-F238E27FC236}">
                <a16:creationId xmlns:a16="http://schemas.microsoft.com/office/drawing/2014/main" id="{4611B57F-60E4-BF40-AC95-C9DB86A26E2D}"/>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body copy</a:t>
            </a:r>
          </a:p>
        </p:txBody>
      </p:sp>
      <p:sp>
        <p:nvSpPr>
          <p:cNvPr id="5" name="Text Placeholder 4">
            <a:extLst>
              <a:ext uri="{FF2B5EF4-FFF2-40B4-BE49-F238E27FC236}">
                <a16:creationId xmlns:a16="http://schemas.microsoft.com/office/drawing/2014/main" id="{9241AB50-6DF5-0046-88B5-CCF309E40D51}"/>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Click to edit subhead</a:t>
            </a:r>
          </a:p>
        </p:txBody>
      </p:sp>
      <p:sp>
        <p:nvSpPr>
          <p:cNvPr id="8" name="Text Placeholder 7">
            <a:extLst>
              <a:ext uri="{FF2B5EF4-FFF2-40B4-BE49-F238E27FC236}">
                <a16:creationId xmlns:a16="http://schemas.microsoft.com/office/drawing/2014/main" id="{D59D4BD1-E32E-4B45-9EE2-0025BDBB56AB}"/>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Footnotes can go here</a:t>
            </a:r>
            <a:endParaRPr lang="en-US"/>
          </a:p>
        </p:txBody>
      </p:sp>
    </p:spTree>
    <p:extLst>
      <p:ext uri="{BB962C8B-B14F-4D97-AF65-F5344CB8AC3E}">
        <p14:creationId xmlns:p14="http://schemas.microsoft.com/office/powerpoint/2010/main" val="97507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datasets.load_iris.html#sklearn.datasets.load_iris" TargetMode="External"/><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hyperlink" Target="https://numpy.org/doc/stable/reference/generated/numpy.arange.html#numpy.arange" TargetMode="External"/><Relationship Id="rId3" Type="http://schemas.openxmlformats.org/officeDocument/2006/relationships/hyperlink" Target="https://matplotlib.org/stable/api/_as_gen/matplotlib.pyplot.plot.html#matplotlib.pyplot.plot" TargetMode="External"/><Relationship Id="rId7" Type="http://schemas.openxmlformats.org/officeDocument/2006/relationships/hyperlink" Target="https://numpy.org/doc/stable/reference/generated/numpy.ndarray.html#numpy.ndarray"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hyperlink" Target="https://matplotlib.org/stable/api/_as_gen/matplotlib.pyplot.show.html#matplotlib.pyplot.show" TargetMode="External"/><Relationship Id="rId4" Type="http://schemas.openxmlformats.org/officeDocument/2006/relationships/hyperlink" Target="https://matplotlib.org/stable/api/_as_gen/matplotlib.pyplot.ylabel.html#matplotlib.pyplot.ylabel" TargetMode="Externa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andas.pydata.org/"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156C-8FA6-A24D-9D15-563042024672}"/>
              </a:ext>
            </a:extLst>
          </p:cNvPr>
          <p:cNvSpPr>
            <a:spLocks noGrp="1"/>
          </p:cNvSpPr>
          <p:nvPr>
            <p:ph type="ctrTitle"/>
          </p:nvPr>
        </p:nvSpPr>
        <p:spPr>
          <a:xfrm>
            <a:off x="709202" y="1538587"/>
            <a:ext cx="10773591" cy="819455"/>
          </a:xfrm>
        </p:spPr>
        <p:txBody>
          <a:bodyPr wrap="square" lIns="91440" tIns="45720" rIns="91440" bIns="45720" anchor="t" anchorCtr="0">
            <a:spAutoFit/>
          </a:bodyPr>
          <a:lstStyle/>
          <a:p>
            <a:r>
              <a:rPr lang="en-US" sz="3600" b="1" dirty="0">
                <a:latin typeface="Barlow Light"/>
              </a:rPr>
              <a:t>COS 30049 Computing Technology Innovation Project</a:t>
            </a:r>
            <a:endParaRPr lang="en-US" sz="6000" dirty="0"/>
          </a:p>
        </p:txBody>
      </p:sp>
      <p:sp>
        <p:nvSpPr>
          <p:cNvPr id="3" name="Subtitle 2">
            <a:extLst>
              <a:ext uri="{FF2B5EF4-FFF2-40B4-BE49-F238E27FC236}">
                <a16:creationId xmlns:a16="http://schemas.microsoft.com/office/drawing/2014/main" id="{88FBE53B-DCDD-384B-83A7-6FB37BB00DBE}"/>
              </a:ext>
            </a:extLst>
          </p:cNvPr>
          <p:cNvSpPr>
            <a:spLocks noGrp="1"/>
          </p:cNvSpPr>
          <p:nvPr>
            <p:ph type="subTitle" idx="1"/>
          </p:nvPr>
        </p:nvSpPr>
        <p:spPr>
          <a:xfrm>
            <a:off x="709201" y="2508871"/>
            <a:ext cx="6162937" cy="1467068"/>
          </a:xfrm>
        </p:spPr>
        <p:txBody>
          <a:bodyPr wrap="square" lIns="91440" tIns="45720" rIns="91440" bIns="45720" anchor="t" anchorCtr="0">
            <a:spAutoFit/>
          </a:bodyPr>
          <a:lstStyle/>
          <a:p>
            <a:pPr>
              <a:lnSpc>
                <a:spcPct val="150000"/>
              </a:lnSpc>
            </a:pPr>
            <a:r>
              <a:rPr lang="en-US" sz="3200" b="1" dirty="0">
                <a:latin typeface="Barlow Light"/>
                <a:cs typeface="Segoe UI"/>
              </a:rPr>
              <a:t>Week5: Data Pre-Processing in Machine Learning via Python</a:t>
            </a:r>
            <a:endParaRPr lang="en-US" dirty="0"/>
          </a:p>
        </p:txBody>
      </p:sp>
      <p:sp>
        <p:nvSpPr>
          <p:cNvPr id="4" name="Text Placeholder 3">
            <a:extLst>
              <a:ext uri="{FF2B5EF4-FFF2-40B4-BE49-F238E27FC236}">
                <a16:creationId xmlns:a16="http://schemas.microsoft.com/office/drawing/2014/main" id="{927ABD45-C2A3-AE49-A875-BD97DC6E086F}"/>
              </a:ext>
            </a:extLst>
          </p:cNvPr>
          <p:cNvSpPr>
            <a:spLocks noGrp="1"/>
          </p:cNvSpPr>
          <p:nvPr>
            <p:ph type="body" sz="quarter" idx="10"/>
          </p:nvPr>
        </p:nvSpPr>
        <p:spPr>
          <a:xfrm>
            <a:off x="709200" y="5337759"/>
            <a:ext cx="3497815" cy="964367"/>
          </a:xfrm>
        </p:spPr>
        <p:txBody>
          <a:bodyPr vert="horz" lIns="91440" tIns="45720" rIns="91440" bIns="45720" rtlCol="0" anchor="t">
            <a:normAutofit/>
          </a:bodyPr>
          <a:lstStyle/>
          <a:p>
            <a:r>
              <a:rPr lang="en-US" b="0" i="1" dirty="0">
                <a:latin typeface="Barlow Light"/>
                <a:cs typeface="Open Sans"/>
              </a:rPr>
              <a:t>Hao Zhang</a:t>
            </a:r>
          </a:p>
          <a:p>
            <a:r>
              <a:rPr lang="en-US" b="0" i="1" dirty="0">
                <a:latin typeface="Barlow Light"/>
                <a:cs typeface="Open Sans"/>
              </a:rPr>
              <a:t>Semester 2</a:t>
            </a:r>
          </a:p>
          <a:p>
            <a:endParaRPr lang="en-US" b="0" i="1" dirty="0">
              <a:latin typeface="Barlow Light"/>
              <a:cs typeface="Open Sans"/>
            </a:endParaRPr>
          </a:p>
        </p:txBody>
      </p:sp>
      <p:sp>
        <p:nvSpPr>
          <p:cNvPr id="5" name="Subtitle 2">
            <a:extLst>
              <a:ext uri="{FF2B5EF4-FFF2-40B4-BE49-F238E27FC236}">
                <a16:creationId xmlns:a16="http://schemas.microsoft.com/office/drawing/2014/main" id="{BC110C13-A81F-F87D-0CB8-D8CD246C8EB3}"/>
              </a:ext>
            </a:extLst>
          </p:cNvPr>
          <p:cNvSpPr txBox="1">
            <a:spLocks/>
          </p:cNvSpPr>
          <p:nvPr/>
        </p:nvSpPr>
        <p:spPr>
          <a:xfrm>
            <a:off x="709200" y="4175511"/>
            <a:ext cx="6162937" cy="648896"/>
          </a:xfrm>
          <a:prstGeom prst="rect">
            <a:avLst/>
          </a:prstGeom>
        </p:spPr>
        <p:txBody>
          <a:bodyPr vert="horz" wrap="square" lIns="91440" tIns="45720" rIns="91440" bIns="45720" rtlCol="0" anchor="t" anchorCtr="0">
            <a:spAutoFit/>
          </a:bodyPr>
          <a:lstStyle>
            <a:lvl1pPr marL="0" indent="0" algn="l" defTabSz="914400" rtl="0" eaLnBrk="1" latinLnBrk="0" hangingPunct="1">
              <a:lnSpc>
                <a:spcPts val="2860"/>
              </a:lnSpc>
              <a:spcBef>
                <a:spcPts val="1000"/>
              </a:spcBef>
              <a:spcAft>
                <a:spcPts val="0"/>
              </a:spcAft>
              <a:buFont typeface="Arial" panose="020B0604020202020204" pitchFamily="34" charset="0"/>
              <a:buNone/>
              <a:defRPr sz="2400" b="0" i="0" kern="1200" cap="none" baseline="0">
                <a:solidFill>
                  <a:srgbClr val="000000"/>
                </a:solidFill>
                <a:latin typeface="Barlow Light" pitchFamily="2" charset="77"/>
                <a:ea typeface="DIN 2014 Light" panose="020B0404020202020204" pitchFamily="34" charset="77"/>
                <a:cs typeface="+mn-cs"/>
              </a:defRPr>
            </a:lvl1pPr>
            <a:lvl2pPr marL="457189"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2800" b="1" i="1" dirty="0">
                <a:latin typeface="Barlow Light"/>
                <a:cs typeface="Segoe UI"/>
              </a:rPr>
              <a:t>Lecture2</a:t>
            </a:r>
            <a:endParaRPr lang="en-US" sz="2000" i="1" dirty="0"/>
          </a:p>
        </p:txBody>
      </p:sp>
    </p:spTree>
    <p:extLst>
      <p:ext uri="{BB962C8B-B14F-4D97-AF65-F5344CB8AC3E}">
        <p14:creationId xmlns:p14="http://schemas.microsoft.com/office/powerpoint/2010/main" val="3432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sp>
        <p:nvSpPr>
          <p:cNvPr id="3" name="TextBox 2">
            <a:extLst>
              <a:ext uri="{FF2B5EF4-FFF2-40B4-BE49-F238E27FC236}">
                <a16:creationId xmlns:a16="http://schemas.microsoft.com/office/drawing/2014/main" id="{FA375FB9-3504-D6EF-BA62-38424745D2E2}"/>
              </a:ext>
            </a:extLst>
          </p:cNvPr>
          <p:cNvSpPr txBox="1"/>
          <p:nvPr/>
        </p:nvSpPr>
        <p:spPr>
          <a:xfrm>
            <a:off x="430280" y="1570051"/>
            <a:ext cx="9609266" cy="1333635"/>
          </a:xfrm>
          <a:prstGeom prst="rect">
            <a:avLst/>
          </a:prstGeom>
          <a:noFill/>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5. Data Visualization</a:t>
            </a:r>
          </a:p>
          <a:p>
            <a:pPr>
              <a:lnSpc>
                <a:spcPct val="150000"/>
              </a:lnSpc>
            </a:pPr>
            <a:r>
              <a:rPr lang="en-US" sz="1800" dirty="0">
                <a:latin typeface="Arial" panose="020B0604020202020204" pitchFamily="34" charset="0"/>
                <a:cs typeface="Arial" panose="020B0604020202020204" pitchFamily="34" charset="0"/>
              </a:rPr>
              <a:t>Integration with Matplotlib and Seaborn: Supports direct plotting of charts by integrating with visualization libraries like Matplotlib and Seaborn.</a:t>
            </a:r>
          </a:p>
        </p:txBody>
      </p:sp>
      <p:pic>
        <p:nvPicPr>
          <p:cNvPr id="13" name="Picture 12">
            <a:extLst>
              <a:ext uri="{FF2B5EF4-FFF2-40B4-BE49-F238E27FC236}">
                <a16:creationId xmlns:a16="http://schemas.microsoft.com/office/drawing/2014/main" id="{EA262A63-F545-5D9F-1502-8D2D43CCB715}"/>
              </a:ext>
            </a:extLst>
          </p:cNvPr>
          <p:cNvPicPr>
            <a:picLocks noChangeAspect="1"/>
          </p:cNvPicPr>
          <p:nvPr/>
        </p:nvPicPr>
        <p:blipFill>
          <a:blip r:embed="rId2"/>
          <a:stretch>
            <a:fillRect/>
          </a:stretch>
        </p:blipFill>
        <p:spPr>
          <a:xfrm>
            <a:off x="2683749" y="3429000"/>
            <a:ext cx="5114025" cy="1559938"/>
          </a:xfrm>
          <a:prstGeom prst="rect">
            <a:avLst/>
          </a:prstGeom>
        </p:spPr>
      </p:pic>
    </p:spTree>
    <p:extLst>
      <p:ext uri="{BB962C8B-B14F-4D97-AF65-F5344CB8AC3E}">
        <p14:creationId xmlns:p14="http://schemas.microsoft.com/office/powerpoint/2010/main" val="414526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Barlow" pitchFamily="2" charset="77"/>
              </a:rPr>
              <a:t>Scikit-learn (</a:t>
            </a:r>
            <a:r>
              <a:rPr lang="en-US" b="0" dirty="0" err="1">
                <a:solidFill>
                  <a:schemeClr val="tx1"/>
                </a:solidFill>
                <a:effectLst/>
                <a:latin typeface="Barlow" pitchFamily="2" charset="77"/>
              </a:rPr>
              <a:t>sklearn</a:t>
            </a:r>
            <a:r>
              <a:rPr lang="en-US" b="0" dirty="0">
                <a:solidFill>
                  <a:schemeClr val="tx1"/>
                </a:solidFill>
                <a:effectLst/>
                <a:latin typeface="Barlow" pitchFamily="2" charset="77"/>
              </a:rPr>
              <a:t>)</a:t>
            </a:r>
          </a:p>
        </p:txBody>
      </p:sp>
      <p:sp>
        <p:nvSpPr>
          <p:cNvPr id="2" name="TextBox 1">
            <a:extLst>
              <a:ext uri="{FF2B5EF4-FFF2-40B4-BE49-F238E27FC236}">
                <a16:creationId xmlns:a16="http://schemas.microsoft.com/office/drawing/2014/main" id="{D7A66BCF-9A93-BAF9-C2B2-A981AC790BD8}"/>
              </a:ext>
            </a:extLst>
          </p:cNvPr>
          <p:cNvSpPr txBox="1"/>
          <p:nvPr/>
        </p:nvSpPr>
        <p:spPr>
          <a:xfrm>
            <a:off x="416772" y="978383"/>
            <a:ext cx="9990420" cy="1287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kern="1200" dirty="0">
                <a:solidFill>
                  <a:srgbClr val="000000"/>
                </a:solidFill>
                <a:effectLst/>
                <a:latin typeface="Arial" panose="020B0604020202020204" pitchFamily="34" charset="0"/>
                <a:cs typeface="Arial" panose="020B0604020202020204" pitchFamily="34" charset="0"/>
              </a:rPr>
              <a:t>Scikit-Learn, commonly known as </a:t>
            </a:r>
            <a:r>
              <a:rPr lang="en-US" altLang="zh-CN" kern="1200" dirty="0" err="1">
                <a:solidFill>
                  <a:srgbClr val="000000"/>
                </a:solidFill>
                <a:effectLst/>
                <a:latin typeface="Arial" panose="020B0604020202020204" pitchFamily="34" charset="0"/>
                <a:cs typeface="Arial" panose="020B0604020202020204" pitchFamily="34" charset="0"/>
              </a:rPr>
              <a:t>sklearn</a:t>
            </a:r>
            <a:endParaRPr lang="en-US" altLang="zh-CN" dirty="0">
              <a:solidFill>
                <a:srgbClr val="000000"/>
              </a:solidFill>
              <a:latin typeface="Arial" panose="020B0604020202020204" pitchFamily="34" charset="0"/>
              <a:cs typeface="Arial" panose="020B0604020202020204" pitchFamily="34" charset="0"/>
            </a:endParaRPr>
          </a:p>
          <a:p>
            <a:pPr marL="0" algn="l" rtl="0" eaLnBrk="1" latinLnBrk="0" hangingPunct="1">
              <a:lnSpc>
                <a:spcPct val="150000"/>
              </a:lnSpc>
              <a:spcBef>
                <a:spcPts val="0"/>
              </a:spcBef>
              <a:spcAft>
                <a:spcPts val="0"/>
              </a:spcAft>
            </a:pPr>
            <a:r>
              <a:rPr lang="en-US" altLang="zh-CN" kern="1200" dirty="0">
                <a:solidFill>
                  <a:srgbClr val="000000"/>
                </a:solidFill>
                <a:effectLst/>
                <a:latin typeface="Arial" panose="020B0604020202020204" pitchFamily="34" charset="0"/>
                <a:cs typeface="Arial" panose="020B0604020202020204" pitchFamily="34" charset="0"/>
              </a:rPr>
              <a:t>is a powerful Python library specifically designed for </a:t>
            </a:r>
            <a:r>
              <a:rPr lang="en-US" altLang="zh-CN" b="1" kern="1200" dirty="0">
                <a:solidFill>
                  <a:srgbClr val="FF0000"/>
                </a:solidFill>
                <a:effectLst/>
                <a:latin typeface="Arial" panose="020B0604020202020204" pitchFamily="34" charset="0"/>
                <a:cs typeface="Arial" panose="020B0604020202020204" pitchFamily="34" charset="0"/>
              </a:rPr>
              <a:t>machine learning and data analysis</a:t>
            </a:r>
            <a:r>
              <a:rPr lang="en-US" altLang="zh-CN" kern="1200" dirty="0">
                <a:solidFill>
                  <a:srgbClr val="000000"/>
                </a:solidFill>
                <a:effectLst/>
                <a:latin typeface="Arial" panose="020B0604020202020204" pitchFamily="34" charset="0"/>
                <a:cs typeface="Arial" panose="020B0604020202020204" pitchFamily="34" charset="0"/>
              </a:rPr>
              <a:t>. It is built on top of SciPy and provides simple and efficient</a:t>
            </a:r>
            <a:r>
              <a:rPr lang="en-US" altLang="zh-CN" b="1" kern="1200" dirty="0">
                <a:solidFill>
                  <a:srgbClr val="000000"/>
                </a:solidFill>
                <a:effectLst/>
                <a:latin typeface="Arial" panose="020B0604020202020204" pitchFamily="34" charset="0"/>
                <a:cs typeface="Arial" panose="020B0604020202020204" pitchFamily="34" charset="0"/>
              </a:rPr>
              <a:t> tools </a:t>
            </a:r>
            <a:r>
              <a:rPr lang="en-US" altLang="zh-CN" kern="1200" dirty="0">
                <a:solidFill>
                  <a:srgbClr val="000000"/>
                </a:solidFill>
                <a:effectLst/>
                <a:latin typeface="Arial" panose="020B0604020202020204" pitchFamily="34" charset="0"/>
                <a:cs typeface="Arial" panose="020B0604020202020204" pitchFamily="34" charset="0"/>
              </a:rPr>
              <a:t>for data mining and data analysis.</a:t>
            </a:r>
            <a:endParaRPr lang="zh-CN" altLang="zh-CN" dirty="0">
              <a:effectLst/>
              <a:latin typeface="Arial" panose="020B0604020202020204" pitchFamily="34" charset="0"/>
              <a:cs typeface="Arial" panose="020B0604020202020204" pitchFamily="34" charset="0"/>
            </a:endParaRPr>
          </a:p>
        </p:txBody>
      </p:sp>
      <p:pic>
        <p:nvPicPr>
          <p:cNvPr id="2050" name="Picture 2" descr="python libraries are TensorFlow, Scikit-Learn, Numpy, Keras, PyTorch.">
            <a:extLst>
              <a:ext uri="{FF2B5EF4-FFF2-40B4-BE49-F238E27FC236}">
                <a16:creationId xmlns:a16="http://schemas.microsoft.com/office/drawing/2014/main" id="{FD29A7D9-438D-85F0-BD78-23F073823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716" y="2312848"/>
            <a:ext cx="2475039" cy="16584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A453E7-1255-8443-00F9-3CEB2C9F2875}"/>
              </a:ext>
            </a:extLst>
          </p:cNvPr>
          <p:cNvSpPr txBox="1"/>
          <p:nvPr/>
        </p:nvSpPr>
        <p:spPr>
          <a:xfrm>
            <a:off x="4649834" y="3971320"/>
            <a:ext cx="2892332"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hlinkClick r:id="rId3"/>
              </a:rPr>
              <a:t>scikit-learn: machine learning in Python — scikit-learn 1.5.1 documentation</a:t>
            </a:r>
            <a:endParaRPr lang="en-US"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2023258-4022-FD67-9F45-723BC51CD50A}"/>
              </a:ext>
            </a:extLst>
          </p:cNvPr>
          <p:cNvSpPr txBox="1"/>
          <p:nvPr/>
        </p:nvSpPr>
        <p:spPr>
          <a:xfrm>
            <a:off x="4446328" y="5401114"/>
            <a:ext cx="2989817" cy="1169551"/>
          </a:xfrm>
          <a:prstGeom prst="rect">
            <a:avLst/>
          </a:prstGeom>
          <a:noFill/>
        </p:spPr>
        <p:txBody>
          <a:bodyPr wrap="square">
            <a:spAutoFit/>
          </a:bodyPr>
          <a:lstStyle/>
          <a:p>
            <a:pPr algn="l"/>
            <a:r>
              <a:rPr lang="en-US" sz="1400" b="0" i="0" dirty="0">
                <a:solidFill>
                  <a:srgbClr val="986801"/>
                </a:solidFill>
                <a:effectLst/>
                <a:highlight>
                  <a:srgbClr val="F8F8F8"/>
                </a:highlight>
                <a:latin typeface="Consolas" panose="020B0609020204030204" pitchFamily="49" charset="0"/>
              </a:rPr>
              <a:t>pip</a:t>
            </a:r>
            <a:r>
              <a:rPr lang="en-US" sz="1400" b="0" i="0" dirty="0">
                <a:solidFill>
                  <a:srgbClr val="5C5C5C"/>
                </a:solidFill>
                <a:effectLst/>
                <a:highlight>
                  <a:srgbClr val="F8F8F8"/>
                </a:highlight>
                <a:latin typeface="Consolas" panose="020B0609020204030204" pitchFamily="49" charset="0"/>
              </a:rPr>
              <a:t> </a:t>
            </a:r>
            <a:r>
              <a:rPr lang="en-US" sz="1400" b="0" i="0" dirty="0">
                <a:solidFill>
                  <a:srgbClr val="50A14F"/>
                </a:solidFill>
                <a:effectLst/>
                <a:highlight>
                  <a:srgbClr val="F8F8F8"/>
                </a:highlight>
                <a:latin typeface="Consolas" panose="020B0609020204030204" pitchFamily="49" charset="0"/>
              </a:rPr>
              <a:t>install scikit-learn</a:t>
            </a: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pPr algn="l"/>
            <a:r>
              <a:rPr lang="en-US" sz="1400" b="0" i="0" dirty="0" err="1">
                <a:solidFill>
                  <a:srgbClr val="986801"/>
                </a:solidFill>
                <a:effectLst/>
                <a:highlight>
                  <a:srgbClr val="FFFFFF"/>
                </a:highlight>
                <a:latin typeface="Consolas" panose="020B0609020204030204" pitchFamily="49" charset="0"/>
              </a:rPr>
              <a:t>conda</a:t>
            </a:r>
            <a:r>
              <a:rPr lang="en-US" sz="1400" b="0" i="0" dirty="0">
                <a:solidFill>
                  <a:srgbClr val="5C5C5C"/>
                </a:solidFill>
                <a:effectLst/>
                <a:highlight>
                  <a:srgbClr val="FFFFFF"/>
                </a:highlight>
                <a:latin typeface="Consolas" panose="020B0609020204030204" pitchFamily="49" charset="0"/>
              </a:rPr>
              <a:t> </a:t>
            </a:r>
            <a:r>
              <a:rPr lang="en-US" sz="1400" b="0" i="0" dirty="0">
                <a:solidFill>
                  <a:srgbClr val="50A14F"/>
                </a:solidFill>
                <a:effectLst/>
                <a:highlight>
                  <a:srgbClr val="FFFFFF"/>
                </a:highlight>
                <a:latin typeface="Consolas" panose="020B0609020204030204" pitchFamily="49" charset="0"/>
              </a:rPr>
              <a:t>install scikit-learn</a:t>
            </a:r>
            <a:endParaRPr lang="en-US" sz="1400" b="0" i="0" dirty="0">
              <a:solidFill>
                <a:srgbClr val="5C5C5C"/>
              </a:solidFill>
              <a:effectLst/>
              <a:highlight>
                <a:srgbClr val="FFFFFF"/>
              </a:highlight>
              <a:latin typeface="Consolas" panose="020B0609020204030204" pitchFamily="49" charset="0"/>
            </a:endParaRPr>
          </a:p>
        </p:txBody>
      </p:sp>
      <p:sp>
        <p:nvSpPr>
          <p:cNvPr id="11" name="TextBox 10">
            <a:extLst>
              <a:ext uri="{FF2B5EF4-FFF2-40B4-BE49-F238E27FC236}">
                <a16:creationId xmlns:a16="http://schemas.microsoft.com/office/drawing/2014/main" id="{9FEE739F-E3BA-C0C0-0712-88A85EC40FCE}"/>
              </a:ext>
            </a:extLst>
          </p:cNvPr>
          <p:cNvSpPr txBox="1"/>
          <p:nvPr/>
        </p:nvSpPr>
        <p:spPr>
          <a:xfrm>
            <a:off x="5697148" y="5801224"/>
            <a:ext cx="44641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or</a:t>
            </a:r>
          </a:p>
        </p:txBody>
      </p:sp>
      <p:sp>
        <p:nvSpPr>
          <p:cNvPr id="12" name="TextBox 11">
            <a:extLst>
              <a:ext uri="{FF2B5EF4-FFF2-40B4-BE49-F238E27FC236}">
                <a16:creationId xmlns:a16="http://schemas.microsoft.com/office/drawing/2014/main" id="{7E2390A6-3FE6-BDA3-662E-3D8A4468576E}"/>
              </a:ext>
            </a:extLst>
          </p:cNvPr>
          <p:cNvSpPr txBox="1"/>
          <p:nvPr/>
        </p:nvSpPr>
        <p:spPr>
          <a:xfrm>
            <a:off x="416772" y="4772578"/>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install scikit-learn (</a:t>
            </a:r>
            <a:r>
              <a:rPr lang="en-US" dirty="0" err="1">
                <a:latin typeface="Arial" panose="020B0604020202020204" pitchFamily="34" charset="0"/>
                <a:cs typeface="Arial" panose="020B0604020202020204" pitchFamily="34" charset="0"/>
              </a:rPr>
              <a:t>sklearn</a:t>
            </a:r>
            <a:r>
              <a:rPr lang="en-US" dirty="0">
                <a:latin typeface="Arial" panose="020B0604020202020204" pitchFamily="34" charset="0"/>
                <a:cs typeface="Arial" panose="020B0604020202020204" pitchFamily="34" charset="0"/>
              </a:rPr>
              <a:t>) with: </a:t>
            </a:r>
          </a:p>
        </p:txBody>
      </p:sp>
    </p:spTree>
    <p:extLst>
      <p:ext uri="{BB962C8B-B14F-4D97-AF65-F5344CB8AC3E}">
        <p14:creationId xmlns:p14="http://schemas.microsoft.com/office/powerpoint/2010/main" val="266451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1" y="305093"/>
            <a:ext cx="9687755" cy="584775"/>
          </a:xfrm>
          <a:prstGeom prst="rect">
            <a:avLst/>
          </a:prstGeom>
        </p:spPr>
        <p:txBody>
          <a:bodyPr wrap="square" lIns="91440" tIns="45720" rIns="91440" bIns="45720" anchor="t" anchorCtr="0">
            <a:spAutoFit/>
          </a:bodyPr>
          <a:lstStyle/>
          <a:p>
            <a:r>
              <a:rPr lang="en-US" b="0" dirty="0">
                <a:solidFill>
                  <a:schemeClr val="tx1"/>
                </a:solidFill>
                <a:effectLst/>
                <a:latin typeface="Barlow" pitchFamily="2" charset="77"/>
              </a:rPr>
              <a:t>Scikit-learn (</a:t>
            </a:r>
            <a:r>
              <a:rPr lang="en-US" b="0" dirty="0" err="1">
                <a:solidFill>
                  <a:schemeClr val="tx1"/>
                </a:solidFill>
                <a:effectLst/>
                <a:latin typeface="Barlow" pitchFamily="2" charset="77"/>
              </a:rPr>
              <a:t>sklearn</a:t>
            </a:r>
            <a:r>
              <a:rPr lang="en-US" b="0" dirty="0">
                <a:solidFill>
                  <a:schemeClr val="tx1"/>
                </a:solidFill>
                <a:effectLst/>
                <a:latin typeface="Barlow" pitchFamily="2" charset="77"/>
              </a:rPr>
              <a:t>)</a:t>
            </a:r>
          </a:p>
        </p:txBody>
      </p:sp>
      <p:sp>
        <p:nvSpPr>
          <p:cNvPr id="2" name="TextBox 1">
            <a:extLst>
              <a:ext uri="{FF2B5EF4-FFF2-40B4-BE49-F238E27FC236}">
                <a16:creationId xmlns:a16="http://schemas.microsoft.com/office/drawing/2014/main" id="{D7A66BCF-9A93-BAF9-C2B2-A981AC790BD8}"/>
              </a:ext>
            </a:extLst>
          </p:cNvPr>
          <p:cNvSpPr txBox="1"/>
          <p:nvPr/>
        </p:nvSpPr>
        <p:spPr>
          <a:xfrm>
            <a:off x="416771" y="993563"/>
            <a:ext cx="9901605" cy="2033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b="1" kern="1200" dirty="0">
                <a:solidFill>
                  <a:srgbClr val="000000"/>
                </a:solidFill>
                <a:effectLst/>
                <a:latin typeface="Arial" panose="020B0604020202020204" pitchFamily="34" charset="0"/>
                <a:cs typeface="Arial" panose="020B0604020202020204" pitchFamily="34" charset="0"/>
              </a:rPr>
              <a:t>1. A variety of machine learning algorithms</a:t>
            </a:r>
          </a:p>
          <a:p>
            <a:pPr marL="0" algn="l" rtl="0" eaLnBrk="1" latinLnBrk="0" hangingPunct="1">
              <a:lnSpc>
                <a:spcPct val="150000"/>
              </a:lnSpc>
              <a:spcBef>
                <a:spcPts val="0"/>
              </a:spcBef>
              <a:spcAft>
                <a:spcPts val="0"/>
              </a:spcAft>
            </a:pPr>
            <a:r>
              <a:rPr lang="en-US" altLang="zh-CN" kern="1200" dirty="0">
                <a:solidFill>
                  <a:srgbClr val="000000"/>
                </a:solidFill>
                <a:effectLst/>
                <a:latin typeface="Arial" panose="020B0604020202020204" pitchFamily="34" charset="0"/>
                <a:cs typeface="Arial" panose="020B0604020202020204" pitchFamily="34" charset="0"/>
              </a:rPr>
              <a:t>Provides a large number of machine learning algorithms, including classification, regression, clustering, and dimensionality reduction. </a:t>
            </a:r>
          </a:p>
          <a:p>
            <a:pPr marL="0" algn="l" rtl="0" eaLnBrk="1" latinLnBrk="0" hangingPunct="1">
              <a:lnSpc>
                <a:spcPct val="150000"/>
              </a:lnSpc>
              <a:spcBef>
                <a:spcPts val="0"/>
              </a:spcBef>
              <a:spcAft>
                <a:spcPts val="0"/>
              </a:spcAft>
            </a:pPr>
            <a:r>
              <a:rPr lang="en-US" altLang="zh-CN" sz="1600" i="1" kern="1200" dirty="0">
                <a:solidFill>
                  <a:srgbClr val="000000"/>
                </a:solidFill>
                <a:effectLst/>
                <a:latin typeface="Arial" panose="020B0604020202020204" pitchFamily="34" charset="0"/>
                <a:cs typeface="Arial" panose="020B0604020202020204" pitchFamily="34" charset="0"/>
              </a:rPr>
              <a:t>Common algorithms: linear regression, logistic regression, support vector machines (SVM), decision trees, random forests, K-means clustering, etc.</a:t>
            </a:r>
          </a:p>
        </p:txBody>
      </p:sp>
      <p:pic>
        <p:nvPicPr>
          <p:cNvPr id="3" name="Picture 2">
            <a:extLst>
              <a:ext uri="{FF2B5EF4-FFF2-40B4-BE49-F238E27FC236}">
                <a16:creationId xmlns:a16="http://schemas.microsoft.com/office/drawing/2014/main" id="{53C95C11-FD80-27B8-207F-6A94FD7F3BCD}"/>
              </a:ext>
            </a:extLst>
          </p:cNvPr>
          <p:cNvPicPr>
            <a:picLocks noChangeAspect="1"/>
          </p:cNvPicPr>
          <p:nvPr/>
        </p:nvPicPr>
        <p:blipFill>
          <a:blip r:embed="rId3"/>
          <a:stretch>
            <a:fillRect/>
          </a:stretch>
        </p:blipFill>
        <p:spPr>
          <a:xfrm>
            <a:off x="1807636" y="3255052"/>
            <a:ext cx="8037939" cy="3184733"/>
          </a:xfrm>
          <a:prstGeom prst="rect">
            <a:avLst/>
          </a:prstGeom>
        </p:spPr>
      </p:pic>
    </p:spTree>
    <p:extLst>
      <p:ext uri="{BB962C8B-B14F-4D97-AF65-F5344CB8AC3E}">
        <p14:creationId xmlns:p14="http://schemas.microsoft.com/office/powerpoint/2010/main" val="281836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1" y="305093"/>
            <a:ext cx="9687755" cy="584775"/>
          </a:xfrm>
          <a:prstGeom prst="rect">
            <a:avLst/>
          </a:prstGeom>
        </p:spPr>
        <p:txBody>
          <a:bodyPr wrap="square" lIns="91440" tIns="45720" rIns="91440" bIns="45720" anchor="t" anchorCtr="0">
            <a:spAutoFit/>
          </a:bodyPr>
          <a:lstStyle/>
          <a:p>
            <a:r>
              <a:rPr lang="en-US" b="0" dirty="0">
                <a:solidFill>
                  <a:schemeClr val="tx1"/>
                </a:solidFill>
                <a:effectLst/>
                <a:latin typeface="Barlow" pitchFamily="2" charset="77"/>
              </a:rPr>
              <a:t>Scikit-learn (</a:t>
            </a:r>
            <a:r>
              <a:rPr lang="en-US" b="0" dirty="0" err="1">
                <a:solidFill>
                  <a:schemeClr val="tx1"/>
                </a:solidFill>
                <a:effectLst/>
                <a:latin typeface="Barlow" pitchFamily="2" charset="77"/>
              </a:rPr>
              <a:t>sklearn</a:t>
            </a:r>
            <a:r>
              <a:rPr lang="en-US" b="0" dirty="0">
                <a:solidFill>
                  <a:schemeClr val="tx1"/>
                </a:solidFill>
                <a:effectLst/>
                <a:latin typeface="Barlow" pitchFamily="2" charset="77"/>
              </a:rPr>
              <a:t>)</a:t>
            </a:r>
          </a:p>
        </p:txBody>
      </p:sp>
      <p:sp>
        <p:nvSpPr>
          <p:cNvPr id="2" name="TextBox 1">
            <a:extLst>
              <a:ext uri="{FF2B5EF4-FFF2-40B4-BE49-F238E27FC236}">
                <a16:creationId xmlns:a16="http://schemas.microsoft.com/office/drawing/2014/main" id="{D7A66BCF-9A93-BAF9-C2B2-A981AC790BD8}"/>
              </a:ext>
            </a:extLst>
          </p:cNvPr>
          <p:cNvSpPr txBox="1"/>
          <p:nvPr/>
        </p:nvSpPr>
        <p:spPr>
          <a:xfrm>
            <a:off x="416771" y="1150479"/>
            <a:ext cx="6127464" cy="17045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b="1" dirty="0">
                <a:solidFill>
                  <a:srgbClr val="000000"/>
                </a:solidFill>
                <a:latin typeface="Arial" panose="020B0604020202020204" pitchFamily="34" charset="0"/>
                <a:cs typeface="Arial" panose="020B0604020202020204" pitchFamily="34" charset="0"/>
              </a:rPr>
              <a:t>2</a:t>
            </a:r>
            <a:r>
              <a:rPr lang="en-US" altLang="zh-CN" b="1" kern="1200" dirty="0">
                <a:solidFill>
                  <a:srgbClr val="000000"/>
                </a:solidFill>
                <a:effectLst/>
                <a:latin typeface="Arial" panose="020B0604020202020204" pitchFamily="34" charset="0"/>
                <a:cs typeface="Arial" panose="020B0604020202020204" pitchFamily="34" charset="0"/>
              </a:rPr>
              <a:t>. Dataset Examples</a:t>
            </a:r>
          </a:p>
          <a:p>
            <a:pPr marL="0" algn="l" rtl="0" eaLnBrk="1" latinLnBrk="0" hangingPunct="1">
              <a:lnSpc>
                <a:spcPct val="150000"/>
              </a:lnSpc>
              <a:spcBef>
                <a:spcPts val="0"/>
              </a:spcBef>
              <a:spcAft>
                <a:spcPts val="0"/>
              </a:spcAft>
            </a:pPr>
            <a:r>
              <a:rPr lang="en-US" altLang="zh-CN" kern="1200" dirty="0">
                <a:solidFill>
                  <a:srgbClr val="000000"/>
                </a:solidFill>
                <a:effectLst/>
                <a:latin typeface="Arial" panose="020B0604020202020204" pitchFamily="34" charset="0"/>
                <a:cs typeface="Arial" panose="020B0604020202020204" pitchFamily="34" charset="0"/>
              </a:rPr>
              <a:t>Provides some datasets which can be easily used for machine learning practice, including classification, regression, clustering, and dimensionality reduction. </a:t>
            </a:r>
          </a:p>
        </p:txBody>
      </p:sp>
      <p:pic>
        <p:nvPicPr>
          <p:cNvPr id="5" name="Picture 4">
            <a:extLst>
              <a:ext uri="{FF2B5EF4-FFF2-40B4-BE49-F238E27FC236}">
                <a16:creationId xmlns:a16="http://schemas.microsoft.com/office/drawing/2014/main" id="{881BC037-D016-E945-38CD-3F13344A368F}"/>
              </a:ext>
            </a:extLst>
          </p:cNvPr>
          <p:cNvPicPr>
            <a:picLocks noChangeAspect="1"/>
          </p:cNvPicPr>
          <p:nvPr/>
        </p:nvPicPr>
        <p:blipFill>
          <a:blip r:embed="rId2"/>
          <a:stretch>
            <a:fillRect/>
          </a:stretch>
        </p:blipFill>
        <p:spPr>
          <a:xfrm>
            <a:off x="416771" y="3398608"/>
            <a:ext cx="5472952" cy="2736476"/>
          </a:xfrm>
          <a:prstGeom prst="rect">
            <a:avLst/>
          </a:prstGeom>
        </p:spPr>
      </p:pic>
      <p:sp>
        <p:nvSpPr>
          <p:cNvPr id="7" name="TextBox 6">
            <a:extLst>
              <a:ext uri="{FF2B5EF4-FFF2-40B4-BE49-F238E27FC236}">
                <a16:creationId xmlns:a16="http://schemas.microsoft.com/office/drawing/2014/main" id="{57C1B02A-B5FF-561B-0381-3E8FD716433C}"/>
              </a:ext>
            </a:extLst>
          </p:cNvPr>
          <p:cNvSpPr txBox="1"/>
          <p:nvPr/>
        </p:nvSpPr>
        <p:spPr>
          <a:xfrm>
            <a:off x="7056526" y="1434701"/>
            <a:ext cx="2813615" cy="1503360"/>
          </a:xfrm>
          <a:prstGeom prst="rect">
            <a:avLst/>
          </a:prstGeom>
          <a:noFill/>
        </p:spPr>
        <p:txBody>
          <a:bodyPr wrap="square">
            <a:spAutoFit/>
          </a:bodyPr>
          <a:lstStyle/>
          <a:p>
            <a:pPr>
              <a:lnSpc>
                <a:spcPct val="200000"/>
              </a:lnSpc>
            </a:pPr>
            <a:r>
              <a:rPr lang="en-US" sz="1600" b="1" dirty="0">
                <a:solidFill>
                  <a:srgbClr val="204A87"/>
                </a:solidFill>
                <a:effectLst/>
              </a:rPr>
              <a:t>from</a:t>
            </a:r>
            <a:r>
              <a:rPr lang="en-US" sz="1600" dirty="0"/>
              <a:t> </a:t>
            </a:r>
            <a:r>
              <a:rPr lang="en-US" sz="1600" dirty="0" err="1">
                <a:solidFill>
                  <a:srgbClr val="000000"/>
                </a:solidFill>
                <a:effectLst/>
              </a:rPr>
              <a:t>sklearn</a:t>
            </a:r>
            <a:r>
              <a:rPr lang="en-US" sz="1600" dirty="0"/>
              <a:t> </a:t>
            </a:r>
            <a:r>
              <a:rPr lang="en-US" sz="1600" b="1" dirty="0">
                <a:solidFill>
                  <a:srgbClr val="204A87"/>
                </a:solidFill>
                <a:effectLst/>
              </a:rPr>
              <a:t>import</a:t>
            </a:r>
            <a:r>
              <a:rPr lang="en-US" sz="1600" dirty="0"/>
              <a:t> </a:t>
            </a:r>
            <a:r>
              <a:rPr lang="en-US" sz="1600" dirty="0">
                <a:solidFill>
                  <a:srgbClr val="000000"/>
                </a:solidFill>
                <a:effectLst/>
              </a:rPr>
              <a:t>datasets</a:t>
            </a:r>
            <a:r>
              <a:rPr lang="en-US" sz="1600" dirty="0"/>
              <a:t> </a:t>
            </a:r>
          </a:p>
          <a:p>
            <a:pPr>
              <a:lnSpc>
                <a:spcPct val="200000"/>
              </a:lnSpc>
            </a:pPr>
            <a:r>
              <a:rPr lang="en-US" sz="1600" dirty="0">
                <a:solidFill>
                  <a:srgbClr val="000000"/>
                </a:solidFill>
                <a:effectLst/>
              </a:rPr>
              <a:t>iris</a:t>
            </a:r>
            <a:r>
              <a:rPr lang="en-US" sz="1600" dirty="0"/>
              <a:t> </a:t>
            </a:r>
            <a:r>
              <a:rPr lang="en-US" sz="1600" b="1" dirty="0">
                <a:solidFill>
                  <a:srgbClr val="CE5C00"/>
                </a:solidFill>
                <a:effectLst/>
              </a:rPr>
              <a:t>=</a:t>
            </a:r>
            <a:r>
              <a:rPr lang="en-US" sz="1600" dirty="0"/>
              <a:t> </a:t>
            </a:r>
            <a:r>
              <a:rPr lang="en-US" sz="1600" dirty="0">
                <a:solidFill>
                  <a:srgbClr val="000000"/>
                </a:solidFill>
                <a:effectLst/>
                <a:hlinkClick r:id="rId3" tooltip="sklearn.datasets.load_iris"/>
              </a:rPr>
              <a:t>datasets</a:t>
            </a:r>
            <a:r>
              <a:rPr lang="en-US" sz="1600" b="1" dirty="0">
                <a:solidFill>
                  <a:srgbClr val="CE5C00"/>
                </a:solidFill>
                <a:effectLst/>
                <a:hlinkClick r:id="rId3" tooltip="sklearn.datasets.load_iris"/>
              </a:rPr>
              <a:t>.</a:t>
            </a:r>
            <a:r>
              <a:rPr lang="en-US" sz="1600" dirty="0">
                <a:solidFill>
                  <a:srgbClr val="000000"/>
                </a:solidFill>
                <a:effectLst/>
                <a:hlinkClick r:id="rId3" tooltip="sklearn.datasets.load_iris"/>
              </a:rPr>
              <a:t>load_iris</a:t>
            </a:r>
            <a:r>
              <a:rPr lang="en-US" sz="1600" b="1" dirty="0">
                <a:solidFill>
                  <a:srgbClr val="000000"/>
                </a:solidFill>
                <a:effectLst/>
              </a:rPr>
              <a:t>()</a:t>
            </a:r>
          </a:p>
          <a:p>
            <a:pPr>
              <a:lnSpc>
                <a:spcPct val="200000"/>
              </a:lnSpc>
            </a:pPr>
            <a:endParaRPr lang="en-US" sz="1600" dirty="0"/>
          </a:p>
        </p:txBody>
      </p:sp>
      <p:pic>
        <p:nvPicPr>
          <p:cNvPr id="10" name="Picture 9">
            <a:extLst>
              <a:ext uri="{FF2B5EF4-FFF2-40B4-BE49-F238E27FC236}">
                <a16:creationId xmlns:a16="http://schemas.microsoft.com/office/drawing/2014/main" id="{4CA8D95A-C80C-CACB-A301-F40616C45211}"/>
              </a:ext>
            </a:extLst>
          </p:cNvPr>
          <p:cNvPicPr>
            <a:picLocks noChangeAspect="1"/>
          </p:cNvPicPr>
          <p:nvPr/>
        </p:nvPicPr>
        <p:blipFill>
          <a:blip r:embed="rId4"/>
          <a:stretch>
            <a:fillRect/>
          </a:stretch>
        </p:blipFill>
        <p:spPr>
          <a:xfrm>
            <a:off x="6096000" y="2854985"/>
            <a:ext cx="5833368" cy="3823722"/>
          </a:xfrm>
          <a:prstGeom prst="rect">
            <a:avLst/>
          </a:prstGeom>
        </p:spPr>
      </p:pic>
    </p:spTree>
    <p:extLst>
      <p:ext uri="{BB962C8B-B14F-4D97-AF65-F5344CB8AC3E}">
        <p14:creationId xmlns:p14="http://schemas.microsoft.com/office/powerpoint/2010/main" val="101618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1" y="305093"/>
            <a:ext cx="9687755" cy="584775"/>
          </a:xfrm>
          <a:prstGeom prst="rect">
            <a:avLst/>
          </a:prstGeom>
        </p:spPr>
        <p:txBody>
          <a:bodyPr wrap="square" lIns="91440" tIns="45720" rIns="91440" bIns="45720" anchor="t" anchorCtr="0">
            <a:spAutoFit/>
          </a:bodyPr>
          <a:lstStyle/>
          <a:p>
            <a:r>
              <a:rPr lang="en-US" b="0" dirty="0">
                <a:solidFill>
                  <a:schemeClr val="tx1"/>
                </a:solidFill>
                <a:effectLst/>
                <a:latin typeface="Barlow" pitchFamily="2" charset="77"/>
              </a:rPr>
              <a:t>Scikit-learn (</a:t>
            </a:r>
            <a:r>
              <a:rPr lang="en-US" b="0" dirty="0" err="1">
                <a:solidFill>
                  <a:schemeClr val="tx1"/>
                </a:solidFill>
                <a:effectLst/>
                <a:latin typeface="Barlow" pitchFamily="2" charset="77"/>
              </a:rPr>
              <a:t>sklearn</a:t>
            </a:r>
            <a:r>
              <a:rPr lang="en-US" b="0" dirty="0">
                <a:solidFill>
                  <a:schemeClr val="tx1"/>
                </a:solidFill>
                <a:effectLst/>
                <a:latin typeface="Barlow" pitchFamily="2" charset="77"/>
              </a:rPr>
              <a:t>)</a:t>
            </a:r>
          </a:p>
        </p:txBody>
      </p:sp>
      <p:sp>
        <p:nvSpPr>
          <p:cNvPr id="2" name="TextBox 1">
            <a:extLst>
              <a:ext uri="{FF2B5EF4-FFF2-40B4-BE49-F238E27FC236}">
                <a16:creationId xmlns:a16="http://schemas.microsoft.com/office/drawing/2014/main" id="{D7A66BCF-9A93-BAF9-C2B2-A981AC790BD8}"/>
              </a:ext>
            </a:extLst>
          </p:cNvPr>
          <p:cNvSpPr txBox="1"/>
          <p:nvPr/>
        </p:nvSpPr>
        <p:spPr>
          <a:xfrm>
            <a:off x="416770" y="1091146"/>
            <a:ext cx="8924453" cy="458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b="1" kern="1200" dirty="0">
                <a:solidFill>
                  <a:srgbClr val="000000"/>
                </a:solidFill>
                <a:effectLst/>
                <a:latin typeface="Arial" panose="020B0604020202020204" pitchFamily="34" charset="0"/>
                <a:cs typeface="Arial" panose="020B0604020202020204" pitchFamily="34" charset="0"/>
              </a:rPr>
              <a:t>3. Dataset Splitting</a:t>
            </a:r>
          </a:p>
        </p:txBody>
      </p:sp>
      <p:sp>
        <p:nvSpPr>
          <p:cNvPr id="9" name="TextBox 8">
            <a:extLst>
              <a:ext uri="{FF2B5EF4-FFF2-40B4-BE49-F238E27FC236}">
                <a16:creationId xmlns:a16="http://schemas.microsoft.com/office/drawing/2014/main" id="{B5C6B8B4-4FF3-8B55-07B4-3B8F547B0F1C}"/>
              </a:ext>
            </a:extLst>
          </p:cNvPr>
          <p:cNvSpPr txBox="1"/>
          <p:nvPr/>
        </p:nvSpPr>
        <p:spPr>
          <a:xfrm>
            <a:off x="416770" y="2450168"/>
            <a:ext cx="9358826" cy="1006879"/>
          </a:xfrm>
          <a:prstGeom prst="rect">
            <a:avLst/>
          </a:prstGeom>
          <a:noFill/>
        </p:spPr>
        <p:txBody>
          <a:bodyPr wrap="square">
            <a:spAutoFit/>
          </a:bodyPr>
          <a:lstStyle/>
          <a:p>
            <a:pPr algn="l">
              <a:lnSpc>
                <a:spcPct val="200000"/>
              </a:lnSpc>
            </a:pPr>
            <a:r>
              <a:rPr lang="en-US" sz="1600" b="0" i="0" dirty="0" err="1">
                <a:solidFill>
                  <a:srgbClr val="5C5C5C"/>
                </a:solidFill>
                <a:effectLst/>
                <a:highlight>
                  <a:srgbClr val="F8F8F8"/>
                </a:highlight>
                <a:latin typeface="Consolas" panose="020B0609020204030204" pitchFamily="49" charset="0"/>
              </a:rPr>
              <a:t>sklearn.model_selection.train_test_split</a:t>
            </a:r>
            <a:r>
              <a:rPr lang="en-US" sz="1600" b="0" i="0" dirty="0">
                <a:solidFill>
                  <a:srgbClr val="5C5C5C"/>
                </a:solidFill>
                <a:effectLst/>
                <a:highlight>
                  <a:srgbClr val="F8F8F8"/>
                </a:highlight>
                <a:latin typeface="Consolas" panose="020B0609020204030204" pitchFamily="49" charset="0"/>
              </a:rPr>
              <a:t>(*arrays, </a:t>
            </a:r>
            <a:r>
              <a:rPr lang="en-US" sz="1600" b="0" i="0" dirty="0" err="1">
                <a:solidFill>
                  <a:srgbClr val="5C5C5C"/>
                </a:solidFill>
                <a:effectLst/>
                <a:highlight>
                  <a:srgbClr val="F8F8F8"/>
                </a:highlight>
                <a:latin typeface="Consolas" panose="020B0609020204030204" pitchFamily="49" charset="0"/>
              </a:rPr>
              <a:t>test_size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a:t>
            </a:r>
            <a:r>
              <a:rPr lang="en-US" sz="1600" b="0" i="0" dirty="0" err="1">
                <a:solidFill>
                  <a:srgbClr val="5C5C5C"/>
                </a:solidFill>
                <a:effectLst/>
                <a:highlight>
                  <a:srgbClr val="F8F8F8"/>
                </a:highlight>
                <a:latin typeface="Consolas" panose="020B0609020204030204" pitchFamily="49" charset="0"/>
              </a:rPr>
              <a:t>train_size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a:t>
            </a:r>
            <a:r>
              <a:rPr lang="en-US" sz="1600" b="0" i="0" dirty="0" err="1">
                <a:solidFill>
                  <a:srgbClr val="5C5C5C"/>
                </a:solidFill>
                <a:effectLst/>
                <a:highlight>
                  <a:srgbClr val="F8F8F8"/>
                </a:highlight>
                <a:latin typeface="Consolas" panose="020B0609020204030204" pitchFamily="49" charset="0"/>
              </a:rPr>
              <a:t>random_state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shuffle=</a:t>
            </a:r>
            <a:r>
              <a:rPr lang="en-US" sz="1600" b="0" i="0" dirty="0">
                <a:solidFill>
                  <a:srgbClr val="0184BB"/>
                </a:solidFill>
                <a:effectLst/>
                <a:highlight>
                  <a:srgbClr val="F8F8F8"/>
                </a:highlight>
                <a:latin typeface="Consolas" panose="020B0609020204030204" pitchFamily="49" charset="0"/>
              </a:rPr>
              <a:t>True</a:t>
            </a:r>
            <a:r>
              <a:rPr lang="en-US" sz="1600" b="0" i="0" dirty="0">
                <a:solidFill>
                  <a:srgbClr val="5C5C5C"/>
                </a:solidFill>
                <a:effectLst/>
                <a:highlight>
                  <a:srgbClr val="F8F8F8"/>
                </a:highlight>
                <a:latin typeface="Consolas" panose="020B0609020204030204" pitchFamily="49" charset="0"/>
              </a:rPr>
              <a:t>, stratify=</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a:t>
            </a:r>
          </a:p>
        </p:txBody>
      </p:sp>
      <p:sp>
        <p:nvSpPr>
          <p:cNvPr id="3" name="TextBox 2">
            <a:extLst>
              <a:ext uri="{FF2B5EF4-FFF2-40B4-BE49-F238E27FC236}">
                <a16:creationId xmlns:a16="http://schemas.microsoft.com/office/drawing/2014/main" id="{160B38F1-AFAB-D4BE-C533-A5D5D5CCE2FD}"/>
              </a:ext>
            </a:extLst>
          </p:cNvPr>
          <p:cNvSpPr txBox="1"/>
          <p:nvPr/>
        </p:nvSpPr>
        <p:spPr>
          <a:xfrm>
            <a:off x="416770" y="1619171"/>
            <a:ext cx="8924453" cy="830997"/>
          </a:xfrm>
          <a:prstGeom prst="rect">
            <a:avLst/>
          </a:prstGeom>
          <a:noFill/>
        </p:spPr>
        <p:txBody>
          <a:bodyPr wrap="square" rtlCol="0">
            <a:spAutoFit/>
          </a:bodyPr>
          <a:lstStyle/>
          <a:p>
            <a:r>
              <a:rPr lang="en-AU" sz="1600" dirty="0"/>
              <a:t>In machine learning, splitting a dataset into training and testing subsets is a crucial step. The training set is used to train the model, and the testing set is used to evaluate its performance on unseen data. The </a:t>
            </a:r>
            <a:r>
              <a:rPr lang="en-AU" sz="1600" dirty="0" err="1"/>
              <a:t>train_test_split</a:t>
            </a:r>
            <a:r>
              <a:rPr lang="en-AU" sz="1600" dirty="0"/>
              <a:t> function is commonly used for this purpose.</a:t>
            </a:r>
            <a:endParaRPr lang="en-US" sz="1600" dirty="0"/>
          </a:p>
        </p:txBody>
      </p:sp>
      <p:sp>
        <p:nvSpPr>
          <p:cNvPr id="5" name="TextBox 4">
            <a:extLst>
              <a:ext uri="{FF2B5EF4-FFF2-40B4-BE49-F238E27FC236}">
                <a16:creationId xmlns:a16="http://schemas.microsoft.com/office/drawing/2014/main" id="{2FFDBE6B-8BE4-6122-28CB-B3F5813EC0A5}"/>
              </a:ext>
            </a:extLst>
          </p:cNvPr>
          <p:cNvSpPr txBox="1"/>
          <p:nvPr/>
        </p:nvSpPr>
        <p:spPr>
          <a:xfrm>
            <a:off x="416770" y="3724685"/>
            <a:ext cx="10083419" cy="2308324"/>
          </a:xfrm>
          <a:prstGeom prst="rect">
            <a:avLst/>
          </a:prstGeom>
          <a:noFill/>
        </p:spPr>
        <p:txBody>
          <a:bodyPr wrap="square" rtlCol="0">
            <a:spAutoFit/>
          </a:bodyPr>
          <a:lstStyle/>
          <a:p>
            <a:r>
              <a:rPr lang="en-AU" sz="1600" b="1" dirty="0"/>
              <a:t>arrays</a:t>
            </a:r>
            <a:r>
              <a:rPr lang="en-AU" sz="1600" dirty="0"/>
              <a:t>: Input arrays that you want to split. These could be features (X) and target labels (y).</a:t>
            </a:r>
          </a:p>
          <a:p>
            <a:r>
              <a:rPr lang="en-AU" sz="1600" b="1" dirty="0" err="1"/>
              <a:t>test_size</a:t>
            </a:r>
            <a:r>
              <a:rPr lang="en-AU" sz="1600" dirty="0"/>
              <a:t>: Proportion of the dataset to include in the test split. It can be a float (e.g., 0.33 means 33% of the data will be used for testing).</a:t>
            </a:r>
          </a:p>
          <a:p>
            <a:r>
              <a:rPr lang="en-AU" sz="1600" b="1" dirty="0" err="1"/>
              <a:t>train_size</a:t>
            </a:r>
            <a:r>
              <a:rPr lang="en-AU" sz="1600" dirty="0"/>
              <a:t>: Proportion of the dataset to include in the train split (often left as None since it can be inferred from </a:t>
            </a:r>
            <a:r>
              <a:rPr lang="en-AU" sz="1600" dirty="0" err="1"/>
              <a:t>test_size</a:t>
            </a:r>
            <a:r>
              <a:rPr lang="en-AU" sz="1600" dirty="0"/>
              <a:t>).</a:t>
            </a:r>
          </a:p>
          <a:p>
            <a:r>
              <a:rPr lang="en-AU" sz="1600" b="1" dirty="0" err="1"/>
              <a:t>random_state</a:t>
            </a:r>
            <a:r>
              <a:rPr lang="en-AU" sz="1600" dirty="0"/>
              <a:t>: Controls the shuffling applied to the data before splitting. Passing an integer makes the splitting reproducible.</a:t>
            </a:r>
          </a:p>
          <a:p>
            <a:r>
              <a:rPr lang="en-AU" sz="1600" b="1" dirty="0"/>
              <a:t>shuffle</a:t>
            </a:r>
            <a:r>
              <a:rPr lang="en-AU" sz="1600" dirty="0"/>
              <a:t>: Whether to shuffle the data before splitting. By default, it is True.</a:t>
            </a:r>
          </a:p>
          <a:p>
            <a:r>
              <a:rPr lang="en-AU" sz="1600" b="1" dirty="0"/>
              <a:t>stratify</a:t>
            </a:r>
            <a:r>
              <a:rPr lang="en-AU" sz="1600" dirty="0"/>
              <a:t>: If not None, data is split in a stratified fashion, using this as the class labels.</a:t>
            </a:r>
            <a:endParaRPr lang="en-US" sz="1600" dirty="0"/>
          </a:p>
        </p:txBody>
      </p:sp>
    </p:spTree>
    <p:extLst>
      <p:ext uri="{BB962C8B-B14F-4D97-AF65-F5344CB8AC3E}">
        <p14:creationId xmlns:p14="http://schemas.microsoft.com/office/powerpoint/2010/main" val="246610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1" y="305093"/>
            <a:ext cx="9687755" cy="584775"/>
          </a:xfrm>
          <a:prstGeom prst="rect">
            <a:avLst/>
          </a:prstGeom>
        </p:spPr>
        <p:txBody>
          <a:bodyPr wrap="square" lIns="91440" tIns="45720" rIns="91440" bIns="45720" anchor="t" anchorCtr="0">
            <a:spAutoFit/>
          </a:bodyPr>
          <a:lstStyle/>
          <a:p>
            <a:r>
              <a:rPr lang="en-US" b="0" dirty="0">
                <a:solidFill>
                  <a:schemeClr val="tx1"/>
                </a:solidFill>
                <a:effectLst/>
                <a:latin typeface="Barlow" pitchFamily="2" charset="77"/>
              </a:rPr>
              <a:t>Scikit-learn (</a:t>
            </a:r>
            <a:r>
              <a:rPr lang="en-US" b="0" dirty="0" err="1">
                <a:solidFill>
                  <a:schemeClr val="tx1"/>
                </a:solidFill>
                <a:effectLst/>
                <a:latin typeface="Barlow" pitchFamily="2" charset="77"/>
              </a:rPr>
              <a:t>sklearn</a:t>
            </a:r>
            <a:r>
              <a:rPr lang="en-US" b="0" dirty="0">
                <a:solidFill>
                  <a:schemeClr val="tx1"/>
                </a:solidFill>
                <a:effectLst/>
                <a:latin typeface="Barlow" pitchFamily="2" charset="77"/>
              </a:rPr>
              <a:t>)</a:t>
            </a:r>
          </a:p>
        </p:txBody>
      </p:sp>
      <p:sp>
        <p:nvSpPr>
          <p:cNvPr id="2" name="TextBox 1">
            <a:extLst>
              <a:ext uri="{FF2B5EF4-FFF2-40B4-BE49-F238E27FC236}">
                <a16:creationId xmlns:a16="http://schemas.microsoft.com/office/drawing/2014/main" id="{D7A66BCF-9A93-BAF9-C2B2-A981AC790BD8}"/>
              </a:ext>
            </a:extLst>
          </p:cNvPr>
          <p:cNvSpPr txBox="1"/>
          <p:nvPr/>
        </p:nvSpPr>
        <p:spPr>
          <a:xfrm>
            <a:off x="416770" y="1091146"/>
            <a:ext cx="8924453" cy="458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lnSpc>
                <a:spcPct val="150000"/>
              </a:lnSpc>
              <a:spcBef>
                <a:spcPts val="0"/>
              </a:spcBef>
              <a:spcAft>
                <a:spcPts val="0"/>
              </a:spcAft>
            </a:pPr>
            <a:r>
              <a:rPr lang="en-US" altLang="zh-CN" b="1" kern="1200" dirty="0">
                <a:solidFill>
                  <a:srgbClr val="000000"/>
                </a:solidFill>
                <a:effectLst/>
                <a:latin typeface="Arial" panose="020B0604020202020204" pitchFamily="34" charset="0"/>
                <a:cs typeface="Arial" panose="020B0604020202020204" pitchFamily="34" charset="0"/>
              </a:rPr>
              <a:t>3. Dataset Splitting</a:t>
            </a:r>
          </a:p>
        </p:txBody>
      </p:sp>
      <p:sp>
        <p:nvSpPr>
          <p:cNvPr id="9" name="TextBox 8">
            <a:extLst>
              <a:ext uri="{FF2B5EF4-FFF2-40B4-BE49-F238E27FC236}">
                <a16:creationId xmlns:a16="http://schemas.microsoft.com/office/drawing/2014/main" id="{B5C6B8B4-4FF3-8B55-07B4-3B8F547B0F1C}"/>
              </a:ext>
            </a:extLst>
          </p:cNvPr>
          <p:cNvSpPr txBox="1"/>
          <p:nvPr/>
        </p:nvSpPr>
        <p:spPr>
          <a:xfrm>
            <a:off x="416770" y="1960851"/>
            <a:ext cx="9358826" cy="1006879"/>
          </a:xfrm>
          <a:prstGeom prst="rect">
            <a:avLst/>
          </a:prstGeom>
          <a:noFill/>
        </p:spPr>
        <p:txBody>
          <a:bodyPr wrap="square">
            <a:spAutoFit/>
          </a:bodyPr>
          <a:lstStyle/>
          <a:p>
            <a:pPr algn="l">
              <a:lnSpc>
                <a:spcPct val="200000"/>
              </a:lnSpc>
            </a:pPr>
            <a:r>
              <a:rPr lang="en-US" sz="1600" b="0" i="0" dirty="0" err="1">
                <a:solidFill>
                  <a:srgbClr val="5C5C5C"/>
                </a:solidFill>
                <a:effectLst/>
                <a:highlight>
                  <a:srgbClr val="F8F8F8"/>
                </a:highlight>
                <a:latin typeface="Consolas" panose="020B0609020204030204" pitchFamily="49" charset="0"/>
              </a:rPr>
              <a:t>sklearn.model_selection.train_test_split</a:t>
            </a:r>
            <a:r>
              <a:rPr lang="en-US" sz="1600" b="0" i="0" dirty="0">
                <a:solidFill>
                  <a:srgbClr val="5C5C5C"/>
                </a:solidFill>
                <a:effectLst/>
                <a:highlight>
                  <a:srgbClr val="F8F8F8"/>
                </a:highlight>
                <a:latin typeface="Consolas" panose="020B0609020204030204" pitchFamily="49" charset="0"/>
              </a:rPr>
              <a:t>(*arrays, </a:t>
            </a:r>
            <a:r>
              <a:rPr lang="en-US" sz="1600" b="0" i="0" dirty="0" err="1">
                <a:solidFill>
                  <a:srgbClr val="5C5C5C"/>
                </a:solidFill>
                <a:effectLst/>
                <a:highlight>
                  <a:srgbClr val="F8F8F8"/>
                </a:highlight>
                <a:latin typeface="Consolas" panose="020B0609020204030204" pitchFamily="49" charset="0"/>
              </a:rPr>
              <a:t>test_size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a:t>
            </a:r>
            <a:r>
              <a:rPr lang="en-US" sz="1600" b="0" i="0" dirty="0" err="1">
                <a:solidFill>
                  <a:srgbClr val="5C5C5C"/>
                </a:solidFill>
                <a:effectLst/>
                <a:highlight>
                  <a:srgbClr val="F8F8F8"/>
                </a:highlight>
                <a:latin typeface="Consolas" panose="020B0609020204030204" pitchFamily="49" charset="0"/>
              </a:rPr>
              <a:t>train_size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a:t>
            </a:r>
            <a:r>
              <a:rPr lang="en-US" sz="1600" b="0" i="0" dirty="0" err="1">
                <a:solidFill>
                  <a:srgbClr val="5C5C5C"/>
                </a:solidFill>
                <a:effectLst/>
                <a:highlight>
                  <a:srgbClr val="F8F8F8"/>
                </a:highlight>
                <a:latin typeface="Consolas" panose="020B0609020204030204" pitchFamily="49" charset="0"/>
              </a:rPr>
              <a:t>random_state</a:t>
            </a:r>
            <a:r>
              <a:rPr lang="en-US" sz="1600" b="0" i="0" dirty="0">
                <a:solidFill>
                  <a:srgbClr val="5C5C5C"/>
                </a:solidFill>
                <a:effectLst/>
                <a:highlight>
                  <a:srgbClr val="F8F8F8"/>
                </a:highlight>
                <a:latin typeface="Consolas" panose="020B0609020204030204" pitchFamily="49" charset="0"/>
              </a:rPr>
              <a:t>=</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 shuffle=</a:t>
            </a:r>
            <a:r>
              <a:rPr lang="en-US" sz="1600" b="0" i="0" dirty="0">
                <a:solidFill>
                  <a:srgbClr val="0184BB"/>
                </a:solidFill>
                <a:effectLst/>
                <a:highlight>
                  <a:srgbClr val="F8F8F8"/>
                </a:highlight>
                <a:latin typeface="Consolas" panose="020B0609020204030204" pitchFamily="49" charset="0"/>
              </a:rPr>
              <a:t>True</a:t>
            </a:r>
            <a:r>
              <a:rPr lang="en-US" sz="1600" b="0" i="0" dirty="0">
                <a:solidFill>
                  <a:srgbClr val="5C5C5C"/>
                </a:solidFill>
                <a:effectLst/>
                <a:highlight>
                  <a:srgbClr val="F8F8F8"/>
                </a:highlight>
                <a:latin typeface="Consolas" panose="020B0609020204030204" pitchFamily="49" charset="0"/>
              </a:rPr>
              <a:t>, stratify=</a:t>
            </a:r>
            <a:r>
              <a:rPr lang="en-US" sz="1600" b="0" i="0" dirty="0">
                <a:solidFill>
                  <a:srgbClr val="0184BB"/>
                </a:solidFill>
                <a:effectLst/>
                <a:highlight>
                  <a:srgbClr val="F8F8F8"/>
                </a:highlight>
                <a:latin typeface="Consolas" panose="020B0609020204030204" pitchFamily="49" charset="0"/>
              </a:rPr>
              <a:t>None</a:t>
            </a:r>
            <a:r>
              <a:rPr lang="en-US" sz="1600" b="0" i="0" dirty="0">
                <a:solidFill>
                  <a:srgbClr val="5C5C5C"/>
                </a:solidFill>
                <a:effectLst/>
                <a:highlight>
                  <a:srgbClr val="F8F8F8"/>
                </a:highlight>
                <a:latin typeface="Consolas" panose="020B0609020204030204" pitchFamily="49" charset="0"/>
              </a:rPr>
              <a:t>)</a:t>
            </a:r>
          </a:p>
        </p:txBody>
      </p:sp>
      <p:pic>
        <p:nvPicPr>
          <p:cNvPr id="12" name="Picture 11">
            <a:extLst>
              <a:ext uri="{FF2B5EF4-FFF2-40B4-BE49-F238E27FC236}">
                <a16:creationId xmlns:a16="http://schemas.microsoft.com/office/drawing/2014/main" id="{93BADDBE-7A81-DAB3-3183-A2A0FFE18E0E}"/>
              </a:ext>
            </a:extLst>
          </p:cNvPr>
          <p:cNvPicPr>
            <a:picLocks noChangeAspect="1"/>
          </p:cNvPicPr>
          <p:nvPr/>
        </p:nvPicPr>
        <p:blipFill rotWithShape="1">
          <a:blip r:embed="rId2"/>
          <a:srcRect l="2407" r="32581"/>
          <a:stretch/>
        </p:blipFill>
        <p:spPr>
          <a:xfrm>
            <a:off x="416770" y="3518967"/>
            <a:ext cx="4244877" cy="2025769"/>
          </a:xfrm>
          <a:prstGeom prst="rect">
            <a:avLst/>
          </a:prstGeom>
        </p:spPr>
      </p:pic>
      <p:pic>
        <p:nvPicPr>
          <p:cNvPr id="13" name="Picture 12">
            <a:extLst>
              <a:ext uri="{FF2B5EF4-FFF2-40B4-BE49-F238E27FC236}">
                <a16:creationId xmlns:a16="http://schemas.microsoft.com/office/drawing/2014/main" id="{22D9A643-240D-B49C-091A-69E769831A33}"/>
              </a:ext>
            </a:extLst>
          </p:cNvPr>
          <p:cNvPicPr>
            <a:picLocks noChangeAspect="1"/>
          </p:cNvPicPr>
          <p:nvPr/>
        </p:nvPicPr>
        <p:blipFill rotWithShape="1">
          <a:blip r:embed="rId3"/>
          <a:srcRect l="1557" t="6085" r="33160" b="6208"/>
          <a:stretch/>
        </p:blipFill>
        <p:spPr>
          <a:xfrm>
            <a:off x="5093675" y="3523545"/>
            <a:ext cx="3919368" cy="2022006"/>
          </a:xfrm>
          <a:prstGeom prst="rect">
            <a:avLst/>
          </a:prstGeom>
        </p:spPr>
      </p:pic>
      <p:pic>
        <p:nvPicPr>
          <p:cNvPr id="14" name="Picture 13">
            <a:extLst>
              <a:ext uri="{FF2B5EF4-FFF2-40B4-BE49-F238E27FC236}">
                <a16:creationId xmlns:a16="http://schemas.microsoft.com/office/drawing/2014/main" id="{7A476EDF-1697-6AC6-57C8-4DF1080602BE}"/>
              </a:ext>
            </a:extLst>
          </p:cNvPr>
          <p:cNvPicPr>
            <a:picLocks noChangeAspect="1"/>
          </p:cNvPicPr>
          <p:nvPr/>
        </p:nvPicPr>
        <p:blipFill>
          <a:blip r:embed="rId4"/>
          <a:stretch>
            <a:fillRect/>
          </a:stretch>
        </p:blipFill>
        <p:spPr>
          <a:xfrm>
            <a:off x="9412628" y="4300839"/>
            <a:ext cx="2654674" cy="462023"/>
          </a:xfrm>
          <a:prstGeom prst="rect">
            <a:avLst/>
          </a:prstGeom>
        </p:spPr>
      </p:pic>
      <p:cxnSp>
        <p:nvCxnSpPr>
          <p:cNvPr id="15" name="Straight Arrow Connector 14">
            <a:extLst>
              <a:ext uri="{FF2B5EF4-FFF2-40B4-BE49-F238E27FC236}">
                <a16:creationId xmlns:a16="http://schemas.microsoft.com/office/drawing/2014/main" id="{9D234A38-B05A-A413-1F3B-3E86BF96DC3A}"/>
              </a:ext>
            </a:extLst>
          </p:cNvPr>
          <p:cNvCxnSpPr>
            <a:cxnSpLocks/>
          </p:cNvCxnSpPr>
          <p:nvPr/>
        </p:nvCxnSpPr>
        <p:spPr>
          <a:xfrm>
            <a:off x="4764262" y="4534075"/>
            <a:ext cx="229467" cy="3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4D7FDB1-4534-7B2C-E3A6-A439C379BFEB}"/>
              </a:ext>
            </a:extLst>
          </p:cNvPr>
          <p:cNvCxnSpPr>
            <a:cxnSpLocks/>
          </p:cNvCxnSpPr>
          <p:nvPr/>
        </p:nvCxnSpPr>
        <p:spPr>
          <a:xfrm>
            <a:off x="9084448" y="4531851"/>
            <a:ext cx="2567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60B38F1-AFAB-D4BE-C533-A5D5D5CCE2FD}"/>
              </a:ext>
            </a:extLst>
          </p:cNvPr>
          <p:cNvSpPr txBox="1"/>
          <p:nvPr/>
        </p:nvSpPr>
        <p:spPr>
          <a:xfrm>
            <a:off x="416770" y="1619171"/>
            <a:ext cx="8924453" cy="338554"/>
          </a:xfrm>
          <a:prstGeom prst="rect">
            <a:avLst/>
          </a:prstGeom>
          <a:noFill/>
        </p:spPr>
        <p:txBody>
          <a:bodyPr wrap="square" rtlCol="0">
            <a:spAutoFit/>
          </a:bodyPr>
          <a:lstStyle/>
          <a:p>
            <a:r>
              <a:rPr lang="en-AU" sz="1600" dirty="0"/>
              <a:t>Examples:</a:t>
            </a:r>
            <a:endParaRPr lang="en-US" sz="1600" dirty="0"/>
          </a:p>
        </p:txBody>
      </p:sp>
    </p:spTree>
    <p:extLst>
      <p:ext uri="{BB962C8B-B14F-4D97-AF65-F5344CB8AC3E}">
        <p14:creationId xmlns:p14="http://schemas.microsoft.com/office/powerpoint/2010/main" val="155686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5" name="TextBox 4">
            <a:extLst>
              <a:ext uri="{FF2B5EF4-FFF2-40B4-BE49-F238E27FC236}">
                <a16:creationId xmlns:a16="http://schemas.microsoft.com/office/drawing/2014/main" id="{757784D4-0F38-19BF-C852-3B055772AB8E}"/>
              </a:ext>
            </a:extLst>
          </p:cNvPr>
          <p:cNvSpPr txBox="1"/>
          <p:nvPr/>
        </p:nvSpPr>
        <p:spPr>
          <a:xfrm>
            <a:off x="416772" y="1185001"/>
            <a:ext cx="9792457" cy="87203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Matplotlib is a comprehensive library for </a:t>
            </a:r>
            <a:r>
              <a:rPr lang="en-US" b="1" dirty="0">
                <a:solidFill>
                  <a:srgbClr val="FF0000"/>
                </a:solidFill>
                <a:latin typeface="Arial" panose="020B0604020202020204" pitchFamily="34" charset="0"/>
                <a:cs typeface="Arial" panose="020B0604020202020204" pitchFamily="34" charset="0"/>
              </a:rPr>
              <a:t>creating static, animated, and interactive visualizations</a:t>
            </a:r>
            <a:r>
              <a:rPr lang="en-US" dirty="0">
                <a:latin typeface="Arial" panose="020B0604020202020204" pitchFamily="34" charset="0"/>
                <a:cs typeface="Arial" panose="020B0604020202020204" pitchFamily="34" charset="0"/>
              </a:rPr>
              <a:t> in Python. Matplotlib makes easy things easy and hard things possible.</a:t>
            </a:r>
          </a:p>
        </p:txBody>
      </p:sp>
      <p:pic>
        <p:nvPicPr>
          <p:cNvPr id="6148" name="Picture 4" descr="查看源图像">
            <a:extLst>
              <a:ext uri="{FF2B5EF4-FFF2-40B4-BE49-F238E27FC236}">
                <a16:creationId xmlns:a16="http://schemas.microsoft.com/office/drawing/2014/main" id="{6E4F8F3B-57AB-8DB4-A76D-6B0518161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019" y="2566501"/>
            <a:ext cx="3460377" cy="8299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F630066-86B7-3932-1CEE-36D64C4D44D3}"/>
              </a:ext>
            </a:extLst>
          </p:cNvPr>
          <p:cNvSpPr txBox="1"/>
          <p:nvPr/>
        </p:nvSpPr>
        <p:spPr>
          <a:xfrm>
            <a:off x="4472564" y="3502672"/>
            <a:ext cx="2429435" cy="307777"/>
          </a:xfrm>
          <a:prstGeom prst="rect">
            <a:avLst/>
          </a:prstGeom>
          <a:noFill/>
        </p:spPr>
        <p:txBody>
          <a:bodyPr wrap="square">
            <a:spAutoFit/>
          </a:bodyPr>
          <a:lstStyle/>
          <a:p>
            <a:r>
              <a:rPr lang="en-US" sz="1400" i="1" dirty="0">
                <a:latin typeface="Times New Roman" panose="02020603050405020304" pitchFamily="18" charset="0"/>
                <a:cs typeface="Times New Roman" panose="02020603050405020304" pitchFamily="18" charset="0"/>
              </a:rPr>
              <a:t>https://</a:t>
            </a:r>
            <a:r>
              <a:rPr lang="en-US" sz="1400" i="1" dirty="0" err="1">
                <a:latin typeface="Times New Roman" panose="02020603050405020304" pitchFamily="18" charset="0"/>
                <a:cs typeface="Times New Roman" panose="02020603050405020304" pitchFamily="18" charset="0"/>
              </a:rPr>
              <a:t>matplotlib.org</a:t>
            </a:r>
            <a:r>
              <a:rPr lang="en-US" sz="1400" i="1"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9B65F97A-1218-1D07-8DB5-B4BB5B59BFBE}"/>
              </a:ext>
            </a:extLst>
          </p:cNvPr>
          <p:cNvSpPr txBox="1"/>
          <p:nvPr/>
        </p:nvSpPr>
        <p:spPr>
          <a:xfrm>
            <a:off x="5395155" y="4609408"/>
            <a:ext cx="2989817" cy="1169551"/>
          </a:xfrm>
          <a:prstGeom prst="rect">
            <a:avLst/>
          </a:prstGeom>
          <a:noFill/>
        </p:spPr>
        <p:txBody>
          <a:bodyPr wrap="square">
            <a:spAutoFit/>
          </a:bodyPr>
          <a:lstStyle/>
          <a:p>
            <a:r>
              <a:rPr lang="en-US" sz="1400" b="0" i="0" dirty="0">
                <a:solidFill>
                  <a:srgbClr val="986801"/>
                </a:solidFill>
                <a:effectLst/>
                <a:highlight>
                  <a:srgbClr val="F8F8F8"/>
                </a:highlight>
                <a:latin typeface="Consolas" panose="020B0609020204030204" pitchFamily="49" charset="0"/>
              </a:rPr>
              <a:t>pip</a:t>
            </a:r>
            <a:r>
              <a:rPr lang="en-US" sz="1400" b="0" i="0" dirty="0">
                <a:solidFill>
                  <a:srgbClr val="5C5C5C"/>
                </a:solidFill>
                <a:effectLst/>
                <a:highlight>
                  <a:srgbClr val="F8F8F8"/>
                </a:highlight>
                <a:latin typeface="Consolas" panose="020B0609020204030204" pitchFamily="49" charset="0"/>
              </a:rPr>
              <a:t> </a:t>
            </a:r>
            <a:r>
              <a:rPr lang="en-US" sz="1400" b="0" i="0" dirty="0">
                <a:solidFill>
                  <a:srgbClr val="50A14F"/>
                </a:solidFill>
                <a:effectLst/>
                <a:highlight>
                  <a:srgbClr val="F8F8F8"/>
                </a:highlight>
                <a:latin typeface="Consolas" panose="020B0609020204030204" pitchFamily="49" charset="0"/>
              </a:rPr>
              <a:t>install  matplotlib</a:t>
            </a: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r>
              <a:rPr lang="en-US" sz="1400" b="0" i="0" dirty="0" err="1">
                <a:solidFill>
                  <a:srgbClr val="986801"/>
                </a:solidFill>
                <a:effectLst/>
                <a:highlight>
                  <a:srgbClr val="FFFFFF"/>
                </a:highlight>
                <a:latin typeface="Consolas" panose="020B0609020204030204" pitchFamily="49" charset="0"/>
              </a:rPr>
              <a:t>conda</a:t>
            </a:r>
            <a:r>
              <a:rPr lang="en-US" sz="1400" b="0" i="0" dirty="0">
                <a:solidFill>
                  <a:srgbClr val="5C5C5C"/>
                </a:solidFill>
                <a:effectLst/>
                <a:highlight>
                  <a:srgbClr val="FFFFFF"/>
                </a:highlight>
                <a:latin typeface="Consolas" panose="020B0609020204030204" pitchFamily="49" charset="0"/>
              </a:rPr>
              <a:t> </a:t>
            </a:r>
            <a:r>
              <a:rPr lang="en-US" sz="1400" b="0" i="0" dirty="0">
                <a:solidFill>
                  <a:srgbClr val="50A14F"/>
                </a:solidFill>
                <a:effectLst/>
                <a:highlight>
                  <a:srgbClr val="FFFFFF"/>
                </a:highlight>
                <a:latin typeface="Consolas" panose="020B0609020204030204" pitchFamily="49" charset="0"/>
              </a:rPr>
              <a:t>install matplotlib</a:t>
            </a:r>
            <a:endParaRPr lang="en-US" sz="1400" b="0" i="0" dirty="0">
              <a:solidFill>
                <a:srgbClr val="5C5C5C"/>
              </a:solidFill>
              <a:effectLst/>
              <a:highlight>
                <a:srgbClr val="FFFFFF"/>
              </a:highlight>
              <a:latin typeface="Consolas" panose="020B0609020204030204" pitchFamily="49" charset="0"/>
            </a:endParaRPr>
          </a:p>
        </p:txBody>
      </p:sp>
      <p:sp>
        <p:nvSpPr>
          <p:cNvPr id="15" name="TextBox 14">
            <a:extLst>
              <a:ext uri="{FF2B5EF4-FFF2-40B4-BE49-F238E27FC236}">
                <a16:creationId xmlns:a16="http://schemas.microsoft.com/office/drawing/2014/main" id="{6F686322-6A9C-930B-75D2-4048BA1AD75A}"/>
              </a:ext>
            </a:extLst>
          </p:cNvPr>
          <p:cNvSpPr txBox="1"/>
          <p:nvPr/>
        </p:nvSpPr>
        <p:spPr>
          <a:xfrm>
            <a:off x="6418730" y="4978740"/>
            <a:ext cx="44641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or</a:t>
            </a:r>
          </a:p>
        </p:txBody>
      </p:sp>
      <p:sp>
        <p:nvSpPr>
          <p:cNvPr id="16" name="TextBox 15">
            <a:extLst>
              <a:ext uri="{FF2B5EF4-FFF2-40B4-BE49-F238E27FC236}">
                <a16:creationId xmlns:a16="http://schemas.microsoft.com/office/drawing/2014/main" id="{263EC5A2-6EE3-5CB8-45FD-61A9A8B63979}"/>
              </a:ext>
            </a:extLst>
          </p:cNvPr>
          <p:cNvSpPr txBox="1"/>
          <p:nvPr/>
        </p:nvSpPr>
        <p:spPr>
          <a:xfrm>
            <a:off x="416772" y="4503216"/>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install matplotlib with: </a:t>
            </a:r>
          </a:p>
        </p:txBody>
      </p:sp>
    </p:spTree>
    <p:extLst>
      <p:ext uri="{BB962C8B-B14F-4D97-AF65-F5344CB8AC3E}">
        <p14:creationId xmlns:p14="http://schemas.microsoft.com/office/powerpoint/2010/main" val="405816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13" name="TextBox 12">
            <a:extLst>
              <a:ext uri="{FF2B5EF4-FFF2-40B4-BE49-F238E27FC236}">
                <a16:creationId xmlns:a16="http://schemas.microsoft.com/office/drawing/2014/main" id="{44B58A2B-9F79-7F44-13DB-6C698BF4838E}"/>
              </a:ext>
            </a:extLst>
          </p:cNvPr>
          <p:cNvSpPr txBox="1"/>
          <p:nvPr/>
        </p:nvSpPr>
        <p:spPr>
          <a:xfrm>
            <a:off x="416772" y="1045767"/>
            <a:ext cx="9632663" cy="2037545"/>
          </a:xfrm>
          <a:prstGeom prst="rect">
            <a:avLst/>
          </a:prstGeom>
          <a:noFill/>
        </p:spPr>
        <p:txBody>
          <a:bodyPr wrap="square">
            <a:spAutoFit/>
          </a:bodyPr>
          <a:lstStyle/>
          <a:p>
            <a:pPr algn="l">
              <a:lnSpc>
                <a:spcPct val="150000"/>
              </a:lnSpc>
            </a:pPr>
            <a:r>
              <a:rPr lang="en-US" sz="1600" b="1" dirty="0" err="1">
                <a:solidFill>
                  <a:srgbClr val="333333"/>
                </a:solidFill>
                <a:highlight>
                  <a:srgbClr val="FFFFFF"/>
                </a:highlight>
                <a:latin typeface="Arial" panose="020B0604020202020204" pitchFamily="34" charset="0"/>
                <a:cs typeface="Arial" panose="020B0604020202020204" pitchFamily="34" charset="0"/>
              </a:rPr>
              <a:t>P</a:t>
            </a:r>
            <a:r>
              <a:rPr lang="en-US" sz="1600" b="1" i="0" dirty="0" err="1">
                <a:solidFill>
                  <a:srgbClr val="333333"/>
                </a:solidFill>
                <a:effectLst/>
                <a:highlight>
                  <a:srgbClr val="FFFFFF"/>
                </a:highlight>
                <a:latin typeface="Arial" panose="020B0604020202020204" pitchFamily="34" charset="0"/>
                <a:cs typeface="Arial" panose="020B0604020202020204" pitchFamily="34" charset="0"/>
              </a:rPr>
              <a:t>yplot</a:t>
            </a:r>
            <a:endParaRPr lang="en-US" sz="1600" b="1" i="0" dirty="0">
              <a:solidFill>
                <a:srgbClr val="333333"/>
              </a:solidFill>
              <a:effectLst/>
              <a:highlight>
                <a:srgbClr val="FFFFFF"/>
              </a:highlight>
              <a:latin typeface="Arial" panose="020B0604020202020204" pitchFamily="34" charset="0"/>
              <a:cs typeface="Arial" panose="020B0604020202020204" pitchFamily="34" charset="0"/>
            </a:endParaRPr>
          </a:p>
          <a:p>
            <a:pPr algn="l">
              <a:lnSpc>
                <a:spcPct val="150000"/>
              </a:lnSpc>
            </a:pPr>
            <a:r>
              <a:rPr lang="en-US" sz="1400" b="0" i="0" dirty="0" err="1">
                <a:solidFill>
                  <a:srgbClr val="333333"/>
                </a:solidFill>
                <a:effectLst/>
                <a:highlight>
                  <a:srgbClr val="FFFFFF"/>
                </a:highlight>
                <a:latin typeface="Arial" panose="020B0604020202020204" pitchFamily="34" charset="0"/>
                <a:cs typeface="Arial" panose="020B0604020202020204" pitchFamily="34" charset="0"/>
              </a:rPr>
              <a:t>matplotlib.pyplot</a:t>
            </a:r>
            <a:r>
              <a:rPr lang="en-US" sz="1400" b="0" i="0" dirty="0">
                <a:solidFill>
                  <a:srgbClr val="333333"/>
                </a:solidFill>
                <a:effectLst/>
                <a:highlight>
                  <a:srgbClr val="FFFFFF"/>
                </a:highlight>
                <a:latin typeface="Arial" panose="020B0604020202020204" pitchFamily="34" charset="0"/>
                <a:cs typeface="Arial" panose="020B0604020202020204" pitchFamily="34" charset="0"/>
              </a:rPr>
              <a:t> is a module in the Matplotlib library that provides a set of functions to create and customize plots in Python. It allows you to build visualizations step by step, with each function modifying the plot in some way. Each </a:t>
            </a:r>
            <a:r>
              <a:rPr lang="en-US" sz="1400" b="0" i="0" dirty="0" err="1">
                <a:solidFill>
                  <a:srgbClr val="333333"/>
                </a:solidFill>
                <a:effectLst/>
                <a:highlight>
                  <a:srgbClr val="FFFFFF"/>
                </a:highlight>
                <a:latin typeface="Arial" panose="020B0604020202020204" pitchFamily="34" charset="0"/>
                <a:cs typeface="Arial" panose="020B0604020202020204" pitchFamily="34" charset="0"/>
              </a:rPr>
              <a:t>pyplot</a:t>
            </a:r>
            <a:r>
              <a:rPr lang="en-US" sz="1400" b="0" i="0" dirty="0">
                <a:solidFill>
                  <a:srgbClr val="333333"/>
                </a:solidFill>
                <a:effectLst/>
                <a:highlight>
                  <a:srgbClr val="FFFFFF"/>
                </a:highlight>
                <a:latin typeface="Arial" panose="020B0604020202020204" pitchFamily="34" charset="0"/>
                <a:cs typeface="Arial" panose="020B0604020202020204" pitchFamily="34" charset="0"/>
              </a:rPr>
              <a:t> function makes some change to a figure:</a:t>
            </a:r>
            <a:br>
              <a:rPr lang="en-US" sz="1400" b="0" i="0" dirty="0">
                <a:solidFill>
                  <a:srgbClr val="333333"/>
                </a:solidFill>
                <a:effectLst/>
                <a:highlight>
                  <a:srgbClr val="FFFFFF"/>
                </a:highlight>
                <a:latin typeface="Arial" panose="020B0604020202020204" pitchFamily="34" charset="0"/>
                <a:cs typeface="Arial" panose="020B0604020202020204" pitchFamily="34" charset="0"/>
              </a:rPr>
            </a:br>
            <a:r>
              <a:rPr lang="en-US" sz="1400" b="0" i="0" dirty="0">
                <a:solidFill>
                  <a:srgbClr val="333333"/>
                </a:solidFill>
                <a:effectLst/>
                <a:highlight>
                  <a:srgbClr val="FFFFFF"/>
                </a:highlight>
                <a:latin typeface="Arial" panose="020B0604020202020204" pitchFamily="34" charset="0"/>
                <a:cs typeface="Arial" panose="020B0604020202020204" pitchFamily="34" charset="0"/>
              </a:rPr>
              <a:t>e.g., creates a figure, creates a plotting area in a figure, plots some lines in a plotting area, decorates the plot with labels, etc.</a:t>
            </a:r>
          </a:p>
        </p:txBody>
      </p:sp>
      <p:sp>
        <p:nvSpPr>
          <p:cNvPr id="7" name="TextBox 6">
            <a:extLst>
              <a:ext uri="{FF2B5EF4-FFF2-40B4-BE49-F238E27FC236}">
                <a16:creationId xmlns:a16="http://schemas.microsoft.com/office/drawing/2014/main" id="{7E703E93-BF1F-0464-5DF8-9F702875F7E6}"/>
              </a:ext>
            </a:extLst>
          </p:cNvPr>
          <p:cNvSpPr txBox="1"/>
          <p:nvPr/>
        </p:nvSpPr>
        <p:spPr>
          <a:xfrm>
            <a:off x="416772" y="3211937"/>
            <a:ext cx="3448218" cy="1077218"/>
          </a:xfrm>
          <a:prstGeom prst="rect">
            <a:avLst/>
          </a:prstGeom>
          <a:noFill/>
        </p:spPr>
        <p:txBody>
          <a:bodyPr wrap="square">
            <a:spAutoFit/>
          </a:bodyPr>
          <a:lstStyle/>
          <a:p>
            <a:r>
              <a:rPr lang="en-US" sz="1600" dirty="0">
                <a:solidFill>
                  <a:srgbClr val="7928A1"/>
                </a:solidFill>
                <a:effectLst/>
              </a:rPr>
              <a:t>import</a:t>
            </a:r>
            <a:r>
              <a:rPr lang="en-US" sz="1600" dirty="0"/>
              <a:t> </a:t>
            </a:r>
            <a:r>
              <a:rPr lang="en-US" sz="1600" dirty="0" err="1">
                <a:solidFill>
                  <a:srgbClr val="545454"/>
                </a:solidFill>
                <a:effectLst/>
              </a:rPr>
              <a:t>matplotlib.pyplot</a:t>
            </a:r>
            <a:r>
              <a:rPr lang="en-US" sz="1600" dirty="0"/>
              <a:t> </a:t>
            </a:r>
            <a:r>
              <a:rPr lang="en-US" sz="1600" dirty="0">
                <a:solidFill>
                  <a:srgbClr val="7928A1"/>
                </a:solidFill>
                <a:effectLst/>
              </a:rPr>
              <a:t>as</a:t>
            </a:r>
            <a:r>
              <a:rPr lang="en-US" sz="1600" dirty="0"/>
              <a:t> </a:t>
            </a:r>
            <a:r>
              <a:rPr lang="en-US" sz="1600" dirty="0" err="1">
                <a:solidFill>
                  <a:srgbClr val="545454"/>
                </a:solidFill>
                <a:effectLst/>
              </a:rPr>
              <a:t>plt</a:t>
            </a:r>
            <a:endParaRPr lang="en-US" sz="1600" dirty="0">
              <a:solidFill>
                <a:srgbClr val="545454"/>
              </a:solidFill>
              <a:effectLst/>
            </a:endParaRPr>
          </a:p>
          <a:p>
            <a:r>
              <a:rPr lang="en-US" sz="1600" dirty="0">
                <a:solidFill>
                  <a:srgbClr val="545454"/>
                </a:solidFill>
                <a:effectLst/>
                <a:hlinkClick r:id="rId3" tooltip="matplotlib.pyplot.plot"/>
              </a:rPr>
              <a:t>plt</a:t>
            </a:r>
            <a:r>
              <a:rPr lang="en-US" sz="1600" dirty="0">
                <a:solidFill>
                  <a:srgbClr val="008000"/>
                </a:solidFill>
                <a:effectLst/>
                <a:hlinkClick r:id="rId3" tooltip="matplotlib.pyplot.plot"/>
              </a:rPr>
              <a:t>.</a:t>
            </a:r>
            <a:r>
              <a:rPr lang="en-US" sz="1600" dirty="0">
                <a:solidFill>
                  <a:srgbClr val="545454"/>
                </a:solidFill>
                <a:effectLst/>
                <a:hlinkClick r:id="rId3" tooltip="matplotlib.pyplot.plot"/>
              </a:rPr>
              <a:t>plot</a:t>
            </a:r>
            <a:r>
              <a:rPr lang="en-US" sz="1600" dirty="0">
                <a:solidFill>
                  <a:srgbClr val="545454"/>
                </a:solidFill>
                <a:effectLst/>
              </a:rPr>
              <a:t>([</a:t>
            </a:r>
            <a:r>
              <a:rPr lang="en-US" sz="1600" dirty="0">
                <a:solidFill>
                  <a:srgbClr val="797129"/>
                </a:solidFill>
                <a:effectLst/>
              </a:rPr>
              <a:t>1</a:t>
            </a:r>
            <a:r>
              <a:rPr lang="en-US" sz="1600" dirty="0">
                <a:solidFill>
                  <a:srgbClr val="545454"/>
                </a:solidFill>
                <a:effectLst/>
              </a:rPr>
              <a:t>,</a:t>
            </a:r>
            <a:r>
              <a:rPr lang="en-US" sz="1600" dirty="0"/>
              <a:t> </a:t>
            </a:r>
            <a:r>
              <a:rPr lang="en-US" sz="1600" dirty="0">
                <a:solidFill>
                  <a:srgbClr val="797129"/>
                </a:solidFill>
                <a:effectLst/>
              </a:rPr>
              <a:t>2</a:t>
            </a:r>
            <a:r>
              <a:rPr lang="en-US" sz="1600" dirty="0">
                <a:solidFill>
                  <a:srgbClr val="545454"/>
                </a:solidFill>
                <a:effectLst/>
              </a:rPr>
              <a:t>,</a:t>
            </a:r>
            <a:r>
              <a:rPr lang="en-US" sz="1600" dirty="0"/>
              <a:t> </a:t>
            </a:r>
            <a:r>
              <a:rPr lang="en-US" sz="1600" dirty="0">
                <a:solidFill>
                  <a:srgbClr val="797129"/>
                </a:solidFill>
                <a:effectLst/>
              </a:rPr>
              <a:t>3</a:t>
            </a:r>
            <a:r>
              <a:rPr lang="en-US" sz="1600" dirty="0">
                <a:solidFill>
                  <a:srgbClr val="545454"/>
                </a:solidFill>
                <a:effectLst/>
              </a:rPr>
              <a:t>,</a:t>
            </a:r>
            <a:r>
              <a:rPr lang="en-US" sz="1600" dirty="0"/>
              <a:t> </a:t>
            </a:r>
            <a:r>
              <a:rPr lang="en-US" sz="1600" dirty="0">
                <a:solidFill>
                  <a:srgbClr val="797129"/>
                </a:solidFill>
                <a:effectLst/>
              </a:rPr>
              <a:t>4</a:t>
            </a:r>
            <a:r>
              <a:rPr lang="en-US" sz="1600" dirty="0">
                <a:solidFill>
                  <a:srgbClr val="545454"/>
                </a:solidFill>
                <a:effectLst/>
              </a:rPr>
              <a:t>])</a:t>
            </a:r>
            <a:r>
              <a:rPr lang="en-US" sz="1600" dirty="0"/>
              <a:t> </a:t>
            </a:r>
          </a:p>
          <a:p>
            <a:r>
              <a:rPr lang="en-US" sz="1600" dirty="0">
                <a:solidFill>
                  <a:srgbClr val="545454"/>
                </a:solidFill>
                <a:effectLst/>
                <a:hlinkClick r:id="rId4" tooltip="matplotlib.pyplot.ylabel"/>
              </a:rPr>
              <a:t>plt</a:t>
            </a:r>
            <a:r>
              <a:rPr lang="en-US" sz="1600" dirty="0">
                <a:solidFill>
                  <a:srgbClr val="008000"/>
                </a:solidFill>
                <a:effectLst/>
                <a:hlinkClick r:id="rId4" tooltip="matplotlib.pyplot.ylabel"/>
              </a:rPr>
              <a:t>.</a:t>
            </a:r>
            <a:r>
              <a:rPr lang="en-US" sz="1600" dirty="0">
                <a:solidFill>
                  <a:srgbClr val="545454"/>
                </a:solidFill>
                <a:effectLst/>
                <a:hlinkClick r:id="rId4" tooltip="matplotlib.pyplot.ylabel"/>
              </a:rPr>
              <a:t>ylabel</a:t>
            </a:r>
            <a:r>
              <a:rPr lang="en-US" sz="1600" dirty="0">
                <a:solidFill>
                  <a:srgbClr val="545454"/>
                </a:solidFill>
                <a:effectLst/>
              </a:rPr>
              <a:t>(</a:t>
            </a:r>
            <a:r>
              <a:rPr lang="en-US" sz="1600" dirty="0">
                <a:solidFill>
                  <a:srgbClr val="008000"/>
                </a:solidFill>
                <a:effectLst/>
              </a:rPr>
              <a:t>'some numbers</a:t>
            </a:r>
            <a:r>
              <a:rPr lang="en-US" sz="1600" dirty="0">
                <a:solidFill>
                  <a:srgbClr val="008000"/>
                </a:solidFill>
                <a:effectLst/>
                <a:hlinkClick r:id="rId5" tooltip="matplotlib.pyplot.show"/>
              </a:rPr>
              <a:t>’</a:t>
            </a:r>
            <a:r>
              <a:rPr lang="en-US" sz="1600" dirty="0">
                <a:solidFill>
                  <a:srgbClr val="545454"/>
                </a:solidFill>
                <a:effectLst/>
              </a:rPr>
              <a:t>)</a:t>
            </a:r>
            <a:r>
              <a:rPr lang="en-US" sz="1600" dirty="0"/>
              <a:t> </a:t>
            </a:r>
          </a:p>
          <a:p>
            <a:r>
              <a:rPr lang="en-US" sz="1600" dirty="0">
                <a:solidFill>
                  <a:srgbClr val="545454"/>
                </a:solidFill>
                <a:effectLst/>
                <a:hlinkClick r:id="rId5" tooltip="matplotlib.pyplot.show"/>
              </a:rPr>
              <a:t>plt</a:t>
            </a:r>
            <a:r>
              <a:rPr lang="en-US" sz="1600" dirty="0">
                <a:solidFill>
                  <a:srgbClr val="008000"/>
                </a:solidFill>
                <a:effectLst/>
                <a:hlinkClick r:id="rId5" tooltip="matplotlib.pyplot.show"/>
              </a:rPr>
              <a:t>.</a:t>
            </a:r>
            <a:r>
              <a:rPr lang="en-US" sz="1600" dirty="0">
                <a:solidFill>
                  <a:srgbClr val="545454"/>
                </a:solidFill>
                <a:effectLst/>
                <a:hlinkClick r:id="rId5" tooltip="matplotlib.pyplot.show"/>
              </a:rPr>
              <a:t>show</a:t>
            </a:r>
            <a:r>
              <a:rPr lang="en-US" sz="1600" dirty="0">
                <a:solidFill>
                  <a:srgbClr val="545454"/>
                </a:solidFill>
                <a:effectLst/>
              </a:rPr>
              <a:t>()</a:t>
            </a:r>
            <a:endParaRPr lang="en-US" sz="1600" dirty="0"/>
          </a:p>
        </p:txBody>
      </p:sp>
      <p:pic>
        <p:nvPicPr>
          <p:cNvPr id="9" name="Picture 8">
            <a:extLst>
              <a:ext uri="{FF2B5EF4-FFF2-40B4-BE49-F238E27FC236}">
                <a16:creationId xmlns:a16="http://schemas.microsoft.com/office/drawing/2014/main" id="{B0C161EF-4290-D183-9CC7-B0103047D937}"/>
              </a:ext>
            </a:extLst>
          </p:cNvPr>
          <p:cNvPicPr>
            <a:picLocks noChangeAspect="1"/>
          </p:cNvPicPr>
          <p:nvPr/>
        </p:nvPicPr>
        <p:blipFill>
          <a:blip r:embed="rId6"/>
          <a:stretch>
            <a:fillRect/>
          </a:stretch>
        </p:blipFill>
        <p:spPr>
          <a:xfrm>
            <a:off x="1472113" y="4321943"/>
            <a:ext cx="3135747" cy="2322979"/>
          </a:xfrm>
          <a:prstGeom prst="rect">
            <a:avLst/>
          </a:prstGeom>
        </p:spPr>
      </p:pic>
      <p:sp>
        <p:nvSpPr>
          <p:cNvPr id="11" name="TextBox 10">
            <a:extLst>
              <a:ext uri="{FF2B5EF4-FFF2-40B4-BE49-F238E27FC236}">
                <a16:creationId xmlns:a16="http://schemas.microsoft.com/office/drawing/2014/main" id="{D0935D2A-F74B-AE70-0214-E6706F92098D}"/>
              </a:ext>
            </a:extLst>
          </p:cNvPr>
          <p:cNvSpPr txBox="1"/>
          <p:nvPr/>
        </p:nvSpPr>
        <p:spPr>
          <a:xfrm>
            <a:off x="5233104" y="3211937"/>
            <a:ext cx="6889766" cy="1077218"/>
          </a:xfrm>
          <a:prstGeom prst="rect">
            <a:avLst/>
          </a:prstGeom>
          <a:noFill/>
        </p:spPr>
        <p:txBody>
          <a:bodyPr wrap="square">
            <a:spAutoFit/>
          </a:bodyPr>
          <a:lstStyle/>
          <a:p>
            <a:r>
              <a:rPr lang="en-US" sz="1600" dirty="0">
                <a:solidFill>
                  <a:srgbClr val="7928A1"/>
                </a:solidFill>
                <a:effectLst/>
              </a:rPr>
              <a:t>import</a:t>
            </a:r>
            <a:r>
              <a:rPr lang="en-US" sz="1600" dirty="0"/>
              <a:t> </a:t>
            </a:r>
            <a:r>
              <a:rPr lang="en-US" sz="1600" dirty="0" err="1">
                <a:solidFill>
                  <a:srgbClr val="545454"/>
                </a:solidFill>
                <a:effectLst/>
              </a:rPr>
              <a:t>numpy</a:t>
            </a:r>
            <a:r>
              <a:rPr lang="en-US" sz="1600" dirty="0"/>
              <a:t> </a:t>
            </a:r>
            <a:r>
              <a:rPr lang="en-US" sz="1600" dirty="0">
                <a:solidFill>
                  <a:srgbClr val="7928A1"/>
                </a:solidFill>
                <a:effectLst/>
              </a:rPr>
              <a:t>as</a:t>
            </a:r>
            <a:r>
              <a:rPr lang="en-US" sz="1600" dirty="0"/>
              <a:t> </a:t>
            </a:r>
            <a:r>
              <a:rPr lang="en-US" sz="1600" dirty="0">
                <a:solidFill>
                  <a:srgbClr val="545454"/>
                </a:solidFill>
                <a:effectLst/>
              </a:rPr>
              <a:t>np</a:t>
            </a:r>
            <a:r>
              <a:rPr lang="en-US" sz="1600" dirty="0"/>
              <a:t> </a:t>
            </a:r>
            <a:r>
              <a:rPr lang="en-US" sz="1600" dirty="0">
                <a:solidFill>
                  <a:srgbClr val="797129"/>
                </a:solidFill>
                <a:effectLst/>
              </a:rPr>
              <a:t># evenly sampled time at 200ms intervals</a:t>
            </a:r>
            <a:r>
              <a:rPr lang="en-US" sz="1600" dirty="0"/>
              <a:t> </a:t>
            </a:r>
          </a:p>
          <a:p>
            <a:r>
              <a:rPr lang="en-US" sz="1600" u="none" strike="noStrike" dirty="0">
                <a:solidFill>
                  <a:srgbClr val="545454"/>
                </a:solidFill>
                <a:effectLst/>
                <a:hlinkClick r:id="rId7" tooltip="numpy.ndarray"/>
              </a:rPr>
              <a:t>t</a:t>
            </a:r>
            <a:r>
              <a:rPr lang="en-US" sz="1600" dirty="0"/>
              <a:t> </a:t>
            </a:r>
            <a:r>
              <a:rPr lang="en-US" sz="1600" dirty="0">
                <a:solidFill>
                  <a:srgbClr val="008000"/>
                </a:solidFill>
                <a:effectLst/>
              </a:rPr>
              <a:t>=</a:t>
            </a:r>
            <a:r>
              <a:rPr lang="en-US" sz="1600" dirty="0"/>
              <a:t> </a:t>
            </a:r>
            <a:r>
              <a:rPr lang="en-US" sz="1600" dirty="0">
                <a:solidFill>
                  <a:srgbClr val="545454"/>
                </a:solidFill>
                <a:effectLst/>
                <a:hlinkClick r:id="rId8" tooltip="numpy.arange"/>
              </a:rPr>
              <a:t>np</a:t>
            </a:r>
            <a:r>
              <a:rPr lang="en-US" sz="1600" dirty="0">
                <a:solidFill>
                  <a:srgbClr val="008000"/>
                </a:solidFill>
                <a:effectLst/>
                <a:hlinkClick r:id="rId8" tooltip="numpy.arange"/>
              </a:rPr>
              <a:t>.</a:t>
            </a:r>
            <a:r>
              <a:rPr lang="en-US" sz="1600" dirty="0">
                <a:solidFill>
                  <a:srgbClr val="545454"/>
                </a:solidFill>
                <a:effectLst/>
                <a:hlinkClick r:id="rId8" tooltip="numpy.arange"/>
              </a:rPr>
              <a:t>arange</a:t>
            </a:r>
            <a:r>
              <a:rPr lang="en-US" sz="1600" dirty="0">
                <a:solidFill>
                  <a:srgbClr val="545454"/>
                </a:solidFill>
                <a:effectLst/>
              </a:rPr>
              <a:t>(</a:t>
            </a:r>
            <a:r>
              <a:rPr lang="en-US" sz="1600" dirty="0">
                <a:solidFill>
                  <a:srgbClr val="797129"/>
                </a:solidFill>
                <a:effectLst/>
              </a:rPr>
              <a:t>0.</a:t>
            </a:r>
            <a:r>
              <a:rPr lang="en-US" sz="1600" dirty="0">
                <a:solidFill>
                  <a:srgbClr val="545454"/>
                </a:solidFill>
                <a:effectLst/>
              </a:rPr>
              <a:t>,</a:t>
            </a:r>
            <a:r>
              <a:rPr lang="en-US" sz="1600" dirty="0"/>
              <a:t> </a:t>
            </a:r>
            <a:r>
              <a:rPr lang="en-US" sz="1600" dirty="0">
                <a:solidFill>
                  <a:srgbClr val="797129"/>
                </a:solidFill>
                <a:effectLst/>
              </a:rPr>
              <a:t>5.</a:t>
            </a:r>
            <a:r>
              <a:rPr lang="en-US" sz="1600" dirty="0">
                <a:solidFill>
                  <a:srgbClr val="545454"/>
                </a:solidFill>
                <a:effectLst/>
              </a:rPr>
              <a:t>,</a:t>
            </a:r>
            <a:r>
              <a:rPr lang="en-US" sz="1600" dirty="0"/>
              <a:t> </a:t>
            </a:r>
            <a:r>
              <a:rPr lang="en-US" sz="1600" dirty="0">
                <a:solidFill>
                  <a:srgbClr val="797129"/>
                </a:solidFill>
                <a:effectLst/>
              </a:rPr>
              <a:t>0.2</a:t>
            </a:r>
            <a:r>
              <a:rPr lang="en-US" sz="1600" dirty="0">
                <a:solidFill>
                  <a:srgbClr val="545454"/>
                </a:solidFill>
                <a:effectLst/>
              </a:rPr>
              <a:t>)</a:t>
            </a:r>
            <a:r>
              <a:rPr lang="en-US" sz="1600" dirty="0"/>
              <a:t> </a:t>
            </a:r>
            <a:r>
              <a:rPr lang="en-US" sz="1600" dirty="0">
                <a:solidFill>
                  <a:srgbClr val="797129"/>
                </a:solidFill>
                <a:effectLst/>
              </a:rPr>
              <a:t># red dashes, blue squares and green triangles</a:t>
            </a:r>
            <a:r>
              <a:rPr lang="en-US" sz="1600" dirty="0"/>
              <a:t> </a:t>
            </a:r>
          </a:p>
          <a:p>
            <a:r>
              <a:rPr lang="en-US" sz="1600" dirty="0">
                <a:solidFill>
                  <a:srgbClr val="545454"/>
                </a:solidFill>
                <a:effectLst/>
                <a:hlinkClick r:id="rId3" tooltip="matplotlib.pyplot.plot"/>
              </a:rPr>
              <a:t>plt</a:t>
            </a:r>
            <a:r>
              <a:rPr lang="en-US" sz="1600" dirty="0">
                <a:solidFill>
                  <a:srgbClr val="008000"/>
                </a:solidFill>
                <a:effectLst/>
                <a:hlinkClick r:id="rId3" tooltip="matplotlib.pyplot.plot"/>
              </a:rPr>
              <a:t>.</a:t>
            </a:r>
            <a:r>
              <a:rPr lang="en-US" sz="1600" dirty="0">
                <a:solidFill>
                  <a:srgbClr val="545454"/>
                </a:solidFill>
                <a:effectLst/>
                <a:hlinkClick r:id="rId3" tooltip="matplotlib.pyplot.plot"/>
              </a:rPr>
              <a:t>plot</a:t>
            </a:r>
            <a:r>
              <a:rPr lang="en-US" sz="1600" dirty="0">
                <a:solidFill>
                  <a:srgbClr val="545454"/>
                </a:solidFill>
                <a:effectLst/>
              </a:rPr>
              <a:t>(</a:t>
            </a:r>
            <a:r>
              <a:rPr lang="en-US" sz="1600" u="none" strike="noStrike" dirty="0">
                <a:solidFill>
                  <a:srgbClr val="545454"/>
                </a:solidFill>
                <a:effectLst/>
                <a:hlinkClick r:id="rId7" tooltip="numpy.ndarray"/>
              </a:rPr>
              <a:t>t</a:t>
            </a:r>
            <a:r>
              <a:rPr lang="en-US" sz="1600" dirty="0">
                <a:solidFill>
                  <a:srgbClr val="545454"/>
                </a:solidFill>
                <a:effectLst/>
              </a:rPr>
              <a:t>,</a:t>
            </a:r>
            <a:r>
              <a:rPr lang="en-US" sz="1600" dirty="0"/>
              <a:t> </a:t>
            </a:r>
            <a:r>
              <a:rPr lang="en-US" sz="1600" u="none" strike="noStrike" dirty="0">
                <a:solidFill>
                  <a:srgbClr val="545454"/>
                </a:solidFill>
                <a:effectLst/>
                <a:hlinkClick r:id="rId7" tooltip="numpy.ndarray"/>
              </a:rPr>
              <a:t>t</a:t>
            </a:r>
            <a:r>
              <a:rPr lang="en-US" sz="1600" dirty="0">
                <a:solidFill>
                  <a:srgbClr val="545454"/>
                </a:solidFill>
                <a:effectLst/>
              </a:rPr>
              <a:t>,</a:t>
            </a:r>
            <a:r>
              <a:rPr lang="en-US" sz="1600" dirty="0"/>
              <a:t> </a:t>
            </a:r>
            <a:r>
              <a:rPr lang="en-US" sz="1600" dirty="0">
                <a:solidFill>
                  <a:srgbClr val="008000"/>
                </a:solidFill>
                <a:effectLst/>
              </a:rPr>
              <a:t>'r--'</a:t>
            </a:r>
            <a:r>
              <a:rPr lang="en-US" sz="1600" dirty="0">
                <a:solidFill>
                  <a:srgbClr val="545454"/>
                </a:solidFill>
                <a:effectLst/>
              </a:rPr>
              <a:t>,</a:t>
            </a:r>
            <a:r>
              <a:rPr lang="en-US" sz="1600" dirty="0"/>
              <a:t> </a:t>
            </a:r>
            <a:r>
              <a:rPr lang="en-US" sz="1600" u="none" strike="noStrike" dirty="0">
                <a:solidFill>
                  <a:srgbClr val="545454"/>
                </a:solidFill>
                <a:effectLst/>
                <a:hlinkClick r:id="rId7" tooltip="numpy.ndarray"/>
              </a:rPr>
              <a:t>t</a:t>
            </a:r>
            <a:r>
              <a:rPr lang="en-US" sz="1600" dirty="0">
                <a:solidFill>
                  <a:srgbClr val="545454"/>
                </a:solidFill>
                <a:effectLst/>
              </a:rPr>
              <a:t>,</a:t>
            </a:r>
            <a:r>
              <a:rPr lang="en-US" sz="1600" dirty="0"/>
              <a:t> </a:t>
            </a:r>
            <a:r>
              <a:rPr lang="en-US" sz="1600" u="none" strike="noStrike" dirty="0">
                <a:solidFill>
                  <a:srgbClr val="545454"/>
                </a:solidFill>
                <a:effectLst/>
                <a:hlinkClick r:id="rId7" tooltip="numpy.ndarray"/>
              </a:rPr>
              <a:t>t</a:t>
            </a:r>
            <a:r>
              <a:rPr lang="en-US" sz="1600" dirty="0">
                <a:solidFill>
                  <a:srgbClr val="008000"/>
                </a:solidFill>
                <a:effectLst/>
              </a:rPr>
              <a:t>**</a:t>
            </a:r>
            <a:r>
              <a:rPr lang="en-US" sz="1600" dirty="0">
                <a:solidFill>
                  <a:srgbClr val="797129"/>
                </a:solidFill>
                <a:effectLst/>
              </a:rPr>
              <a:t>2</a:t>
            </a:r>
            <a:r>
              <a:rPr lang="en-US" sz="1600" dirty="0">
                <a:solidFill>
                  <a:srgbClr val="545454"/>
                </a:solidFill>
                <a:effectLst/>
              </a:rPr>
              <a:t>,</a:t>
            </a:r>
            <a:r>
              <a:rPr lang="en-US" sz="1600" dirty="0"/>
              <a:t> </a:t>
            </a:r>
            <a:r>
              <a:rPr lang="en-US" sz="1600" dirty="0">
                <a:solidFill>
                  <a:srgbClr val="008000"/>
                </a:solidFill>
                <a:effectLst/>
              </a:rPr>
              <a:t>'bs'</a:t>
            </a:r>
            <a:r>
              <a:rPr lang="en-US" sz="1600" dirty="0">
                <a:solidFill>
                  <a:srgbClr val="545454"/>
                </a:solidFill>
                <a:effectLst/>
              </a:rPr>
              <a:t>,</a:t>
            </a:r>
            <a:r>
              <a:rPr lang="en-US" sz="1600" dirty="0"/>
              <a:t> </a:t>
            </a:r>
            <a:r>
              <a:rPr lang="en-US" sz="1600" u="none" strike="noStrike" dirty="0">
                <a:solidFill>
                  <a:srgbClr val="545454"/>
                </a:solidFill>
                <a:effectLst/>
                <a:hlinkClick r:id="rId7" tooltip="numpy.ndarray"/>
              </a:rPr>
              <a:t>t</a:t>
            </a:r>
            <a:r>
              <a:rPr lang="en-US" sz="1600" dirty="0">
                <a:solidFill>
                  <a:srgbClr val="545454"/>
                </a:solidFill>
                <a:effectLst/>
              </a:rPr>
              <a:t>,</a:t>
            </a:r>
            <a:r>
              <a:rPr lang="en-US" sz="1600" dirty="0"/>
              <a:t> </a:t>
            </a:r>
            <a:r>
              <a:rPr lang="en-US" sz="1600" u="none" strike="noStrike" dirty="0">
                <a:solidFill>
                  <a:srgbClr val="545454"/>
                </a:solidFill>
                <a:effectLst/>
                <a:hlinkClick r:id="rId7" tooltip="numpy.ndarray"/>
              </a:rPr>
              <a:t>t</a:t>
            </a:r>
            <a:r>
              <a:rPr lang="en-US" sz="1600" dirty="0">
                <a:solidFill>
                  <a:srgbClr val="008000"/>
                </a:solidFill>
                <a:effectLst/>
              </a:rPr>
              <a:t>**</a:t>
            </a:r>
            <a:r>
              <a:rPr lang="en-US" sz="1600" dirty="0">
                <a:solidFill>
                  <a:srgbClr val="797129"/>
                </a:solidFill>
                <a:effectLst/>
              </a:rPr>
              <a:t>3</a:t>
            </a:r>
            <a:r>
              <a:rPr lang="en-US" sz="1600" dirty="0">
                <a:solidFill>
                  <a:srgbClr val="545454"/>
                </a:solidFill>
                <a:effectLst/>
              </a:rPr>
              <a:t>,</a:t>
            </a:r>
            <a:r>
              <a:rPr lang="en-US" sz="1600" dirty="0"/>
              <a:t> </a:t>
            </a:r>
            <a:r>
              <a:rPr lang="en-US" sz="1600" dirty="0">
                <a:solidFill>
                  <a:srgbClr val="008000"/>
                </a:solidFill>
                <a:effectLst/>
              </a:rPr>
              <a:t>'g^</a:t>
            </a:r>
            <a:r>
              <a:rPr lang="en-US" sz="1600" dirty="0">
                <a:solidFill>
                  <a:srgbClr val="008000"/>
                </a:solidFill>
                <a:effectLst/>
                <a:hlinkClick r:id="rId5" tooltip="matplotlib.pyplot.show"/>
              </a:rPr>
              <a:t>’</a:t>
            </a:r>
            <a:r>
              <a:rPr lang="en-US" sz="1600" dirty="0">
                <a:solidFill>
                  <a:srgbClr val="545454"/>
                </a:solidFill>
                <a:effectLst/>
              </a:rPr>
              <a:t>)</a:t>
            </a:r>
            <a:r>
              <a:rPr lang="en-US" sz="1600" dirty="0"/>
              <a:t> </a:t>
            </a:r>
          </a:p>
          <a:p>
            <a:r>
              <a:rPr lang="en-US" sz="1600" dirty="0">
                <a:solidFill>
                  <a:srgbClr val="545454"/>
                </a:solidFill>
                <a:effectLst/>
                <a:hlinkClick r:id="rId5" tooltip="matplotlib.pyplot.show"/>
              </a:rPr>
              <a:t>plt</a:t>
            </a:r>
            <a:r>
              <a:rPr lang="en-US" sz="1600" dirty="0">
                <a:solidFill>
                  <a:srgbClr val="008000"/>
                </a:solidFill>
                <a:effectLst/>
                <a:hlinkClick r:id="rId5" tooltip="matplotlib.pyplot.show"/>
              </a:rPr>
              <a:t>.</a:t>
            </a:r>
            <a:r>
              <a:rPr lang="en-US" sz="1600" dirty="0">
                <a:solidFill>
                  <a:srgbClr val="545454"/>
                </a:solidFill>
                <a:effectLst/>
                <a:hlinkClick r:id="rId5" tooltip="matplotlib.pyplot.show"/>
              </a:rPr>
              <a:t>show</a:t>
            </a:r>
            <a:r>
              <a:rPr lang="en-US" sz="1600" dirty="0">
                <a:solidFill>
                  <a:srgbClr val="545454"/>
                </a:solidFill>
                <a:effectLst/>
              </a:rPr>
              <a:t>()</a:t>
            </a:r>
            <a:endParaRPr lang="en-US" sz="1600" dirty="0"/>
          </a:p>
        </p:txBody>
      </p:sp>
      <p:pic>
        <p:nvPicPr>
          <p:cNvPr id="12" name="Picture 11">
            <a:extLst>
              <a:ext uri="{FF2B5EF4-FFF2-40B4-BE49-F238E27FC236}">
                <a16:creationId xmlns:a16="http://schemas.microsoft.com/office/drawing/2014/main" id="{71ACC1F1-2D14-6690-8369-B8EB1C4FAD74}"/>
              </a:ext>
            </a:extLst>
          </p:cNvPr>
          <p:cNvPicPr>
            <a:picLocks noChangeAspect="1"/>
          </p:cNvPicPr>
          <p:nvPr/>
        </p:nvPicPr>
        <p:blipFill>
          <a:blip r:embed="rId9"/>
          <a:stretch>
            <a:fillRect/>
          </a:stretch>
        </p:blipFill>
        <p:spPr>
          <a:xfrm>
            <a:off x="6368367" y="4278965"/>
            <a:ext cx="3379524" cy="2408934"/>
          </a:xfrm>
          <a:prstGeom prst="rect">
            <a:avLst/>
          </a:prstGeom>
        </p:spPr>
      </p:pic>
    </p:spTree>
    <p:extLst>
      <p:ext uri="{BB962C8B-B14F-4D97-AF65-F5344CB8AC3E}">
        <p14:creationId xmlns:p14="http://schemas.microsoft.com/office/powerpoint/2010/main" val="374584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13" name="TextBox 12">
            <a:extLst>
              <a:ext uri="{FF2B5EF4-FFF2-40B4-BE49-F238E27FC236}">
                <a16:creationId xmlns:a16="http://schemas.microsoft.com/office/drawing/2014/main" id="{44B58A2B-9F79-7F44-13DB-6C698BF4838E}"/>
              </a:ext>
            </a:extLst>
          </p:cNvPr>
          <p:cNvSpPr txBox="1"/>
          <p:nvPr/>
        </p:nvSpPr>
        <p:spPr>
          <a:xfrm>
            <a:off x="416772" y="1045767"/>
            <a:ext cx="9632663" cy="498663"/>
          </a:xfrm>
          <a:prstGeom prst="rect">
            <a:avLst/>
          </a:prstGeom>
          <a:noFill/>
        </p:spPr>
        <p:txBody>
          <a:bodyPr wrap="square">
            <a:spAutoFit/>
          </a:bodyPr>
          <a:lstStyle/>
          <a:p>
            <a:pPr algn="l">
              <a:lnSpc>
                <a:spcPct val="150000"/>
              </a:lnSpc>
            </a:pPr>
            <a:r>
              <a:rPr lang="en-US" sz="2000" b="1" dirty="0" err="1">
                <a:solidFill>
                  <a:srgbClr val="333333"/>
                </a:solidFill>
                <a:highlight>
                  <a:srgbClr val="FFFFFF"/>
                </a:highlight>
                <a:latin typeface="Times New Roman" panose="02020603050405020304" pitchFamily="18" charset="0"/>
                <a:cs typeface="Times New Roman" panose="02020603050405020304" pitchFamily="18" charset="0"/>
              </a:rPr>
              <a:t>P</a:t>
            </a:r>
            <a:r>
              <a:rPr lang="en-US" sz="20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yplot</a:t>
            </a:r>
            <a:endPar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D225A1-A031-E3C6-B144-82AF86542062}"/>
              </a:ext>
            </a:extLst>
          </p:cNvPr>
          <p:cNvPicPr>
            <a:picLocks noChangeAspect="1"/>
          </p:cNvPicPr>
          <p:nvPr/>
        </p:nvPicPr>
        <p:blipFill>
          <a:blip r:embed="rId2"/>
          <a:stretch>
            <a:fillRect/>
          </a:stretch>
        </p:blipFill>
        <p:spPr>
          <a:xfrm>
            <a:off x="5341593" y="748466"/>
            <a:ext cx="6681935" cy="4737934"/>
          </a:xfrm>
          <a:prstGeom prst="rect">
            <a:avLst/>
          </a:prstGeom>
        </p:spPr>
      </p:pic>
      <p:sp>
        <p:nvSpPr>
          <p:cNvPr id="3" name="TextBox 2">
            <a:extLst>
              <a:ext uri="{FF2B5EF4-FFF2-40B4-BE49-F238E27FC236}">
                <a16:creationId xmlns:a16="http://schemas.microsoft.com/office/drawing/2014/main" id="{2CD5B8F2-E97A-6635-EBAC-9B01561FFEA7}"/>
              </a:ext>
            </a:extLst>
          </p:cNvPr>
          <p:cNvSpPr txBox="1"/>
          <p:nvPr/>
        </p:nvSpPr>
        <p:spPr>
          <a:xfrm>
            <a:off x="416772" y="1654070"/>
            <a:ext cx="4833958" cy="1893339"/>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Create a figure with three subplots, each displaying the same categorical data using different types of plots. The data consists of three groups (</a:t>
            </a:r>
            <a:r>
              <a:rPr lang="en-US" sz="1600" dirty="0" err="1">
                <a:latin typeface="Arial" panose="020B0604020202020204" pitchFamily="34" charset="0"/>
                <a:cs typeface="Arial" panose="020B0604020202020204" pitchFamily="34" charset="0"/>
              </a:rPr>
              <a:t>group_a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group_b</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group_c</a:t>
            </a:r>
            <a:r>
              <a:rPr lang="en-US" sz="1600" dirty="0">
                <a:latin typeface="Arial" panose="020B0604020202020204" pitchFamily="34" charset="0"/>
                <a:cs typeface="Arial" panose="020B0604020202020204" pitchFamily="34" charset="0"/>
              </a:rPr>
              <a:t>) with corresponding values (1, 10, 100).</a:t>
            </a:r>
          </a:p>
        </p:txBody>
      </p:sp>
      <p:sp>
        <p:nvSpPr>
          <p:cNvPr id="10" name="TextBox 9">
            <a:extLst>
              <a:ext uri="{FF2B5EF4-FFF2-40B4-BE49-F238E27FC236}">
                <a16:creationId xmlns:a16="http://schemas.microsoft.com/office/drawing/2014/main" id="{D9B50BA9-82DC-FE40-7990-EB725166202B}"/>
              </a:ext>
            </a:extLst>
          </p:cNvPr>
          <p:cNvSpPr txBox="1"/>
          <p:nvPr/>
        </p:nvSpPr>
        <p:spPr>
          <a:xfrm>
            <a:off x="6671456" y="5486400"/>
            <a:ext cx="6094428" cy="335092"/>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bar plot.</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scatter plot.</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line plot.</a:t>
            </a:r>
          </a:p>
        </p:txBody>
      </p:sp>
      <p:sp>
        <p:nvSpPr>
          <p:cNvPr id="11" name="TextBox 10">
            <a:extLst>
              <a:ext uri="{FF2B5EF4-FFF2-40B4-BE49-F238E27FC236}">
                <a16:creationId xmlns:a16="http://schemas.microsoft.com/office/drawing/2014/main" id="{EBB3B1A0-F3EF-E559-CE27-DEF40A65822C}"/>
              </a:ext>
            </a:extLst>
          </p:cNvPr>
          <p:cNvSpPr txBox="1"/>
          <p:nvPr/>
        </p:nvSpPr>
        <p:spPr>
          <a:xfrm>
            <a:off x="416772" y="4365091"/>
            <a:ext cx="4833958" cy="698717"/>
          </a:xfrm>
          <a:prstGeom prst="rect">
            <a:avLst/>
          </a:prstGeom>
          <a:noFill/>
        </p:spPr>
        <p:txBody>
          <a:bodyPr wrap="square">
            <a:spAutoFit/>
          </a:bodyPr>
          <a:lstStyle/>
          <a:p>
            <a:pPr>
              <a:lnSpc>
                <a:spcPct val="150000"/>
              </a:lnSpc>
            </a:pPr>
            <a:r>
              <a:rPr lang="en-US" sz="1400" b="1" i="1" dirty="0">
                <a:latin typeface="Arial" panose="020B0604020202020204" pitchFamily="34" charset="0"/>
                <a:cs typeface="Arial" panose="020B0604020202020204" pitchFamily="34" charset="0"/>
              </a:rPr>
              <a:t>Analyze</a:t>
            </a:r>
            <a:r>
              <a:rPr lang="zh-CN" altLang="en-US" sz="1400" b="1" i="1" dirty="0">
                <a:latin typeface="Arial" panose="020B0604020202020204" pitchFamily="34" charset="0"/>
                <a:cs typeface="Arial" panose="020B0604020202020204" pitchFamily="34" charset="0"/>
              </a:rPr>
              <a:t> </a:t>
            </a:r>
            <a:r>
              <a:rPr lang="en-US" altLang="zh-CN" sz="1400" b="1" i="1" dirty="0">
                <a:latin typeface="Arial" panose="020B0604020202020204" pitchFamily="34" charset="0"/>
                <a:cs typeface="Arial" panose="020B0604020202020204" pitchFamily="34" charset="0"/>
              </a:rPr>
              <a:t>the code according to the plotting and tell the functions of different code lines. </a:t>
            </a:r>
            <a:endParaRPr lang="en-US" sz="1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39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13" name="TextBox 12">
            <a:extLst>
              <a:ext uri="{FF2B5EF4-FFF2-40B4-BE49-F238E27FC236}">
                <a16:creationId xmlns:a16="http://schemas.microsoft.com/office/drawing/2014/main" id="{44B58A2B-9F79-7F44-13DB-6C698BF4838E}"/>
              </a:ext>
            </a:extLst>
          </p:cNvPr>
          <p:cNvSpPr txBox="1"/>
          <p:nvPr/>
        </p:nvSpPr>
        <p:spPr>
          <a:xfrm>
            <a:off x="416772" y="933313"/>
            <a:ext cx="9632663" cy="498663"/>
          </a:xfrm>
          <a:prstGeom prst="rect">
            <a:avLst/>
          </a:prstGeom>
          <a:noFill/>
        </p:spPr>
        <p:txBody>
          <a:bodyPr wrap="square">
            <a:spAutoFit/>
          </a:bodyPr>
          <a:lstStyle/>
          <a:p>
            <a:pPr algn="l">
              <a:lnSpc>
                <a:spcPct val="150000"/>
              </a:lnSpc>
            </a:pPr>
            <a:r>
              <a:rPr lang="en-US" sz="2000" b="1" dirty="0" err="1">
                <a:solidFill>
                  <a:srgbClr val="333333"/>
                </a:solidFill>
                <a:highlight>
                  <a:srgbClr val="FFFFFF"/>
                </a:highlight>
                <a:latin typeface="Times New Roman" panose="02020603050405020304" pitchFamily="18" charset="0"/>
                <a:cs typeface="Times New Roman" panose="02020603050405020304" pitchFamily="18" charset="0"/>
              </a:rPr>
              <a:t>P</a:t>
            </a:r>
            <a:r>
              <a:rPr lang="en-US" sz="20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yplot</a:t>
            </a:r>
            <a:endPar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D225A1-A031-E3C6-B144-82AF86542062}"/>
              </a:ext>
            </a:extLst>
          </p:cNvPr>
          <p:cNvPicPr>
            <a:picLocks noChangeAspect="1"/>
          </p:cNvPicPr>
          <p:nvPr/>
        </p:nvPicPr>
        <p:blipFill>
          <a:blip r:embed="rId2"/>
          <a:srcRect t="52845"/>
          <a:stretch/>
        </p:blipFill>
        <p:spPr>
          <a:xfrm>
            <a:off x="5510065" y="3272924"/>
            <a:ext cx="6681935" cy="2234153"/>
          </a:xfrm>
          <a:prstGeom prst="rect">
            <a:avLst/>
          </a:prstGeom>
        </p:spPr>
      </p:pic>
      <p:sp>
        <p:nvSpPr>
          <p:cNvPr id="10" name="TextBox 9">
            <a:extLst>
              <a:ext uri="{FF2B5EF4-FFF2-40B4-BE49-F238E27FC236}">
                <a16:creationId xmlns:a16="http://schemas.microsoft.com/office/drawing/2014/main" id="{D9B50BA9-82DC-FE40-7990-EB725166202B}"/>
              </a:ext>
            </a:extLst>
          </p:cNvPr>
          <p:cNvSpPr txBox="1"/>
          <p:nvPr/>
        </p:nvSpPr>
        <p:spPr>
          <a:xfrm>
            <a:off x="6840718" y="5589595"/>
            <a:ext cx="6094428" cy="335092"/>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bar plot.</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scatter plot.</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line plot.</a:t>
            </a:r>
          </a:p>
        </p:txBody>
      </p:sp>
      <p:pic>
        <p:nvPicPr>
          <p:cNvPr id="8" name="Picture 7">
            <a:extLst>
              <a:ext uri="{FF2B5EF4-FFF2-40B4-BE49-F238E27FC236}">
                <a16:creationId xmlns:a16="http://schemas.microsoft.com/office/drawing/2014/main" id="{658DE9B8-F670-4C42-1211-C5B0A5D9250A}"/>
              </a:ext>
            </a:extLst>
          </p:cNvPr>
          <p:cNvPicPr>
            <a:picLocks noChangeAspect="1"/>
          </p:cNvPicPr>
          <p:nvPr/>
        </p:nvPicPr>
        <p:blipFill>
          <a:blip r:embed="rId3"/>
          <a:stretch>
            <a:fillRect/>
          </a:stretch>
        </p:blipFill>
        <p:spPr>
          <a:xfrm>
            <a:off x="1689567" y="1098349"/>
            <a:ext cx="3890456" cy="5201012"/>
          </a:xfrm>
          <a:prstGeom prst="rect">
            <a:avLst/>
          </a:prstGeom>
        </p:spPr>
      </p:pic>
    </p:spTree>
    <p:extLst>
      <p:ext uri="{BB962C8B-B14F-4D97-AF65-F5344CB8AC3E}">
        <p14:creationId xmlns:p14="http://schemas.microsoft.com/office/powerpoint/2010/main" val="330838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8128" y="5782055"/>
            <a:ext cx="5407151" cy="752855"/>
          </a:xfrm>
          <a:prstGeom prst="rect">
            <a:avLst/>
          </a:prstGeom>
        </p:spPr>
      </p:pic>
      <p:pic>
        <p:nvPicPr>
          <p:cNvPr id="3" name="object 3"/>
          <p:cNvPicPr/>
          <p:nvPr/>
        </p:nvPicPr>
        <p:blipFill>
          <a:blip r:embed="rId3" cstate="print"/>
          <a:stretch>
            <a:fillRect/>
          </a:stretch>
        </p:blipFill>
        <p:spPr>
          <a:xfrm>
            <a:off x="131063" y="323088"/>
            <a:ext cx="2782823" cy="813815"/>
          </a:xfrm>
          <a:prstGeom prst="rect">
            <a:avLst/>
          </a:prstGeom>
        </p:spPr>
      </p:pic>
      <p:sp>
        <p:nvSpPr>
          <p:cNvPr id="4" name="object 4"/>
          <p:cNvSpPr txBox="1"/>
          <p:nvPr/>
        </p:nvSpPr>
        <p:spPr>
          <a:xfrm>
            <a:off x="506323" y="2805556"/>
            <a:ext cx="4331335" cy="2482850"/>
          </a:xfrm>
          <a:prstGeom prst="rect">
            <a:avLst/>
          </a:prstGeom>
        </p:spPr>
        <p:txBody>
          <a:bodyPr vert="horz" wrap="square" lIns="0" tIns="12700" rIns="0" bIns="0" rtlCol="0">
            <a:spAutoFit/>
          </a:bodyPr>
          <a:lstStyle/>
          <a:p>
            <a:pPr marL="12700" marR="5080">
              <a:lnSpc>
                <a:spcPct val="100000"/>
              </a:lnSpc>
              <a:spcBef>
                <a:spcPts val="100"/>
              </a:spcBef>
            </a:pPr>
            <a:r>
              <a:rPr sz="1000" dirty="0">
                <a:latin typeface="Arial"/>
                <a:cs typeface="Arial"/>
              </a:rPr>
              <a:t>We</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Wurundjeri</a:t>
            </a:r>
            <a:r>
              <a:rPr sz="1000" spc="-15" dirty="0">
                <a:latin typeface="Arial"/>
                <a:cs typeface="Arial"/>
              </a:rPr>
              <a:t> </a:t>
            </a:r>
            <a:r>
              <a:rPr sz="1000" dirty="0">
                <a:latin typeface="Arial"/>
                <a:cs typeface="Arial"/>
              </a:rPr>
              <a:t>People</a:t>
            </a:r>
            <a:r>
              <a:rPr sz="1000" spc="-15" dirty="0">
                <a:latin typeface="Arial"/>
                <a:cs typeface="Arial"/>
              </a:rPr>
              <a:t> </a:t>
            </a:r>
            <a:r>
              <a:rPr sz="1000" dirty="0">
                <a:latin typeface="Arial"/>
                <a:cs typeface="Arial"/>
              </a:rPr>
              <a:t>of</a:t>
            </a:r>
            <a:r>
              <a:rPr sz="1000" spc="-20" dirty="0">
                <a:latin typeface="Arial"/>
                <a:cs typeface="Arial"/>
              </a:rPr>
              <a:t> </a:t>
            </a:r>
            <a:r>
              <a:rPr sz="1000" dirty="0">
                <a:latin typeface="Arial"/>
                <a:cs typeface="Arial"/>
              </a:rPr>
              <a:t>the</a:t>
            </a:r>
            <a:r>
              <a:rPr sz="1000" spc="-15" dirty="0">
                <a:latin typeface="Arial"/>
                <a:cs typeface="Arial"/>
              </a:rPr>
              <a:t> </a:t>
            </a:r>
            <a:r>
              <a:rPr sz="1000" dirty="0">
                <a:latin typeface="Arial"/>
                <a:cs typeface="Arial"/>
              </a:rPr>
              <a:t>Kulin</a:t>
            </a:r>
            <a:r>
              <a:rPr sz="1000" spc="-15" dirty="0">
                <a:latin typeface="Arial"/>
                <a:cs typeface="Arial"/>
              </a:rPr>
              <a:t> </a:t>
            </a:r>
            <a:r>
              <a:rPr sz="1000" dirty="0">
                <a:latin typeface="Arial"/>
                <a:cs typeface="Arial"/>
              </a:rPr>
              <a:t>Nation,</a:t>
            </a:r>
            <a:r>
              <a:rPr sz="1000" spc="-15" dirty="0">
                <a:latin typeface="Arial"/>
                <a:cs typeface="Arial"/>
              </a:rPr>
              <a:t> </a:t>
            </a:r>
            <a:r>
              <a:rPr sz="1000" spc="-25" dirty="0">
                <a:latin typeface="Arial"/>
                <a:cs typeface="Arial"/>
              </a:rPr>
              <a:t>who </a:t>
            </a:r>
            <a:r>
              <a:rPr sz="1000" dirty="0">
                <a:latin typeface="Arial"/>
                <a:cs typeface="Arial"/>
              </a:rPr>
              <a:t>are</a:t>
            </a:r>
            <a:r>
              <a:rPr sz="1000" spc="-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Traditional</a:t>
            </a:r>
            <a:r>
              <a:rPr sz="1000" dirty="0">
                <a:latin typeface="Arial"/>
                <a:cs typeface="Arial"/>
              </a:rPr>
              <a:t> Owners</a:t>
            </a:r>
            <a:r>
              <a:rPr sz="1000" spc="-5" dirty="0">
                <a:latin typeface="Arial"/>
                <a:cs typeface="Arial"/>
              </a:rPr>
              <a:t> </a:t>
            </a:r>
            <a:r>
              <a:rPr sz="1000" dirty="0">
                <a:latin typeface="Arial"/>
                <a:cs typeface="Arial"/>
              </a:rPr>
              <a:t>of the land on</a:t>
            </a:r>
            <a:r>
              <a:rPr sz="1000" spc="-5" dirty="0">
                <a:latin typeface="Arial"/>
                <a:cs typeface="Arial"/>
              </a:rPr>
              <a:t> </a:t>
            </a:r>
            <a:r>
              <a:rPr sz="1000" dirty="0">
                <a:latin typeface="Arial"/>
                <a:cs typeface="Arial"/>
              </a:rPr>
              <a:t>which </a:t>
            </a:r>
            <a:r>
              <a:rPr sz="1000" spc="-10" dirty="0">
                <a:latin typeface="Arial"/>
                <a:cs typeface="Arial"/>
              </a:rPr>
              <a:t>Swinburne’s</a:t>
            </a:r>
            <a:r>
              <a:rPr sz="1000" spc="-55" dirty="0">
                <a:latin typeface="Arial"/>
                <a:cs typeface="Arial"/>
              </a:rPr>
              <a:t> </a:t>
            </a:r>
            <a:r>
              <a:rPr sz="1000" spc="-10" dirty="0">
                <a:latin typeface="Arial"/>
                <a:cs typeface="Arial"/>
              </a:rPr>
              <a:t>Australian </a:t>
            </a:r>
            <a:r>
              <a:rPr sz="1000" dirty="0">
                <a:latin typeface="Arial"/>
                <a:cs typeface="Arial"/>
              </a:rPr>
              <a:t>campuses</a:t>
            </a:r>
            <a:r>
              <a:rPr sz="1000" spc="-5" dirty="0">
                <a:latin typeface="Arial"/>
                <a:cs typeface="Arial"/>
              </a:rPr>
              <a:t> </a:t>
            </a:r>
            <a:r>
              <a:rPr sz="1000" dirty="0">
                <a:latin typeface="Arial"/>
                <a:cs typeface="Arial"/>
              </a:rPr>
              <a:t>are</a:t>
            </a:r>
            <a:r>
              <a:rPr sz="1000" spc="-5" dirty="0">
                <a:latin typeface="Arial"/>
                <a:cs typeface="Arial"/>
              </a:rPr>
              <a:t> </a:t>
            </a:r>
            <a:r>
              <a:rPr sz="1000" dirty="0">
                <a:latin typeface="Arial"/>
                <a:cs typeface="Arial"/>
              </a:rPr>
              <a:t>located</a:t>
            </a:r>
            <a:r>
              <a:rPr sz="1000" spc="-5" dirty="0">
                <a:latin typeface="Arial"/>
                <a:cs typeface="Arial"/>
              </a:rPr>
              <a:t> </a:t>
            </a:r>
            <a:r>
              <a:rPr sz="1000" dirty="0">
                <a:latin typeface="Arial"/>
                <a:cs typeface="Arial"/>
              </a:rPr>
              <a:t>in</a:t>
            </a:r>
            <a:r>
              <a:rPr sz="1000" spc="-5" dirty="0">
                <a:latin typeface="Arial"/>
                <a:cs typeface="Arial"/>
              </a:rPr>
              <a:t> </a:t>
            </a:r>
            <a:r>
              <a:rPr sz="1000" spc="-10" dirty="0">
                <a:latin typeface="Arial"/>
                <a:cs typeface="Arial"/>
              </a:rPr>
              <a:t>Melbourne’s</a:t>
            </a:r>
            <a:r>
              <a:rPr sz="1000" spc="-5" dirty="0">
                <a:latin typeface="Arial"/>
                <a:cs typeface="Arial"/>
              </a:rPr>
              <a:t> </a:t>
            </a:r>
            <a:r>
              <a:rPr sz="1000" dirty="0">
                <a:latin typeface="Arial"/>
                <a:cs typeface="Arial"/>
              </a:rPr>
              <a:t>east</a:t>
            </a:r>
            <a:r>
              <a:rPr sz="1000" spc="-5" dirty="0">
                <a:latin typeface="Arial"/>
                <a:cs typeface="Arial"/>
              </a:rPr>
              <a:t> </a:t>
            </a:r>
            <a:r>
              <a:rPr sz="1000" dirty="0">
                <a:latin typeface="Arial"/>
                <a:cs typeface="Arial"/>
              </a:rPr>
              <a:t>and </a:t>
            </a:r>
            <a:r>
              <a:rPr sz="1000" spc="-10" dirty="0">
                <a:latin typeface="Arial"/>
                <a:cs typeface="Arial"/>
              </a:rPr>
              <a:t>outer-</a:t>
            </a:r>
            <a:r>
              <a:rPr sz="1000" dirty="0">
                <a:latin typeface="Arial"/>
                <a:cs typeface="Arial"/>
              </a:rPr>
              <a:t>east,</a:t>
            </a:r>
            <a:r>
              <a:rPr sz="1000" spc="-5"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pay</a:t>
            </a:r>
            <a:r>
              <a:rPr sz="1000" spc="-5" dirty="0">
                <a:latin typeface="Arial"/>
                <a:cs typeface="Arial"/>
              </a:rPr>
              <a:t> </a:t>
            </a:r>
            <a:r>
              <a:rPr sz="1000" spc="-25" dirty="0">
                <a:latin typeface="Arial"/>
                <a:cs typeface="Arial"/>
              </a:rPr>
              <a:t>our </a:t>
            </a:r>
            <a:r>
              <a:rPr sz="1000" dirty="0">
                <a:latin typeface="Arial"/>
                <a:cs typeface="Arial"/>
              </a:rPr>
              <a:t>respect</a:t>
            </a:r>
            <a:r>
              <a:rPr sz="1000" spc="-1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their</a:t>
            </a:r>
            <a:r>
              <a:rPr sz="1000" spc="-15" dirty="0">
                <a:latin typeface="Arial"/>
                <a:cs typeface="Arial"/>
              </a:rPr>
              <a:t> </a:t>
            </a:r>
            <a:r>
              <a:rPr sz="1000" dirty="0">
                <a:latin typeface="Arial"/>
                <a:cs typeface="Arial"/>
              </a:rPr>
              <a:t>Elders</a:t>
            </a:r>
            <a:r>
              <a:rPr sz="1000" spc="-15" dirty="0">
                <a:latin typeface="Arial"/>
                <a:cs typeface="Arial"/>
              </a:rPr>
              <a:t> </a:t>
            </a:r>
            <a:r>
              <a:rPr sz="1000" dirty="0">
                <a:latin typeface="Arial"/>
                <a:cs typeface="Arial"/>
              </a:rPr>
              <a:t>past,</a:t>
            </a:r>
            <a:r>
              <a:rPr sz="1000" spc="-15" dirty="0">
                <a:latin typeface="Arial"/>
                <a:cs typeface="Arial"/>
              </a:rPr>
              <a:t> </a:t>
            </a:r>
            <a:r>
              <a:rPr sz="1000" dirty="0">
                <a:latin typeface="Arial"/>
                <a:cs typeface="Arial"/>
              </a:rPr>
              <a:t>present</a:t>
            </a:r>
            <a:r>
              <a:rPr sz="1000" spc="-15" dirty="0">
                <a:latin typeface="Arial"/>
                <a:cs typeface="Arial"/>
              </a:rPr>
              <a:t> </a:t>
            </a:r>
            <a:r>
              <a:rPr sz="1000" dirty="0">
                <a:latin typeface="Arial"/>
                <a:cs typeface="Arial"/>
              </a:rPr>
              <a:t>and</a:t>
            </a:r>
            <a:r>
              <a:rPr sz="1000" spc="-15" dirty="0">
                <a:latin typeface="Arial"/>
                <a:cs typeface="Arial"/>
              </a:rPr>
              <a:t> </a:t>
            </a:r>
            <a:r>
              <a:rPr sz="1000" spc="-10" dirty="0">
                <a:latin typeface="Arial"/>
                <a:cs typeface="Arial"/>
              </a:rPr>
              <a:t>emerging.</a:t>
            </a:r>
            <a:endParaRPr sz="1000">
              <a:latin typeface="Arial"/>
              <a:cs typeface="Arial"/>
            </a:endParaRPr>
          </a:p>
          <a:p>
            <a:pPr>
              <a:lnSpc>
                <a:spcPct val="100000"/>
              </a:lnSpc>
              <a:spcBef>
                <a:spcPts val="100"/>
              </a:spcBef>
            </a:pPr>
            <a:endParaRPr sz="1000">
              <a:latin typeface="Arial"/>
              <a:cs typeface="Arial"/>
            </a:endParaRPr>
          </a:p>
          <a:p>
            <a:pPr marL="12700" marR="8890">
              <a:lnSpc>
                <a:spcPct val="100000"/>
              </a:lnSpc>
            </a:pPr>
            <a:r>
              <a:rPr sz="1000" dirty="0">
                <a:latin typeface="Arial"/>
                <a:cs typeface="Arial"/>
              </a:rPr>
              <a:t>We</a:t>
            </a:r>
            <a:r>
              <a:rPr sz="1000" spc="-20" dirty="0">
                <a:latin typeface="Arial"/>
                <a:cs typeface="Arial"/>
              </a:rPr>
              <a:t> </a:t>
            </a:r>
            <a:r>
              <a:rPr sz="1000" dirty="0">
                <a:latin typeface="Arial"/>
                <a:cs typeface="Arial"/>
              </a:rPr>
              <a:t>are</a:t>
            </a:r>
            <a:r>
              <a:rPr sz="1000" spc="-15" dirty="0">
                <a:latin typeface="Arial"/>
                <a:cs typeface="Arial"/>
              </a:rPr>
              <a:t> </a:t>
            </a:r>
            <a:r>
              <a:rPr sz="1000" dirty="0">
                <a:latin typeface="Arial"/>
                <a:cs typeface="Arial"/>
              </a:rPr>
              <a:t>honoured</a:t>
            </a:r>
            <a:r>
              <a:rPr sz="1000" spc="-15" dirty="0">
                <a:latin typeface="Arial"/>
                <a:cs typeface="Arial"/>
              </a:rPr>
              <a:t> </a:t>
            </a:r>
            <a:r>
              <a:rPr sz="1000" dirty="0">
                <a:latin typeface="Arial"/>
                <a:cs typeface="Arial"/>
              </a:rPr>
              <a:t>to</a:t>
            </a:r>
            <a:r>
              <a:rPr sz="1000" spc="-15" dirty="0">
                <a:latin typeface="Arial"/>
                <a:cs typeface="Arial"/>
              </a:rPr>
              <a:t> </a:t>
            </a:r>
            <a:r>
              <a:rPr sz="1000" dirty="0">
                <a:latin typeface="Arial"/>
                <a:cs typeface="Arial"/>
              </a:rPr>
              <a:t>recognise</a:t>
            </a:r>
            <a:r>
              <a:rPr sz="1000" spc="-15" dirty="0">
                <a:latin typeface="Arial"/>
                <a:cs typeface="Arial"/>
              </a:rPr>
              <a:t> </a:t>
            </a:r>
            <a:r>
              <a:rPr sz="1000" dirty="0">
                <a:latin typeface="Arial"/>
                <a:cs typeface="Arial"/>
              </a:rPr>
              <a:t>our</a:t>
            </a:r>
            <a:r>
              <a:rPr sz="1000" spc="-20" dirty="0">
                <a:latin typeface="Arial"/>
                <a:cs typeface="Arial"/>
              </a:rPr>
              <a:t> </a:t>
            </a:r>
            <a:r>
              <a:rPr sz="1000" dirty="0">
                <a:latin typeface="Arial"/>
                <a:cs typeface="Arial"/>
              </a:rPr>
              <a:t>connection</a:t>
            </a:r>
            <a:r>
              <a:rPr sz="1000" spc="-15" dirty="0">
                <a:latin typeface="Arial"/>
                <a:cs typeface="Arial"/>
              </a:rPr>
              <a:t> </a:t>
            </a:r>
            <a:r>
              <a:rPr sz="1000" dirty="0">
                <a:latin typeface="Arial"/>
                <a:cs typeface="Arial"/>
              </a:rPr>
              <a:t>to</a:t>
            </a:r>
            <a:r>
              <a:rPr sz="1000" spc="-15" dirty="0">
                <a:latin typeface="Arial"/>
                <a:cs typeface="Arial"/>
              </a:rPr>
              <a:t> </a:t>
            </a:r>
            <a:r>
              <a:rPr sz="1000" spc="-10" dirty="0">
                <a:latin typeface="Arial"/>
                <a:cs typeface="Arial"/>
              </a:rPr>
              <a:t>Wurundjeri</a:t>
            </a:r>
            <a:r>
              <a:rPr sz="1000" spc="-15" dirty="0">
                <a:latin typeface="Arial"/>
                <a:cs typeface="Arial"/>
              </a:rPr>
              <a:t> </a:t>
            </a:r>
            <a:r>
              <a:rPr sz="1000" spc="-10" dirty="0">
                <a:latin typeface="Arial"/>
                <a:cs typeface="Arial"/>
              </a:rPr>
              <a:t>Country,</a:t>
            </a:r>
            <a:r>
              <a:rPr sz="1000" spc="-15" dirty="0">
                <a:latin typeface="Arial"/>
                <a:cs typeface="Arial"/>
              </a:rPr>
              <a:t> </a:t>
            </a:r>
            <a:r>
              <a:rPr sz="1000" spc="-10" dirty="0">
                <a:latin typeface="Arial"/>
                <a:cs typeface="Arial"/>
              </a:rPr>
              <a:t>history, </a:t>
            </a:r>
            <a:r>
              <a:rPr sz="1000" dirty="0">
                <a:latin typeface="Arial"/>
                <a:cs typeface="Arial"/>
              </a:rPr>
              <a:t>culture,</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spirituality</a:t>
            </a:r>
            <a:r>
              <a:rPr sz="1000" spc="-20" dirty="0">
                <a:latin typeface="Arial"/>
                <a:cs typeface="Arial"/>
              </a:rPr>
              <a:t> </a:t>
            </a:r>
            <a:r>
              <a:rPr sz="1000" dirty="0">
                <a:latin typeface="Arial"/>
                <a:cs typeface="Arial"/>
              </a:rPr>
              <a:t>through</a:t>
            </a:r>
            <a:r>
              <a:rPr sz="1000" spc="-20" dirty="0">
                <a:latin typeface="Arial"/>
                <a:cs typeface="Arial"/>
              </a:rPr>
              <a:t> </a:t>
            </a:r>
            <a:r>
              <a:rPr sz="1000" dirty="0">
                <a:latin typeface="Arial"/>
                <a:cs typeface="Arial"/>
              </a:rPr>
              <a:t>these</a:t>
            </a:r>
            <a:r>
              <a:rPr sz="1000" spc="-20" dirty="0">
                <a:latin typeface="Arial"/>
                <a:cs typeface="Arial"/>
              </a:rPr>
              <a:t> </a:t>
            </a:r>
            <a:r>
              <a:rPr sz="1000" dirty="0">
                <a:latin typeface="Arial"/>
                <a:cs typeface="Arial"/>
              </a:rPr>
              <a:t>locations,</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strive</a:t>
            </a:r>
            <a:r>
              <a:rPr sz="1000" spc="-20"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ensure</a:t>
            </a:r>
            <a:r>
              <a:rPr sz="1000" spc="-20" dirty="0">
                <a:latin typeface="Arial"/>
                <a:cs typeface="Arial"/>
              </a:rPr>
              <a:t> </a:t>
            </a:r>
            <a:r>
              <a:rPr sz="1000" dirty="0">
                <a:latin typeface="Arial"/>
                <a:cs typeface="Arial"/>
              </a:rPr>
              <a:t>that</a:t>
            </a:r>
            <a:r>
              <a:rPr sz="1000" spc="-20" dirty="0">
                <a:latin typeface="Arial"/>
                <a:cs typeface="Arial"/>
              </a:rPr>
              <a:t> </a:t>
            </a:r>
            <a:r>
              <a:rPr sz="1000" spc="-25" dirty="0">
                <a:latin typeface="Arial"/>
                <a:cs typeface="Arial"/>
              </a:rPr>
              <a:t>we </a:t>
            </a:r>
            <a:r>
              <a:rPr sz="1000" dirty="0">
                <a:latin typeface="Arial"/>
                <a:cs typeface="Arial"/>
              </a:rPr>
              <a:t>operate</a:t>
            </a:r>
            <a:r>
              <a:rPr sz="1000" spc="-10" dirty="0">
                <a:latin typeface="Arial"/>
                <a:cs typeface="Arial"/>
              </a:rPr>
              <a:t> </a:t>
            </a:r>
            <a:r>
              <a:rPr sz="1000" dirty="0">
                <a:latin typeface="Arial"/>
                <a:cs typeface="Arial"/>
              </a:rPr>
              <a:t>in</a:t>
            </a:r>
            <a:r>
              <a:rPr sz="1000" spc="-5" dirty="0">
                <a:latin typeface="Arial"/>
                <a:cs typeface="Arial"/>
              </a:rPr>
              <a:t> </a:t>
            </a:r>
            <a:r>
              <a:rPr sz="1000" dirty="0">
                <a:latin typeface="Arial"/>
                <a:cs typeface="Arial"/>
              </a:rPr>
              <a:t>a</a:t>
            </a:r>
            <a:r>
              <a:rPr sz="1000" spc="-5" dirty="0">
                <a:latin typeface="Arial"/>
                <a:cs typeface="Arial"/>
              </a:rPr>
              <a:t> </a:t>
            </a:r>
            <a:r>
              <a:rPr sz="1000" dirty="0">
                <a:latin typeface="Arial"/>
                <a:cs typeface="Arial"/>
              </a:rPr>
              <a:t>manner</a:t>
            </a:r>
            <a:r>
              <a:rPr sz="1000" spc="-5" dirty="0">
                <a:latin typeface="Arial"/>
                <a:cs typeface="Arial"/>
              </a:rPr>
              <a:t> </a:t>
            </a:r>
            <a:r>
              <a:rPr sz="1000" dirty="0">
                <a:latin typeface="Arial"/>
                <a:cs typeface="Arial"/>
              </a:rPr>
              <a:t>that</a:t>
            </a:r>
            <a:r>
              <a:rPr sz="1000" spc="-5" dirty="0">
                <a:latin typeface="Arial"/>
                <a:cs typeface="Arial"/>
              </a:rPr>
              <a:t> </a:t>
            </a:r>
            <a:r>
              <a:rPr sz="1000" dirty="0">
                <a:latin typeface="Arial"/>
                <a:cs typeface="Arial"/>
              </a:rPr>
              <a:t>respects</a:t>
            </a:r>
            <a:r>
              <a:rPr sz="1000" spc="-10"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honours</a:t>
            </a:r>
            <a:r>
              <a:rPr sz="1000" spc="-5" dirty="0">
                <a:latin typeface="Arial"/>
                <a:cs typeface="Arial"/>
              </a:rPr>
              <a:t> </a:t>
            </a:r>
            <a:r>
              <a:rPr sz="1000" dirty="0">
                <a:latin typeface="Arial"/>
                <a:cs typeface="Arial"/>
              </a:rPr>
              <a:t>the</a:t>
            </a:r>
            <a:r>
              <a:rPr sz="1000" spc="-5" dirty="0">
                <a:latin typeface="Arial"/>
                <a:cs typeface="Arial"/>
              </a:rPr>
              <a:t> </a:t>
            </a:r>
            <a:r>
              <a:rPr sz="1000" dirty="0">
                <a:latin typeface="Arial"/>
                <a:cs typeface="Arial"/>
              </a:rPr>
              <a:t>Elders</a:t>
            </a:r>
            <a:r>
              <a:rPr sz="1000" spc="-5" dirty="0">
                <a:latin typeface="Arial"/>
                <a:cs typeface="Arial"/>
              </a:rPr>
              <a:t> </a:t>
            </a:r>
            <a:r>
              <a:rPr sz="1000" dirty="0">
                <a:latin typeface="Arial"/>
                <a:cs typeface="Arial"/>
              </a:rPr>
              <a:t>and</a:t>
            </a:r>
            <a:r>
              <a:rPr sz="1000" spc="-65" dirty="0">
                <a:latin typeface="Arial"/>
                <a:cs typeface="Arial"/>
              </a:rPr>
              <a:t> </a:t>
            </a:r>
            <a:r>
              <a:rPr sz="1000" dirty="0">
                <a:latin typeface="Arial"/>
                <a:cs typeface="Arial"/>
              </a:rPr>
              <a:t>Ancestors</a:t>
            </a:r>
            <a:r>
              <a:rPr sz="1000" spc="-5" dirty="0">
                <a:latin typeface="Arial"/>
                <a:cs typeface="Arial"/>
              </a:rPr>
              <a:t> </a:t>
            </a:r>
            <a:r>
              <a:rPr sz="1000" spc="-25" dirty="0">
                <a:latin typeface="Arial"/>
                <a:cs typeface="Arial"/>
              </a:rPr>
              <a:t>of </a:t>
            </a:r>
            <a:r>
              <a:rPr sz="1000" dirty="0">
                <a:latin typeface="Arial"/>
                <a:cs typeface="Arial"/>
              </a:rPr>
              <a:t>these</a:t>
            </a:r>
            <a:r>
              <a:rPr sz="1000" spc="-25" dirty="0">
                <a:latin typeface="Arial"/>
                <a:cs typeface="Arial"/>
              </a:rPr>
              <a:t> </a:t>
            </a:r>
            <a:r>
              <a:rPr sz="1000" spc="-10" dirty="0">
                <a:latin typeface="Arial"/>
                <a:cs typeface="Arial"/>
              </a:rPr>
              <a:t>lands.</a:t>
            </a:r>
            <a:endParaRPr sz="1000">
              <a:latin typeface="Arial"/>
              <a:cs typeface="Arial"/>
            </a:endParaRPr>
          </a:p>
          <a:p>
            <a:pPr>
              <a:lnSpc>
                <a:spcPct val="100000"/>
              </a:lnSpc>
              <a:spcBef>
                <a:spcPts val="100"/>
              </a:spcBef>
            </a:pPr>
            <a:endParaRPr sz="1000">
              <a:latin typeface="Arial"/>
              <a:cs typeface="Arial"/>
            </a:endParaRPr>
          </a:p>
          <a:p>
            <a:pPr marL="12700" marR="119380">
              <a:lnSpc>
                <a:spcPct val="100000"/>
              </a:lnSpc>
            </a:pPr>
            <a:r>
              <a:rPr sz="1000" dirty="0">
                <a:latin typeface="Arial"/>
                <a:cs typeface="Arial"/>
              </a:rPr>
              <a:t>We</a:t>
            </a:r>
            <a:r>
              <a:rPr sz="1000" spc="-2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spc="-10" dirty="0">
                <a:latin typeface="Arial"/>
                <a:cs typeface="Arial"/>
              </a:rPr>
              <a:t>Swinburne’s</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spc="-10" dirty="0">
                <a:latin typeface="Arial"/>
                <a:cs typeface="Arial"/>
              </a:rPr>
              <a:t>Strait </a:t>
            </a:r>
            <a:r>
              <a:rPr sz="1000" dirty="0">
                <a:latin typeface="Arial"/>
                <a:cs typeface="Arial"/>
              </a:rPr>
              <a:t>Islander</a:t>
            </a:r>
            <a:r>
              <a:rPr sz="1000" spc="-25" dirty="0">
                <a:latin typeface="Arial"/>
                <a:cs typeface="Arial"/>
              </a:rPr>
              <a:t> </a:t>
            </a:r>
            <a:r>
              <a:rPr sz="1000" dirty="0">
                <a:latin typeface="Arial"/>
                <a:cs typeface="Arial"/>
              </a:rPr>
              <a:t>staff,</a:t>
            </a:r>
            <a:r>
              <a:rPr sz="1000" spc="-20" dirty="0">
                <a:latin typeface="Arial"/>
                <a:cs typeface="Arial"/>
              </a:rPr>
              <a:t> </a:t>
            </a:r>
            <a:r>
              <a:rPr sz="1000" dirty="0">
                <a:latin typeface="Arial"/>
                <a:cs typeface="Arial"/>
              </a:rPr>
              <a:t>students,</a:t>
            </a:r>
            <a:r>
              <a:rPr sz="1000" spc="-20" dirty="0">
                <a:latin typeface="Arial"/>
                <a:cs typeface="Arial"/>
              </a:rPr>
              <a:t> </a:t>
            </a:r>
            <a:r>
              <a:rPr sz="1000" dirty="0">
                <a:latin typeface="Arial"/>
                <a:cs typeface="Arial"/>
              </a:rPr>
              <a:t>alumni,</a:t>
            </a:r>
            <a:r>
              <a:rPr sz="1000" spc="-25" dirty="0">
                <a:latin typeface="Arial"/>
                <a:cs typeface="Arial"/>
              </a:rPr>
              <a:t> </a:t>
            </a:r>
            <a:r>
              <a:rPr sz="1000" dirty="0">
                <a:latin typeface="Arial"/>
                <a:cs typeface="Arial"/>
              </a:rPr>
              <a:t>partners</a:t>
            </a:r>
            <a:r>
              <a:rPr sz="1000" spc="-20" dirty="0">
                <a:latin typeface="Arial"/>
                <a:cs typeface="Arial"/>
              </a:rPr>
              <a:t> </a:t>
            </a:r>
            <a:r>
              <a:rPr sz="1000" dirty="0">
                <a:latin typeface="Arial"/>
                <a:cs typeface="Arial"/>
              </a:rPr>
              <a:t>and</a:t>
            </a:r>
            <a:r>
              <a:rPr sz="1000" spc="-20" dirty="0">
                <a:latin typeface="Arial"/>
                <a:cs typeface="Arial"/>
              </a:rPr>
              <a:t> </a:t>
            </a:r>
            <a:r>
              <a:rPr sz="1000" spc="-10" dirty="0">
                <a:latin typeface="Arial"/>
                <a:cs typeface="Arial"/>
              </a:rPr>
              <a:t>visitors.</a:t>
            </a:r>
            <a:endParaRPr sz="1000">
              <a:latin typeface="Arial"/>
              <a:cs typeface="Arial"/>
            </a:endParaRPr>
          </a:p>
          <a:p>
            <a:pPr>
              <a:lnSpc>
                <a:spcPct val="100000"/>
              </a:lnSpc>
              <a:spcBef>
                <a:spcPts val="100"/>
              </a:spcBef>
            </a:pPr>
            <a:endParaRPr sz="1000">
              <a:latin typeface="Arial"/>
              <a:cs typeface="Arial"/>
            </a:endParaRPr>
          </a:p>
          <a:p>
            <a:pPr marL="12700" marR="101600">
              <a:lnSpc>
                <a:spcPct val="100000"/>
              </a:lnSpc>
            </a:pPr>
            <a:r>
              <a:rPr sz="1000" dirty="0">
                <a:latin typeface="Arial"/>
                <a:cs typeface="Arial"/>
              </a:rPr>
              <a:t>We</a:t>
            </a:r>
            <a:r>
              <a:rPr sz="1000" spc="-15" dirty="0">
                <a:latin typeface="Arial"/>
                <a:cs typeface="Arial"/>
              </a:rPr>
              <a:t> </a:t>
            </a:r>
            <a:r>
              <a:rPr sz="1000" dirty="0">
                <a:latin typeface="Arial"/>
                <a:cs typeface="Arial"/>
              </a:rPr>
              <a:t>also</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and</a:t>
            </a:r>
            <a:r>
              <a:rPr sz="1000" spc="-10" dirty="0">
                <a:latin typeface="Arial"/>
                <a:cs typeface="Arial"/>
              </a:rPr>
              <a:t> </a:t>
            </a:r>
            <a:r>
              <a:rPr sz="1000" dirty="0">
                <a:latin typeface="Arial"/>
                <a:cs typeface="Arial"/>
              </a:rPr>
              <a:t>respect</a:t>
            </a:r>
            <a:r>
              <a:rPr sz="1000" spc="-15" dirty="0">
                <a:latin typeface="Arial"/>
                <a:cs typeface="Arial"/>
              </a:rPr>
              <a:t> </a:t>
            </a:r>
            <a:r>
              <a:rPr sz="1000" dirty="0">
                <a:latin typeface="Arial"/>
                <a:cs typeface="Arial"/>
              </a:rPr>
              <a:t>the</a:t>
            </a:r>
            <a:r>
              <a:rPr sz="1000" spc="-30" dirty="0">
                <a:latin typeface="Arial"/>
                <a:cs typeface="Arial"/>
              </a:rPr>
              <a:t> </a:t>
            </a:r>
            <a:r>
              <a:rPr sz="1000" spc="-10" dirty="0">
                <a:latin typeface="Arial"/>
                <a:cs typeface="Arial"/>
              </a:rPr>
              <a:t>Traditional</a:t>
            </a:r>
            <a:r>
              <a:rPr sz="1000" spc="-15" dirty="0">
                <a:latin typeface="Arial"/>
                <a:cs typeface="Arial"/>
              </a:rPr>
              <a:t> </a:t>
            </a:r>
            <a:r>
              <a:rPr sz="1000" dirty="0">
                <a:latin typeface="Arial"/>
                <a:cs typeface="Arial"/>
              </a:rPr>
              <a:t>Owners</a:t>
            </a:r>
            <a:r>
              <a:rPr sz="1000" spc="-10"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lands</a:t>
            </a:r>
            <a:r>
              <a:rPr sz="1000" spc="-15" dirty="0">
                <a:latin typeface="Arial"/>
                <a:cs typeface="Arial"/>
              </a:rPr>
              <a:t> </a:t>
            </a:r>
            <a:r>
              <a:rPr sz="1000" spc="-10" dirty="0">
                <a:latin typeface="Arial"/>
                <a:cs typeface="Arial"/>
              </a:rPr>
              <a:t>across </a:t>
            </a:r>
            <a:r>
              <a:rPr sz="1000" dirty="0">
                <a:latin typeface="Arial"/>
                <a:cs typeface="Arial"/>
              </a:rPr>
              <a:t>Australia,</a:t>
            </a:r>
            <a:r>
              <a:rPr sz="1000" spc="-40" dirty="0">
                <a:latin typeface="Arial"/>
                <a:cs typeface="Arial"/>
              </a:rPr>
              <a:t> </a:t>
            </a:r>
            <a:r>
              <a:rPr sz="1000" dirty="0">
                <a:latin typeface="Arial"/>
                <a:cs typeface="Arial"/>
              </a:rPr>
              <a:t>their</a:t>
            </a:r>
            <a:r>
              <a:rPr sz="1000" spc="-20" dirty="0">
                <a:latin typeface="Arial"/>
                <a:cs typeface="Arial"/>
              </a:rPr>
              <a:t> </a:t>
            </a:r>
            <a:r>
              <a:rPr sz="1000" spc="-10" dirty="0">
                <a:latin typeface="Arial"/>
                <a:cs typeface="Arial"/>
              </a:rPr>
              <a:t>Elders,</a:t>
            </a:r>
            <a:r>
              <a:rPr sz="1000" spc="-60" dirty="0">
                <a:latin typeface="Arial"/>
                <a:cs typeface="Arial"/>
              </a:rPr>
              <a:t> </a:t>
            </a:r>
            <a:r>
              <a:rPr sz="1000" dirty="0">
                <a:latin typeface="Arial"/>
                <a:cs typeface="Arial"/>
              </a:rPr>
              <a:t>Ancestors,</a:t>
            </a:r>
            <a:r>
              <a:rPr sz="1000" spc="-25" dirty="0">
                <a:latin typeface="Arial"/>
                <a:cs typeface="Arial"/>
              </a:rPr>
              <a:t> </a:t>
            </a:r>
            <a:r>
              <a:rPr sz="1000" dirty="0">
                <a:latin typeface="Arial"/>
                <a:cs typeface="Arial"/>
              </a:rPr>
              <a:t>cultures,</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heritage,</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recognise</a:t>
            </a:r>
            <a:r>
              <a:rPr sz="1000" spc="-25" dirty="0">
                <a:latin typeface="Arial"/>
                <a:cs typeface="Arial"/>
              </a:rPr>
              <a:t> the </a:t>
            </a:r>
            <a:r>
              <a:rPr sz="1000" dirty="0">
                <a:latin typeface="Arial"/>
                <a:cs typeface="Arial"/>
              </a:rPr>
              <a:t>continuing</a:t>
            </a:r>
            <a:r>
              <a:rPr sz="1000" spc="-25" dirty="0">
                <a:latin typeface="Arial"/>
                <a:cs typeface="Arial"/>
              </a:rPr>
              <a:t> </a:t>
            </a:r>
            <a:r>
              <a:rPr sz="1000" dirty="0">
                <a:latin typeface="Arial"/>
                <a:cs typeface="Arial"/>
              </a:rPr>
              <a:t>sovereignties</a:t>
            </a:r>
            <a:r>
              <a:rPr sz="1000" spc="-15"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all</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dirty="0">
                <a:latin typeface="Arial"/>
                <a:cs typeface="Arial"/>
              </a:rPr>
              <a:t>Strait</a:t>
            </a:r>
            <a:r>
              <a:rPr sz="1000" spc="-15" dirty="0">
                <a:latin typeface="Arial"/>
                <a:cs typeface="Arial"/>
              </a:rPr>
              <a:t> </a:t>
            </a:r>
            <a:r>
              <a:rPr sz="1000" dirty="0">
                <a:latin typeface="Arial"/>
                <a:cs typeface="Arial"/>
              </a:rPr>
              <a:t>Islander</a:t>
            </a:r>
            <a:r>
              <a:rPr sz="1000" spc="-15" dirty="0">
                <a:latin typeface="Arial"/>
                <a:cs typeface="Arial"/>
              </a:rPr>
              <a:t> </a:t>
            </a:r>
            <a:r>
              <a:rPr sz="1000" spc="-10" dirty="0">
                <a:latin typeface="Arial"/>
                <a:cs typeface="Arial"/>
              </a:rPr>
              <a:t>Nations.</a:t>
            </a:r>
            <a:endParaRPr sz="1000">
              <a:latin typeface="Arial"/>
              <a:cs typeface="Arial"/>
            </a:endParaRPr>
          </a:p>
        </p:txBody>
      </p:sp>
      <p:sp>
        <p:nvSpPr>
          <p:cNvPr id="5" name="object 5"/>
          <p:cNvSpPr txBox="1">
            <a:spLocks noGrp="1"/>
          </p:cNvSpPr>
          <p:nvPr>
            <p:ph type="title"/>
          </p:nvPr>
        </p:nvSpPr>
        <p:spPr>
          <a:xfrm>
            <a:off x="513233" y="1860675"/>
            <a:ext cx="3301365" cy="878840"/>
          </a:xfrm>
          <a:prstGeom prst="rect">
            <a:avLst/>
          </a:prstGeom>
        </p:spPr>
        <p:txBody>
          <a:bodyPr vert="horz" wrap="square" lIns="0" tIns="12700" rIns="0" bIns="0" rtlCol="0">
            <a:spAutoFit/>
          </a:bodyPr>
          <a:lstStyle/>
          <a:p>
            <a:pPr marL="12700" marR="5080">
              <a:lnSpc>
                <a:spcPct val="100000"/>
              </a:lnSpc>
              <a:spcBef>
                <a:spcPts val="100"/>
              </a:spcBef>
            </a:pPr>
            <a:r>
              <a:rPr sz="2800" spc="-10" dirty="0">
                <a:solidFill>
                  <a:srgbClr val="000000"/>
                </a:solidFill>
                <a:latin typeface="Tahoma"/>
                <a:cs typeface="Tahoma"/>
              </a:rPr>
              <a:t>Acknowledgement</a:t>
            </a:r>
            <a:r>
              <a:rPr sz="2800" spc="-155" dirty="0">
                <a:solidFill>
                  <a:srgbClr val="000000"/>
                </a:solidFill>
                <a:latin typeface="Tahoma"/>
                <a:cs typeface="Tahoma"/>
              </a:rPr>
              <a:t> </a:t>
            </a:r>
            <a:r>
              <a:rPr sz="2800" spc="-35" dirty="0">
                <a:solidFill>
                  <a:srgbClr val="000000"/>
                </a:solidFill>
                <a:latin typeface="Tahoma"/>
                <a:cs typeface="Tahoma"/>
              </a:rPr>
              <a:t>of </a:t>
            </a:r>
            <a:r>
              <a:rPr sz="2800" spc="-10" dirty="0">
                <a:solidFill>
                  <a:srgbClr val="000000"/>
                </a:solidFill>
                <a:latin typeface="Tahoma"/>
                <a:cs typeface="Tahoma"/>
              </a:rPr>
              <a:t>Country</a:t>
            </a:r>
            <a:endParaRPr sz="2800">
              <a:latin typeface="Tahoma"/>
              <a:cs typeface="Tahoma"/>
            </a:endParaRPr>
          </a:p>
        </p:txBody>
      </p:sp>
      <p:pic>
        <p:nvPicPr>
          <p:cNvPr id="6" name="object 6"/>
          <p:cNvPicPr/>
          <p:nvPr/>
        </p:nvPicPr>
        <p:blipFill>
          <a:blip r:embed="rId4" cstate="print"/>
          <a:stretch>
            <a:fillRect/>
          </a:stretch>
        </p:blipFill>
        <p:spPr>
          <a:xfrm>
            <a:off x="7434071" y="402335"/>
            <a:ext cx="4754879" cy="5202935"/>
          </a:xfrm>
          <a:prstGeom prst="rect">
            <a:avLst/>
          </a:prstGeom>
        </p:spPr>
      </p:pic>
      <p:pic>
        <p:nvPicPr>
          <p:cNvPr id="7" name="object 7"/>
          <p:cNvPicPr/>
          <p:nvPr/>
        </p:nvPicPr>
        <p:blipFill>
          <a:blip r:embed="rId5" cstate="print"/>
          <a:stretch>
            <a:fillRect/>
          </a:stretch>
        </p:blipFill>
        <p:spPr>
          <a:xfrm>
            <a:off x="6358128" y="4949951"/>
            <a:ext cx="899158" cy="826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13" name="TextBox 12">
            <a:extLst>
              <a:ext uri="{FF2B5EF4-FFF2-40B4-BE49-F238E27FC236}">
                <a16:creationId xmlns:a16="http://schemas.microsoft.com/office/drawing/2014/main" id="{44B58A2B-9F79-7F44-13DB-6C698BF4838E}"/>
              </a:ext>
            </a:extLst>
          </p:cNvPr>
          <p:cNvSpPr txBox="1"/>
          <p:nvPr/>
        </p:nvSpPr>
        <p:spPr>
          <a:xfrm>
            <a:off x="416772" y="1045767"/>
            <a:ext cx="9632663" cy="498663"/>
          </a:xfrm>
          <a:prstGeom prst="rect">
            <a:avLst/>
          </a:prstGeom>
          <a:noFill/>
        </p:spPr>
        <p:txBody>
          <a:bodyPr wrap="square">
            <a:spAutoFit/>
          </a:bodyPr>
          <a:lstStyle/>
          <a:p>
            <a:pPr algn="l">
              <a:lnSpc>
                <a:spcPct val="150000"/>
              </a:lnSpc>
            </a:pPr>
            <a:r>
              <a:rPr lang="en-US" sz="2000" b="1" dirty="0" err="1">
                <a:solidFill>
                  <a:srgbClr val="333333"/>
                </a:solidFill>
                <a:highlight>
                  <a:srgbClr val="FFFFFF"/>
                </a:highlight>
                <a:latin typeface="Times New Roman" panose="02020603050405020304" pitchFamily="18" charset="0"/>
                <a:cs typeface="Times New Roman" panose="02020603050405020304" pitchFamily="18" charset="0"/>
              </a:rPr>
              <a:t>P</a:t>
            </a:r>
            <a:r>
              <a:rPr lang="en-US" sz="20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yplot</a:t>
            </a:r>
            <a:endPar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D37B28-02E2-51E8-BF3C-A6B60919DACC}"/>
              </a:ext>
            </a:extLst>
          </p:cNvPr>
          <p:cNvPicPr>
            <a:picLocks noChangeAspect="1"/>
          </p:cNvPicPr>
          <p:nvPr/>
        </p:nvPicPr>
        <p:blipFill>
          <a:blip r:embed="rId2"/>
          <a:stretch>
            <a:fillRect/>
          </a:stretch>
        </p:blipFill>
        <p:spPr>
          <a:xfrm>
            <a:off x="6372520" y="700971"/>
            <a:ext cx="5617080" cy="5350687"/>
          </a:xfrm>
          <a:prstGeom prst="rect">
            <a:avLst/>
          </a:prstGeom>
        </p:spPr>
      </p:pic>
      <p:sp>
        <p:nvSpPr>
          <p:cNvPr id="9" name="TextBox 8">
            <a:extLst>
              <a:ext uri="{FF2B5EF4-FFF2-40B4-BE49-F238E27FC236}">
                <a16:creationId xmlns:a16="http://schemas.microsoft.com/office/drawing/2014/main" id="{22068BC4-DBDF-1D5E-A4C8-76D65B5C1822}"/>
              </a:ext>
            </a:extLst>
          </p:cNvPr>
          <p:cNvSpPr txBox="1"/>
          <p:nvPr/>
        </p:nvSpPr>
        <p:spPr>
          <a:xfrm>
            <a:off x="416772" y="1907115"/>
            <a:ext cx="5786065" cy="166821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This code generates a scatter plot with bubble sizes and colors representing additional dimensions of the data. The x-axis (a) corresponds to a sequence of numbers, while the y-axis (b) is a combination of a with some added noise. The color (c) and size (s) of each bubble are determined by random values. </a:t>
            </a:r>
          </a:p>
        </p:txBody>
      </p:sp>
      <p:sp>
        <p:nvSpPr>
          <p:cNvPr id="10" name="TextBox 9">
            <a:extLst>
              <a:ext uri="{FF2B5EF4-FFF2-40B4-BE49-F238E27FC236}">
                <a16:creationId xmlns:a16="http://schemas.microsoft.com/office/drawing/2014/main" id="{45E88BEB-1CCB-4BA9-3380-59C469A27A14}"/>
              </a:ext>
            </a:extLst>
          </p:cNvPr>
          <p:cNvSpPr txBox="1"/>
          <p:nvPr/>
        </p:nvSpPr>
        <p:spPr>
          <a:xfrm>
            <a:off x="985523" y="4116778"/>
            <a:ext cx="4833958" cy="698717"/>
          </a:xfrm>
          <a:prstGeom prst="rect">
            <a:avLst/>
          </a:prstGeom>
          <a:noFill/>
        </p:spPr>
        <p:txBody>
          <a:bodyPr wrap="square">
            <a:spAutoFit/>
          </a:bodyPr>
          <a:lstStyle/>
          <a:p>
            <a:pPr>
              <a:lnSpc>
                <a:spcPct val="150000"/>
              </a:lnSpc>
            </a:pPr>
            <a:r>
              <a:rPr lang="en-US" sz="1400" b="1" i="1" dirty="0">
                <a:latin typeface="Arial" panose="020B0604020202020204" pitchFamily="34" charset="0"/>
                <a:cs typeface="Arial" panose="020B0604020202020204" pitchFamily="34" charset="0"/>
              </a:rPr>
              <a:t>Analyze</a:t>
            </a:r>
            <a:r>
              <a:rPr lang="zh-CN" altLang="en-US" sz="1400" b="1" i="1" dirty="0">
                <a:latin typeface="Arial" panose="020B0604020202020204" pitchFamily="34" charset="0"/>
                <a:cs typeface="Arial" panose="020B0604020202020204" pitchFamily="34" charset="0"/>
              </a:rPr>
              <a:t> </a:t>
            </a:r>
            <a:r>
              <a:rPr lang="en-US" altLang="zh-CN" sz="1400" b="1" i="1" dirty="0">
                <a:latin typeface="Arial" panose="020B0604020202020204" pitchFamily="34" charset="0"/>
                <a:cs typeface="Arial" panose="020B0604020202020204" pitchFamily="34" charset="0"/>
              </a:rPr>
              <a:t>the code according to the plotting and tell the functions of different code lines. </a:t>
            </a:r>
            <a:endParaRPr lang="en-US" sz="1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82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dirty="0">
                <a:solidFill>
                  <a:schemeClr val="tx1"/>
                </a:solidFill>
                <a:latin typeface="Barlow" pitchFamily="2" charset="77"/>
              </a:rPr>
              <a:t>M</a:t>
            </a:r>
            <a:r>
              <a:rPr lang="en-US" b="0" dirty="0">
                <a:solidFill>
                  <a:schemeClr val="tx1"/>
                </a:solidFill>
                <a:effectLst/>
                <a:latin typeface="Barlow" pitchFamily="2" charset="77"/>
              </a:rPr>
              <a:t>atplotlib</a:t>
            </a:r>
          </a:p>
        </p:txBody>
      </p:sp>
      <p:sp>
        <p:nvSpPr>
          <p:cNvPr id="13" name="TextBox 12">
            <a:extLst>
              <a:ext uri="{FF2B5EF4-FFF2-40B4-BE49-F238E27FC236}">
                <a16:creationId xmlns:a16="http://schemas.microsoft.com/office/drawing/2014/main" id="{44B58A2B-9F79-7F44-13DB-6C698BF4838E}"/>
              </a:ext>
            </a:extLst>
          </p:cNvPr>
          <p:cNvSpPr txBox="1"/>
          <p:nvPr/>
        </p:nvSpPr>
        <p:spPr>
          <a:xfrm>
            <a:off x="416772" y="1045767"/>
            <a:ext cx="9632663" cy="498663"/>
          </a:xfrm>
          <a:prstGeom prst="rect">
            <a:avLst/>
          </a:prstGeom>
          <a:noFill/>
        </p:spPr>
        <p:txBody>
          <a:bodyPr wrap="square">
            <a:spAutoFit/>
          </a:bodyPr>
          <a:lstStyle/>
          <a:p>
            <a:pPr algn="l">
              <a:lnSpc>
                <a:spcPct val="150000"/>
              </a:lnSpc>
            </a:pPr>
            <a:r>
              <a:rPr lang="en-US" sz="2000" b="1" dirty="0" err="1">
                <a:solidFill>
                  <a:srgbClr val="333333"/>
                </a:solidFill>
                <a:highlight>
                  <a:srgbClr val="FFFFFF"/>
                </a:highlight>
                <a:latin typeface="Times New Roman" panose="02020603050405020304" pitchFamily="18" charset="0"/>
                <a:cs typeface="Times New Roman" panose="02020603050405020304" pitchFamily="18" charset="0"/>
              </a:rPr>
              <a:t>P</a:t>
            </a:r>
            <a:r>
              <a:rPr lang="en-US" sz="20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yplot</a:t>
            </a:r>
            <a:endPar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D37B28-02E2-51E8-BF3C-A6B60919DACC}"/>
              </a:ext>
            </a:extLst>
          </p:cNvPr>
          <p:cNvPicPr>
            <a:picLocks noChangeAspect="1"/>
          </p:cNvPicPr>
          <p:nvPr/>
        </p:nvPicPr>
        <p:blipFill>
          <a:blip r:embed="rId2"/>
          <a:srcRect t="36291" r="10797"/>
          <a:stretch/>
        </p:blipFill>
        <p:spPr>
          <a:xfrm>
            <a:off x="6970846" y="144838"/>
            <a:ext cx="5010622" cy="3408849"/>
          </a:xfrm>
          <a:prstGeom prst="rect">
            <a:avLst/>
          </a:prstGeom>
        </p:spPr>
      </p:pic>
      <p:pic>
        <p:nvPicPr>
          <p:cNvPr id="2" name="Picture 1">
            <a:extLst>
              <a:ext uri="{FF2B5EF4-FFF2-40B4-BE49-F238E27FC236}">
                <a16:creationId xmlns:a16="http://schemas.microsoft.com/office/drawing/2014/main" id="{E9CD9269-9528-CC74-7DD6-76D431F0D559}"/>
              </a:ext>
            </a:extLst>
          </p:cNvPr>
          <p:cNvPicPr>
            <a:picLocks noChangeAspect="1"/>
          </p:cNvPicPr>
          <p:nvPr/>
        </p:nvPicPr>
        <p:blipFill>
          <a:blip r:embed="rId3"/>
          <a:stretch>
            <a:fillRect/>
          </a:stretch>
        </p:blipFill>
        <p:spPr>
          <a:xfrm>
            <a:off x="416772" y="2017203"/>
            <a:ext cx="6313966" cy="3822803"/>
          </a:xfrm>
          <a:prstGeom prst="rect">
            <a:avLst/>
          </a:prstGeom>
        </p:spPr>
      </p:pic>
      <p:sp>
        <p:nvSpPr>
          <p:cNvPr id="8" name="TextBox 7">
            <a:extLst>
              <a:ext uri="{FF2B5EF4-FFF2-40B4-BE49-F238E27FC236}">
                <a16:creationId xmlns:a16="http://schemas.microsoft.com/office/drawing/2014/main" id="{CB2688A7-5EC3-2476-397D-B9D2D1DA41B4}"/>
              </a:ext>
            </a:extLst>
          </p:cNvPr>
          <p:cNvSpPr txBox="1"/>
          <p:nvPr/>
        </p:nvSpPr>
        <p:spPr>
          <a:xfrm>
            <a:off x="7056749" y="3928604"/>
            <a:ext cx="5135251" cy="1677062"/>
          </a:xfrm>
          <a:prstGeom prst="rect">
            <a:avLst/>
          </a:prstGeom>
          <a:noFill/>
        </p:spPr>
        <p:txBody>
          <a:bodyPr wrap="square">
            <a:spAutoFit/>
          </a:bodyPr>
          <a:lstStyle/>
          <a:p>
            <a:pPr>
              <a:lnSpc>
                <a:spcPct val="150000"/>
              </a:lnSpc>
            </a:pPr>
            <a:r>
              <a:rPr lang="en-US" sz="1400" dirty="0"/>
              <a:t>This code generates a scatter plot where:</a:t>
            </a:r>
          </a:p>
          <a:p>
            <a:pPr>
              <a:lnSpc>
                <a:spcPct val="150000"/>
              </a:lnSpc>
            </a:pPr>
            <a:r>
              <a:rPr lang="en-US" sz="1400" dirty="0"/>
              <a:t>The x-axis represents sequential data from 0 to 49.</a:t>
            </a:r>
          </a:p>
          <a:p>
            <a:pPr>
              <a:lnSpc>
                <a:spcPct val="150000"/>
              </a:lnSpc>
            </a:pPr>
            <a:r>
              <a:rPr lang="en-US" sz="1400" dirty="0"/>
              <a:t>The y-axis is a noisy version of the x-axis values.</a:t>
            </a:r>
          </a:p>
          <a:p>
            <a:pPr>
              <a:lnSpc>
                <a:spcPct val="150000"/>
              </a:lnSpc>
            </a:pPr>
            <a:r>
              <a:rPr lang="en-US" sz="1400" dirty="0"/>
              <a:t>The color and size of each point are determined by randomly generated data.</a:t>
            </a:r>
          </a:p>
        </p:txBody>
      </p:sp>
    </p:spTree>
    <p:extLst>
      <p:ext uri="{BB962C8B-B14F-4D97-AF65-F5344CB8AC3E}">
        <p14:creationId xmlns:p14="http://schemas.microsoft.com/office/powerpoint/2010/main" val="2443478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1" dirty="0">
                <a:solidFill>
                  <a:schemeClr val="tx1"/>
                </a:solidFill>
                <a:effectLst/>
                <a:latin typeface="Arial" panose="020B0604020202020204" pitchFamily="34" charset="0"/>
                <a:cs typeface="Arial" panose="020B0604020202020204" pitchFamily="34" charset="0"/>
              </a:rPr>
              <a:t>Seaborn</a:t>
            </a:r>
          </a:p>
        </p:txBody>
      </p:sp>
      <p:sp>
        <p:nvSpPr>
          <p:cNvPr id="5" name="TextBox 4">
            <a:extLst>
              <a:ext uri="{FF2B5EF4-FFF2-40B4-BE49-F238E27FC236}">
                <a16:creationId xmlns:a16="http://schemas.microsoft.com/office/drawing/2014/main" id="{757784D4-0F38-19BF-C852-3B055772AB8E}"/>
              </a:ext>
            </a:extLst>
          </p:cNvPr>
          <p:cNvSpPr txBox="1"/>
          <p:nvPr/>
        </p:nvSpPr>
        <p:spPr>
          <a:xfrm>
            <a:off x="416772" y="1518312"/>
            <a:ext cx="9764176" cy="476521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Matplotlib is the most common library in Python, offering a wide range of plotting options and customization features, allowing the creation of complex and highly customized visualizations.</a:t>
            </a:r>
          </a:p>
          <a:p>
            <a:pPr marL="285750" indent="-285750">
              <a:lnSpc>
                <a:spcPct val="20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Seaborn is a higher-level visualization library built on top of Matplotlib, focusing on the aesthetic design of data visualizations and the creation of statistical graphics. Seaborn emphasizes data exploration and analysis, with a strong focus on aesthetic styles. However, </a:t>
            </a:r>
            <a:r>
              <a:rPr lang="en-US" sz="1400" dirty="0" err="1">
                <a:latin typeface="Arial" panose="020B0604020202020204" pitchFamily="34" charset="0"/>
                <a:cs typeface="Arial" panose="020B0604020202020204" pitchFamily="34" charset="0"/>
              </a:rPr>
              <a:t>Seaborn's</a:t>
            </a:r>
            <a:r>
              <a:rPr lang="en-US" sz="1400" dirty="0">
                <a:latin typeface="Arial" panose="020B0604020202020204" pitchFamily="34" charset="0"/>
                <a:cs typeface="Arial" panose="020B0604020202020204" pitchFamily="34" charset="0"/>
              </a:rPr>
              <a:t> underlying functionality is based on Matplotlib.</a:t>
            </a:r>
          </a:p>
          <a:p>
            <a:pPr>
              <a:lnSpc>
                <a:spcPct val="200000"/>
              </a:lnSpc>
            </a:pPr>
            <a:endParaRPr lang="en-US" sz="14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Matplotlib requires a lot of code to create detailed plots, while Seaborn offers a higher-level, more aesthetically pleasing interface, though at the cost of customization:</a:t>
            </a:r>
          </a:p>
          <a:p>
            <a:pPr marL="285750" indent="-285750">
              <a:lnSpc>
                <a:spcPct val="20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Seaborn provides "shortcuts" by encapsulating commonly used visualization processes into functions, making the code more concise and allowing for clear and attractive visual outputs with just one line of code. The main drawback is its limited customization capabilities, as it mainly supports predefined visualization templates.</a:t>
            </a:r>
          </a:p>
        </p:txBody>
      </p:sp>
      <p:sp>
        <p:nvSpPr>
          <p:cNvPr id="2" name="Title 3">
            <a:extLst>
              <a:ext uri="{FF2B5EF4-FFF2-40B4-BE49-F238E27FC236}">
                <a16:creationId xmlns:a16="http://schemas.microsoft.com/office/drawing/2014/main" id="{3475ED62-3B86-0857-55B6-278F5023ABD8}"/>
              </a:ext>
            </a:extLst>
          </p:cNvPr>
          <p:cNvSpPr txBox="1">
            <a:spLocks/>
          </p:cNvSpPr>
          <p:nvPr/>
        </p:nvSpPr>
        <p:spPr>
          <a:xfrm>
            <a:off x="416772" y="1004035"/>
            <a:ext cx="7727987" cy="400110"/>
          </a:xfrm>
          <a:prstGeom prst="rect">
            <a:avLst/>
          </a:prstGeom>
        </p:spPr>
        <p:txBody>
          <a:bodyPr vert="horz" wrap="square" lIns="91440" tIns="45720" rIns="91440" bIns="45720" rtlCol="0" anchor="t" anchorCtr="0">
            <a:spAutoFit/>
          </a:bodyPr>
          <a:lstStyle>
            <a:lvl1pPr algn="l" defTabSz="914400" rtl="0" eaLnBrk="1" latinLnBrk="0" hangingPunct="1">
              <a:lnSpc>
                <a:spcPct val="100000"/>
              </a:lnSpc>
              <a:spcBef>
                <a:spcPct val="0"/>
              </a:spcBef>
              <a:buNone/>
              <a:defRPr sz="3200" b="0" i="0" kern="1200" cap="none" baseline="0">
                <a:solidFill>
                  <a:srgbClr val="000000"/>
                </a:solidFill>
                <a:latin typeface="Barlow Light" pitchFamily="2" charset="77"/>
                <a:ea typeface="DIN 2014 Light" panose="020B0404020202020204" pitchFamily="34" charset="77"/>
                <a:cs typeface="+mj-cs"/>
              </a:defRPr>
            </a:lvl1pPr>
          </a:lstStyle>
          <a:p>
            <a:r>
              <a:rPr lang="en-US" sz="2000" b="1" dirty="0">
                <a:solidFill>
                  <a:schemeClr val="tx1"/>
                </a:solidFill>
                <a:latin typeface="Arial" panose="020B0604020202020204" pitchFamily="34" charset="0"/>
                <a:cs typeface="Arial" panose="020B0604020202020204" pitchFamily="34" charset="0"/>
              </a:rPr>
              <a:t>Different between matplotlib and seaborn</a:t>
            </a:r>
          </a:p>
        </p:txBody>
      </p:sp>
    </p:spTree>
    <p:extLst>
      <p:ext uri="{BB962C8B-B14F-4D97-AF65-F5344CB8AC3E}">
        <p14:creationId xmlns:p14="http://schemas.microsoft.com/office/powerpoint/2010/main" val="216628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Arial" panose="020B0604020202020204" pitchFamily="34" charset="0"/>
                <a:cs typeface="Arial" panose="020B0604020202020204" pitchFamily="34" charset="0"/>
              </a:rPr>
              <a:t>Seaborn</a:t>
            </a:r>
          </a:p>
        </p:txBody>
      </p:sp>
      <p:pic>
        <p:nvPicPr>
          <p:cNvPr id="6146" name="Picture 2" descr="查看源图像">
            <a:extLst>
              <a:ext uri="{FF2B5EF4-FFF2-40B4-BE49-F238E27FC236}">
                <a16:creationId xmlns:a16="http://schemas.microsoft.com/office/drawing/2014/main" id="{F41204C3-0CC0-46A2-6253-7338913A0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15" y="597480"/>
            <a:ext cx="2575485" cy="25754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7784D4-0F38-19BF-C852-3B055772AB8E}"/>
              </a:ext>
            </a:extLst>
          </p:cNvPr>
          <p:cNvSpPr txBox="1"/>
          <p:nvPr/>
        </p:nvSpPr>
        <p:spPr>
          <a:xfrm>
            <a:off x="416772" y="1159524"/>
            <a:ext cx="6691038" cy="128900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Seaborn is a Python data </a:t>
            </a:r>
            <a:r>
              <a:rPr lang="en-US" b="1" dirty="0">
                <a:solidFill>
                  <a:srgbClr val="FF0000"/>
                </a:solidFill>
                <a:latin typeface="Arial" panose="020B0604020202020204" pitchFamily="34" charset="0"/>
                <a:cs typeface="Arial" panose="020B0604020202020204" pitchFamily="34" charset="0"/>
              </a:rPr>
              <a:t>visualization</a:t>
            </a:r>
            <a:r>
              <a:rPr lang="en-US" dirty="0">
                <a:latin typeface="Arial" panose="020B0604020202020204" pitchFamily="34" charset="0"/>
                <a:cs typeface="Arial" panose="020B0604020202020204" pitchFamily="34" charset="0"/>
              </a:rPr>
              <a:t> library based on matplotlib. It provides a high-level interface for drawing attractive and informative statistical graphics.</a:t>
            </a:r>
          </a:p>
        </p:txBody>
      </p:sp>
      <p:sp>
        <p:nvSpPr>
          <p:cNvPr id="3" name="TextBox 2">
            <a:extLst>
              <a:ext uri="{FF2B5EF4-FFF2-40B4-BE49-F238E27FC236}">
                <a16:creationId xmlns:a16="http://schemas.microsoft.com/office/drawing/2014/main" id="{F860C17F-F1D8-5AE5-6AEF-3F5331042F4E}"/>
              </a:ext>
            </a:extLst>
          </p:cNvPr>
          <p:cNvSpPr txBox="1"/>
          <p:nvPr/>
        </p:nvSpPr>
        <p:spPr>
          <a:xfrm>
            <a:off x="7578351" y="3172965"/>
            <a:ext cx="2232212" cy="307777"/>
          </a:xfrm>
          <a:prstGeom prst="rect">
            <a:avLst/>
          </a:prstGeom>
          <a:noFill/>
        </p:spPr>
        <p:txBody>
          <a:bodyPr wrap="square">
            <a:spAutoFit/>
          </a:bodyPr>
          <a:lstStyle/>
          <a:p>
            <a:r>
              <a:rPr lang="en-US" sz="1400" i="1" dirty="0">
                <a:latin typeface="Times New Roman" panose="02020603050405020304" pitchFamily="18" charset="0"/>
                <a:cs typeface="Times New Roman" panose="02020603050405020304" pitchFamily="18" charset="0"/>
              </a:rPr>
              <a:t>https://</a:t>
            </a:r>
            <a:r>
              <a:rPr lang="en-US" sz="1400" i="1" dirty="0" err="1">
                <a:latin typeface="Times New Roman" panose="02020603050405020304" pitchFamily="18" charset="0"/>
                <a:cs typeface="Times New Roman" panose="02020603050405020304" pitchFamily="18" charset="0"/>
              </a:rPr>
              <a:t>seaborn.pydata.org</a:t>
            </a:r>
            <a:r>
              <a:rPr lang="en-US" sz="1400" i="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23E27DCA-42AE-822B-CEBB-CFBCD82241CF}"/>
              </a:ext>
            </a:extLst>
          </p:cNvPr>
          <p:cNvSpPr txBox="1"/>
          <p:nvPr/>
        </p:nvSpPr>
        <p:spPr>
          <a:xfrm>
            <a:off x="4656873" y="4795969"/>
            <a:ext cx="2350351" cy="1169551"/>
          </a:xfrm>
          <a:prstGeom prst="rect">
            <a:avLst/>
          </a:prstGeom>
          <a:noFill/>
        </p:spPr>
        <p:txBody>
          <a:bodyPr wrap="square">
            <a:spAutoFit/>
          </a:bodyPr>
          <a:lstStyle/>
          <a:p>
            <a:r>
              <a:rPr lang="en-US" sz="1400" b="0" i="0" dirty="0">
                <a:solidFill>
                  <a:srgbClr val="986801"/>
                </a:solidFill>
                <a:effectLst/>
                <a:highlight>
                  <a:srgbClr val="F8F8F8"/>
                </a:highlight>
                <a:latin typeface="Consolas" panose="020B0609020204030204" pitchFamily="49" charset="0"/>
              </a:rPr>
              <a:t>pip</a:t>
            </a:r>
            <a:r>
              <a:rPr lang="en-US" sz="1400" b="0" i="0" dirty="0">
                <a:solidFill>
                  <a:srgbClr val="5C5C5C"/>
                </a:solidFill>
                <a:effectLst/>
                <a:highlight>
                  <a:srgbClr val="F8F8F8"/>
                </a:highlight>
                <a:latin typeface="Consolas" panose="020B0609020204030204" pitchFamily="49" charset="0"/>
              </a:rPr>
              <a:t> </a:t>
            </a:r>
            <a:r>
              <a:rPr lang="en-US" sz="1400" b="0" i="0" dirty="0">
                <a:solidFill>
                  <a:srgbClr val="50A14F"/>
                </a:solidFill>
                <a:effectLst/>
                <a:highlight>
                  <a:srgbClr val="F8F8F8"/>
                </a:highlight>
                <a:latin typeface="Consolas" panose="020B0609020204030204" pitchFamily="49" charset="0"/>
              </a:rPr>
              <a:t>install  seaborn</a:t>
            </a: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pPr algn="l"/>
            <a:endParaRPr lang="en-US" sz="1400" dirty="0">
              <a:solidFill>
                <a:srgbClr val="5C5C5C"/>
              </a:solidFill>
              <a:highlight>
                <a:srgbClr val="F8F8F8"/>
              </a:highlight>
              <a:latin typeface="Consolas" panose="020B0609020204030204" pitchFamily="49" charset="0"/>
            </a:endParaRPr>
          </a:p>
          <a:p>
            <a:r>
              <a:rPr lang="en-US" sz="1400" b="0" i="0" dirty="0" err="1">
                <a:solidFill>
                  <a:srgbClr val="986801"/>
                </a:solidFill>
                <a:effectLst/>
                <a:highlight>
                  <a:srgbClr val="FFFFFF"/>
                </a:highlight>
                <a:latin typeface="Consolas" panose="020B0609020204030204" pitchFamily="49" charset="0"/>
              </a:rPr>
              <a:t>conda</a:t>
            </a:r>
            <a:r>
              <a:rPr lang="en-US" sz="1400" b="0" i="0" dirty="0">
                <a:solidFill>
                  <a:srgbClr val="5C5C5C"/>
                </a:solidFill>
                <a:effectLst/>
                <a:highlight>
                  <a:srgbClr val="FFFFFF"/>
                </a:highlight>
                <a:latin typeface="Consolas" panose="020B0609020204030204" pitchFamily="49" charset="0"/>
              </a:rPr>
              <a:t> </a:t>
            </a:r>
            <a:r>
              <a:rPr lang="en-US" sz="1400" b="0" i="0" dirty="0">
                <a:solidFill>
                  <a:srgbClr val="50A14F"/>
                </a:solidFill>
                <a:effectLst/>
                <a:highlight>
                  <a:srgbClr val="FFFFFF"/>
                </a:highlight>
                <a:latin typeface="Consolas" panose="020B0609020204030204" pitchFamily="49" charset="0"/>
              </a:rPr>
              <a:t>install seaborn</a:t>
            </a:r>
            <a:endParaRPr lang="en-US" sz="1400" b="0" i="0" dirty="0">
              <a:solidFill>
                <a:srgbClr val="5C5C5C"/>
              </a:solidFill>
              <a:effectLst/>
              <a:highlight>
                <a:srgbClr val="FFFFFF"/>
              </a:highlight>
              <a:latin typeface="Consolas" panose="020B0609020204030204" pitchFamily="49" charset="0"/>
            </a:endParaRPr>
          </a:p>
        </p:txBody>
      </p:sp>
      <p:sp>
        <p:nvSpPr>
          <p:cNvPr id="7" name="TextBox 6">
            <a:extLst>
              <a:ext uri="{FF2B5EF4-FFF2-40B4-BE49-F238E27FC236}">
                <a16:creationId xmlns:a16="http://schemas.microsoft.com/office/drawing/2014/main" id="{FA768367-6535-0A9B-9BA2-5A155F2A25FD}"/>
              </a:ext>
            </a:extLst>
          </p:cNvPr>
          <p:cNvSpPr txBox="1"/>
          <p:nvPr/>
        </p:nvSpPr>
        <p:spPr>
          <a:xfrm>
            <a:off x="5608841" y="5165301"/>
            <a:ext cx="44641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or</a:t>
            </a:r>
          </a:p>
        </p:txBody>
      </p:sp>
      <p:sp>
        <p:nvSpPr>
          <p:cNvPr id="8" name="TextBox 7">
            <a:extLst>
              <a:ext uri="{FF2B5EF4-FFF2-40B4-BE49-F238E27FC236}">
                <a16:creationId xmlns:a16="http://schemas.microsoft.com/office/drawing/2014/main" id="{B242A477-2C42-9804-EE69-5D22B343BCCA}"/>
              </a:ext>
            </a:extLst>
          </p:cNvPr>
          <p:cNvSpPr txBox="1"/>
          <p:nvPr/>
        </p:nvSpPr>
        <p:spPr>
          <a:xfrm>
            <a:off x="416772" y="3776843"/>
            <a:ext cx="326910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install seaborn with: </a:t>
            </a:r>
          </a:p>
        </p:txBody>
      </p:sp>
    </p:spTree>
    <p:extLst>
      <p:ext uri="{BB962C8B-B14F-4D97-AF65-F5344CB8AC3E}">
        <p14:creationId xmlns:p14="http://schemas.microsoft.com/office/powerpoint/2010/main" val="65102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Arial" panose="020B0604020202020204" pitchFamily="34" charset="0"/>
                <a:cs typeface="Arial" panose="020B0604020202020204" pitchFamily="34" charset="0"/>
              </a:rPr>
              <a:t>Seaborn</a:t>
            </a:r>
          </a:p>
        </p:txBody>
      </p:sp>
      <p:pic>
        <p:nvPicPr>
          <p:cNvPr id="9" name="Picture 8">
            <a:extLst>
              <a:ext uri="{FF2B5EF4-FFF2-40B4-BE49-F238E27FC236}">
                <a16:creationId xmlns:a16="http://schemas.microsoft.com/office/drawing/2014/main" id="{73E7222E-341F-D71B-13BB-FEB09B979691}"/>
              </a:ext>
            </a:extLst>
          </p:cNvPr>
          <p:cNvPicPr>
            <a:picLocks noChangeAspect="1"/>
          </p:cNvPicPr>
          <p:nvPr/>
        </p:nvPicPr>
        <p:blipFill rotWithShape="1">
          <a:blip r:embed="rId3"/>
          <a:srcRect b="2728"/>
          <a:stretch/>
        </p:blipFill>
        <p:spPr>
          <a:xfrm>
            <a:off x="5752729" y="1712599"/>
            <a:ext cx="5060956" cy="4744761"/>
          </a:xfrm>
          <a:prstGeom prst="rect">
            <a:avLst/>
          </a:prstGeom>
        </p:spPr>
      </p:pic>
      <p:pic>
        <p:nvPicPr>
          <p:cNvPr id="10" name="Picture 9">
            <a:extLst>
              <a:ext uri="{FF2B5EF4-FFF2-40B4-BE49-F238E27FC236}">
                <a16:creationId xmlns:a16="http://schemas.microsoft.com/office/drawing/2014/main" id="{BB8E1725-28BD-F5E0-167C-024426C8EF57}"/>
              </a:ext>
            </a:extLst>
          </p:cNvPr>
          <p:cNvPicPr>
            <a:picLocks noChangeAspect="1"/>
          </p:cNvPicPr>
          <p:nvPr/>
        </p:nvPicPr>
        <p:blipFill>
          <a:blip r:embed="rId4"/>
          <a:stretch>
            <a:fillRect/>
          </a:stretch>
        </p:blipFill>
        <p:spPr>
          <a:xfrm>
            <a:off x="5888610" y="597480"/>
            <a:ext cx="2789041" cy="1010204"/>
          </a:xfrm>
          <a:prstGeom prst="rect">
            <a:avLst/>
          </a:prstGeom>
        </p:spPr>
      </p:pic>
      <p:sp>
        <p:nvSpPr>
          <p:cNvPr id="3" name="TextBox 2">
            <a:extLst>
              <a:ext uri="{FF2B5EF4-FFF2-40B4-BE49-F238E27FC236}">
                <a16:creationId xmlns:a16="http://schemas.microsoft.com/office/drawing/2014/main" id="{214984AA-4526-291B-70E1-63E99596A3BF}"/>
              </a:ext>
            </a:extLst>
          </p:cNvPr>
          <p:cNvSpPr txBox="1"/>
          <p:nvPr/>
        </p:nvSpPr>
        <p:spPr>
          <a:xfrm>
            <a:off x="416772" y="1102582"/>
            <a:ext cx="5147687" cy="522745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This code generates a scatter plot using the tips dataset, visualizing the relationship between the total bill and the tip amount, with points colored based on whether the customer was a smoker or not.</a:t>
            </a:r>
          </a:p>
          <a:p>
            <a:pPr>
              <a:lnSpc>
                <a:spcPct val="150000"/>
              </a:lnSpc>
              <a:buFont typeface="+mj-lt"/>
              <a:buAutoNum type="arabicPeriod"/>
            </a:pPr>
            <a:r>
              <a:rPr lang="en-US" sz="1600" b="1" dirty="0">
                <a:latin typeface="Arial" panose="020B0604020202020204" pitchFamily="34" charset="0"/>
                <a:cs typeface="Arial" panose="020B0604020202020204" pitchFamily="34" charset="0"/>
              </a:rPr>
              <a:t>Imports and Theme Setup</a:t>
            </a:r>
            <a:r>
              <a:rPr lang="en-US" sz="16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US" sz="1600" dirty="0">
                <a:latin typeface="Arial" panose="020B0604020202020204" pitchFamily="34" charset="0"/>
                <a:cs typeface="Arial" panose="020B0604020202020204" pitchFamily="34" charset="0"/>
              </a:rPr>
              <a:t>Necessary libraries (</a:t>
            </a:r>
            <a:r>
              <a:rPr lang="en-US" sz="1600" dirty="0" err="1">
                <a:latin typeface="Arial" panose="020B0604020202020204" pitchFamily="34" charset="0"/>
                <a:cs typeface="Arial" panose="020B0604020202020204" pitchFamily="34" charset="0"/>
              </a:rPr>
              <a:t>numpy</a:t>
            </a:r>
            <a:r>
              <a:rPr lang="en-US" sz="1600" dirty="0">
                <a:latin typeface="Arial" panose="020B0604020202020204" pitchFamily="34" charset="0"/>
                <a:cs typeface="Arial" panose="020B0604020202020204" pitchFamily="34" charset="0"/>
              </a:rPr>
              <a:t>, pandas, matplotlib, seaborn) are imported.</a:t>
            </a:r>
          </a:p>
          <a:p>
            <a:pPr marL="742950" lvl="1" indent="-285750">
              <a:lnSpc>
                <a:spcPct val="150000"/>
              </a:lnSpc>
              <a:buFont typeface="+mj-lt"/>
              <a:buAutoNum type="arabicPeriod"/>
            </a:pPr>
            <a:r>
              <a:rPr lang="en-US" sz="1600" dirty="0">
                <a:latin typeface="Arial" panose="020B0604020202020204" pitchFamily="34" charset="0"/>
                <a:cs typeface="Arial" panose="020B0604020202020204" pitchFamily="34" charset="0"/>
              </a:rPr>
              <a:t>The plot theme is set to </a:t>
            </a:r>
            <a:r>
              <a:rPr lang="en-US" sz="1600" dirty="0" err="1">
                <a:latin typeface="Arial" panose="020B0604020202020204" pitchFamily="34" charset="0"/>
                <a:cs typeface="Arial" panose="020B0604020202020204" pitchFamily="34" charset="0"/>
              </a:rPr>
              <a:t>darkgrid</a:t>
            </a:r>
            <a:r>
              <a:rPr lang="en-US" sz="1600" dirty="0">
                <a:latin typeface="Arial" panose="020B0604020202020204" pitchFamily="34" charset="0"/>
                <a:cs typeface="Arial" panose="020B0604020202020204" pitchFamily="34" charset="0"/>
              </a:rPr>
              <a:t> for a clean and readable background.</a:t>
            </a:r>
          </a:p>
          <a:p>
            <a:pPr>
              <a:lnSpc>
                <a:spcPct val="150000"/>
              </a:lnSpc>
              <a:buFont typeface="+mj-lt"/>
              <a:buAutoNum type="arabicPeriod"/>
            </a:pPr>
            <a:r>
              <a:rPr lang="en-US" sz="1600" b="1" dirty="0">
                <a:latin typeface="Arial" panose="020B0604020202020204" pitchFamily="34" charset="0"/>
                <a:cs typeface="Arial" panose="020B0604020202020204" pitchFamily="34" charset="0"/>
              </a:rPr>
              <a:t>Scatter Plot Creation</a:t>
            </a:r>
            <a:r>
              <a:rPr lang="en-US" sz="16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US" sz="1600" dirty="0">
                <a:latin typeface="Arial" panose="020B0604020202020204" pitchFamily="34" charset="0"/>
                <a:cs typeface="Arial" panose="020B0604020202020204" pitchFamily="34" charset="0"/>
              </a:rPr>
              <a:t>A scatter plot is generated using </a:t>
            </a:r>
            <a:r>
              <a:rPr lang="en-US" sz="1600" dirty="0" err="1">
                <a:latin typeface="Arial" panose="020B0604020202020204" pitchFamily="34" charset="0"/>
                <a:cs typeface="Arial" panose="020B0604020202020204" pitchFamily="34" charset="0"/>
              </a:rPr>
              <a:t>total_bill</a:t>
            </a:r>
            <a:r>
              <a:rPr lang="en-US" sz="1600" dirty="0">
                <a:latin typeface="Arial" panose="020B0604020202020204" pitchFamily="34" charset="0"/>
                <a:cs typeface="Arial" panose="020B0604020202020204" pitchFamily="34" charset="0"/>
              </a:rPr>
              <a:t> on the x-axis and tip on the y-axis.</a:t>
            </a:r>
          </a:p>
          <a:p>
            <a:pPr marL="742950" lvl="1" indent="-285750">
              <a:lnSpc>
                <a:spcPct val="150000"/>
              </a:lnSpc>
              <a:buFont typeface="+mj-lt"/>
              <a:buAutoNum type="arabicPeriod"/>
            </a:pPr>
            <a:r>
              <a:rPr lang="en-US" sz="1600" dirty="0">
                <a:latin typeface="Arial" panose="020B0604020202020204" pitchFamily="34" charset="0"/>
                <a:cs typeface="Arial" panose="020B0604020202020204" pitchFamily="34" charset="0"/>
              </a:rPr>
              <a:t>Points are colored by the smoker status (Yes/No).</a:t>
            </a:r>
          </a:p>
        </p:txBody>
      </p:sp>
    </p:spTree>
    <p:extLst>
      <p:ext uri="{BB962C8B-B14F-4D97-AF65-F5344CB8AC3E}">
        <p14:creationId xmlns:p14="http://schemas.microsoft.com/office/powerpoint/2010/main" val="247591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Arial" panose="020B0604020202020204" pitchFamily="34" charset="0"/>
                <a:cs typeface="Arial" panose="020B0604020202020204" pitchFamily="34" charset="0"/>
              </a:rPr>
              <a:t>Seaborn</a:t>
            </a:r>
          </a:p>
        </p:txBody>
      </p:sp>
      <p:pic>
        <p:nvPicPr>
          <p:cNvPr id="11" name="Picture 10">
            <a:extLst>
              <a:ext uri="{FF2B5EF4-FFF2-40B4-BE49-F238E27FC236}">
                <a16:creationId xmlns:a16="http://schemas.microsoft.com/office/drawing/2014/main" id="{BD2A1A4C-E949-7630-CC0E-64C4547E821C}"/>
              </a:ext>
            </a:extLst>
          </p:cNvPr>
          <p:cNvPicPr>
            <a:picLocks noChangeAspect="1"/>
          </p:cNvPicPr>
          <p:nvPr/>
        </p:nvPicPr>
        <p:blipFill>
          <a:blip r:embed="rId2"/>
          <a:stretch>
            <a:fillRect/>
          </a:stretch>
        </p:blipFill>
        <p:spPr>
          <a:xfrm>
            <a:off x="6347254" y="362056"/>
            <a:ext cx="4866750" cy="688513"/>
          </a:xfrm>
          <a:prstGeom prst="rect">
            <a:avLst/>
          </a:prstGeom>
        </p:spPr>
      </p:pic>
      <p:pic>
        <p:nvPicPr>
          <p:cNvPr id="12" name="Picture 11">
            <a:extLst>
              <a:ext uri="{FF2B5EF4-FFF2-40B4-BE49-F238E27FC236}">
                <a16:creationId xmlns:a16="http://schemas.microsoft.com/office/drawing/2014/main" id="{B7385537-B0ED-5D14-4900-14EC3966822A}"/>
              </a:ext>
            </a:extLst>
          </p:cNvPr>
          <p:cNvPicPr>
            <a:picLocks noChangeAspect="1"/>
          </p:cNvPicPr>
          <p:nvPr/>
        </p:nvPicPr>
        <p:blipFill>
          <a:blip r:embed="rId3"/>
          <a:stretch>
            <a:fillRect/>
          </a:stretch>
        </p:blipFill>
        <p:spPr>
          <a:xfrm>
            <a:off x="6347254" y="1050569"/>
            <a:ext cx="4866750" cy="5001439"/>
          </a:xfrm>
          <a:prstGeom prst="rect">
            <a:avLst/>
          </a:prstGeom>
        </p:spPr>
      </p:pic>
      <p:sp>
        <p:nvSpPr>
          <p:cNvPr id="3" name="TextBox 2">
            <a:extLst>
              <a:ext uri="{FF2B5EF4-FFF2-40B4-BE49-F238E27FC236}">
                <a16:creationId xmlns:a16="http://schemas.microsoft.com/office/drawing/2014/main" id="{FEB2FCEA-8E66-11A4-D7BB-2C9709FEF69C}"/>
              </a:ext>
            </a:extLst>
          </p:cNvPr>
          <p:cNvSpPr txBox="1"/>
          <p:nvPr/>
        </p:nvSpPr>
        <p:spPr>
          <a:xfrm>
            <a:off x="416772" y="1217598"/>
            <a:ext cx="6094428" cy="4253537"/>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Use the Seaborn library to create line plots for two different datasets, visualizing relationships between variables over time.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buFont typeface="+mj-lt"/>
              <a:buAutoNum type="arabicPeriod"/>
            </a:pPr>
            <a:r>
              <a:rPr lang="en-US" sz="1400" b="1" dirty="0">
                <a:latin typeface="Arial" panose="020B0604020202020204" pitchFamily="34" charset="0"/>
                <a:cs typeface="Arial" panose="020B0604020202020204" pitchFamily="34" charset="0"/>
              </a:rPr>
              <a:t>First Plot (Dow Jones)</a:t>
            </a:r>
            <a:r>
              <a:rPr lang="en-US" sz="14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dowjones</a:t>
            </a:r>
            <a:r>
              <a:rPr lang="en-US" sz="1400" dirty="0">
                <a:latin typeface="Arial" panose="020B0604020202020204" pitchFamily="34" charset="0"/>
                <a:cs typeface="Arial" panose="020B0604020202020204" pitchFamily="34" charset="0"/>
              </a:rPr>
              <a:t> dataset is loaded.</a:t>
            </a:r>
          </a:p>
          <a:p>
            <a:pPr marL="742950" lvl="1" indent="-285750">
              <a:lnSpc>
                <a:spcPct val="150000"/>
              </a:lnSpc>
              <a:buFont typeface="+mj-lt"/>
              <a:buAutoNum type="arabicPeriod"/>
            </a:pPr>
            <a:r>
              <a:rPr lang="en-US" sz="1400" dirty="0">
                <a:latin typeface="Arial" panose="020B0604020202020204" pitchFamily="34" charset="0"/>
                <a:cs typeface="Arial" panose="020B0604020202020204" pitchFamily="34" charset="0"/>
              </a:rPr>
              <a:t>A line plot is created showing the relationship between Date and Price.</a:t>
            </a:r>
          </a:p>
          <a:p>
            <a:pPr marL="742950" lvl="1" indent="-285750">
              <a:lnSpc>
                <a:spcPct val="150000"/>
              </a:lnSpc>
              <a:buFont typeface="+mj-lt"/>
              <a:buAutoNum type="arabicPeriod"/>
            </a:pPr>
            <a:endParaRPr lang="en-US" sz="1400" dirty="0">
              <a:latin typeface="Arial" panose="020B0604020202020204" pitchFamily="34" charset="0"/>
              <a:cs typeface="Arial" panose="020B0604020202020204" pitchFamily="34" charset="0"/>
            </a:endParaRPr>
          </a:p>
          <a:p>
            <a:pPr>
              <a:lnSpc>
                <a:spcPct val="150000"/>
              </a:lnSpc>
              <a:buFont typeface="+mj-lt"/>
              <a:buAutoNum type="arabicPeriod"/>
            </a:pPr>
            <a:r>
              <a:rPr lang="en-US" sz="1400" b="1" dirty="0">
                <a:latin typeface="Arial" panose="020B0604020202020204" pitchFamily="34" charset="0"/>
                <a:cs typeface="Arial" panose="020B0604020202020204" pitchFamily="34" charset="0"/>
              </a:rPr>
              <a:t>Second Plot (fMRI Data)</a:t>
            </a:r>
            <a:r>
              <a:rPr lang="en-US" sz="1400" dirty="0">
                <a:latin typeface="Arial" panose="020B0604020202020204" pitchFamily="34" charset="0"/>
                <a:cs typeface="Arial" panose="020B0604020202020204" pitchFamily="34" charset="0"/>
              </a:rPr>
              <a:t>:</a:t>
            </a:r>
          </a:p>
          <a:p>
            <a:pPr marL="742950" lvl="1" indent="-285750">
              <a:lnSpc>
                <a:spcPct val="150000"/>
              </a:lnSpc>
              <a:buFont typeface="+mj-lt"/>
              <a:buAutoNum type="arabicPeriod"/>
            </a:pPr>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fmri</a:t>
            </a:r>
            <a:r>
              <a:rPr lang="en-US" sz="1400" dirty="0">
                <a:latin typeface="Arial" panose="020B0604020202020204" pitchFamily="34" charset="0"/>
                <a:cs typeface="Arial" panose="020B0604020202020204" pitchFamily="34" charset="0"/>
              </a:rPr>
              <a:t> dataset is used.</a:t>
            </a:r>
          </a:p>
          <a:p>
            <a:pPr marL="742950" lvl="1" indent="-285750">
              <a:lnSpc>
                <a:spcPct val="150000"/>
              </a:lnSpc>
              <a:buFont typeface="+mj-lt"/>
              <a:buAutoNum type="arabicPeriod"/>
            </a:pPr>
            <a:r>
              <a:rPr lang="en-US" sz="1400" dirty="0">
                <a:latin typeface="Arial" panose="020B0604020202020204" pitchFamily="34" charset="0"/>
                <a:cs typeface="Arial" panose="020B0604020202020204" pitchFamily="34" charset="0"/>
              </a:rPr>
              <a:t>A line plot is generated showing signal over timepoint, differentiated by region (hue) and event (style).</a:t>
            </a:r>
          </a:p>
          <a:p>
            <a:pPr marL="742950" lvl="1" indent="-285750">
              <a:lnSpc>
                <a:spcPct val="150000"/>
              </a:lnSpc>
              <a:buFont typeface="+mj-lt"/>
              <a:buAutoNum type="arabicPeriod"/>
            </a:pPr>
            <a:r>
              <a:rPr lang="en-US" sz="1400" dirty="0">
                <a:latin typeface="Arial" panose="020B0604020202020204" pitchFamily="34" charset="0"/>
                <a:cs typeface="Arial" panose="020B0604020202020204" pitchFamily="34" charset="0"/>
              </a:rPr>
              <a:t>Markers are enabled, and dashes are disabled for the lines.</a:t>
            </a:r>
          </a:p>
        </p:txBody>
      </p:sp>
    </p:spTree>
    <p:extLst>
      <p:ext uri="{BB962C8B-B14F-4D97-AF65-F5344CB8AC3E}">
        <p14:creationId xmlns:p14="http://schemas.microsoft.com/office/powerpoint/2010/main" val="254859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Arial" panose="020B0604020202020204" pitchFamily="34" charset="0"/>
                <a:cs typeface="Arial" panose="020B0604020202020204" pitchFamily="34" charset="0"/>
              </a:rPr>
              <a:t>Seaborn</a:t>
            </a:r>
          </a:p>
        </p:txBody>
      </p:sp>
      <p:pic>
        <p:nvPicPr>
          <p:cNvPr id="12" name="Picture 11">
            <a:extLst>
              <a:ext uri="{FF2B5EF4-FFF2-40B4-BE49-F238E27FC236}">
                <a16:creationId xmlns:a16="http://schemas.microsoft.com/office/drawing/2014/main" id="{B7385537-B0ED-5D14-4900-14EC3966822A}"/>
              </a:ext>
            </a:extLst>
          </p:cNvPr>
          <p:cNvPicPr>
            <a:picLocks noChangeAspect="1"/>
          </p:cNvPicPr>
          <p:nvPr/>
        </p:nvPicPr>
        <p:blipFill>
          <a:blip r:embed="rId3"/>
          <a:srcRect t="22723"/>
          <a:stretch/>
        </p:blipFill>
        <p:spPr>
          <a:xfrm>
            <a:off x="7025984" y="305093"/>
            <a:ext cx="4866750" cy="3864989"/>
          </a:xfrm>
          <a:prstGeom prst="rect">
            <a:avLst/>
          </a:prstGeom>
        </p:spPr>
      </p:pic>
      <p:pic>
        <p:nvPicPr>
          <p:cNvPr id="2" name="Picture 1">
            <a:extLst>
              <a:ext uri="{FF2B5EF4-FFF2-40B4-BE49-F238E27FC236}">
                <a16:creationId xmlns:a16="http://schemas.microsoft.com/office/drawing/2014/main" id="{214E19B5-B36E-D1F1-FBBF-5C2AC34988FD}"/>
              </a:ext>
            </a:extLst>
          </p:cNvPr>
          <p:cNvPicPr>
            <a:picLocks noChangeAspect="1"/>
          </p:cNvPicPr>
          <p:nvPr/>
        </p:nvPicPr>
        <p:blipFill>
          <a:blip r:embed="rId4"/>
          <a:stretch>
            <a:fillRect/>
          </a:stretch>
        </p:blipFill>
        <p:spPr>
          <a:xfrm>
            <a:off x="546011" y="1522756"/>
            <a:ext cx="5549989" cy="3464024"/>
          </a:xfrm>
          <a:prstGeom prst="rect">
            <a:avLst/>
          </a:prstGeom>
        </p:spPr>
      </p:pic>
      <p:sp>
        <p:nvSpPr>
          <p:cNvPr id="6" name="TextBox 5">
            <a:extLst>
              <a:ext uri="{FF2B5EF4-FFF2-40B4-BE49-F238E27FC236}">
                <a16:creationId xmlns:a16="http://schemas.microsoft.com/office/drawing/2014/main" id="{D5F3E56B-B9D3-457A-BC78-40A92507D70B}"/>
              </a:ext>
            </a:extLst>
          </p:cNvPr>
          <p:cNvSpPr txBox="1"/>
          <p:nvPr/>
        </p:nvSpPr>
        <p:spPr>
          <a:xfrm>
            <a:off x="6868956" y="4315174"/>
            <a:ext cx="4777033"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This code generates two distinct line plots: </a:t>
            </a:r>
          </a:p>
          <a:p>
            <a:pPr>
              <a:lnSpc>
                <a:spcPct val="150000"/>
              </a:lnSpc>
            </a:pPr>
            <a:r>
              <a:rPr lang="en-US" sz="1600" dirty="0">
                <a:latin typeface="Arial" panose="020B0604020202020204" pitchFamily="34" charset="0"/>
                <a:cs typeface="Arial" panose="020B0604020202020204" pitchFamily="34" charset="0"/>
              </a:rPr>
              <a:t>one visualizing stock prices over time </a:t>
            </a:r>
          </a:p>
          <a:p>
            <a:pPr>
              <a:lnSpc>
                <a:spcPct val="150000"/>
              </a:lnSpc>
            </a:pPr>
            <a:r>
              <a:rPr lang="en-US" sz="1600" dirty="0">
                <a:latin typeface="Arial" panose="020B0604020202020204" pitchFamily="34" charset="0"/>
                <a:cs typeface="Arial" panose="020B0604020202020204" pitchFamily="34" charset="0"/>
              </a:rPr>
              <a:t>and another visualizing brain activity signals over time, segmented by regions and events.</a:t>
            </a:r>
          </a:p>
        </p:txBody>
      </p:sp>
    </p:spTree>
    <p:extLst>
      <p:ext uri="{BB962C8B-B14F-4D97-AF65-F5344CB8AC3E}">
        <p14:creationId xmlns:p14="http://schemas.microsoft.com/office/powerpoint/2010/main" val="326918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16772" y="305093"/>
            <a:ext cx="3984900" cy="584775"/>
          </a:xfrm>
          <a:prstGeom prst="rect">
            <a:avLst/>
          </a:prstGeom>
        </p:spPr>
        <p:txBody>
          <a:bodyPr wrap="square" lIns="91440" tIns="45720" rIns="91440" bIns="45720" anchor="t" anchorCtr="0">
            <a:spAutoFit/>
          </a:bodyPr>
          <a:lstStyle/>
          <a:p>
            <a:r>
              <a:rPr lang="en-US" b="0" dirty="0">
                <a:solidFill>
                  <a:schemeClr val="tx1"/>
                </a:solidFill>
                <a:effectLst/>
                <a:latin typeface="Arial" panose="020B0604020202020204" pitchFamily="34" charset="0"/>
                <a:cs typeface="Arial" panose="020B0604020202020204" pitchFamily="34" charset="0"/>
              </a:rPr>
              <a:t>Seaborn</a:t>
            </a:r>
          </a:p>
        </p:txBody>
      </p:sp>
      <p:pic>
        <p:nvPicPr>
          <p:cNvPr id="10" name="Picture 9">
            <a:extLst>
              <a:ext uri="{FF2B5EF4-FFF2-40B4-BE49-F238E27FC236}">
                <a16:creationId xmlns:a16="http://schemas.microsoft.com/office/drawing/2014/main" id="{BB8E1725-28BD-F5E0-167C-024426C8EF57}"/>
              </a:ext>
            </a:extLst>
          </p:cNvPr>
          <p:cNvPicPr>
            <a:picLocks noChangeAspect="1"/>
          </p:cNvPicPr>
          <p:nvPr/>
        </p:nvPicPr>
        <p:blipFill>
          <a:blip r:embed="rId2"/>
          <a:stretch>
            <a:fillRect/>
          </a:stretch>
        </p:blipFill>
        <p:spPr>
          <a:xfrm>
            <a:off x="416772" y="1132227"/>
            <a:ext cx="2111275" cy="764714"/>
          </a:xfrm>
          <a:prstGeom prst="rect">
            <a:avLst/>
          </a:prstGeom>
        </p:spPr>
      </p:pic>
      <p:pic>
        <p:nvPicPr>
          <p:cNvPr id="2" name="Picture 1">
            <a:extLst>
              <a:ext uri="{FF2B5EF4-FFF2-40B4-BE49-F238E27FC236}">
                <a16:creationId xmlns:a16="http://schemas.microsoft.com/office/drawing/2014/main" id="{1323976A-E457-937F-6F18-F13EDED2E49F}"/>
              </a:ext>
            </a:extLst>
          </p:cNvPr>
          <p:cNvPicPr>
            <a:picLocks noChangeAspect="1"/>
          </p:cNvPicPr>
          <p:nvPr/>
        </p:nvPicPr>
        <p:blipFill>
          <a:blip r:embed="rId3"/>
          <a:stretch>
            <a:fillRect/>
          </a:stretch>
        </p:blipFill>
        <p:spPr>
          <a:xfrm>
            <a:off x="5413622" y="2139300"/>
            <a:ext cx="4967323" cy="3989882"/>
          </a:xfrm>
          <a:prstGeom prst="rect">
            <a:avLst/>
          </a:prstGeom>
        </p:spPr>
      </p:pic>
      <p:pic>
        <p:nvPicPr>
          <p:cNvPr id="3" name="Picture 2">
            <a:extLst>
              <a:ext uri="{FF2B5EF4-FFF2-40B4-BE49-F238E27FC236}">
                <a16:creationId xmlns:a16="http://schemas.microsoft.com/office/drawing/2014/main" id="{395BA3B7-A061-49AE-CB95-766870BE31D4}"/>
              </a:ext>
            </a:extLst>
          </p:cNvPr>
          <p:cNvPicPr>
            <a:picLocks noChangeAspect="1"/>
          </p:cNvPicPr>
          <p:nvPr/>
        </p:nvPicPr>
        <p:blipFill>
          <a:blip r:embed="rId4"/>
          <a:stretch>
            <a:fillRect/>
          </a:stretch>
        </p:blipFill>
        <p:spPr>
          <a:xfrm>
            <a:off x="264372" y="2139300"/>
            <a:ext cx="4741897" cy="3840159"/>
          </a:xfrm>
          <a:prstGeom prst="rect">
            <a:avLst/>
          </a:prstGeom>
        </p:spPr>
      </p:pic>
      <p:pic>
        <p:nvPicPr>
          <p:cNvPr id="5" name="Picture 4">
            <a:extLst>
              <a:ext uri="{FF2B5EF4-FFF2-40B4-BE49-F238E27FC236}">
                <a16:creationId xmlns:a16="http://schemas.microsoft.com/office/drawing/2014/main" id="{C4688990-C7F2-CC18-A716-908D9A55B58C}"/>
              </a:ext>
            </a:extLst>
          </p:cNvPr>
          <p:cNvPicPr>
            <a:picLocks noChangeAspect="1"/>
          </p:cNvPicPr>
          <p:nvPr/>
        </p:nvPicPr>
        <p:blipFill>
          <a:blip r:embed="rId5"/>
          <a:stretch>
            <a:fillRect/>
          </a:stretch>
        </p:blipFill>
        <p:spPr>
          <a:xfrm>
            <a:off x="2863077" y="1422878"/>
            <a:ext cx="2451934" cy="183412"/>
          </a:xfrm>
          <a:prstGeom prst="rect">
            <a:avLst/>
          </a:prstGeom>
        </p:spPr>
      </p:pic>
    </p:spTree>
    <p:extLst>
      <p:ext uri="{BB962C8B-B14F-4D97-AF65-F5344CB8AC3E}">
        <p14:creationId xmlns:p14="http://schemas.microsoft.com/office/powerpoint/2010/main" val="306190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Assignment 2: 40% of total marks</a:t>
            </a:r>
            <a:endParaRPr lang="en-US" b="1" dirty="0"/>
          </a:p>
        </p:txBody>
      </p:sp>
      <p:sp>
        <p:nvSpPr>
          <p:cNvPr id="3" name="TextBox 2">
            <a:extLst>
              <a:ext uri="{FF2B5EF4-FFF2-40B4-BE49-F238E27FC236}">
                <a16:creationId xmlns:a16="http://schemas.microsoft.com/office/drawing/2014/main" id="{1A0BEF44-9D9E-C7F1-EE61-B5A537D0CB42}"/>
              </a:ext>
            </a:extLst>
          </p:cNvPr>
          <p:cNvSpPr txBox="1"/>
          <p:nvPr/>
        </p:nvSpPr>
        <p:spPr>
          <a:xfrm>
            <a:off x="430280" y="1503061"/>
            <a:ext cx="8788959" cy="3323987"/>
          </a:xfrm>
          <a:prstGeom prst="rect">
            <a:avLst/>
          </a:prstGeom>
          <a:noFill/>
        </p:spPr>
        <p:txBody>
          <a:bodyPr wrap="square" rtlCol="0">
            <a:spAutoFit/>
          </a:bodyPr>
          <a:lstStyle/>
          <a:p>
            <a:pPr algn="l"/>
            <a:r>
              <a:rPr lang="en-AU" sz="1400" i="0" dirty="0">
                <a:solidFill>
                  <a:srgbClr val="000000"/>
                </a:solidFill>
                <a:effectLst/>
                <a:highlight>
                  <a:srgbClr val="FFFFFF"/>
                </a:highlight>
                <a:latin typeface="Lato Extended"/>
              </a:rPr>
              <a:t>Students are expected to acquire the following skills from the assignment:</a:t>
            </a:r>
          </a:p>
          <a:p>
            <a:pPr algn="l"/>
            <a:endParaRPr lang="en-AU" sz="1400" i="0" dirty="0">
              <a:solidFill>
                <a:srgbClr val="000000"/>
              </a:solidFill>
              <a:effectLst/>
              <a:highlight>
                <a:srgbClr val="FFFFFF"/>
              </a:highlight>
              <a:latin typeface="Lato Extended"/>
            </a:endParaRPr>
          </a:p>
          <a:p>
            <a:pPr algn="l">
              <a:buFont typeface="Arial" panose="020B0604020202020204" pitchFamily="34" charset="0"/>
              <a:buChar char="•"/>
            </a:pPr>
            <a:r>
              <a:rPr lang="en-AU" sz="1400" b="1" i="0" dirty="0">
                <a:solidFill>
                  <a:srgbClr val="000000"/>
                </a:solidFill>
                <a:effectLst/>
                <a:highlight>
                  <a:srgbClr val="FFFFFF"/>
                </a:highlight>
                <a:latin typeface="Lato Extended"/>
              </a:rPr>
              <a:t>Data Collection and Processing</a:t>
            </a:r>
            <a:r>
              <a:rPr lang="en-AU" sz="1400" b="0" i="0" dirty="0">
                <a:solidFill>
                  <a:srgbClr val="000000"/>
                </a:solidFill>
                <a:effectLst/>
                <a:highlight>
                  <a:srgbClr val="FFFFFF"/>
                </a:highlight>
                <a:latin typeface="Lato Extended"/>
              </a:rPr>
              <a:t>: Gathering and preprocessing data from open-source websites, ensuring that the data is clean, normalized, and ready for analysis.</a:t>
            </a:r>
            <a:br>
              <a:rPr lang="en-AU" sz="1400" b="0" i="0" dirty="0">
                <a:solidFill>
                  <a:srgbClr val="000000"/>
                </a:solidFill>
                <a:effectLst/>
                <a:highlight>
                  <a:srgbClr val="FFFFFF"/>
                </a:highlight>
                <a:latin typeface="Lato Extended"/>
              </a:rPr>
            </a:br>
            <a:endParaRPr lang="en-AU" sz="1400" b="0" i="0" dirty="0">
              <a:solidFill>
                <a:srgbClr val="000000"/>
              </a:solidFill>
              <a:effectLst/>
              <a:highlight>
                <a:srgbClr val="FFFFFF"/>
              </a:highlight>
              <a:latin typeface="Lato Extended"/>
            </a:endParaRPr>
          </a:p>
          <a:p>
            <a:pPr algn="l">
              <a:buFont typeface="Arial" panose="020B0604020202020204" pitchFamily="34" charset="0"/>
              <a:buChar char="•"/>
            </a:pPr>
            <a:r>
              <a:rPr lang="en-AU" sz="1400" b="1" i="0" dirty="0">
                <a:solidFill>
                  <a:srgbClr val="000000"/>
                </a:solidFill>
                <a:effectLst/>
                <a:highlight>
                  <a:srgbClr val="FFFFFF"/>
                </a:highlight>
                <a:latin typeface="Lato Extended"/>
              </a:rPr>
              <a:t>Model Selection and Evaluation</a:t>
            </a:r>
            <a:r>
              <a:rPr lang="en-AU" sz="1400" b="0" i="0" dirty="0">
                <a:solidFill>
                  <a:srgbClr val="000000"/>
                </a:solidFill>
                <a:effectLst/>
                <a:highlight>
                  <a:srgbClr val="FFFFFF"/>
                </a:highlight>
                <a:latin typeface="Lato Extended"/>
              </a:rPr>
              <a:t>: Selecting appropriate machine learning models based on the problem context, and evaluating their performance using relevant metrics such as accuracy, precision, recall, and F1 score.</a:t>
            </a:r>
            <a:br>
              <a:rPr lang="en-AU" sz="1400" b="0" i="0" dirty="0">
                <a:solidFill>
                  <a:srgbClr val="000000"/>
                </a:solidFill>
                <a:effectLst/>
                <a:highlight>
                  <a:srgbClr val="FFFFFF"/>
                </a:highlight>
                <a:latin typeface="Lato Extended"/>
              </a:rPr>
            </a:br>
            <a:endParaRPr lang="en-AU" sz="1400" b="0" i="0" dirty="0">
              <a:solidFill>
                <a:srgbClr val="000000"/>
              </a:solidFill>
              <a:effectLst/>
              <a:highlight>
                <a:srgbClr val="FFFFFF"/>
              </a:highlight>
              <a:latin typeface="Lato Extended"/>
            </a:endParaRPr>
          </a:p>
          <a:p>
            <a:pPr algn="l">
              <a:buFont typeface="Arial" panose="020B0604020202020204" pitchFamily="34" charset="0"/>
              <a:buChar char="•"/>
            </a:pPr>
            <a:r>
              <a:rPr lang="en-AU" sz="1400" b="1" i="0" dirty="0">
                <a:solidFill>
                  <a:srgbClr val="000000"/>
                </a:solidFill>
                <a:effectLst/>
                <a:highlight>
                  <a:srgbClr val="FFFFFF"/>
                </a:highlight>
                <a:latin typeface="Lato Extended"/>
              </a:rPr>
              <a:t>Technical Implementation</a:t>
            </a:r>
            <a:r>
              <a:rPr lang="en-AU" sz="1400" b="0" i="0" dirty="0">
                <a:solidFill>
                  <a:srgbClr val="000000"/>
                </a:solidFill>
                <a:effectLst/>
                <a:highlight>
                  <a:srgbClr val="FFFFFF"/>
                </a:highlight>
                <a:latin typeface="Lato Extended"/>
              </a:rPr>
              <a:t>: Gaining hands-on experience with Python and key libraries like pandas, scikit-learn, and matplotlib for data handling, </a:t>
            </a:r>
            <a:r>
              <a:rPr lang="en-AU" sz="1400" b="0" i="0" dirty="0" err="1">
                <a:solidFill>
                  <a:srgbClr val="000000"/>
                </a:solidFill>
                <a:effectLst/>
                <a:highlight>
                  <a:srgbClr val="FFFFFF"/>
                </a:highlight>
                <a:latin typeface="Lato Extended"/>
              </a:rPr>
              <a:t>modeling</a:t>
            </a:r>
            <a:r>
              <a:rPr lang="en-AU" sz="1400" b="0" i="0" dirty="0">
                <a:solidFill>
                  <a:srgbClr val="000000"/>
                </a:solidFill>
                <a:effectLst/>
                <a:highlight>
                  <a:srgbClr val="FFFFFF"/>
                </a:highlight>
                <a:latin typeface="Lato Extended"/>
              </a:rPr>
              <a:t>, and visualization.</a:t>
            </a:r>
            <a:br>
              <a:rPr lang="en-AU" sz="1400" b="0" i="0" dirty="0">
                <a:solidFill>
                  <a:srgbClr val="000000"/>
                </a:solidFill>
                <a:effectLst/>
                <a:highlight>
                  <a:srgbClr val="FFFFFF"/>
                </a:highlight>
                <a:latin typeface="Lato Extended"/>
              </a:rPr>
            </a:br>
            <a:endParaRPr lang="en-AU" sz="1400" b="0" i="0" dirty="0">
              <a:solidFill>
                <a:srgbClr val="000000"/>
              </a:solidFill>
              <a:effectLst/>
              <a:highlight>
                <a:srgbClr val="FFFFFF"/>
              </a:highlight>
              <a:latin typeface="Lato Extended"/>
            </a:endParaRPr>
          </a:p>
          <a:p>
            <a:pPr algn="l">
              <a:buFont typeface="Arial" panose="020B0604020202020204" pitchFamily="34" charset="0"/>
              <a:buChar char="•"/>
            </a:pPr>
            <a:r>
              <a:rPr lang="en-AU" sz="1400" b="1" i="0" dirty="0">
                <a:solidFill>
                  <a:srgbClr val="000000"/>
                </a:solidFill>
                <a:effectLst/>
                <a:highlight>
                  <a:srgbClr val="FFFFFF"/>
                </a:highlight>
                <a:latin typeface="Lato Extended"/>
              </a:rPr>
              <a:t>Report Writing and Presentation</a:t>
            </a:r>
            <a:r>
              <a:rPr lang="en-AU" sz="1400" b="0" i="0" dirty="0">
                <a:solidFill>
                  <a:srgbClr val="000000"/>
                </a:solidFill>
                <a:effectLst/>
                <a:highlight>
                  <a:srgbClr val="FFFFFF"/>
                </a:highlight>
                <a:latin typeface="Lato Extended"/>
              </a:rPr>
              <a:t>: Writing a structured report that clearly communicates the project objectives, methodologies, findings, and conclusions, supported by appropriate visualizations and references.</a:t>
            </a:r>
          </a:p>
          <a:p>
            <a:endParaRPr lang="en-US" sz="1400" dirty="0"/>
          </a:p>
        </p:txBody>
      </p:sp>
    </p:spTree>
    <p:extLst>
      <p:ext uri="{BB962C8B-B14F-4D97-AF65-F5344CB8AC3E}">
        <p14:creationId xmlns:p14="http://schemas.microsoft.com/office/powerpoint/2010/main" val="209211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Assignment 2: 40% of total marks</a:t>
            </a:r>
            <a:endParaRPr lang="en-US" b="1" dirty="0"/>
          </a:p>
        </p:txBody>
      </p:sp>
      <p:pic>
        <p:nvPicPr>
          <p:cNvPr id="2" name="Picture 1" descr="A close-up of a document&#10;&#10;Description automatically generated">
            <a:extLst>
              <a:ext uri="{FF2B5EF4-FFF2-40B4-BE49-F238E27FC236}">
                <a16:creationId xmlns:a16="http://schemas.microsoft.com/office/drawing/2014/main" id="{5EEE6F46-7A2D-7770-A1A8-750B416D7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80" y="1253330"/>
            <a:ext cx="8552470" cy="4960433"/>
          </a:xfrm>
          <a:prstGeom prst="rect">
            <a:avLst/>
          </a:prstGeom>
          <a:noFill/>
        </p:spPr>
      </p:pic>
    </p:spTree>
    <p:extLst>
      <p:ext uri="{BB962C8B-B14F-4D97-AF65-F5344CB8AC3E}">
        <p14:creationId xmlns:p14="http://schemas.microsoft.com/office/powerpoint/2010/main" val="166965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C98-A5FE-ED4E-B5D8-1E13D7FFD3A2}"/>
              </a:ext>
            </a:extLst>
          </p:cNvPr>
          <p:cNvSpPr>
            <a:spLocks noGrp="1"/>
          </p:cNvSpPr>
          <p:nvPr>
            <p:ph type="ctrTitle"/>
          </p:nvPr>
        </p:nvSpPr>
        <p:spPr>
          <a:xfrm>
            <a:off x="364292" y="1511126"/>
            <a:ext cx="7525943" cy="3536866"/>
          </a:xfrm>
          <a:prstGeom prst="rect">
            <a:avLst/>
          </a:prstGeom>
        </p:spPr>
        <p:txBody>
          <a:bodyPr wrap="square" lIns="91440" tIns="45720" rIns="91440" bIns="45720" anchor="t" anchorCtr="0">
            <a:spAutoFit/>
          </a:bodyPr>
          <a:lstStyle/>
          <a:p>
            <a:pPr>
              <a:lnSpc>
                <a:spcPct val="150000"/>
              </a:lnSpc>
            </a:pPr>
            <a:r>
              <a:rPr lang="en-US" sz="3200" b="1" dirty="0">
                <a:solidFill>
                  <a:srgbClr val="424242"/>
                </a:solidFill>
                <a:latin typeface="Calibri"/>
                <a:cs typeface="Calibri"/>
              </a:rPr>
              <a:t>Objectives:</a:t>
            </a:r>
            <a:br>
              <a:rPr lang="en-US" sz="1100" dirty="0">
                <a:latin typeface="Calibri"/>
                <a:cs typeface="Calibri"/>
              </a:rPr>
            </a:br>
            <a:br>
              <a:rPr lang="en-US" sz="2000" dirty="0">
                <a:solidFill>
                  <a:srgbClr val="424242"/>
                </a:solidFill>
                <a:latin typeface="Calibri"/>
                <a:cs typeface="Calibri"/>
              </a:rPr>
            </a:br>
            <a:r>
              <a:rPr lang="en-US" sz="2000" dirty="0">
                <a:solidFill>
                  <a:srgbClr val="424242"/>
                </a:solidFill>
                <a:latin typeface="Calibri"/>
                <a:cs typeface="Calibri"/>
              </a:rPr>
              <a:t>1. Understand and learn to use Pandas Library</a:t>
            </a:r>
            <a:br>
              <a:rPr lang="en-US" sz="2000" dirty="0">
                <a:solidFill>
                  <a:srgbClr val="424242"/>
                </a:solidFill>
                <a:latin typeface="Calibri"/>
                <a:cs typeface="Calibri"/>
              </a:rPr>
            </a:br>
            <a:r>
              <a:rPr lang="en-US" sz="2000" dirty="0">
                <a:solidFill>
                  <a:srgbClr val="424242"/>
                </a:solidFill>
                <a:latin typeface="Calibri"/>
                <a:cs typeface="Calibri"/>
              </a:rPr>
              <a:t>2. Understand and learn to use Scikit-learn Library</a:t>
            </a:r>
            <a:br>
              <a:rPr lang="en-US" sz="2000" dirty="0">
                <a:solidFill>
                  <a:srgbClr val="424242"/>
                </a:solidFill>
                <a:latin typeface="Calibri"/>
                <a:cs typeface="Calibri"/>
              </a:rPr>
            </a:br>
            <a:r>
              <a:rPr lang="en-US" sz="2000" dirty="0">
                <a:solidFill>
                  <a:srgbClr val="424242"/>
                </a:solidFill>
                <a:latin typeface="Calibri"/>
                <a:cs typeface="Calibri"/>
              </a:rPr>
              <a:t>3. Understand and learn to use Matplotlib Library</a:t>
            </a:r>
            <a:br>
              <a:rPr lang="en-US" sz="2000" dirty="0">
                <a:solidFill>
                  <a:srgbClr val="424242"/>
                </a:solidFill>
                <a:latin typeface="Calibri"/>
                <a:cs typeface="Calibri"/>
              </a:rPr>
            </a:br>
            <a:r>
              <a:rPr lang="en-US" sz="2000" dirty="0">
                <a:solidFill>
                  <a:srgbClr val="424242"/>
                </a:solidFill>
                <a:latin typeface="Calibri"/>
                <a:cs typeface="Calibri"/>
              </a:rPr>
              <a:t>4. Understand and learn to use Seaborn Library</a:t>
            </a:r>
            <a:br>
              <a:rPr lang="en-US" sz="2000" dirty="0">
                <a:solidFill>
                  <a:srgbClr val="424242"/>
                </a:solidFill>
                <a:latin typeface="Calibri"/>
                <a:cs typeface="Calibri"/>
              </a:rPr>
            </a:br>
            <a:r>
              <a:rPr lang="en-US" sz="2000" dirty="0">
                <a:solidFill>
                  <a:srgbClr val="424242"/>
                </a:solidFill>
                <a:latin typeface="Calibri"/>
                <a:cs typeface="Calibri"/>
              </a:rPr>
              <a:t>5. Assignment 2</a:t>
            </a:r>
            <a:endParaRPr lang="en-US" sz="2000" dirty="0"/>
          </a:p>
        </p:txBody>
      </p:sp>
    </p:spTree>
    <p:extLst>
      <p:ext uri="{BB962C8B-B14F-4D97-AF65-F5344CB8AC3E}">
        <p14:creationId xmlns:p14="http://schemas.microsoft.com/office/powerpoint/2010/main" val="178172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Assignment 2: 40% of total marks</a:t>
            </a:r>
            <a:endParaRPr lang="en-US" b="1" dirty="0"/>
          </a:p>
        </p:txBody>
      </p:sp>
      <p:sp>
        <p:nvSpPr>
          <p:cNvPr id="5" name="TextBox 4">
            <a:extLst>
              <a:ext uri="{FF2B5EF4-FFF2-40B4-BE49-F238E27FC236}">
                <a16:creationId xmlns:a16="http://schemas.microsoft.com/office/drawing/2014/main" id="{0909EC7B-C62F-AF4B-22B8-B27378EB00EA}"/>
              </a:ext>
            </a:extLst>
          </p:cNvPr>
          <p:cNvSpPr txBox="1"/>
          <p:nvPr/>
        </p:nvSpPr>
        <p:spPr>
          <a:xfrm>
            <a:off x="430280" y="1238564"/>
            <a:ext cx="8206644" cy="3139321"/>
          </a:xfrm>
          <a:prstGeom prst="rect">
            <a:avLst/>
          </a:prstGeom>
          <a:noFill/>
        </p:spPr>
        <p:txBody>
          <a:bodyPr wrap="square">
            <a:spAutoFit/>
          </a:bodyPr>
          <a:lstStyle/>
          <a:p>
            <a:pPr algn="l"/>
            <a:r>
              <a:rPr lang="en-AU" i="0" dirty="0">
                <a:solidFill>
                  <a:srgbClr val="000000"/>
                </a:solidFill>
                <a:effectLst/>
                <a:highlight>
                  <a:srgbClr val="FFFFFF"/>
                </a:highlight>
                <a:latin typeface="Arial" panose="020B0604020202020204" pitchFamily="34" charset="0"/>
                <a:cs typeface="Arial" panose="020B0604020202020204" pitchFamily="34" charset="0"/>
              </a:rPr>
              <a:t>Deliverables:</a:t>
            </a:r>
          </a:p>
          <a:p>
            <a:pPr algn="l"/>
            <a:endParaRPr lang="en-AU" i="0" dirty="0">
              <a:solidFill>
                <a:srgbClr val="000000"/>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A report : </a:t>
            </a:r>
          </a:p>
          <a:p>
            <a:pPr marL="742950" lvl="1" indent="-285750"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Size: up to 2000 words </a:t>
            </a:r>
          </a:p>
          <a:p>
            <a:pPr marL="742950" lvl="1" indent="-285750"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Format : pdf </a:t>
            </a:r>
          </a:p>
          <a:p>
            <a:pPr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A zip file: </a:t>
            </a:r>
          </a:p>
          <a:p>
            <a:pPr marL="742950" lvl="1" indent="-285750"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Datasets that you have already processed. (JSON/CSV and so on)  </a:t>
            </a:r>
          </a:p>
          <a:p>
            <a:pPr marL="742950" lvl="1" indent="-285750"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Readme file (pdf/md): tell us how to run your code </a:t>
            </a:r>
          </a:p>
          <a:p>
            <a:pPr marL="742950" lvl="1" indent="-285750" algn="l">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Your source code （including the final models you used）</a:t>
            </a:r>
          </a:p>
          <a:p>
            <a:pPr marL="285750" indent="-285750">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Meeting Minutes</a:t>
            </a:r>
            <a:endParaRPr lang="en-AU" dirty="0">
              <a:solidFill>
                <a:srgbClr val="000000"/>
              </a:solidFill>
              <a:highlight>
                <a:srgbClr val="FFFFFF"/>
              </a:highligh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i="0" dirty="0">
                <a:solidFill>
                  <a:srgbClr val="000000"/>
                </a:solidFill>
                <a:effectLst/>
                <a:highlight>
                  <a:srgbClr val="FFFFFF"/>
                </a:highlight>
                <a:latin typeface="Arial" panose="020B0604020202020204" pitchFamily="34" charset="0"/>
                <a:cs typeface="Arial" panose="020B0604020202020204" pitchFamily="34" charset="0"/>
              </a:rPr>
              <a:t>Contribution Form</a:t>
            </a:r>
          </a:p>
        </p:txBody>
      </p:sp>
      <p:sp>
        <p:nvSpPr>
          <p:cNvPr id="6" name="TextBox 5">
            <a:extLst>
              <a:ext uri="{FF2B5EF4-FFF2-40B4-BE49-F238E27FC236}">
                <a16:creationId xmlns:a16="http://schemas.microsoft.com/office/drawing/2014/main" id="{30839036-DE1D-AC24-AAEE-1120D0A8A6EC}"/>
              </a:ext>
            </a:extLst>
          </p:cNvPr>
          <p:cNvSpPr txBox="1"/>
          <p:nvPr/>
        </p:nvSpPr>
        <p:spPr>
          <a:xfrm>
            <a:off x="430280" y="4727303"/>
            <a:ext cx="5513945" cy="369332"/>
          </a:xfrm>
          <a:prstGeom prst="rect">
            <a:avLst/>
          </a:prstGeom>
          <a:noFill/>
        </p:spPr>
        <p:txBody>
          <a:bodyPr wrap="none" rtlCol="0">
            <a:spAutoFit/>
          </a:bodyPr>
          <a:lstStyle/>
          <a:p>
            <a:r>
              <a:rPr lang="en-AU" b="0" i="0" dirty="0">
                <a:solidFill>
                  <a:srgbClr val="000000"/>
                </a:solidFill>
                <a:effectLst/>
                <a:highlight>
                  <a:srgbClr val="FFFFFF"/>
                </a:highlight>
                <a:latin typeface="Lato Extended"/>
              </a:rPr>
              <a:t>Due on Sunday AEST 11:59 pm 29/09/2024 (Week 8)</a:t>
            </a:r>
            <a:endParaRPr lang="en-US" dirty="0"/>
          </a:p>
        </p:txBody>
      </p:sp>
    </p:spTree>
    <p:extLst>
      <p:ext uri="{BB962C8B-B14F-4D97-AF65-F5344CB8AC3E}">
        <p14:creationId xmlns:p14="http://schemas.microsoft.com/office/powerpoint/2010/main" val="3821548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B1F6D3D-4E0F-A657-4552-973CB1D2BC46}"/>
              </a:ext>
            </a:extLst>
          </p:cNvPr>
          <p:cNvSpPr txBox="1"/>
          <p:nvPr/>
        </p:nvSpPr>
        <p:spPr>
          <a:xfrm>
            <a:off x="419769" y="2442837"/>
            <a:ext cx="7778299" cy="830997"/>
          </a:xfrm>
          <a:prstGeom prst="rect">
            <a:avLst/>
          </a:prstGeom>
          <a:noFill/>
        </p:spPr>
        <p:txBody>
          <a:bodyPr wrap="square">
            <a:spAutoFit/>
          </a:bodyPr>
          <a:lstStyle/>
          <a:p>
            <a:pPr algn="l"/>
            <a:r>
              <a:rPr lang="en-US" sz="4800" dirty="0"/>
              <a:t>Thank you</a:t>
            </a:r>
          </a:p>
        </p:txBody>
      </p:sp>
    </p:spTree>
    <p:extLst>
      <p:ext uri="{BB962C8B-B14F-4D97-AF65-F5344CB8AC3E}">
        <p14:creationId xmlns:p14="http://schemas.microsoft.com/office/powerpoint/2010/main" val="21089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Arial" panose="020B0604020202020204" pitchFamily="34" charset="0"/>
                <a:cs typeface="Arial" panose="020B0604020202020204" pitchFamily="34" charset="0"/>
              </a:rPr>
              <a:t>Python Installation Guide</a:t>
            </a:r>
          </a:p>
        </p:txBody>
      </p:sp>
      <p:pic>
        <p:nvPicPr>
          <p:cNvPr id="5" name="Picture 4" descr="A close-up of a code&#10;&#10;Description automatically generated">
            <a:extLst>
              <a:ext uri="{FF2B5EF4-FFF2-40B4-BE49-F238E27FC236}">
                <a16:creationId xmlns:a16="http://schemas.microsoft.com/office/drawing/2014/main" id="{95233E33-22F0-9DEA-8BA3-12AD122A6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80" y="1277633"/>
            <a:ext cx="9620491" cy="1564393"/>
          </a:xfrm>
          <a:prstGeom prst="rect">
            <a:avLst/>
          </a:prstGeom>
        </p:spPr>
      </p:pic>
      <p:sp>
        <p:nvSpPr>
          <p:cNvPr id="6" name="TextBox 5">
            <a:extLst>
              <a:ext uri="{FF2B5EF4-FFF2-40B4-BE49-F238E27FC236}">
                <a16:creationId xmlns:a16="http://schemas.microsoft.com/office/drawing/2014/main" id="{F7F39146-2906-133F-3E50-586B640603E8}"/>
              </a:ext>
            </a:extLst>
          </p:cNvPr>
          <p:cNvSpPr txBox="1"/>
          <p:nvPr/>
        </p:nvSpPr>
        <p:spPr>
          <a:xfrm>
            <a:off x="430280" y="3025822"/>
            <a:ext cx="10313920" cy="2554545"/>
          </a:xfrm>
          <a:prstGeom prst="rect">
            <a:avLst/>
          </a:prstGeom>
          <a:noFill/>
        </p:spPr>
        <p:txBody>
          <a:bodyPr wrap="square" rtlCol="0">
            <a:spAutoFit/>
          </a:bodyPr>
          <a:lstStyle/>
          <a:p>
            <a:r>
              <a:rPr lang="en-AU" sz="1600" dirty="0"/>
              <a:t>We have provided comprehensive instructions to help students install Python and the necessary tools for their projects. For detailed steps, please refer to Module Week 5.</a:t>
            </a:r>
          </a:p>
          <a:p>
            <a:endParaRPr lang="en-US" sz="1600" dirty="0"/>
          </a:p>
          <a:p>
            <a:endParaRPr lang="en-US" sz="1600" dirty="0"/>
          </a:p>
          <a:p>
            <a:r>
              <a:rPr lang="en-AU" sz="1600" dirty="0"/>
              <a:t>Optional: Install </a:t>
            </a:r>
            <a:r>
              <a:rPr lang="en-AU" sz="1600" dirty="0" err="1"/>
              <a:t>Conda</a:t>
            </a:r>
            <a:r>
              <a:rPr lang="en-AU" sz="1600" dirty="0"/>
              <a:t> for Python Environment Management</a:t>
            </a:r>
          </a:p>
          <a:p>
            <a:r>
              <a:rPr lang="en-AU" sz="1600" dirty="0"/>
              <a:t>What is </a:t>
            </a:r>
            <a:r>
              <a:rPr lang="en-AU" sz="1600" dirty="0" err="1"/>
              <a:t>Conda</a:t>
            </a:r>
            <a:r>
              <a:rPr lang="en-AU" sz="1600" dirty="0"/>
              <a:t>?</a:t>
            </a:r>
            <a:br>
              <a:rPr lang="en-AU" sz="1600" dirty="0"/>
            </a:br>
            <a:r>
              <a:rPr lang="en-AU" sz="1600" dirty="0" err="1"/>
              <a:t>Conda</a:t>
            </a:r>
            <a:r>
              <a:rPr lang="en-AU" sz="1600" dirty="0"/>
              <a:t> is a package management tool from Anaconda, designed to simplify the installation, management, and updating of Python packages and other software. It also facilitates the creation of virtual environments, enabling you to isolate project dependencies, ensuring compatibility and avoiding conflicts. </a:t>
            </a:r>
            <a:r>
              <a:rPr lang="en-AU" sz="1600" dirty="0" err="1"/>
              <a:t>Conda</a:t>
            </a:r>
            <a:r>
              <a:rPr lang="en-AU" sz="1600" dirty="0"/>
              <a:t> is cross-platform, making it an ideal choice for managing Python environments efficiently.</a:t>
            </a:r>
          </a:p>
        </p:txBody>
      </p:sp>
    </p:spTree>
    <p:extLst>
      <p:ext uri="{BB962C8B-B14F-4D97-AF65-F5344CB8AC3E}">
        <p14:creationId xmlns:p14="http://schemas.microsoft.com/office/powerpoint/2010/main" val="258181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3738873"/>
            <a:ext cx="9929778" cy="1843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000" dirty="0">
                <a:latin typeface="Arial" panose="020B0604020202020204" pitchFamily="34" charset="0"/>
                <a:cs typeface="Arial" panose="020B0604020202020204" pitchFamily="34" charset="0"/>
              </a:rPr>
              <a:t>Pandas is a powerful </a:t>
            </a:r>
            <a:r>
              <a:rPr lang="en-US" sz="2000" dirty="0">
                <a:solidFill>
                  <a:srgbClr val="FF0000"/>
                </a:solidFill>
                <a:latin typeface="Arial" panose="020B0604020202020204" pitchFamily="34" charset="0"/>
                <a:cs typeface="Arial" panose="020B0604020202020204" pitchFamily="34" charset="0"/>
              </a:rPr>
              <a:t>Python library </a:t>
            </a:r>
            <a:r>
              <a:rPr lang="en-US" sz="2000" dirty="0">
                <a:latin typeface="Arial" panose="020B0604020202020204" pitchFamily="34" charset="0"/>
                <a:cs typeface="Arial" panose="020B0604020202020204" pitchFamily="34" charset="0"/>
              </a:rPr>
              <a:t>for data manipulation and analysis. It provides efficient and convenient data structures and data analysis tools, widely used in data cleaning, data transformation, data visualization, and machine learning.</a:t>
            </a:r>
          </a:p>
        </p:txBody>
      </p:sp>
      <p:sp>
        <p:nvSpPr>
          <p:cNvPr id="12" name="TextBox 11">
            <a:extLst>
              <a:ext uri="{FF2B5EF4-FFF2-40B4-BE49-F238E27FC236}">
                <a16:creationId xmlns:a16="http://schemas.microsoft.com/office/drawing/2014/main" id="{AED772EF-583D-CFCA-D7CE-00243696CFD3}"/>
              </a:ext>
            </a:extLst>
          </p:cNvPr>
          <p:cNvSpPr txBox="1"/>
          <p:nvPr/>
        </p:nvSpPr>
        <p:spPr>
          <a:xfrm>
            <a:off x="430280" y="2811350"/>
            <a:ext cx="4089873" cy="307777"/>
          </a:xfrm>
          <a:prstGeom prst="rect">
            <a:avLst/>
          </a:prstGeom>
          <a:noFill/>
        </p:spPr>
        <p:txBody>
          <a:bodyPr wrap="square">
            <a:spAutoFit/>
          </a:bodyPr>
          <a:lstStyle/>
          <a:p>
            <a:r>
              <a:rPr lang="en-US" sz="1400" dirty="0">
                <a:hlinkClick r:id="rId2"/>
              </a:rPr>
              <a:t>pandas - Python Data Analysis Library (pydata.org)</a:t>
            </a:r>
            <a:endParaRPr lang="en-US" sz="1400" dirty="0"/>
          </a:p>
        </p:txBody>
      </p:sp>
      <p:pic>
        <p:nvPicPr>
          <p:cNvPr id="1028" name="Picture 4" descr="Pandas - EcuRed">
            <a:extLst>
              <a:ext uri="{FF2B5EF4-FFF2-40B4-BE49-F238E27FC236}">
                <a16:creationId xmlns:a16="http://schemas.microsoft.com/office/drawing/2014/main" id="{4B58A687-8E58-F30B-E93B-87AD72252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11" y="1459787"/>
            <a:ext cx="2875176" cy="120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pic>
        <p:nvPicPr>
          <p:cNvPr id="1028" name="Picture 4" descr="Pandas - EcuRed">
            <a:extLst>
              <a:ext uri="{FF2B5EF4-FFF2-40B4-BE49-F238E27FC236}">
                <a16:creationId xmlns:a16="http://schemas.microsoft.com/office/drawing/2014/main" id="{4B58A687-8E58-F30B-E93B-87AD72252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027" y="4208102"/>
            <a:ext cx="2875176" cy="12014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E15DC7A-5179-F4A9-EB74-713C6C5BE249}"/>
              </a:ext>
            </a:extLst>
          </p:cNvPr>
          <p:cNvSpPr txBox="1"/>
          <p:nvPr/>
        </p:nvSpPr>
        <p:spPr>
          <a:xfrm>
            <a:off x="376862" y="1145063"/>
            <a:ext cx="6094428" cy="400110"/>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1. Prepare environment</a:t>
            </a:r>
          </a:p>
        </p:txBody>
      </p:sp>
      <p:sp>
        <p:nvSpPr>
          <p:cNvPr id="26" name="TextBox 25">
            <a:extLst>
              <a:ext uri="{FF2B5EF4-FFF2-40B4-BE49-F238E27FC236}">
                <a16:creationId xmlns:a16="http://schemas.microsoft.com/office/drawing/2014/main" id="{5FE27946-E071-6FC0-FAFA-001F876038E3}"/>
              </a:ext>
            </a:extLst>
          </p:cNvPr>
          <p:cNvSpPr txBox="1"/>
          <p:nvPr/>
        </p:nvSpPr>
        <p:spPr>
          <a:xfrm>
            <a:off x="376862" y="1831852"/>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install pandas with: </a:t>
            </a:r>
          </a:p>
        </p:txBody>
      </p:sp>
      <p:sp>
        <p:nvSpPr>
          <p:cNvPr id="31" name="TextBox 30">
            <a:extLst>
              <a:ext uri="{FF2B5EF4-FFF2-40B4-BE49-F238E27FC236}">
                <a16:creationId xmlns:a16="http://schemas.microsoft.com/office/drawing/2014/main" id="{8F59042A-81F2-DB5F-F0C3-ACAECADD504F}"/>
              </a:ext>
            </a:extLst>
          </p:cNvPr>
          <p:cNvSpPr txBox="1"/>
          <p:nvPr/>
        </p:nvSpPr>
        <p:spPr>
          <a:xfrm>
            <a:off x="376862" y="2834403"/>
            <a:ext cx="3792928" cy="523220"/>
          </a:xfrm>
          <a:prstGeom prst="rect">
            <a:avLst/>
          </a:prstGeom>
          <a:noFill/>
        </p:spPr>
        <p:txBody>
          <a:bodyPr wrap="square">
            <a:spAutoFit/>
          </a:bodyPr>
          <a:lstStyle/>
          <a:p>
            <a:pPr algn="l"/>
            <a:r>
              <a:rPr lang="en-US" sz="1400" b="0" i="0" dirty="0">
                <a:solidFill>
                  <a:srgbClr val="5C5C5C"/>
                </a:solidFill>
                <a:effectLst/>
                <a:highlight>
                  <a:srgbClr val="F8F8F8"/>
                </a:highlight>
                <a:latin typeface="Arial" panose="020B0604020202020204" pitchFamily="34" charset="0"/>
                <a:cs typeface="Arial" panose="020B0604020202020204" pitchFamily="34" charset="0"/>
              </a:rPr>
              <a:t>pip install pandas</a:t>
            </a:r>
          </a:p>
          <a:p>
            <a:pPr algn="l"/>
            <a:r>
              <a:rPr lang="en-US" sz="1400" b="0" i="0" dirty="0">
                <a:solidFill>
                  <a:srgbClr val="5C5C5C"/>
                </a:solidFill>
                <a:effectLst/>
                <a:highlight>
                  <a:srgbClr val="FFFFFF"/>
                </a:highlight>
                <a:latin typeface="Arial" panose="020B0604020202020204" pitchFamily="34" charset="0"/>
                <a:cs typeface="Arial" panose="020B0604020202020204" pitchFamily="34" charset="0"/>
              </a:rPr>
              <a:t>pip install pandas==</a:t>
            </a:r>
            <a:r>
              <a:rPr lang="en-US" sz="1400" dirty="0" err="1">
                <a:solidFill>
                  <a:srgbClr val="5C5C5C"/>
                </a:solidFill>
                <a:highlight>
                  <a:srgbClr val="FFFFFF"/>
                </a:highlight>
                <a:latin typeface="Arial" panose="020B0604020202020204" pitchFamily="34" charset="0"/>
                <a:cs typeface="Arial" panose="020B0604020202020204" pitchFamily="34" charset="0"/>
              </a:rPr>
              <a:t>x</a:t>
            </a:r>
            <a:r>
              <a:rPr lang="en-US" sz="1400" b="0" i="0" dirty="0" err="1">
                <a:solidFill>
                  <a:srgbClr val="5C5C5C"/>
                </a:solidFill>
                <a:effectLst/>
                <a:highlight>
                  <a:srgbClr val="FFFFFF"/>
                </a:highlight>
                <a:latin typeface="Arial" panose="020B0604020202020204" pitchFamily="34" charset="0"/>
                <a:cs typeface="Arial" panose="020B0604020202020204" pitchFamily="34" charset="0"/>
              </a:rPr>
              <a:t>.x.</a:t>
            </a:r>
            <a:r>
              <a:rPr lang="en-US" sz="1400" dirty="0" err="1">
                <a:solidFill>
                  <a:srgbClr val="5C5C5C"/>
                </a:solidFill>
                <a:highlight>
                  <a:srgbClr val="FFFFFF"/>
                </a:highlight>
                <a:latin typeface="Arial" panose="020B0604020202020204" pitchFamily="34" charset="0"/>
                <a:cs typeface="Arial" panose="020B0604020202020204" pitchFamily="34" charset="0"/>
              </a:rPr>
              <a:t>x</a:t>
            </a:r>
            <a:endParaRPr lang="en-US" sz="1400" b="0" i="0" dirty="0">
              <a:solidFill>
                <a:srgbClr val="5C5C5C"/>
              </a:solidFill>
              <a:effectLst/>
              <a:highlight>
                <a:srgbClr val="FFFFFF"/>
              </a:highlight>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D998E9E-F840-4E0E-8882-4E011585F125}"/>
              </a:ext>
            </a:extLst>
          </p:cNvPr>
          <p:cNvSpPr txBox="1"/>
          <p:nvPr/>
        </p:nvSpPr>
        <p:spPr>
          <a:xfrm>
            <a:off x="4693236" y="2834403"/>
            <a:ext cx="3792928" cy="523220"/>
          </a:xfrm>
          <a:prstGeom prst="rect">
            <a:avLst/>
          </a:prstGeom>
          <a:noFill/>
        </p:spPr>
        <p:txBody>
          <a:bodyPr wrap="square">
            <a:spAutoFit/>
          </a:bodyPr>
          <a:lstStyle/>
          <a:p>
            <a:pPr algn="l"/>
            <a:r>
              <a:rPr lang="en-US" sz="1400" b="0" i="0" dirty="0" err="1">
                <a:solidFill>
                  <a:srgbClr val="5C5C5C"/>
                </a:solidFill>
                <a:effectLst/>
                <a:highlight>
                  <a:srgbClr val="F8F8F8"/>
                </a:highlight>
                <a:latin typeface="Arial" panose="020B0604020202020204" pitchFamily="34" charset="0"/>
                <a:cs typeface="Arial" panose="020B0604020202020204" pitchFamily="34" charset="0"/>
              </a:rPr>
              <a:t>conda</a:t>
            </a:r>
            <a:r>
              <a:rPr lang="en-US" sz="1400" b="0" i="0" dirty="0">
                <a:solidFill>
                  <a:srgbClr val="5C5C5C"/>
                </a:solidFill>
                <a:effectLst/>
                <a:highlight>
                  <a:srgbClr val="F8F8F8"/>
                </a:highlight>
                <a:latin typeface="Arial" panose="020B0604020202020204" pitchFamily="34" charset="0"/>
                <a:cs typeface="Arial" panose="020B0604020202020204" pitchFamily="34" charset="0"/>
              </a:rPr>
              <a:t> install pandas</a:t>
            </a:r>
          </a:p>
          <a:p>
            <a:pPr algn="l"/>
            <a:r>
              <a:rPr lang="en-US" sz="1400" b="0" i="0" dirty="0" err="1">
                <a:solidFill>
                  <a:srgbClr val="5C5C5C"/>
                </a:solidFill>
                <a:effectLst/>
                <a:highlight>
                  <a:srgbClr val="FFFFFF"/>
                </a:highlight>
                <a:latin typeface="Arial" panose="020B0604020202020204" pitchFamily="34" charset="0"/>
                <a:cs typeface="Arial" panose="020B0604020202020204" pitchFamily="34" charset="0"/>
              </a:rPr>
              <a:t>conda</a:t>
            </a:r>
            <a:r>
              <a:rPr lang="en-US" sz="1400" b="0" i="0" dirty="0">
                <a:solidFill>
                  <a:srgbClr val="5C5C5C"/>
                </a:solidFill>
                <a:effectLst/>
                <a:highlight>
                  <a:srgbClr val="FFFFFF"/>
                </a:highlight>
                <a:latin typeface="Arial" panose="020B0604020202020204" pitchFamily="34" charset="0"/>
                <a:cs typeface="Arial" panose="020B0604020202020204" pitchFamily="34" charset="0"/>
              </a:rPr>
              <a:t> install pandas=1.3.3</a:t>
            </a:r>
          </a:p>
        </p:txBody>
      </p:sp>
      <p:sp>
        <p:nvSpPr>
          <p:cNvPr id="34" name="TextBox 33">
            <a:extLst>
              <a:ext uri="{FF2B5EF4-FFF2-40B4-BE49-F238E27FC236}">
                <a16:creationId xmlns:a16="http://schemas.microsoft.com/office/drawing/2014/main" id="{0663A4AA-B3E4-1797-642C-6289B60A5F65}"/>
              </a:ext>
            </a:extLst>
          </p:cNvPr>
          <p:cNvSpPr txBox="1"/>
          <p:nvPr/>
        </p:nvSpPr>
        <p:spPr>
          <a:xfrm>
            <a:off x="376862" y="2290410"/>
            <a:ext cx="590139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x.x.x</a:t>
            </a:r>
            <a:r>
              <a:rPr lang="en-US" sz="1600" dirty="0">
                <a:latin typeface="Arial" panose="020B0604020202020204" pitchFamily="34" charset="0"/>
                <a:cs typeface="Arial" panose="020B0604020202020204" pitchFamily="34" charset="0"/>
              </a:rPr>
              <a:t> is the </a:t>
            </a:r>
            <a:r>
              <a:rPr lang="en-US" sz="1600" i="1" dirty="0">
                <a:latin typeface="Arial" panose="020B0604020202020204" pitchFamily="34" charset="0"/>
                <a:cs typeface="Arial" panose="020B0604020202020204" pitchFamily="34" charset="0"/>
              </a:rPr>
              <a:t>pandas</a:t>
            </a:r>
            <a:r>
              <a:rPr lang="en-US" sz="1600" dirty="0">
                <a:latin typeface="Arial" panose="020B0604020202020204" pitchFamily="34" charset="0"/>
                <a:cs typeface="Arial" panose="020B0604020202020204" pitchFamily="34" charset="0"/>
              </a:rPr>
              <a:t> version of you want, not necessary.)</a:t>
            </a:r>
          </a:p>
        </p:txBody>
      </p:sp>
      <p:sp>
        <p:nvSpPr>
          <p:cNvPr id="38" name="TextBox 37">
            <a:extLst>
              <a:ext uri="{FF2B5EF4-FFF2-40B4-BE49-F238E27FC236}">
                <a16:creationId xmlns:a16="http://schemas.microsoft.com/office/drawing/2014/main" id="{FF425771-D90A-483E-8D4B-1F16DE568F33}"/>
              </a:ext>
            </a:extLst>
          </p:cNvPr>
          <p:cNvSpPr txBox="1"/>
          <p:nvPr/>
        </p:nvSpPr>
        <p:spPr>
          <a:xfrm>
            <a:off x="430280" y="4307193"/>
            <a:ext cx="3332835" cy="698717"/>
          </a:xfrm>
          <a:prstGeom prst="rect">
            <a:avLst/>
          </a:prstGeom>
          <a:noFill/>
        </p:spPr>
        <p:txBody>
          <a:bodyPr wrap="square">
            <a:spAutoFit/>
          </a:bodyPr>
          <a:lstStyle/>
          <a:p>
            <a:pPr algn="l">
              <a:lnSpc>
                <a:spcPct val="150000"/>
              </a:lnSpc>
            </a:pPr>
            <a:r>
              <a:rPr lang="en-US" sz="1400" b="0" i="0" dirty="0">
                <a:solidFill>
                  <a:srgbClr val="A626A4"/>
                </a:solidFill>
                <a:effectLst/>
                <a:highlight>
                  <a:srgbClr val="F8F8F8"/>
                </a:highlight>
                <a:latin typeface="Arial" panose="020B0604020202020204" pitchFamily="34" charset="0"/>
                <a:cs typeface="Arial" panose="020B0604020202020204" pitchFamily="34" charset="0"/>
              </a:rPr>
              <a:t>import</a:t>
            </a:r>
            <a:r>
              <a:rPr lang="en-US" sz="1400" b="0" i="0" dirty="0">
                <a:solidFill>
                  <a:srgbClr val="5C5C5C"/>
                </a:solidFill>
                <a:effectLst/>
                <a:highlight>
                  <a:srgbClr val="F8F8F8"/>
                </a:highlight>
                <a:latin typeface="Arial" panose="020B0604020202020204" pitchFamily="34" charset="0"/>
                <a:cs typeface="Arial" panose="020B0604020202020204" pitchFamily="34" charset="0"/>
              </a:rPr>
              <a:t> pandas </a:t>
            </a:r>
            <a:r>
              <a:rPr lang="en-US" sz="1400" b="0" i="0" dirty="0">
                <a:solidFill>
                  <a:srgbClr val="A626A4"/>
                </a:solidFill>
                <a:effectLst/>
                <a:highlight>
                  <a:srgbClr val="F8F8F8"/>
                </a:highlight>
                <a:latin typeface="Arial" panose="020B0604020202020204" pitchFamily="34" charset="0"/>
                <a:cs typeface="Arial" panose="020B0604020202020204" pitchFamily="34" charset="0"/>
              </a:rPr>
              <a:t>as</a:t>
            </a:r>
            <a:r>
              <a:rPr lang="en-US" sz="1400" b="0" i="0" dirty="0">
                <a:solidFill>
                  <a:srgbClr val="5C5C5C"/>
                </a:solidFill>
                <a:effectLst/>
                <a:highlight>
                  <a:srgbClr val="F8F8F8"/>
                </a:highlight>
                <a:latin typeface="Arial" panose="020B0604020202020204" pitchFamily="34" charset="0"/>
                <a:cs typeface="Arial" panose="020B0604020202020204" pitchFamily="34" charset="0"/>
              </a:rPr>
              <a:t> pd</a:t>
            </a:r>
          </a:p>
          <a:p>
            <a:pPr algn="l">
              <a:lnSpc>
                <a:spcPct val="150000"/>
              </a:lnSpc>
            </a:pPr>
            <a:r>
              <a:rPr lang="en-US" sz="1400" b="0" i="0" dirty="0">
                <a:solidFill>
                  <a:srgbClr val="5C5C5C"/>
                </a:solidFill>
                <a:effectLst/>
                <a:highlight>
                  <a:srgbClr val="FFFFFF"/>
                </a:highlight>
                <a:latin typeface="Arial" panose="020B0604020202020204" pitchFamily="34" charset="0"/>
                <a:cs typeface="Arial" panose="020B0604020202020204" pitchFamily="34" charset="0"/>
              </a:rPr>
              <a:t>print(</a:t>
            </a:r>
            <a:r>
              <a:rPr lang="en-US" sz="1400" b="0" i="0" dirty="0" err="1">
                <a:solidFill>
                  <a:srgbClr val="5C5C5C"/>
                </a:solidFill>
                <a:effectLst/>
                <a:highlight>
                  <a:srgbClr val="FFFFFF"/>
                </a:highlight>
                <a:latin typeface="Arial" panose="020B0604020202020204" pitchFamily="34" charset="0"/>
                <a:cs typeface="Arial" panose="020B0604020202020204" pitchFamily="34" charset="0"/>
              </a:rPr>
              <a:t>pd.__version</a:t>
            </a:r>
            <a:r>
              <a:rPr lang="en-US" sz="1400" b="0" i="0" dirty="0">
                <a:solidFill>
                  <a:srgbClr val="5C5C5C"/>
                </a:solidFill>
                <a:effectLst/>
                <a:highlight>
                  <a:srgbClr val="FFFFFF"/>
                </a:highlight>
                <a:latin typeface="Arial" panose="020B0604020202020204" pitchFamily="34" charset="0"/>
                <a:cs typeface="Arial" panose="020B0604020202020204" pitchFamily="34" charset="0"/>
              </a:rPr>
              <a:t>__)</a:t>
            </a:r>
          </a:p>
        </p:txBody>
      </p:sp>
      <p:sp>
        <p:nvSpPr>
          <p:cNvPr id="39" name="TextBox 38">
            <a:extLst>
              <a:ext uri="{FF2B5EF4-FFF2-40B4-BE49-F238E27FC236}">
                <a16:creationId xmlns:a16="http://schemas.microsoft.com/office/drawing/2014/main" id="{3F616A0D-D31D-D649-C972-14E954D95D55}"/>
              </a:ext>
            </a:extLst>
          </p:cNvPr>
          <p:cNvSpPr txBox="1"/>
          <p:nvPr/>
        </p:nvSpPr>
        <p:spPr>
          <a:xfrm>
            <a:off x="376862" y="3749457"/>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need to check the version of pandas: </a:t>
            </a:r>
          </a:p>
        </p:txBody>
      </p:sp>
      <p:sp>
        <p:nvSpPr>
          <p:cNvPr id="40" name="TextBox 39">
            <a:extLst>
              <a:ext uri="{FF2B5EF4-FFF2-40B4-BE49-F238E27FC236}">
                <a16:creationId xmlns:a16="http://schemas.microsoft.com/office/drawing/2014/main" id="{C23B07ED-7997-443A-0FB3-676D3B060081}"/>
              </a:ext>
            </a:extLst>
          </p:cNvPr>
          <p:cNvSpPr txBox="1"/>
          <p:nvPr/>
        </p:nvSpPr>
        <p:spPr>
          <a:xfrm>
            <a:off x="3656279" y="2892511"/>
            <a:ext cx="44641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or</a:t>
            </a:r>
          </a:p>
        </p:txBody>
      </p:sp>
      <p:sp>
        <p:nvSpPr>
          <p:cNvPr id="42" name="TextBox 41">
            <a:extLst>
              <a:ext uri="{FF2B5EF4-FFF2-40B4-BE49-F238E27FC236}">
                <a16:creationId xmlns:a16="http://schemas.microsoft.com/office/drawing/2014/main" id="{BD53BD49-BFA4-BBDF-E1E1-E00D7EE8A415}"/>
              </a:ext>
            </a:extLst>
          </p:cNvPr>
          <p:cNvSpPr txBox="1"/>
          <p:nvPr/>
        </p:nvSpPr>
        <p:spPr>
          <a:xfrm>
            <a:off x="4211210" y="4528595"/>
            <a:ext cx="2373197" cy="307777"/>
          </a:xfrm>
          <a:prstGeom prst="rect">
            <a:avLst/>
          </a:prstGeom>
          <a:noFill/>
        </p:spPr>
        <p:txBody>
          <a:bodyPr wrap="square">
            <a:spAutoFit/>
          </a:bodyPr>
          <a:lstStyle/>
          <a:p>
            <a:pPr algn="l"/>
            <a:r>
              <a:rPr lang="en-US" sz="1400" b="0" i="0" dirty="0">
                <a:solidFill>
                  <a:srgbClr val="5C5C5C"/>
                </a:solidFill>
                <a:effectLst/>
                <a:highlight>
                  <a:srgbClr val="F8F8F8"/>
                </a:highlight>
                <a:latin typeface="Arial" panose="020B0604020202020204" pitchFamily="34" charset="0"/>
                <a:cs typeface="Arial" panose="020B0604020202020204" pitchFamily="34" charset="0"/>
              </a:rPr>
              <a:t>pip show pandas</a:t>
            </a:r>
          </a:p>
        </p:txBody>
      </p:sp>
      <p:sp>
        <p:nvSpPr>
          <p:cNvPr id="43" name="TextBox 42">
            <a:extLst>
              <a:ext uri="{FF2B5EF4-FFF2-40B4-BE49-F238E27FC236}">
                <a16:creationId xmlns:a16="http://schemas.microsoft.com/office/drawing/2014/main" id="{E5CE025B-5C0E-FADD-5935-B7EFA0496FC7}"/>
              </a:ext>
            </a:extLst>
          </p:cNvPr>
          <p:cNvSpPr txBox="1"/>
          <p:nvPr/>
        </p:nvSpPr>
        <p:spPr>
          <a:xfrm>
            <a:off x="3104350" y="4510623"/>
            <a:ext cx="44641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or</a:t>
            </a:r>
          </a:p>
        </p:txBody>
      </p:sp>
      <p:sp>
        <p:nvSpPr>
          <p:cNvPr id="44" name="TextBox 43">
            <a:extLst>
              <a:ext uri="{FF2B5EF4-FFF2-40B4-BE49-F238E27FC236}">
                <a16:creationId xmlns:a16="http://schemas.microsoft.com/office/drawing/2014/main" id="{687580DF-FD1C-3445-8150-05634CB06C5E}"/>
              </a:ext>
            </a:extLst>
          </p:cNvPr>
          <p:cNvSpPr txBox="1"/>
          <p:nvPr/>
        </p:nvSpPr>
        <p:spPr>
          <a:xfrm>
            <a:off x="376862" y="5246178"/>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If you need to uninstall pandas: </a:t>
            </a:r>
          </a:p>
        </p:txBody>
      </p:sp>
      <p:sp>
        <p:nvSpPr>
          <p:cNvPr id="47" name="TextBox 46">
            <a:extLst>
              <a:ext uri="{FF2B5EF4-FFF2-40B4-BE49-F238E27FC236}">
                <a16:creationId xmlns:a16="http://schemas.microsoft.com/office/drawing/2014/main" id="{CEFA9209-A2D1-9FA2-090D-4D7ACF9127C3}"/>
              </a:ext>
            </a:extLst>
          </p:cNvPr>
          <p:cNvSpPr txBox="1"/>
          <p:nvPr/>
        </p:nvSpPr>
        <p:spPr>
          <a:xfrm>
            <a:off x="376862" y="5871427"/>
            <a:ext cx="2363771" cy="307777"/>
          </a:xfrm>
          <a:prstGeom prst="rect">
            <a:avLst/>
          </a:prstGeom>
          <a:noFill/>
        </p:spPr>
        <p:txBody>
          <a:bodyPr wrap="square">
            <a:spAutoFit/>
          </a:bodyPr>
          <a:lstStyle/>
          <a:p>
            <a:pPr algn="l"/>
            <a:r>
              <a:rPr lang="en-US" sz="1400" b="0" i="0" dirty="0">
                <a:solidFill>
                  <a:srgbClr val="5C5C5C"/>
                </a:solidFill>
                <a:effectLst/>
                <a:highlight>
                  <a:srgbClr val="F8F8F8"/>
                </a:highlight>
                <a:latin typeface="Arial" panose="020B0604020202020204" pitchFamily="34" charset="0"/>
                <a:cs typeface="Arial" panose="020B0604020202020204" pitchFamily="34" charset="0"/>
              </a:rPr>
              <a:t>pip uninstall pandas</a:t>
            </a:r>
          </a:p>
        </p:txBody>
      </p:sp>
      <p:sp>
        <p:nvSpPr>
          <p:cNvPr id="48" name="TextBox 47">
            <a:extLst>
              <a:ext uri="{FF2B5EF4-FFF2-40B4-BE49-F238E27FC236}">
                <a16:creationId xmlns:a16="http://schemas.microsoft.com/office/drawing/2014/main" id="{F335B9B7-3891-05CA-E149-A7BA7EC0D9F6}"/>
              </a:ext>
            </a:extLst>
          </p:cNvPr>
          <p:cNvSpPr txBox="1"/>
          <p:nvPr/>
        </p:nvSpPr>
        <p:spPr>
          <a:xfrm>
            <a:off x="2602724" y="5840649"/>
            <a:ext cx="44641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or</a:t>
            </a:r>
          </a:p>
        </p:txBody>
      </p:sp>
      <p:sp>
        <p:nvSpPr>
          <p:cNvPr id="50" name="TextBox 49">
            <a:extLst>
              <a:ext uri="{FF2B5EF4-FFF2-40B4-BE49-F238E27FC236}">
                <a16:creationId xmlns:a16="http://schemas.microsoft.com/office/drawing/2014/main" id="{5F8B91A1-3B0B-2BA3-39CB-5545A6E52E92}"/>
              </a:ext>
            </a:extLst>
          </p:cNvPr>
          <p:cNvSpPr txBox="1"/>
          <p:nvPr/>
        </p:nvSpPr>
        <p:spPr>
          <a:xfrm>
            <a:off x="3327557" y="5871427"/>
            <a:ext cx="2297783" cy="307777"/>
          </a:xfrm>
          <a:prstGeom prst="rect">
            <a:avLst/>
          </a:prstGeom>
          <a:noFill/>
        </p:spPr>
        <p:txBody>
          <a:bodyPr wrap="square">
            <a:spAutoFit/>
          </a:bodyPr>
          <a:lstStyle/>
          <a:p>
            <a:pPr algn="l"/>
            <a:r>
              <a:rPr lang="en-US" sz="1400" b="0" i="0" dirty="0" err="1">
                <a:solidFill>
                  <a:srgbClr val="5C5C5C"/>
                </a:solidFill>
                <a:effectLst/>
                <a:highlight>
                  <a:srgbClr val="F8F8F8"/>
                </a:highlight>
                <a:latin typeface="Arial" panose="020B0604020202020204" pitchFamily="34" charset="0"/>
                <a:cs typeface="Arial" panose="020B0604020202020204" pitchFamily="34" charset="0"/>
              </a:rPr>
              <a:t>conda</a:t>
            </a:r>
            <a:r>
              <a:rPr lang="en-US" sz="1400" b="0" i="0" dirty="0">
                <a:solidFill>
                  <a:srgbClr val="5C5C5C"/>
                </a:solidFill>
                <a:effectLst/>
                <a:highlight>
                  <a:srgbClr val="F8F8F8"/>
                </a:highlight>
                <a:latin typeface="Arial" panose="020B0604020202020204" pitchFamily="34" charset="0"/>
                <a:cs typeface="Arial" panose="020B0604020202020204" pitchFamily="34" charset="0"/>
              </a:rPr>
              <a:t> remove pandas</a:t>
            </a:r>
          </a:p>
        </p:txBody>
      </p:sp>
    </p:spTree>
    <p:extLst>
      <p:ext uri="{BB962C8B-B14F-4D97-AF65-F5344CB8AC3E}">
        <p14:creationId xmlns:p14="http://schemas.microsoft.com/office/powerpoint/2010/main" val="381723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sp>
        <p:nvSpPr>
          <p:cNvPr id="5" name="TextBox 4">
            <a:extLst>
              <a:ext uri="{FF2B5EF4-FFF2-40B4-BE49-F238E27FC236}">
                <a16:creationId xmlns:a16="http://schemas.microsoft.com/office/drawing/2014/main" id="{A5B4812D-8EA6-92B4-EEDB-350EB2AF8051}"/>
              </a:ext>
            </a:extLst>
          </p:cNvPr>
          <p:cNvSpPr txBox="1"/>
          <p:nvPr/>
        </p:nvSpPr>
        <p:spPr>
          <a:xfrm>
            <a:off x="430280" y="1316159"/>
            <a:ext cx="7065797" cy="2580130"/>
          </a:xfrm>
          <a:prstGeom prst="rect">
            <a:avLst/>
          </a:prstGeom>
          <a:noFill/>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2. Data Structure</a:t>
            </a: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 pandas, a data table is called a </a:t>
            </a:r>
            <a:r>
              <a:rPr lang="en-US" sz="1800" b="1" dirty="0" err="1">
                <a:solidFill>
                  <a:srgbClr val="FF0000"/>
                </a:solidFill>
                <a:latin typeface="Arial" panose="020B0604020202020204" pitchFamily="34" charset="0"/>
                <a:cs typeface="Arial" panose="020B0604020202020204" pitchFamily="34" charset="0"/>
              </a:rPr>
              <a:t>DataFrame</a:t>
            </a:r>
            <a:r>
              <a:rPr lang="en-US" sz="1800" dirty="0">
                <a:latin typeface="Arial" panose="020B0604020202020204" pitchFamily="34" charset="0"/>
                <a:cs typeface="Arial" panose="020B0604020202020204" pitchFamily="34" charset="0"/>
              </a:rPr>
              <a:t>.</a:t>
            </a:r>
          </a:p>
          <a:p>
            <a:pPr>
              <a:lnSpc>
                <a:spcPct val="150000"/>
              </a:lnSpc>
            </a:pPr>
            <a:r>
              <a:rPr lang="en-US" sz="1800" dirty="0">
                <a:latin typeface="Arial" panose="020B0604020202020204" pitchFamily="34" charset="0"/>
                <a:cs typeface="Arial" panose="020B0604020202020204" pitchFamily="34" charset="0"/>
              </a:rPr>
              <a:t>A two-dimensional table-like data structure, similar to a spreadsheet or SQL data table, composed of multiple Series and capable of storing </a:t>
            </a:r>
            <a:r>
              <a:rPr lang="en-US" sz="1800" dirty="0">
                <a:solidFill>
                  <a:srgbClr val="FF0000"/>
                </a:solidFill>
                <a:latin typeface="Arial" panose="020B0604020202020204" pitchFamily="34" charset="0"/>
                <a:cs typeface="Arial" panose="020B0604020202020204" pitchFamily="34" charset="0"/>
              </a:rPr>
              <a:t>various data types.</a:t>
            </a:r>
          </a:p>
        </p:txBody>
      </p:sp>
      <p:pic>
        <p:nvPicPr>
          <p:cNvPr id="9" name="Picture 8">
            <a:extLst>
              <a:ext uri="{FF2B5EF4-FFF2-40B4-BE49-F238E27FC236}">
                <a16:creationId xmlns:a16="http://schemas.microsoft.com/office/drawing/2014/main" id="{2E758B8D-0E86-7603-83B1-11D4F2723113}"/>
              </a:ext>
            </a:extLst>
          </p:cNvPr>
          <p:cNvPicPr>
            <a:picLocks noChangeAspect="1"/>
          </p:cNvPicPr>
          <p:nvPr/>
        </p:nvPicPr>
        <p:blipFill>
          <a:blip r:embed="rId2"/>
          <a:stretch>
            <a:fillRect/>
          </a:stretch>
        </p:blipFill>
        <p:spPr>
          <a:xfrm>
            <a:off x="8521395" y="3896289"/>
            <a:ext cx="2624161" cy="1948479"/>
          </a:xfrm>
          <a:prstGeom prst="rect">
            <a:avLst/>
          </a:prstGeom>
        </p:spPr>
      </p:pic>
      <p:sp>
        <p:nvSpPr>
          <p:cNvPr id="14" name="TextBox 13">
            <a:extLst>
              <a:ext uri="{FF2B5EF4-FFF2-40B4-BE49-F238E27FC236}">
                <a16:creationId xmlns:a16="http://schemas.microsoft.com/office/drawing/2014/main" id="{E416E5FE-F29F-DA62-175B-68AA80C78963}"/>
              </a:ext>
            </a:extLst>
          </p:cNvPr>
          <p:cNvSpPr txBox="1"/>
          <p:nvPr/>
        </p:nvSpPr>
        <p:spPr>
          <a:xfrm>
            <a:off x="3447716" y="4386742"/>
            <a:ext cx="3183902" cy="338554"/>
          </a:xfrm>
          <a:prstGeom prst="rect">
            <a:avLst/>
          </a:prstGeom>
          <a:noFill/>
        </p:spPr>
        <p:txBody>
          <a:bodyPr wrap="square">
            <a:spAutoFit/>
          </a:bodyPr>
          <a:lstStyle/>
          <a:p>
            <a:pPr algn="l"/>
            <a:r>
              <a:rPr lang="en-US" sz="1600" b="0" i="0" dirty="0" err="1">
                <a:solidFill>
                  <a:srgbClr val="986801"/>
                </a:solidFill>
                <a:effectLst/>
                <a:highlight>
                  <a:srgbClr val="F8F8F8"/>
                </a:highlight>
                <a:latin typeface="Consolas" panose="020B0609020204030204" pitchFamily="49" charset="0"/>
              </a:rPr>
              <a:t>df</a:t>
            </a:r>
            <a:r>
              <a:rPr lang="en-US" sz="1600" b="0" i="0" dirty="0">
                <a:solidFill>
                  <a:srgbClr val="5C5C5C"/>
                </a:solidFill>
                <a:effectLst/>
                <a:highlight>
                  <a:srgbClr val="F8F8F8"/>
                </a:highlight>
                <a:latin typeface="Consolas" panose="020B0609020204030204" pitchFamily="49" charset="0"/>
              </a:rPr>
              <a:t> = </a:t>
            </a:r>
            <a:r>
              <a:rPr lang="en-US" sz="1600" b="0" i="0" dirty="0" err="1">
                <a:solidFill>
                  <a:srgbClr val="5C5C5C"/>
                </a:solidFill>
                <a:effectLst/>
                <a:highlight>
                  <a:srgbClr val="F8F8F8"/>
                </a:highlight>
                <a:latin typeface="Consolas" panose="020B0609020204030204" pitchFamily="49" charset="0"/>
              </a:rPr>
              <a:t>pd.DataFrame</a:t>
            </a:r>
            <a:r>
              <a:rPr lang="en-US" sz="1600" b="0" i="0" dirty="0">
                <a:solidFill>
                  <a:srgbClr val="5C5C5C"/>
                </a:solidFill>
                <a:effectLst/>
                <a:highlight>
                  <a:srgbClr val="F8F8F8"/>
                </a:highlight>
                <a:latin typeface="Consolas" panose="020B0609020204030204" pitchFamily="49" charset="0"/>
              </a:rPr>
              <a:t>(data)</a:t>
            </a:r>
          </a:p>
        </p:txBody>
      </p:sp>
    </p:spTree>
    <p:extLst>
      <p:ext uri="{BB962C8B-B14F-4D97-AF65-F5344CB8AC3E}">
        <p14:creationId xmlns:p14="http://schemas.microsoft.com/office/powerpoint/2010/main" val="16184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sp>
        <p:nvSpPr>
          <p:cNvPr id="7" name="TextBox 6">
            <a:extLst>
              <a:ext uri="{FF2B5EF4-FFF2-40B4-BE49-F238E27FC236}">
                <a16:creationId xmlns:a16="http://schemas.microsoft.com/office/drawing/2014/main" id="{18101466-C110-ECA0-56D5-7E842DB67190}"/>
              </a:ext>
            </a:extLst>
          </p:cNvPr>
          <p:cNvSpPr txBox="1"/>
          <p:nvPr/>
        </p:nvSpPr>
        <p:spPr>
          <a:xfrm>
            <a:off x="430280" y="1175880"/>
            <a:ext cx="4157327" cy="496996"/>
          </a:xfrm>
          <a:prstGeom prst="rect">
            <a:avLst/>
          </a:prstGeom>
          <a:noFill/>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3. Data Read &amp; Write</a:t>
            </a:r>
          </a:p>
        </p:txBody>
      </p:sp>
      <p:pic>
        <p:nvPicPr>
          <p:cNvPr id="17" name="Picture 16">
            <a:extLst>
              <a:ext uri="{FF2B5EF4-FFF2-40B4-BE49-F238E27FC236}">
                <a16:creationId xmlns:a16="http://schemas.microsoft.com/office/drawing/2014/main" id="{9304E7E3-B3E8-3401-0A63-08259010321B}"/>
              </a:ext>
            </a:extLst>
          </p:cNvPr>
          <p:cNvPicPr>
            <a:picLocks noChangeAspect="1"/>
          </p:cNvPicPr>
          <p:nvPr/>
        </p:nvPicPr>
        <p:blipFill>
          <a:blip r:embed="rId2"/>
          <a:stretch>
            <a:fillRect/>
          </a:stretch>
        </p:blipFill>
        <p:spPr>
          <a:xfrm>
            <a:off x="430280" y="4728794"/>
            <a:ext cx="5246016" cy="1521939"/>
          </a:xfrm>
          <a:prstGeom prst="rect">
            <a:avLst/>
          </a:prstGeom>
        </p:spPr>
      </p:pic>
      <p:sp>
        <p:nvSpPr>
          <p:cNvPr id="23" name="TextBox 22">
            <a:extLst>
              <a:ext uri="{FF2B5EF4-FFF2-40B4-BE49-F238E27FC236}">
                <a16:creationId xmlns:a16="http://schemas.microsoft.com/office/drawing/2014/main" id="{6ACFFDA0-C65F-1944-BEE1-17D4767F364D}"/>
              </a:ext>
            </a:extLst>
          </p:cNvPr>
          <p:cNvSpPr txBox="1"/>
          <p:nvPr/>
        </p:nvSpPr>
        <p:spPr>
          <a:xfrm>
            <a:off x="430280" y="3186409"/>
            <a:ext cx="7322270" cy="416011"/>
          </a:xfrm>
          <a:prstGeom prst="rect">
            <a:avLst/>
          </a:prstGeom>
          <a:noFill/>
        </p:spPr>
        <p:txBody>
          <a:bodyPr wrap="square">
            <a:spAutoFit/>
          </a:bodyPr>
          <a:lstStyle/>
          <a:p>
            <a:pPr algn="l">
              <a:lnSpc>
                <a:spcPct val="150000"/>
              </a:lnSpc>
            </a:pPr>
            <a:r>
              <a:rPr lang="en-US" sz="1600" b="0" i="0" dirty="0" err="1">
                <a:solidFill>
                  <a:srgbClr val="5C5C5C"/>
                </a:solidFill>
                <a:effectLst/>
                <a:highlight>
                  <a:srgbClr val="FFFFFF"/>
                </a:highlight>
                <a:latin typeface="Arial" panose="020B0604020202020204" pitchFamily="34" charset="0"/>
                <a:cs typeface="Arial" panose="020B0604020202020204" pitchFamily="34" charset="0"/>
              </a:rPr>
              <a:t>titanic.to_excel</a:t>
            </a:r>
            <a:r>
              <a:rPr lang="en-US" sz="1600" b="0" i="0" dirty="0">
                <a:solidFill>
                  <a:srgbClr val="5C5C5C"/>
                </a:solidFill>
                <a:effectLst/>
                <a:highlight>
                  <a:srgbClr val="FFFFFF"/>
                </a:highlight>
                <a:latin typeface="Arial" panose="020B0604020202020204" pitchFamily="34" charset="0"/>
                <a:cs typeface="Arial" panose="020B0604020202020204" pitchFamily="34" charset="0"/>
              </a:rPr>
              <a:t>(</a:t>
            </a:r>
            <a:r>
              <a:rPr lang="en-US" sz="1600" b="0" i="0" dirty="0">
                <a:solidFill>
                  <a:srgbClr val="50A14F"/>
                </a:solidFill>
                <a:effectLst/>
                <a:highlight>
                  <a:srgbClr val="FFFFFF"/>
                </a:highlight>
                <a:latin typeface="Arial" panose="020B0604020202020204" pitchFamily="34" charset="0"/>
                <a:cs typeface="Arial" panose="020B0604020202020204" pitchFamily="34" charset="0"/>
              </a:rPr>
              <a:t>"</a:t>
            </a:r>
            <a:r>
              <a:rPr lang="en-US" sz="1600" b="0" i="0" dirty="0" err="1">
                <a:solidFill>
                  <a:srgbClr val="50A14F"/>
                </a:solidFill>
                <a:effectLst/>
                <a:highlight>
                  <a:srgbClr val="FFFFFF"/>
                </a:highlight>
                <a:latin typeface="Arial" panose="020B0604020202020204" pitchFamily="34" charset="0"/>
                <a:cs typeface="Arial" panose="020B0604020202020204" pitchFamily="34" charset="0"/>
              </a:rPr>
              <a:t>titanic.xlsx</a:t>
            </a:r>
            <a:r>
              <a:rPr lang="en-US" sz="1600" b="0" i="0" dirty="0">
                <a:solidFill>
                  <a:srgbClr val="50A14F"/>
                </a:solidFill>
                <a:effectLst/>
                <a:highlight>
                  <a:srgbClr val="FFFFFF"/>
                </a:highlight>
                <a:latin typeface="Arial" panose="020B0604020202020204" pitchFamily="34" charset="0"/>
                <a:cs typeface="Arial" panose="020B0604020202020204" pitchFamily="34" charset="0"/>
              </a:rPr>
              <a:t>"</a:t>
            </a:r>
            <a:r>
              <a:rPr lang="en-US" sz="1600" b="0" i="0" dirty="0">
                <a:solidFill>
                  <a:srgbClr val="5C5C5C"/>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5C5C5C"/>
                </a:solidFill>
                <a:effectLst/>
                <a:highlight>
                  <a:srgbClr val="FFFFFF"/>
                </a:highlight>
                <a:latin typeface="Arial" panose="020B0604020202020204" pitchFamily="34" charset="0"/>
                <a:cs typeface="Arial" panose="020B0604020202020204" pitchFamily="34" charset="0"/>
              </a:rPr>
              <a:t>sheet_name</a:t>
            </a:r>
            <a:r>
              <a:rPr lang="en-US" sz="1600" b="0" i="0" dirty="0">
                <a:solidFill>
                  <a:srgbClr val="5C5C5C"/>
                </a:solidFill>
                <a:effectLst/>
                <a:highlight>
                  <a:srgbClr val="FFFFFF"/>
                </a:highlight>
                <a:latin typeface="Arial" panose="020B0604020202020204" pitchFamily="34" charset="0"/>
                <a:cs typeface="Arial" panose="020B0604020202020204" pitchFamily="34" charset="0"/>
              </a:rPr>
              <a:t>=</a:t>
            </a:r>
            <a:r>
              <a:rPr lang="en-US" sz="1600" b="0" i="0" dirty="0">
                <a:solidFill>
                  <a:srgbClr val="50A14F"/>
                </a:solidFill>
                <a:effectLst/>
                <a:highlight>
                  <a:srgbClr val="FFFFFF"/>
                </a:highlight>
                <a:latin typeface="Arial" panose="020B0604020202020204" pitchFamily="34" charset="0"/>
                <a:cs typeface="Arial" panose="020B0604020202020204" pitchFamily="34" charset="0"/>
              </a:rPr>
              <a:t>"passengers"</a:t>
            </a:r>
            <a:r>
              <a:rPr lang="en-US" sz="1600" b="0" i="0" dirty="0">
                <a:solidFill>
                  <a:srgbClr val="5C5C5C"/>
                </a:solidFill>
                <a:effectLst/>
                <a:highlight>
                  <a:srgbClr val="FFFFFF"/>
                </a:highlight>
                <a:latin typeface="Arial" panose="020B0604020202020204" pitchFamily="34" charset="0"/>
                <a:cs typeface="Arial" panose="020B0604020202020204" pitchFamily="34" charset="0"/>
              </a:rPr>
              <a:t>, index=</a:t>
            </a:r>
            <a:r>
              <a:rPr lang="en-US" sz="1600" b="0" i="0" dirty="0">
                <a:solidFill>
                  <a:srgbClr val="0184BB"/>
                </a:solidFill>
                <a:effectLst/>
                <a:highlight>
                  <a:srgbClr val="FFFFFF"/>
                </a:highlight>
                <a:latin typeface="Arial" panose="020B0604020202020204" pitchFamily="34" charset="0"/>
                <a:cs typeface="Arial" panose="020B0604020202020204" pitchFamily="34" charset="0"/>
              </a:rPr>
              <a:t>False</a:t>
            </a:r>
            <a:r>
              <a:rPr lang="en-US" sz="1600" b="0" i="0" dirty="0">
                <a:solidFill>
                  <a:srgbClr val="5C5C5C"/>
                </a:solidFill>
                <a:effectLst/>
                <a:highlight>
                  <a:srgbClr val="FFFFFF"/>
                </a:highlight>
                <a:latin typeface="Arial" panose="020B0604020202020204" pitchFamily="34" charset="0"/>
                <a:cs typeface="Arial" panose="020B0604020202020204" pitchFamily="34" charset="0"/>
              </a:rPr>
              <a:t>)</a:t>
            </a:r>
          </a:p>
        </p:txBody>
      </p:sp>
      <p:sp>
        <p:nvSpPr>
          <p:cNvPr id="25" name="TextBox 24">
            <a:extLst>
              <a:ext uri="{FF2B5EF4-FFF2-40B4-BE49-F238E27FC236}">
                <a16:creationId xmlns:a16="http://schemas.microsoft.com/office/drawing/2014/main" id="{54E0EABE-2913-026B-06A3-F0661BF8ECEA}"/>
              </a:ext>
            </a:extLst>
          </p:cNvPr>
          <p:cNvSpPr txBox="1"/>
          <p:nvPr/>
        </p:nvSpPr>
        <p:spPr>
          <a:xfrm>
            <a:off x="430280" y="2024897"/>
            <a:ext cx="6096000" cy="416011"/>
          </a:xfrm>
          <a:prstGeom prst="rect">
            <a:avLst/>
          </a:prstGeom>
          <a:noFill/>
        </p:spPr>
        <p:txBody>
          <a:bodyPr wrap="square">
            <a:spAutoFit/>
          </a:bodyPr>
          <a:lstStyle/>
          <a:p>
            <a:pPr algn="l">
              <a:lnSpc>
                <a:spcPct val="150000"/>
              </a:lnSpc>
            </a:pPr>
            <a:r>
              <a:rPr lang="en-US" sz="1600" b="0" i="0" dirty="0">
                <a:solidFill>
                  <a:srgbClr val="5C5C5C"/>
                </a:solidFill>
                <a:effectLst/>
                <a:highlight>
                  <a:srgbClr val="F8F8F8"/>
                </a:highlight>
                <a:latin typeface="Arial" panose="020B0604020202020204" pitchFamily="34" charset="0"/>
                <a:cs typeface="Arial" panose="020B0604020202020204" pitchFamily="34" charset="0"/>
              </a:rPr>
              <a:t>titanic = </a:t>
            </a:r>
            <a:r>
              <a:rPr lang="en-US" sz="1600" b="0" i="0" dirty="0" err="1">
                <a:solidFill>
                  <a:srgbClr val="5C5C5C"/>
                </a:solidFill>
                <a:effectLst/>
                <a:highlight>
                  <a:srgbClr val="F8F8F8"/>
                </a:highlight>
                <a:latin typeface="Arial" panose="020B0604020202020204" pitchFamily="34" charset="0"/>
                <a:cs typeface="Arial" panose="020B0604020202020204" pitchFamily="34" charset="0"/>
              </a:rPr>
              <a:t>pd.read_csv</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a:t>
            </a:r>
            <a:r>
              <a:rPr lang="en-US" sz="1600" b="0" i="0" dirty="0">
                <a:solidFill>
                  <a:srgbClr val="50A14F"/>
                </a:solidFill>
                <a:effectLst/>
                <a:highlight>
                  <a:srgbClr val="F8F8F8"/>
                </a:highlight>
                <a:latin typeface="Arial" panose="020B0604020202020204" pitchFamily="34" charset="0"/>
                <a:cs typeface="Arial" panose="020B0604020202020204" pitchFamily="34" charset="0"/>
              </a:rPr>
              <a:t>"data/</a:t>
            </a:r>
            <a:r>
              <a:rPr lang="en-US" sz="1600" b="0" i="0" dirty="0" err="1">
                <a:solidFill>
                  <a:srgbClr val="50A14F"/>
                </a:solidFill>
                <a:effectLst/>
                <a:highlight>
                  <a:srgbClr val="F8F8F8"/>
                </a:highlight>
                <a:latin typeface="Arial" panose="020B0604020202020204" pitchFamily="34" charset="0"/>
                <a:cs typeface="Arial" panose="020B0604020202020204" pitchFamily="34" charset="0"/>
              </a:rPr>
              <a:t>titanic.csv</a:t>
            </a:r>
            <a:r>
              <a:rPr lang="en-US" sz="1600" b="0" i="0" dirty="0">
                <a:solidFill>
                  <a:srgbClr val="50A14F"/>
                </a:solidFill>
                <a:effectLst/>
                <a:highlight>
                  <a:srgbClr val="F8F8F8"/>
                </a:highlight>
                <a:latin typeface="Arial" panose="020B0604020202020204" pitchFamily="34" charset="0"/>
                <a:cs typeface="Arial" panose="020B0604020202020204" pitchFamily="34" charset="0"/>
              </a:rPr>
              <a:t>"</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a:t>
            </a:r>
          </a:p>
        </p:txBody>
      </p:sp>
      <p:sp>
        <p:nvSpPr>
          <p:cNvPr id="27" name="TextBox 26">
            <a:extLst>
              <a:ext uri="{FF2B5EF4-FFF2-40B4-BE49-F238E27FC236}">
                <a16:creationId xmlns:a16="http://schemas.microsoft.com/office/drawing/2014/main" id="{023E26BD-6715-AE1D-4271-DE918833129F}"/>
              </a:ext>
            </a:extLst>
          </p:cNvPr>
          <p:cNvSpPr txBox="1"/>
          <p:nvPr/>
        </p:nvSpPr>
        <p:spPr>
          <a:xfrm>
            <a:off x="430280" y="2453515"/>
            <a:ext cx="7065796" cy="416011"/>
          </a:xfrm>
          <a:prstGeom prst="rect">
            <a:avLst/>
          </a:prstGeom>
          <a:noFill/>
        </p:spPr>
        <p:txBody>
          <a:bodyPr wrap="square">
            <a:spAutoFit/>
          </a:bodyPr>
          <a:lstStyle/>
          <a:p>
            <a:pPr algn="l">
              <a:lnSpc>
                <a:spcPct val="150000"/>
              </a:lnSpc>
            </a:pPr>
            <a:r>
              <a:rPr lang="en-US" sz="1600" b="0" i="0" dirty="0">
                <a:solidFill>
                  <a:srgbClr val="5C5C5C"/>
                </a:solidFill>
                <a:effectLst/>
                <a:highlight>
                  <a:srgbClr val="F8F8F8"/>
                </a:highlight>
                <a:latin typeface="Arial" panose="020B0604020202020204" pitchFamily="34" charset="0"/>
                <a:cs typeface="Arial" panose="020B0604020202020204" pitchFamily="34" charset="0"/>
              </a:rPr>
              <a:t>titanic = </a:t>
            </a:r>
            <a:r>
              <a:rPr lang="en-US" sz="1600" b="0" i="0" dirty="0" err="1">
                <a:solidFill>
                  <a:srgbClr val="5C5C5C"/>
                </a:solidFill>
                <a:effectLst/>
                <a:highlight>
                  <a:srgbClr val="F8F8F8"/>
                </a:highlight>
                <a:latin typeface="Arial" panose="020B0604020202020204" pitchFamily="34" charset="0"/>
                <a:cs typeface="Arial" panose="020B0604020202020204" pitchFamily="34" charset="0"/>
              </a:rPr>
              <a:t>pd.read_excel</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a:t>
            </a:r>
            <a:r>
              <a:rPr lang="en-US" sz="1600" b="0" i="0" dirty="0">
                <a:solidFill>
                  <a:srgbClr val="50A14F"/>
                </a:solidFill>
                <a:effectLst/>
                <a:highlight>
                  <a:srgbClr val="F8F8F8"/>
                </a:highlight>
                <a:latin typeface="Arial" panose="020B0604020202020204" pitchFamily="34" charset="0"/>
                <a:cs typeface="Arial" panose="020B0604020202020204" pitchFamily="34" charset="0"/>
              </a:rPr>
              <a:t>"</a:t>
            </a:r>
            <a:r>
              <a:rPr lang="en-US" sz="1600" b="0" i="0" dirty="0" err="1">
                <a:solidFill>
                  <a:srgbClr val="50A14F"/>
                </a:solidFill>
                <a:effectLst/>
                <a:highlight>
                  <a:srgbClr val="F8F8F8"/>
                </a:highlight>
                <a:latin typeface="Arial" panose="020B0604020202020204" pitchFamily="34" charset="0"/>
                <a:cs typeface="Arial" panose="020B0604020202020204" pitchFamily="34" charset="0"/>
              </a:rPr>
              <a:t>titanic.xlsx</a:t>
            </a:r>
            <a:r>
              <a:rPr lang="en-US" sz="1600" b="0" i="0" dirty="0">
                <a:solidFill>
                  <a:srgbClr val="50A14F"/>
                </a:solidFill>
                <a:effectLst/>
                <a:highlight>
                  <a:srgbClr val="F8F8F8"/>
                </a:highlight>
                <a:latin typeface="Arial" panose="020B0604020202020204" pitchFamily="34" charset="0"/>
                <a:cs typeface="Arial" panose="020B0604020202020204" pitchFamily="34" charset="0"/>
              </a:rPr>
              <a:t>"</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 </a:t>
            </a:r>
            <a:r>
              <a:rPr lang="en-US" sz="1600" b="0" i="0" dirty="0" err="1">
                <a:solidFill>
                  <a:srgbClr val="5C5C5C"/>
                </a:solidFill>
                <a:effectLst/>
                <a:highlight>
                  <a:srgbClr val="F8F8F8"/>
                </a:highlight>
                <a:latin typeface="Arial" panose="020B0604020202020204" pitchFamily="34" charset="0"/>
                <a:cs typeface="Arial" panose="020B0604020202020204" pitchFamily="34" charset="0"/>
              </a:rPr>
              <a:t>sheet_name</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a:t>
            </a:r>
            <a:r>
              <a:rPr lang="en-US" sz="1600" b="0" i="0" dirty="0">
                <a:solidFill>
                  <a:srgbClr val="50A14F"/>
                </a:solidFill>
                <a:effectLst/>
                <a:highlight>
                  <a:srgbClr val="F8F8F8"/>
                </a:highlight>
                <a:latin typeface="Arial" panose="020B0604020202020204" pitchFamily="34" charset="0"/>
                <a:cs typeface="Arial" panose="020B0604020202020204" pitchFamily="34" charset="0"/>
              </a:rPr>
              <a:t>"passengers"</a:t>
            </a:r>
            <a:r>
              <a:rPr lang="en-US" sz="1600" b="0" i="0" dirty="0">
                <a:solidFill>
                  <a:srgbClr val="5C5C5C"/>
                </a:solidFill>
                <a:effectLst/>
                <a:highlight>
                  <a:srgbClr val="F8F8F8"/>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1686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13BDCE2-C538-AC0C-A282-7817824832FB}"/>
              </a:ext>
            </a:extLst>
          </p:cNvPr>
          <p:cNvSpPr/>
          <p:nvPr/>
        </p:nvSpPr>
        <p:spPr>
          <a:xfrm>
            <a:off x="6005852" y="4767816"/>
            <a:ext cx="4504612" cy="20028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33358572-3D88-6BD7-C12B-8F8BE10A87F8}"/>
              </a:ext>
            </a:extLst>
          </p:cNvPr>
          <p:cNvSpPr/>
          <p:nvPr/>
        </p:nvSpPr>
        <p:spPr>
          <a:xfrm>
            <a:off x="430279" y="4996423"/>
            <a:ext cx="4958149" cy="1549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12BE9E1-7DF2-68F2-DAF1-713F4F10AEE7}"/>
              </a:ext>
            </a:extLst>
          </p:cNvPr>
          <p:cNvSpPr/>
          <p:nvPr/>
        </p:nvSpPr>
        <p:spPr>
          <a:xfrm>
            <a:off x="6012667" y="2902268"/>
            <a:ext cx="5327669" cy="17029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964B3868-E6C8-4C54-EF3E-3D54A4F48B0A}"/>
              </a:ext>
            </a:extLst>
          </p:cNvPr>
          <p:cNvSpPr/>
          <p:nvPr/>
        </p:nvSpPr>
        <p:spPr>
          <a:xfrm>
            <a:off x="430280" y="2970699"/>
            <a:ext cx="4958149" cy="1549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b="1" dirty="0">
                <a:latin typeface="Barlow Light"/>
              </a:rPr>
              <a:t>Pandas</a:t>
            </a:r>
            <a:endParaRPr lang="en-US" b="1" dirty="0"/>
          </a:p>
        </p:txBody>
      </p:sp>
      <p:sp>
        <p:nvSpPr>
          <p:cNvPr id="10" name="TextBox 9">
            <a:extLst>
              <a:ext uri="{FF2B5EF4-FFF2-40B4-BE49-F238E27FC236}">
                <a16:creationId xmlns:a16="http://schemas.microsoft.com/office/drawing/2014/main" id="{E5DE7A04-0300-710F-2658-3081E50D4B2F}"/>
              </a:ext>
            </a:extLst>
          </p:cNvPr>
          <p:cNvSpPr txBox="1"/>
          <p:nvPr/>
        </p:nvSpPr>
        <p:spPr>
          <a:xfrm>
            <a:off x="430280" y="1195995"/>
            <a:ext cx="9986339" cy="1702967"/>
          </a:xfrm>
          <a:prstGeom prst="rect">
            <a:avLst/>
          </a:prstGeom>
          <a:noFill/>
        </p:spPr>
        <p:txBody>
          <a:bodyPr wrap="square">
            <a:spAutoFit/>
          </a:bodyPr>
          <a:lstStyle/>
          <a:p>
            <a:pPr>
              <a:lnSpc>
                <a:spcPct val="150000"/>
              </a:lnSpc>
            </a:pPr>
            <a:r>
              <a:rPr lang="en-US" sz="1800" b="1" dirty="0">
                <a:latin typeface="Arial" panose="020B0604020202020204" pitchFamily="34" charset="0"/>
                <a:cs typeface="Arial" panose="020B0604020202020204" pitchFamily="34" charset="0"/>
              </a:rPr>
              <a:t>4. Data Cleaning and Processing</a:t>
            </a:r>
          </a:p>
          <a:p>
            <a:pPr>
              <a:lnSpc>
                <a:spcPct val="150000"/>
              </a:lnSpc>
            </a:pPr>
            <a:r>
              <a:rPr lang="en-US" sz="1800" dirty="0">
                <a:latin typeface="Arial" panose="020B0604020202020204" pitchFamily="34" charset="0"/>
                <a:cs typeface="Arial" panose="020B0604020202020204" pitchFamily="34" charset="0"/>
              </a:rPr>
              <a:t>Handling Missing Data: Provides methods to fill, delete, and interpolate missing data.</a:t>
            </a:r>
          </a:p>
          <a:p>
            <a:pPr>
              <a:lnSpc>
                <a:spcPct val="150000"/>
              </a:lnSpc>
            </a:pPr>
            <a:r>
              <a:rPr lang="en-US" sz="1800" dirty="0">
                <a:latin typeface="Arial" panose="020B0604020202020204" pitchFamily="34" charset="0"/>
                <a:cs typeface="Arial" panose="020B0604020202020204" pitchFamily="34" charset="0"/>
              </a:rPr>
              <a:t>Data Transformation: Supports data type conversion, data sorting, data reshaping, and other operations.</a:t>
            </a:r>
          </a:p>
        </p:txBody>
      </p:sp>
      <p:sp>
        <p:nvSpPr>
          <p:cNvPr id="15" name="TextBox 14">
            <a:extLst>
              <a:ext uri="{FF2B5EF4-FFF2-40B4-BE49-F238E27FC236}">
                <a16:creationId xmlns:a16="http://schemas.microsoft.com/office/drawing/2014/main" id="{B0695F46-C04D-00F1-41A8-ECAEAFD696E1}"/>
              </a:ext>
            </a:extLst>
          </p:cNvPr>
          <p:cNvSpPr txBox="1"/>
          <p:nvPr/>
        </p:nvSpPr>
        <p:spPr>
          <a:xfrm>
            <a:off x="475085" y="3066062"/>
            <a:ext cx="1864150" cy="338554"/>
          </a:xfrm>
          <a:prstGeom prst="rect">
            <a:avLst/>
          </a:prstGeom>
          <a:noFill/>
        </p:spPr>
        <p:txBody>
          <a:bodyPr wrap="square">
            <a:spAutoFit/>
          </a:bodyPr>
          <a:lstStyle/>
          <a:p>
            <a:r>
              <a:rPr lang="en-US" sz="1600" dirty="0">
                <a:solidFill>
                  <a:srgbClr val="797129"/>
                </a:solidFill>
                <a:effectLst/>
              </a:rPr>
              <a:t>type</a:t>
            </a:r>
            <a:r>
              <a:rPr lang="en-US" sz="1600" dirty="0">
                <a:solidFill>
                  <a:srgbClr val="545454"/>
                </a:solidFill>
                <a:effectLst/>
              </a:rPr>
              <a:t>(titanic[</a:t>
            </a:r>
            <a:r>
              <a:rPr lang="en-US" sz="1600" dirty="0">
                <a:solidFill>
                  <a:srgbClr val="008000"/>
                </a:solidFill>
                <a:effectLst/>
              </a:rPr>
              <a:t>"Age"</a:t>
            </a:r>
            <a:r>
              <a:rPr lang="en-US" sz="1600" dirty="0">
                <a:solidFill>
                  <a:srgbClr val="545454"/>
                </a:solidFill>
                <a:effectLst/>
              </a:rPr>
              <a:t>])</a:t>
            </a:r>
            <a:endParaRPr lang="en-US" sz="1600" dirty="0"/>
          </a:p>
        </p:txBody>
      </p:sp>
      <p:sp>
        <p:nvSpPr>
          <p:cNvPr id="17" name="TextBox 16">
            <a:extLst>
              <a:ext uri="{FF2B5EF4-FFF2-40B4-BE49-F238E27FC236}">
                <a16:creationId xmlns:a16="http://schemas.microsoft.com/office/drawing/2014/main" id="{9F35E406-2684-6FF0-BE40-A192975EC9F6}"/>
              </a:ext>
            </a:extLst>
          </p:cNvPr>
          <p:cNvSpPr txBox="1"/>
          <p:nvPr/>
        </p:nvSpPr>
        <p:spPr>
          <a:xfrm>
            <a:off x="576110" y="5036826"/>
            <a:ext cx="1968683" cy="338554"/>
          </a:xfrm>
          <a:prstGeom prst="rect">
            <a:avLst/>
          </a:prstGeom>
          <a:noFill/>
        </p:spPr>
        <p:txBody>
          <a:bodyPr wrap="square">
            <a:spAutoFit/>
          </a:bodyPr>
          <a:lstStyle/>
          <a:p>
            <a:r>
              <a:rPr lang="en-US" sz="1600" dirty="0">
                <a:solidFill>
                  <a:srgbClr val="545454"/>
                </a:solidFill>
                <a:effectLst/>
              </a:rPr>
              <a:t>titanic[</a:t>
            </a:r>
            <a:r>
              <a:rPr lang="en-US" sz="1600" dirty="0">
                <a:solidFill>
                  <a:srgbClr val="008000"/>
                </a:solidFill>
                <a:effectLst/>
              </a:rPr>
              <a:t>"Age"</a:t>
            </a:r>
            <a:r>
              <a:rPr lang="en-US" sz="1600" dirty="0">
                <a:solidFill>
                  <a:srgbClr val="545454"/>
                </a:solidFill>
                <a:effectLst/>
              </a:rPr>
              <a:t>]</a:t>
            </a:r>
            <a:r>
              <a:rPr lang="en-US" sz="1600" dirty="0">
                <a:solidFill>
                  <a:srgbClr val="008000"/>
                </a:solidFill>
                <a:effectLst/>
              </a:rPr>
              <a:t>.</a:t>
            </a:r>
            <a:r>
              <a:rPr lang="en-US" sz="1600" dirty="0">
                <a:solidFill>
                  <a:srgbClr val="545454"/>
                </a:solidFill>
                <a:effectLst/>
              </a:rPr>
              <a:t>shape</a:t>
            </a:r>
            <a:endParaRPr lang="en-US" sz="1600" dirty="0"/>
          </a:p>
        </p:txBody>
      </p:sp>
      <p:pic>
        <p:nvPicPr>
          <p:cNvPr id="18" name="Picture 17">
            <a:extLst>
              <a:ext uri="{FF2B5EF4-FFF2-40B4-BE49-F238E27FC236}">
                <a16:creationId xmlns:a16="http://schemas.microsoft.com/office/drawing/2014/main" id="{FF9162DC-6976-10DC-F667-3B5C815DF4A1}"/>
              </a:ext>
            </a:extLst>
          </p:cNvPr>
          <p:cNvPicPr>
            <a:picLocks noChangeAspect="1"/>
          </p:cNvPicPr>
          <p:nvPr/>
        </p:nvPicPr>
        <p:blipFill rotWithShape="1">
          <a:blip r:embed="rId2"/>
          <a:srcRect l="22962" t="-1257" b="-1"/>
          <a:stretch/>
        </p:blipFill>
        <p:spPr>
          <a:xfrm>
            <a:off x="2963473" y="3111321"/>
            <a:ext cx="2350996" cy="248036"/>
          </a:xfrm>
          <a:prstGeom prst="rect">
            <a:avLst/>
          </a:prstGeom>
        </p:spPr>
      </p:pic>
      <p:pic>
        <p:nvPicPr>
          <p:cNvPr id="19" name="Picture 18">
            <a:extLst>
              <a:ext uri="{FF2B5EF4-FFF2-40B4-BE49-F238E27FC236}">
                <a16:creationId xmlns:a16="http://schemas.microsoft.com/office/drawing/2014/main" id="{3B26659A-7E14-E33F-E0C5-25874781B203}"/>
              </a:ext>
            </a:extLst>
          </p:cNvPr>
          <p:cNvPicPr>
            <a:picLocks noChangeAspect="1"/>
          </p:cNvPicPr>
          <p:nvPr/>
        </p:nvPicPr>
        <p:blipFill>
          <a:blip r:embed="rId3"/>
          <a:stretch>
            <a:fillRect/>
          </a:stretch>
        </p:blipFill>
        <p:spPr>
          <a:xfrm>
            <a:off x="3071631" y="5109086"/>
            <a:ext cx="582105" cy="194035"/>
          </a:xfrm>
          <a:prstGeom prst="rect">
            <a:avLst/>
          </a:prstGeom>
        </p:spPr>
      </p:pic>
      <p:sp>
        <p:nvSpPr>
          <p:cNvPr id="21" name="TextBox 20">
            <a:extLst>
              <a:ext uri="{FF2B5EF4-FFF2-40B4-BE49-F238E27FC236}">
                <a16:creationId xmlns:a16="http://schemas.microsoft.com/office/drawing/2014/main" id="{CA5ECDF1-2C43-27FD-AA59-93CABF6AC229}"/>
              </a:ext>
            </a:extLst>
          </p:cNvPr>
          <p:cNvSpPr txBox="1"/>
          <p:nvPr/>
        </p:nvSpPr>
        <p:spPr>
          <a:xfrm>
            <a:off x="6153641" y="3295190"/>
            <a:ext cx="2908136" cy="338554"/>
          </a:xfrm>
          <a:prstGeom prst="rect">
            <a:avLst/>
          </a:prstGeom>
          <a:noFill/>
        </p:spPr>
        <p:txBody>
          <a:bodyPr wrap="square">
            <a:spAutoFit/>
          </a:bodyPr>
          <a:lstStyle/>
          <a:p>
            <a:r>
              <a:rPr lang="en-US" sz="1600" dirty="0" err="1">
                <a:solidFill>
                  <a:srgbClr val="545454"/>
                </a:solidFill>
                <a:effectLst/>
              </a:rPr>
              <a:t>age_sex</a:t>
            </a:r>
            <a:r>
              <a:rPr lang="en-US" sz="1600" dirty="0"/>
              <a:t> </a:t>
            </a:r>
            <a:r>
              <a:rPr lang="en-US" sz="1600" dirty="0">
                <a:solidFill>
                  <a:srgbClr val="008000"/>
                </a:solidFill>
                <a:effectLst/>
              </a:rPr>
              <a:t>=</a:t>
            </a:r>
            <a:r>
              <a:rPr lang="en-US" sz="1600" dirty="0"/>
              <a:t> </a:t>
            </a:r>
            <a:r>
              <a:rPr lang="en-US" sz="1600" dirty="0">
                <a:solidFill>
                  <a:srgbClr val="545454"/>
                </a:solidFill>
                <a:effectLst/>
              </a:rPr>
              <a:t>titanic[[</a:t>
            </a:r>
            <a:r>
              <a:rPr lang="en-US" sz="1600" dirty="0">
                <a:solidFill>
                  <a:srgbClr val="008000"/>
                </a:solidFill>
                <a:effectLst/>
              </a:rPr>
              <a:t>"Age"</a:t>
            </a:r>
            <a:r>
              <a:rPr lang="en-US" sz="1600" dirty="0">
                <a:solidFill>
                  <a:srgbClr val="545454"/>
                </a:solidFill>
                <a:effectLst/>
              </a:rPr>
              <a:t>,</a:t>
            </a:r>
            <a:r>
              <a:rPr lang="en-US" sz="1600" dirty="0"/>
              <a:t> </a:t>
            </a:r>
            <a:r>
              <a:rPr lang="en-US" sz="1600" dirty="0">
                <a:solidFill>
                  <a:srgbClr val="008000"/>
                </a:solidFill>
                <a:effectLst/>
              </a:rPr>
              <a:t>"Sex"</a:t>
            </a:r>
            <a:r>
              <a:rPr lang="en-US" sz="1600" dirty="0">
                <a:solidFill>
                  <a:srgbClr val="545454"/>
                </a:solidFill>
                <a:effectLst/>
              </a:rPr>
              <a:t>]]</a:t>
            </a:r>
            <a:endParaRPr lang="en-US" sz="1600" dirty="0"/>
          </a:p>
        </p:txBody>
      </p:sp>
      <p:sp>
        <p:nvSpPr>
          <p:cNvPr id="23" name="TextBox 22">
            <a:extLst>
              <a:ext uri="{FF2B5EF4-FFF2-40B4-BE49-F238E27FC236}">
                <a16:creationId xmlns:a16="http://schemas.microsoft.com/office/drawing/2014/main" id="{A14B6274-E646-4142-CB8E-1D3B31AF8D53}"/>
              </a:ext>
            </a:extLst>
          </p:cNvPr>
          <p:cNvSpPr txBox="1"/>
          <p:nvPr/>
        </p:nvSpPr>
        <p:spPr>
          <a:xfrm>
            <a:off x="6158264" y="3644388"/>
            <a:ext cx="1577419" cy="338554"/>
          </a:xfrm>
          <a:prstGeom prst="rect">
            <a:avLst/>
          </a:prstGeom>
          <a:noFill/>
        </p:spPr>
        <p:txBody>
          <a:bodyPr wrap="square">
            <a:spAutoFit/>
          </a:bodyPr>
          <a:lstStyle/>
          <a:p>
            <a:r>
              <a:rPr lang="en-US" sz="1600" dirty="0" err="1">
                <a:solidFill>
                  <a:srgbClr val="545454"/>
                </a:solidFill>
                <a:effectLst/>
              </a:rPr>
              <a:t>age_sex</a:t>
            </a:r>
            <a:r>
              <a:rPr lang="en-US" sz="1600" dirty="0" err="1">
                <a:solidFill>
                  <a:srgbClr val="008000"/>
                </a:solidFill>
                <a:effectLst/>
              </a:rPr>
              <a:t>.</a:t>
            </a:r>
            <a:r>
              <a:rPr lang="en-US" sz="1600" dirty="0" err="1">
                <a:solidFill>
                  <a:srgbClr val="545454"/>
                </a:solidFill>
                <a:effectLst/>
              </a:rPr>
              <a:t>head</a:t>
            </a:r>
            <a:r>
              <a:rPr lang="en-US" sz="1600" dirty="0">
                <a:solidFill>
                  <a:srgbClr val="545454"/>
                </a:solidFill>
                <a:effectLst/>
              </a:rPr>
              <a:t>()</a:t>
            </a:r>
            <a:endParaRPr lang="en-US" sz="1600" dirty="0"/>
          </a:p>
        </p:txBody>
      </p:sp>
      <p:pic>
        <p:nvPicPr>
          <p:cNvPr id="24" name="Picture 23">
            <a:extLst>
              <a:ext uri="{FF2B5EF4-FFF2-40B4-BE49-F238E27FC236}">
                <a16:creationId xmlns:a16="http://schemas.microsoft.com/office/drawing/2014/main" id="{B92537B6-B864-5063-0080-AE8D5A50D535}"/>
              </a:ext>
            </a:extLst>
          </p:cNvPr>
          <p:cNvPicPr>
            <a:picLocks noChangeAspect="1"/>
          </p:cNvPicPr>
          <p:nvPr/>
        </p:nvPicPr>
        <p:blipFill>
          <a:blip r:embed="rId4"/>
          <a:stretch>
            <a:fillRect/>
          </a:stretch>
        </p:blipFill>
        <p:spPr>
          <a:xfrm>
            <a:off x="9684605" y="3249235"/>
            <a:ext cx="1464027" cy="1030598"/>
          </a:xfrm>
          <a:prstGeom prst="rect">
            <a:avLst/>
          </a:prstGeom>
        </p:spPr>
      </p:pic>
      <p:cxnSp>
        <p:nvCxnSpPr>
          <p:cNvPr id="26" name="Straight Arrow Connector 25">
            <a:extLst>
              <a:ext uri="{FF2B5EF4-FFF2-40B4-BE49-F238E27FC236}">
                <a16:creationId xmlns:a16="http://schemas.microsoft.com/office/drawing/2014/main" id="{E5A0EC7B-0631-C140-FAC4-7ECA14CA9B4F}"/>
              </a:ext>
            </a:extLst>
          </p:cNvPr>
          <p:cNvCxnSpPr>
            <a:cxnSpLocks/>
          </p:cNvCxnSpPr>
          <p:nvPr/>
        </p:nvCxnSpPr>
        <p:spPr>
          <a:xfrm>
            <a:off x="2443768" y="3235339"/>
            <a:ext cx="3730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F45C028-9753-2E81-C92D-133A1846F320}"/>
              </a:ext>
            </a:extLst>
          </p:cNvPr>
          <p:cNvCxnSpPr>
            <a:cxnSpLocks/>
          </p:cNvCxnSpPr>
          <p:nvPr/>
        </p:nvCxnSpPr>
        <p:spPr>
          <a:xfrm>
            <a:off x="2551926" y="5206103"/>
            <a:ext cx="3730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BE75AA1-1884-E6B4-EF8F-F1758F13719A}"/>
              </a:ext>
            </a:extLst>
          </p:cNvPr>
          <p:cNvCxnSpPr>
            <a:cxnSpLocks/>
          </p:cNvCxnSpPr>
          <p:nvPr/>
        </p:nvCxnSpPr>
        <p:spPr>
          <a:xfrm>
            <a:off x="9122091" y="3739429"/>
            <a:ext cx="3441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C04CF53-963C-705E-CF67-A93296D981B0}"/>
              </a:ext>
            </a:extLst>
          </p:cNvPr>
          <p:cNvSpPr txBox="1"/>
          <p:nvPr/>
        </p:nvSpPr>
        <p:spPr>
          <a:xfrm>
            <a:off x="6454666" y="4928759"/>
            <a:ext cx="3663369" cy="307777"/>
          </a:xfrm>
          <a:prstGeom prst="rect">
            <a:avLst/>
          </a:prstGeom>
          <a:noFill/>
        </p:spPr>
        <p:txBody>
          <a:bodyPr wrap="square">
            <a:spAutoFit/>
          </a:bodyPr>
          <a:lstStyle/>
          <a:p>
            <a:r>
              <a:rPr lang="en-US" sz="1400" dirty="0">
                <a:solidFill>
                  <a:srgbClr val="545454"/>
                </a:solidFill>
                <a:effectLst/>
              </a:rPr>
              <a:t>class_23</a:t>
            </a:r>
            <a:r>
              <a:rPr lang="en-US" sz="1400" dirty="0"/>
              <a:t> </a:t>
            </a:r>
            <a:r>
              <a:rPr lang="en-US" sz="1400" dirty="0">
                <a:solidFill>
                  <a:srgbClr val="008000"/>
                </a:solidFill>
                <a:effectLst/>
              </a:rPr>
              <a:t>=</a:t>
            </a:r>
            <a:r>
              <a:rPr lang="en-US" sz="1400" dirty="0"/>
              <a:t> </a:t>
            </a:r>
            <a:r>
              <a:rPr lang="en-US" sz="1400" dirty="0">
                <a:solidFill>
                  <a:srgbClr val="545454"/>
                </a:solidFill>
                <a:effectLst/>
              </a:rPr>
              <a:t>titanic[titanic[</a:t>
            </a:r>
            <a:r>
              <a:rPr lang="en-US" sz="1400" dirty="0">
                <a:solidFill>
                  <a:srgbClr val="008000"/>
                </a:solidFill>
                <a:effectLst/>
              </a:rPr>
              <a:t>"</a:t>
            </a:r>
            <a:r>
              <a:rPr lang="en-US" sz="1400" dirty="0" err="1">
                <a:solidFill>
                  <a:srgbClr val="008000"/>
                </a:solidFill>
                <a:effectLst/>
              </a:rPr>
              <a:t>Pclass</a:t>
            </a:r>
            <a:r>
              <a:rPr lang="en-US" sz="1400" dirty="0">
                <a:solidFill>
                  <a:srgbClr val="008000"/>
                </a:solidFill>
                <a:effectLst/>
              </a:rPr>
              <a:t>"</a:t>
            </a:r>
            <a:r>
              <a:rPr lang="en-US" sz="1400" dirty="0">
                <a:solidFill>
                  <a:srgbClr val="545454"/>
                </a:solidFill>
                <a:effectLst/>
              </a:rPr>
              <a:t>]</a:t>
            </a:r>
            <a:r>
              <a:rPr lang="en-US" sz="1400" dirty="0">
                <a:solidFill>
                  <a:srgbClr val="008000"/>
                </a:solidFill>
                <a:effectLst/>
              </a:rPr>
              <a:t>.</a:t>
            </a:r>
            <a:r>
              <a:rPr lang="en-US" sz="1400" dirty="0" err="1">
                <a:solidFill>
                  <a:srgbClr val="545454"/>
                </a:solidFill>
                <a:effectLst/>
              </a:rPr>
              <a:t>isin</a:t>
            </a:r>
            <a:r>
              <a:rPr lang="en-US" sz="1400" dirty="0">
                <a:solidFill>
                  <a:srgbClr val="545454"/>
                </a:solidFill>
                <a:effectLst/>
              </a:rPr>
              <a:t>([</a:t>
            </a:r>
            <a:r>
              <a:rPr lang="en-US" sz="1400" dirty="0">
                <a:solidFill>
                  <a:srgbClr val="797129"/>
                </a:solidFill>
                <a:effectLst/>
              </a:rPr>
              <a:t>2</a:t>
            </a:r>
            <a:r>
              <a:rPr lang="en-US" sz="1400" dirty="0">
                <a:solidFill>
                  <a:srgbClr val="545454"/>
                </a:solidFill>
                <a:effectLst/>
              </a:rPr>
              <a:t>,</a:t>
            </a:r>
            <a:r>
              <a:rPr lang="en-US" sz="1400" dirty="0"/>
              <a:t> </a:t>
            </a:r>
            <a:r>
              <a:rPr lang="en-US" sz="1400" dirty="0">
                <a:solidFill>
                  <a:srgbClr val="797129"/>
                </a:solidFill>
                <a:effectLst/>
              </a:rPr>
              <a:t>3</a:t>
            </a:r>
            <a:r>
              <a:rPr lang="en-US" sz="1400" dirty="0">
                <a:solidFill>
                  <a:srgbClr val="545454"/>
                </a:solidFill>
                <a:effectLst/>
              </a:rPr>
              <a:t>])]</a:t>
            </a:r>
            <a:endParaRPr lang="en-US" sz="1400" dirty="0"/>
          </a:p>
        </p:txBody>
      </p:sp>
      <p:sp>
        <p:nvSpPr>
          <p:cNvPr id="32" name="TextBox 31">
            <a:extLst>
              <a:ext uri="{FF2B5EF4-FFF2-40B4-BE49-F238E27FC236}">
                <a16:creationId xmlns:a16="http://schemas.microsoft.com/office/drawing/2014/main" id="{82E2572E-C33A-2D4B-0706-6BC1BF3B43D4}"/>
              </a:ext>
            </a:extLst>
          </p:cNvPr>
          <p:cNvSpPr txBox="1"/>
          <p:nvPr/>
        </p:nvSpPr>
        <p:spPr>
          <a:xfrm>
            <a:off x="6454666" y="5273455"/>
            <a:ext cx="1846730" cy="307777"/>
          </a:xfrm>
          <a:prstGeom prst="rect">
            <a:avLst/>
          </a:prstGeom>
          <a:noFill/>
        </p:spPr>
        <p:txBody>
          <a:bodyPr wrap="square">
            <a:spAutoFit/>
          </a:bodyPr>
          <a:lstStyle/>
          <a:p>
            <a:r>
              <a:rPr lang="en-US" sz="1400" dirty="0">
                <a:solidFill>
                  <a:srgbClr val="545454"/>
                </a:solidFill>
                <a:effectLst/>
              </a:rPr>
              <a:t>class_23</a:t>
            </a:r>
            <a:r>
              <a:rPr lang="en-US" sz="1400" dirty="0">
                <a:solidFill>
                  <a:srgbClr val="008000"/>
                </a:solidFill>
                <a:effectLst/>
              </a:rPr>
              <a:t>.</a:t>
            </a:r>
            <a:r>
              <a:rPr lang="en-US" sz="1400" dirty="0">
                <a:solidFill>
                  <a:srgbClr val="545454"/>
                </a:solidFill>
                <a:effectLst/>
              </a:rPr>
              <a:t>head()</a:t>
            </a:r>
            <a:endParaRPr lang="en-US" sz="1400" dirty="0"/>
          </a:p>
        </p:txBody>
      </p:sp>
      <p:pic>
        <p:nvPicPr>
          <p:cNvPr id="33" name="Picture 32">
            <a:extLst>
              <a:ext uri="{FF2B5EF4-FFF2-40B4-BE49-F238E27FC236}">
                <a16:creationId xmlns:a16="http://schemas.microsoft.com/office/drawing/2014/main" id="{3B4367E8-CC4D-F9AF-F867-FDDA3F7EFDED}"/>
              </a:ext>
            </a:extLst>
          </p:cNvPr>
          <p:cNvPicPr>
            <a:picLocks noChangeAspect="1"/>
          </p:cNvPicPr>
          <p:nvPr/>
        </p:nvPicPr>
        <p:blipFill>
          <a:blip r:embed="rId5"/>
          <a:stretch>
            <a:fillRect/>
          </a:stretch>
        </p:blipFill>
        <p:spPr>
          <a:xfrm>
            <a:off x="6454666" y="5842100"/>
            <a:ext cx="3116240" cy="830997"/>
          </a:xfrm>
          <a:prstGeom prst="rect">
            <a:avLst/>
          </a:prstGeom>
        </p:spPr>
      </p:pic>
      <p:cxnSp>
        <p:nvCxnSpPr>
          <p:cNvPr id="34" name="Straight Arrow Connector 33">
            <a:extLst>
              <a:ext uri="{FF2B5EF4-FFF2-40B4-BE49-F238E27FC236}">
                <a16:creationId xmlns:a16="http://schemas.microsoft.com/office/drawing/2014/main" id="{22430705-BB05-0284-2592-5BD39BBD74E0}"/>
              </a:ext>
            </a:extLst>
          </p:cNvPr>
          <p:cNvCxnSpPr>
            <a:cxnSpLocks/>
            <a:stCxn id="32" idx="3"/>
          </p:cNvCxnSpPr>
          <p:nvPr/>
        </p:nvCxnSpPr>
        <p:spPr>
          <a:xfrm>
            <a:off x="8301396" y="5427344"/>
            <a:ext cx="0" cy="391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43D962E-1B56-604A-7787-2854A6470025}"/>
              </a:ext>
            </a:extLst>
          </p:cNvPr>
          <p:cNvSpPr txBox="1"/>
          <p:nvPr/>
        </p:nvSpPr>
        <p:spPr>
          <a:xfrm>
            <a:off x="513337" y="3481838"/>
            <a:ext cx="4750639" cy="1015663"/>
          </a:xfrm>
          <a:prstGeom prst="rect">
            <a:avLst/>
          </a:prstGeom>
          <a:noFill/>
        </p:spPr>
        <p:txBody>
          <a:bodyPr wrap="square" rtlCol="0">
            <a:spAutoFit/>
          </a:bodyPr>
          <a:lstStyle/>
          <a:p>
            <a:r>
              <a:rPr lang="en-AU" sz="1200" b="1" dirty="0"/>
              <a:t>pandas</a:t>
            </a:r>
            <a:r>
              <a:rPr lang="en-AU" sz="1200" dirty="0"/>
              <a:t>: A Python library for data manipulation and analysis.</a:t>
            </a:r>
          </a:p>
          <a:p>
            <a:r>
              <a:rPr lang="en-AU" sz="1200" b="1" dirty="0" err="1"/>
              <a:t>core.series</a:t>
            </a:r>
            <a:r>
              <a:rPr lang="en-AU" sz="1200" dirty="0"/>
              <a:t>: Indicates the Series class within the core module of Pandas.</a:t>
            </a:r>
          </a:p>
          <a:p>
            <a:r>
              <a:rPr lang="en-AU" sz="1200" b="1" dirty="0"/>
              <a:t>Series</a:t>
            </a:r>
            <a:r>
              <a:rPr lang="en-AU" sz="1200" dirty="0"/>
              <a:t>: A one-dimensional array-like data structure in Pandas, similar to a table column, capable of holding various data types.</a:t>
            </a:r>
            <a:endParaRPr lang="en-US" sz="1200" dirty="0"/>
          </a:p>
        </p:txBody>
      </p:sp>
      <p:sp>
        <p:nvSpPr>
          <p:cNvPr id="6" name="TextBox 5">
            <a:extLst>
              <a:ext uri="{FF2B5EF4-FFF2-40B4-BE49-F238E27FC236}">
                <a16:creationId xmlns:a16="http://schemas.microsoft.com/office/drawing/2014/main" id="{60F876CB-10CA-4BFD-B688-1F5CC2803D0D}"/>
              </a:ext>
            </a:extLst>
          </p:cNvPr>
          <p:cNvSpPr txBox="1"/>
          <p:nvPr/>
        </p:nvSpPr>
        <p:spPr>
          <a:xfrm>
            <a:off x="541502" y="5452600"/>
            <a:ext cx="3381027" cy="830997"/>
          </a:xfrm>
          <a:prstGeom prst="rect">
            <a:avLst/>
          </a:prstGeom>
          <a:noFill/>
        </p:spPr>
        <p:txBody>
          <a:bodyPr wrap="square" rtlCol="0">
            <a:spAutoFit/>
          </a:bodyPr>
          <a:lstStyle/>
          <a:p>
            <a:r>
              <a:rPr lang="en-US" sz="1200" dirty="0"/>
              <a:t>This indicates that the "Age" column contains 891 entries or rows. The comma indicates that it's a one-dimensional structure, specifically a Series with 891 elements.</a:t>
            </a:r>
          </a:p>
        </p:txBody>
      </p:sp>
    </p:spTree>
    <p:extLst>
      <p:ext uri="{BB962C8B-B14F-4D97-AF65-F5344CB8AC3E}">
        <p14:creationId xmlns:p14="http://schemas.microsoft.com/office/powerpoint/2010/main" val="272815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1958</TotalTime>
  <Words>2365</Words>
  <Application>Microsoft Macintosh PowerPoint</Application>
  <PresentationFormat>Widescreen</PresentationFormat>
  <Paragraphs>210</Paragraphs>
  <Slides>31</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等线</vt:lpstr>
      <vt:lpstr>Lato Extended</vt:lpstr>
      <vt:lpstr>Aptos</vt:lpstr>
      <vt:lpstr>Aptos Display</vt:lpstr>
      <vt:lpstr>Arial</vt:lpstr>
      <vt:lpstr>Barlow</vt:lpstr>
      <vt:lpstr>Barlow Light</vt:lpstr>
      <vt:lpstr>Barlow SemiBold</vt:lpstr>
      <vt:lpstr>Calibri</vt:lpstr>
      <vt:lpstr>Consolas</vt:lpstr>
      <vt:lpstr>Open Sans Light</vt:lpstr>
      <vt:lpstr>Open Sans Semibold</vt:lpstr>
      <vt:lpstr>Tahoma</vt:lpstr>
      <vt:lpstr>Times New Roman</vt:lpstr>
      <vt:lpstr>office theme</vt:lpstr>
      <vt:lpstr>COS 30049 Computing Technology Innovation Project</vt:lpstr>
      <vt:lpstr>Acknowledgement of Country</vt:lpstr>
      <vt:lpstr>Objectives:  1. Understand and learn to use Pandas Library 2. Understand and learn to use Scikit-learn Library 3. Understand and learn to use Matplotlib Library 4. Understand and learn to use Seaborn Library 5. Assignment 2</vt:lpstr>
      <vt:lpstr>Python Installation Guide</vt:lpstr>
      <vt:lpstr>Pandas</vt:lpstr>
      <vt:lpstr>Pandas</vt:lpstr>
      <vt:lpstr>Pandas</vt:lpstr>
      <vt:lpstr>Pandas</vt:lpstr>
      <vt:lpstr>Pandas</vt:lpstr>
      <vt:lpstr>Pandas</vt:lpstr>
      <vt:lpstr>Scikit-learn (sklearn)</vt:lpstr>
      <vt:lpstr>Scikit-learn (sklearn)</vt:lpstr>
      <vt:lpstr>Scikit-learn (sklearn)</vt:lpstr>
      <vt:lpstr>Scikit-learn (sklearn)</vt:lpstr>
      <vt:lpstr>Scikit-learn (sklearn)</vt:lpstr>
      <vt:lpstr>Matplotlib</vt:lpstr>
      <vt:lpstr>Matplotlib</vt:lpstr>
      <vt:lpstr>Matplotlib</vt:lpstr>
      <vt:lpstr>Matplotlib</vt:lpstr>
      <vt:lpstr>Matplotlib</vt:lpstr>
      <vt:lpstr>Matplotlib</vt:lpstr>
      <vt:lpstr>Seaborn</vt:lpstr>
      <vt:lpstr>Seaborn</vt:lpstr>
      <vt:lpstr>Seaborn</vt:lpstr>
      <vt:lpstr>Seaborn</vt:lpstr>
      <vt:lpstr>Seaborn</vt:lpstr>
      <vt:lpstr>Seaborn</vt:lpstr>
      <vt:lpstr>Assignment 2: 40% of total marks</vt:lpstr>
      <vt:lpstr>Assignment 2: 40% of total marks</vt:lpstr>
      <vt:lpstr>Assignment 2: 40% of total 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Zhang</cp:lastModifiedBy>
  <cp:revision>269</cp:revision>
  <dcterms:created xsi:type="dcterms:W3CDTF">2024-06-27T05:51:48Z</dcterms:created>
  <dcterms:modified xsi:type="dcterms:W3CDTF">2024-08-27T04:33:29Z</dcterms:modified>
</cp:coreProperties>
</file>