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7" roundtripDataSignature="AMtx7mhTOAxe3gmLqx1SrH6KxRnetoId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7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aleway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15061dec48_0_159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g315061dec48_0_159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2" name="Google Shape;12;g315061dec48_0_159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g315061dec48_0_159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g315061dec48_0_1597"/>
          <p:cNvSpPr txBox="1"/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5" name="Google Shape;15;g315061dec48_0_1597"/>
          <p:cNvSpPr txBox="1"/>
          <p:nvPr>
            <p:ph idx="1" type="subTitle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g315061dec48_0_1597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g315061dec48_0_1661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5" name="Google Shape;75;g315061dec48_0_166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g315061dec48_0_166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g315061dec48_0_1661"/>
          <p:cNvSpPr txBox="1"/>
          <p:nvPr>
            <p:ph hasCustomPrompt="1" type="title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g315061dec48_0_1661"/>
          <p:cNvSpPr txBox="1"/>
          <p:nvPr>
            <p:ph idx="1" type="body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g315061dec48_0_166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5061dec48_0_1668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g315061dec48_0_160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9" name="Google Shape;19;g315061dec48_0_160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g315061dec48_0_160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g315061dec48_0_1605"/>
          <p:cNvSpPr txBox="1"/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g315061dec48_0_1605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315061dec48_0_1611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g315061dec48_0_1611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6" name="Google Shape;26;g315061dec48_0_16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g315061dec48_0_16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g315061dec48_0_1611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29" name="Google Shape;29;g315061dec48_0_1611"/>
          <p:cNvSpPr txBox="1"/>
          <p:nvPr>
            <p:ph idx="1" type="body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0" name="Google Shape;30;g315061dec48_0_161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315061dec48_0_1619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g315061dec48_0_161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4" name="Google Shape;34;g315061dec48_0_16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g315061dec48_0_16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g315061dec48_0_1619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37" name="Google Shape;37;g315061dec48_0_1619"/>
          <p:cNvSpPr txBox="1"/>
          <p:nvPr>
            <p:ph idx="1" type="body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8" name="Google Shape;38;g315061dec48_0_1619"/>
          <p:cNvSpPr txBox="1"/>
          <p:nvPr>
            <p:ph idx="2" type="body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9" name="Google Shape;39;g315061dec48_0_1619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315061dec48_0_1628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g315061dec48_0_1628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3" name="Google Shape;43;g315061dec48_0_162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g315061dec48_0_162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g315061dec48_0_1628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46" name="Google Shape;46;g315061dec48_0_1628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15061dec48_0_163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g315061dec48_0_163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0" name="Google Shape;50;g315061dec48_0_163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g315061dec48_0_16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g315061dec48_0_1635"/>
          <p:cNvSpPr txBox="1"/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53" name="Google Shape;53;g315061dec48_0_1635"/>
          <p:cNvSpPr txBox="1"/>
          <p:nvPr>
            <p:ph idx="1" type="body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4" name="Google Shape;54;g315061dec48_0_1635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g315061dec48_0_1643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57" name="Google Shape;57;g315061dec48_0_16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g315061dec48_0_164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g315061dec48_0_1643"/>
          <p:cNvSpPr txBox="1"/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g315061dec48_0_1643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15061dec48_0_164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g315061dec48_0_164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4" name="Google Shape;64;g315061dec48_0_164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g315061dec48_0_164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g315061dec48_0_1649"/>
          <p:cNvSpPr txBox="1"/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67" name="Google Shape;67;g315061dec48_0_1649"/>
          <p:cNvSpPr txBox="1"/>
          <p:nvPr>
            <p:ph idx="1" type="subTitle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8" name="Google Shape;68;g315061dec48_0_1649"/>
          <p:cNvSpPr txBox="1"/>
          <p:nvPr>
            <p:ph idx="2" type="body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9" name="Google Shape;69;g315061dec48_0_1649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15061dec48_0_1658"/>
          <p:cNvSpPr txBox="1"/>
          <p:nvPr>
            <p:ph idx="1" type="body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72" name="Google Shape;72;g315061dec48_0_1658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15061dec48_0_159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g315061dec48_0_1593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g315061dec48_0_1593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14.png"/><Relationship Id="rId9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6.png"/><Relationship Id="rId8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Relationship Id="rId4" Type="http://schemas.openxmlformats.org/officeDocument/2006/relationships/image" Target="../media/image9.png"/><Relationship Id="rId5" Type="http://schemas.openxmlformats.org/officeDocument/2006/relationships/image" Target="../media/image12.png"/><Relationship Id="rId6" Type="http://schemas.openxmlformats.org/officeDocument/2006/relationships/image" Target="../media/image11.png"/><Relationship Id="rId7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17.jpg"/><Relationship Id="rId5" Type="http://schemas.openxmlformats.org/officeDocument/2006/relationships/image" Target="../media/image5.jpg"/><Relationship Id="rId6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14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6.png"/><Relationship Id="rId8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45825" y="737675"/>
            <a:ext cx="3141400" cy="5418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/>
          <p:nvPr/>
        </p:nvSpPr>
        <p:spPr>
          <a:xfrm>
            <a:off x="1" y="992892"/>
            <a:ext cx="12192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s-CL" sz="4400">
                <a:solidFill>
                  <a:schemeClr val="dk1"/>
                </a:solidFill>
              </a:rPr>
              <a:t>2CL1CO</a:t>
            </a:r>
            <a:endParaRPr b="1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2400" u="none" cap="none" strike="noStrike">
                <a:solidFill>
                  <a:schemeClr val="dk1"/>
                </a:solidFill>
              </a:rPr>
              <a:t>PRESENTACIÓN FINAL CAPSTONE</a:t>
            </a:r>
            <a:endParaRPr b="1" i="0" sz="2400" u="none" cap="none" strike="noStrike">
              <a:solidFill>
                <a:schemeClr val="dk1"/>
              </a:solidFill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371475" y="4821550"/>
            <a:ext cx="65418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s-CL" sz="1700">
                <a:solidFill>
                  <a:schemeClr val="dk1"/>
                </a:solidFill>
              </a:rPr>
              <a:t>Docente</a:t>
            </a:r>
            <a:r>
              <a:rPr i="1" lang="es-CL" sz="1700">
                <a:solidFill>
                  <a:schemeClr val="dk1"/>
                </a:solidFill>
              </a:rPr>
              <a:t>: Fabian Alejandro Alvarez Montenegro</a:t>
            </a:r>
            <a:endParaRPr i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7625" y="2861050"/>
            <a:ext cx="5849375" cy="330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</a:rPr>
              <a:t>PROYECTO “2CL1CO”</a:t>
            </a:r>
            <a:endParaRPr/>
          </a:p>
        </p:txBody>
      </p:sp>
      <p:sp>
        <p:nvSpPr>
          <p:cNvPr id="182" name="Google Shape;182;p10"/>
          <p:cNvSpPr txBox="1"/>
          <p:nvPr/>
        </p:nvSpPr>
        <p:spPr>
          <a:xfrm>
            <a:off x="0" y="1432655"/>
            <a:ext cx="1219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3400">
                <a:solidFill>
                  <a:schemeClr val="dk1"/>
                </a:solidFill>
              </a:rPr>
              <a:t>Tecnologías utilizadas</a:t>
            </a:r>
            <a:endParaRPr b="1" sz="1200"/>
          </a:p>
        </p:txBody>
      </p:sp>
      <p:sp>
        <p:nvSpPr>
          <p:cNvPr id="183" name="Google Shape;183;p10"/>
          <p:cNvSpPr/>
          <p:nvPr/>
        </p:nvSpPr>
        <p:spPr>
          <a:xfrm>
            <a:off x="614550" y="2753600"/>
            <a:ext cx="5352900" cy="2528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s-CL" sz="1800">
                <a:solidFill>
                  <a:schemeClr val="dk1"/>
                </a:solidFill>
              </a:rPr>
              <a:t>Herramientas y Tecnologías:</a:t>
            </a:r>
            <a:endParaRPr b="1" i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i="1" lang="es-CL" sz="1800">
                <a:solidFill>
                  <a:schemeClr val="dk1"/>
                </a:solidFill>
              </a:rPr>
              <a:t>Frontend:</a:t>
            </a:r>
            <a:r>
              <a:rPr i="1" lang="es-CL" sz="1800">
                <a:solidFill>
                  <a:schemeClr val="dk1"/>
                </a:solidFill>
              </a:rPr>
              <a:t> Bootstrap, Jquery.</a:t>
            </a:r>
            <a:endParaRPr i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i="1" lang="es-CL" sz="1800">
                <a:solidFill>
                  <a:schemeClr val="dk1"/>
                </a:solidFill>
              </a:rPr>
              <a:t>Backend:</a:t>
            </a:r>
            <a:r>
              <a:rPr i="1" lang="es-CL" sz="1800">
                <a:solidFill>
                  <a:schemeClr val="dk1"/>
                </a:solidFill>
              </a:rPr>
              <a:t> PHP y Laravel.</a:t>
            </a:r>
            <a:endParaRPr i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i="1" lang="es-CL" sz="1800">
                <a:solidFill>
                  <a:schemeClr val="dk1"/>
                </a:solidFill>
              </a:rPr>
              <a:t>Base de Datos:</a:t>
            </a:r>
            <a:r>
              <a:rPr i="1" lang="es-CL" sz="1800">
                <a:solidFill>
                  <a:schemeClr val="dk1"/>
                </a:solidFill>
              </a:rPr>
              <a:t> MySQL.</a:t>
            </a:r>
            <a:endParaRPr i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i="1" lang="es-CL" sz="1800">
                <a:solidFill>
                  <a:schemeClr val="dk1"/>
                </a:solidFill>
              </a:rPr>
              <a:t>Control de Versiones:</a:t>
            </a:r>
            <a:r>
              <a:rPr i="1" lang="es-CL" sz="1800">
                <a:solidFill>
                  <a:schemeClr val="dk1"/>
                </a:solidFill>
              </a:rPr>
              <a:t> Git.</a:t>
            </a:r>
            <a:endParaRPr i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i="1" lang="es-CL" sz="1800">
                <a:solidFill>
                  <a:schemeClr val="dk1"/>
                </a:solidFill>
              </a:rPr>
              <a:t>Servidor Web:</a:t>
            </a:r>
            <a:r>
              <a:rPr i="1" lang="es-CL" sz="1800">
                <a:solidFill>
                  <a:schemeClr val="dk1"/>
                </a:solidFill>
              </a:rPr>
              <a:t> Apache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scuelaIT Duoc UC - Escuela de Informática y Telecomunicaciones Duoc UC - Duoc  UC | LinkedIn" id="184" name="Google Shape;18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0" y="207550"/>
            <a:ext cx="3141400" cy="41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6725" y="2500450"/>
            <a:ext cx="1620238" cy="1422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37651" y="2721528"/>
            <a:ext cx="980246" cy="881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771331" y="2558725"/>
            <a:ext cx="2088769" cy="1305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33417" y="4184758"/>
            <a:ext cx="2246904" cy="1075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130167" y="4239033"/>
            <a:ext cx="2439476" cy="1220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871539" y="5459675"/>
            <a:ext cx="1912479" cy="107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"/>
          <p:cNvSpPr txBox="1"/>
          <p:nvPr/>
        </p:nvSpPr>
        <p:spPr>
          <a:xfrm>
            <a:off x="1" y="2707792"/>
            <a:ext cx="121920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DEMOSTRACIÓN DEL RESULTADO DEL PROYECTO</a:t>
            </a:r>
            <a:endParaRPr b="1" sz="5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*Exposición del sistema</a:t>
            </a:r>
            <a:endParaRPr sz="24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scuelaIT Duoc UC - Escuela de Informática y Telecomunicaciones Duoc UC - Duoc  UC | LinkedIn" id="196" name="Google Shape;19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0" y="207550"/>
            <a:ext cx="3141400" cy="41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"/>
          <p:cNvSpPr txBox="1"/>
          <p:nvPr/>
        </p:nvSpPr>
        <p:spPr>
          <a:xfrm>
            <a:off x="1" y="1459095"/>
            <a:ext cx="1219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3400">
                <a:solidFill>
                  <a:schemeClr val="dk1"/>
                </a:solidFill>
              </a:rPr>
              <a:t>Resultados obtenidos</a:t>
            </a:r>
            <a:endParaRPr b="1" sz="400"/>
          </a:p>
        </p:txBody>
      </p:sp>
      <p:pic>
        <p:nvPicPr>
          <p:cNvPr descr="EscuelaIT Duoc UC - Escuela de Informática y Telecomunicaciones Duoc UC - Duoc  UC | LinkedIn" id="202" name="Google Shape;20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0" y="207550"/>
            <a:ext cx="3141400" cy="41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800" y="4132998"/>
            <a:ext cx="7887124" cy="245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25863" y="4133000"/>
            <a:ext cx="3287679" cy="245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25875" y="2173100"/>
            <a:ext cx="3287675" cy="195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7800" y="2130750"/>
            <a:ext cx="7846774" cy="200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/>
          <p:nvPr/>
        </p:nvSpPr>
        <p:spPr>
          <a:xfrm>
            <a:off x="2244450" y="910775"/>
            <a:ext cx="88698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3400">
                <a:solidFill>
                  <a:schemeClr val="dk1"/>
                </a:solidFill>
              </a:rPr>
              <a:t>Obstáculos presentados durante el desarrollo</a:t>
            </a:r>
            <a:endParaRPr b="1" sz="400"/>
          </a:p>
        </p:txBody>
      </p:sp>
      <p:pic>
        <p:nvPicPr>
          <p:cNvPr descr="EscuelaIT Duoc UC - Escuela de Informática y Telecomunicaciones Duoc UC - Duoc  UC | LinkedIn" id="212" name="Google Shape;21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0" y="207550"/>
            <a:ext cx="3141400" cy="41392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3"/>
          <p:cNvSpPr txBox="1"/>
          <p:nvPr/>
        </p:nvSpPr>
        <p:spPr>
          <a:xfrm>
            <a:off x="365175" y="1974025"/>
            <a:ext cx="11507100" cy="48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CL" sz="1300">
                <a:solidFill>
                  <a:schemeClr val="dk1"/>
                </a:solidFill>
              </a:rPr>
              <a:t>Obstáculos Enfrentados y Cómo los Superamos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es-CL" sz="1300">
                <a:solidFill>
                  <a:schemeClr val="dk1"/>
                </a:solidFill>
              </a:rPr>
              <a:t>Adopción de Nuevas Tecnologías</a:t>
            </a:r>
            <a:endParaRPr b="1" sz="1300">
              <a:solidFill>
                <a:schemeClr val="dk1"/>
              </a:solidFill>
            </a:endParaRPr>
          </a:p>
          <a:p>
            <a:pPr indent="-3111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s-CL" sz="1300">
                <a:solidFill>
                  <a:schemeClr val="dk1"/>
                </a:solidFill>
              </a:rPr>
              <a:t>El lenguaje </a:t>
            </a:r>
            <a:r>
              <a:rPr b="1" lang="es-CL" sz="1300">
                <a:solidFill>
                  <a:schemeClr val="dk1"/>
                </a:solidFill>
              </a:rPr>
              <a:t>PHP</a:t>
            </a:r>
            <a:r>
              <a:rPr lang="es-CL" sz="1300">
                <a:solidFill>
                  <a:schemeClr val="dk1"/>
                </a:solidFill>
              </a:rPr>
              <a:t> y el framework </a:t>
            </a:r>
            <a:r>
              <a:rPr b="1" lang="es-CL" sz="1300">
                <a:solidFill>
                  <a:schemeClr val="dk1"/>
                </a:solidFill>
              </a:rPr>
              <a:t>Laravel</a:t>
            </a:r>
            <a:r>
              <a:rPr lang="es-CL" sz="1300">
                <a:solidFill>
                  <a:schemeClr val="dk1"/>
                </a:solidFill>
              </a:rPr>
              <a:t> eran completamente nuevos para el equipo, lo que generó un desafío significativo al inicio.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s-CL" sz="1300">
                <a:solidFill>
                  <a:schemeClr val="dk1"/>
                </a:solidFill>
              </a:rPr>
              <a:t>A pesar de ello, dedicamos tiempo a estudiar, implementar ejemplos prácticos y colaborar como equipo para dominar las herramientas, lo que nos permitió avanzar gradualmente en el desarrollo del proyecto.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es-CL" sz="1300">
                <a:solidFill>
                  <a:schemeClr val="dk1"/>
                </a:solidFill>
              </a:rPr>
              <a:t>Expectativas vs Tiempo Disponible</a:t>
            </a:r>
            <a:endParaRPr b="1" sz="1300">
              <a:solidFill>
                <a:schemeClr val="dk1"/>
              </a:solidFill>
            </a:endParaRPr>
          </a:p>
          <a:p>
            <a:pPr indent="-3111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s-CL" sz="1300">
                <a:solidFill>
                  <a:schemeClr val="dk1"/>
                </a:solidFill>
              </a:rPr>
              <a:t>Inicialmente, queríamos desarrollar un sistema más robusto y completo. Sin embargo, con el tiempo limitado para su ejecución, ajustamos nuestras expectativas para centrarnos en lo esencial.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s-CL" sz="1300">
                <a:solidFill>
                  <a:schemeClr val="dk1"/>
                </a:solidFill>
              </a:rPr>
              <a:t>Adoptamos un enfoque ágil, dividiendo el trabajo en sprints claros y alcanzables, lo que nos ayudó a avanzar de manera constante.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es-CL" sz="1300">
                <a:solidFill>
                  <a:schemeClr val="dk1"/>
                </a:solidFill>
              </a:rPr>
              <a:t>Gestión del Tiempo</a:t>
            </a:r>
            <a:endParaRPr b="1" sz="1300">
              <a:solidFill>
                <a:schemeClr val="dk1"/>
              </a:solidFill>
            </a:endParaRPr>
          </a:p>
          <a:p>
            <a:pPr indent="-3111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s-CL" sz="1300">
                <a:solidFill>
                  <a:schemeClr val="dk1"/>
                </a:solidFill>
              </a:rPr>
              <a:t>Los integrantes del equipo se enfrentaron a desafíos de tiempo debido a responsabilidades externas:</a:t>
            </a:r>
            <a:endParaRPr sz="1300">
              <a:solidFill>
                <a:schemeClr val="dk1"/>
              </a:solidFill>
            </a:endParaRPr>
          </a:p>
          <a:p>
            <a:pPr indent="-311150" lvl="2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</a:pPr>
            <a:r>
              <a:rPr b="1" lang="es-CL" sz="1300">
                <a:solidFill>
                  <a:schemeClr val="dk1"/>
                </a:solidFill>
              </a:rPr>
              <a:t>Prácticas profesionales.</a:t>
            </a:r>
            <a:endParaRPr b="1" sz="1300">
              <a:solidFill>
                <a:schemeClr val="dk1"/>
              </a:solidFill>
            </a:endParaRPr>
          </a:p>
          <a:p>
            <a:pPr indent="-311150" lvl="2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</a:pPr>
            <a:r>
              <a:rPr b="1" lang="es-CL" sz="1300">
                <a:solidFill>
                  <a:schemeClr val="dk1"/>
                </a:solidFill>
              </a:rPr>
              <a:t>Trabajo de medio tiempo.</a:t>
            </a:r>
            <a:endParaRPr b="1" sz="1300">
              <a:solidFill>
                <a:schemeClr val="dk1"/>
              </a:solidFill>
            </a:endParaRPr>
          </a:p>
          <a:p>
            <a:pPr indent="-3111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s-CL" sz="1300">
                <a:solidFill>
                  <a:schemeClr val="dk1"/>
                </a:solidFill>
              </a:rPr>
              <a:t>Estos compromisos dificultaron la coordinación, pero utilizamos herramientas de gestión como </a:t>
            </a:r>
            <a:r>
              <a:rPr b="1" lang="es-CL" sz="1300">
                <a:solidFill>
                  <a:schemeClr val="dk1"/>
                </a:solidFill>
              </a:rPr>
              <a:t>reuniones virtuales</a:t>
            </a:r>
            <a:r>
              <a:rPr lang="es-CL" sz="1300">
                <a:solidFill>
                  <a:schemeClr val="dk1"/>
                </a:solidFill>
              </a:rPr>
              <a:t>, </a:t>
            </a:r>
            <a:r>
              <a:rPr b="1" lang="es-CL" sz="1300">
                <a:solidFill>
                  <a:schemeClr val="dk1"/>
                </a:solidFill>
              </a:rPr>
              <a:t>Daily Meetings</a:t>
            </a:r>
            <a:r>
              <a:rPr lang="es-CL" sz="1300">
                <a:solidFill>
                  <a:schemeClr val="dk1"/>
                </a:solidFill>
              </a:rPr>
              <a:t> y un </a:t>
            </a:r>
            <a:r>
              <a:rPr b="1" lang="es-CL" sz="1300">
                <a:solidFill>
                  <a:schemeClr val="dk1"/>
                </a:solidFill>
              </a:rPr>
              <a:t>backlog bien definido</a:t>
            </a:r>
            <a:r>
              <a:rPr lang="es-CL" sz="1300">
                <a:solidFill>
                  <a:schemeClr val="dk1"/>
                </a:solidFill>
              </a:rPr>
              <a:t> para optimizar los tiempos disponibles.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s-CL" sz="1300">
                <a:solidFill>
                  <a:schemeClr val="dk1"/>
                </a:solidFill>
              </a:rPr>
              <a:t>La flexibilidad y la comunicación constante fueron claves para avanzar y cumplir con los plazos establecidos.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-CL" sz="1300">
                <a:solidFill>
                  <a:schemeClr val="dk1"/>
                </a:solidFill>
              </a:rPr>
              <a:t>Conclusión</a:t>
            </a:r>
            <a:r>
              <a:rPr b="1" lang="es-CL" sz="1300">
                <a:solidFill>
                  <a:schemeClr val="dk1"/>
                </a:solidFill>
              </a:rPr>
              <a:t>:</a:t>
            </a:r>
            <a:br>
              <a:rPr b="1" lang="es-CL" sz="1300">
                <a:solidFill>
                  <a:schemeClr val="dk1"/>
                </a:solidFill>
              </a:rPr>
            </a:br>
            <a:r>
              <a:rPr lang="es-CL" sz="1300">
                <a:solidFill>
                  <a:schemeClr val="dk1"/>
                </a:solidFill>
              </a:rPr>
              <a:t>A pesar de los desafíos técnicos, las limitaciones de tiempo y los compromisos externos, logramos desarrollar un sistema funcional que cumple con los objetivos del cliente, demostrando nuestra capacidad para adaptarnos y superar obstáculos como futuros ingenieros informáticos.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"/>
          <p:cNvSpPr txBox="1"/>
          <p:nvPr/>
        </p:nvSpPr>
        <p:spPr>
          <a:xfrm>
            <a:off x="0" y="3044279"/>
            <a:ext cx="1219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3400">
                <a:solidFill>
                  <a:schemeClr val="dk1"/>
                </a:solidFill>
              </a:rPr>
              <a:t>¿Dudas o comentarios?</a:t>
            </a:r>
            <a:endParaRPr b="1" sz="400"/>
          </a:p>
        </p:txBody>
      </p:sp>
      <p:pic>
        <p:nvPicPr>
          <p:cNvPr descr="EscuelaIT Duoc UC - Escuela de Informática y Telecomunicaciones Duoc UC - Duoc  UC | LinkedIn" id="219" name="Google Shape;21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0" y="207550"/>
            <a:ext cx="3141400" cy="41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94" name="Google Shape;9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0" y="207550"/>
            <a:ext cx="3141400" cy="413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" name="Google Shape;95;p2"/>
          <p:cNvGrpSpPr/>
          <p:nvPr/>
        </p:nvGrpSpPr>
        <p:grpSpPr>
          <a:xfrm>
            <a:off x="3401150" y="903350"/>
            <a:ext cx="8587747" cy="5865092"/>
            <a:chOff x="0" y="-40"/>
            <a:chExt cx="7633553" cy="4350636"/>
          </a:xfrm>
        </p:grpSpPr>
        <p:sp>
          <p:nvSpPr>
            <p:cNvPr id="96" name="Google Shape;96;p2"/>
            <p:cNvSpPr/>
            <p:nvPr/>
          </p:nvSpPr>
          <p:spPr>
            <a:xfrm>
              <a:off x="0" y="0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 txBox="1"/>
            <p:nvPr/>
          </p:nvSpPr>
          <p:spPr>
            <a:xfrm>
              <a:off x="1662653" y="-40"/>
              <a:ext cx="5970900" cy="135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i="1" lang="es-CL" sz="1900">
                  <a:solidFill>
                    <a:schemeClr val="lt1"/>
                  </a:solidFill>
                </a:rPr>
                <a:t>Leonardo Esteban Aguilera Figueroa</a:t>
              </a:r>
              <a:endParaRPr i="1" sz="1900" u="none" cap="none" strike="noStrike">
                <a:solidFill>
                  <a:schemeClr val="lt1"/>
                </a:solidFill>
              </a:endParaRPr>
            </a:p>
            <a:p>
              <a:pPr indent="-222250" lvl="1" marL="228600" marR="0" rtl="0" algn="just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Char char="•"/>
              </a:pPr>
              <a:r>
                <a:rPr i="1" lang="es-CL" sz="1900">
                  <a:solidFill>
                    <a:schemeClr val="lt1"/>
                  </a:solidFill>
                </a:rPr>
                <a:t>Analista de Requerimientos y Pruebas</a:t>
              </a:r>
              <a:endParaRPr i="1" sz="1900" u="none" cap="none" strike="noStrike">
                <a:solidFill>
                  <a:schemeClr val="lt1"/>
                </a:solidFill>
              </a:endParaRPr>
            </a:p>
            <a:p>
              <a:pPr indent="-222250" lvl="1" marL="228600" marR="0" rtl="0" algn="just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Char char="•"/>
              </a:pPr>
              <a:r>
                <a:rPr i="1" lang="es-CL" sz="1900">
                  <a:solidFill>
                    <a:schemeClr val="lt1"/>
                  </a:solidFill>
                </a:rPr>
                <a:t>Responsable de la recolección de requerimientos del cliente y la documentación técnica. También lidera la ejecución de pruebas para asegurar que la página cumpla con los requisitos</a:t>
              </a:r>
              <a:endParaRPr i="1" sz="1900" u="none" cap="none" strike="noStrike">
                <a:solidFill>
                  <a:schemeClr val="lt1"/>
                </a:solidFill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35954" y="135954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0" y="1495502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 txBox="1"/>
            <p:nvPr/>
          </p:nvSpPr>
          <p:spPr>
            <a:xfrm>
              <a:off x="1662653" y="1495502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i="1" lang="es-CL" sz="1900">
                  <a:solidFill>
                    <a:schemeClr val="lt1"/>
                  </a:solidFill>
                </a:rPr>
                <a:t>Danny Alexander Betancourt Caldas</a:t>
              </a:r>
              <a:endParaRPr i="1" sz="1900" u="none" cap="none" strike="noStrike">
                <a:solidFill>
                  <a:schemeClr val="lt1"/>
                </a:solidFill>
              </a:endParaRPr>
            </a:p>
            <a:p>
              <a:pPr indent="-222250" lvl="1" marL="228600" marR="0" rtl="0" algn="just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Char char="•"/>
              </a:pPr>
              <a:r>
                <a:rPr i="1" lang="es-CL" sz="1900">
                  <a:solidFill>
                    <a:schemeClr val="lt1"/>
                  </a:solidFill>
                </a:rPr>
                <a:t>Gestor de Proyecto</a:t>
              </a:r>
              <a:endParaRPr i="1" sz="1900" u="none" cap="none" strike="noStrike">
                <a:solidFill>
                  <a:schemeClr val="lt1"/>
                </a:solidFill>
              </a:endParaRPr>
            </a:p>
            <a:p>
              <a:pPr indent="-222250" lvl="1" marL="228600" marR="0" rtl="0" algn="just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Char char="•"/>
              </a:pPr>
              <a:r>
                <a:rPr i="1" lang="es-CL" sz="1900">
                  <a:solidFill>
                    <a:schemeClr val="lt1"/>
                  </a:solidFill>
                </a:rPr>
                <a:t>Encargado de la planificación y supervisión del proyecto, coordinando el equipo y gestionando riesgos. También mantiene la comunicación con el cliente para la retroalimentación y ajustes necesarios</a:t>
              </a:r>
              <a:endParaRPr i="1" sz="1900" u="none" cap="none" strike="noStrike">
                <a:solidFill>
                  <a:schemeClr val="lt1"/>
                </a:solidFill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35954" y="1631457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0" y="2991005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 txBox="1"/>
            <p:nvPr/>
          </p:nvSpPr>
          <p:spPr>
            <a:xfrm>
              <a:off x="1662643" y="2990996"/>
              <a:ext cx="5970900" cy="135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i="1" lang="es-CL" sz="1900">
                  <a:solidFill>
                    <a:schemeClr val="lt1"/>
                  </a:solidFill>
                </a:rPr>
                <a:t>Bastián Alejandro Navarrete Gamboa</a:t>
              </a:r>
              <a:endParaRPr i="1" sz="1900" u="none" cap="none" strike="noStrike">
                <a:solidFill>
                  <a:schemeClr val="lt1"/>
                </a:solidFill>
              </a:endParaRPr>
            </a:p>
            <a:p>
              <a:pPr indent="-222250" lvl="1" marL="228600" marR="0" rtl="0" algn="just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Char char="•"/>
              </a:pPr>
              <a:r>
                <a:rPr i="1" lang="es-CL" sz="1900">
                  <a:solidFill>
                    <a:schemeClr val="lt1"/>
                  </a:solidFill>
                </a:rPr>
                <a:t>Desarrollador Principal</a:t>
              </a:r>
              <a:endParaRPr i="1" sz="1900" u="none" cap="none" strike="noStrike">
                <a:solidFill>
                  <a:schemeClr val="lt1"/>
                </a:solidFill>
              </a:endParaRPr>
            </a:p>
            <a:p>
              <a:pPr indent="-222250" lvl="1" marL="228600" marR="0" rtl="0" algn="just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Char char="•"/>
              </a:pPr>
              <a:r>
                <a:rPr i="1" lang="es-CL" sz="1900">
                  <a:solidFill>
                    <a:schemeClr val="lt1"/>
                  </a:solidFill>
                </a:rPr>
                <a:t>Responsable del diseño y desarrollo de la página web, incluyendo el módulo de inventario y módulo de ventas. Encargado de la integración de todos los componentes</a:t>
              </a:r>
              <a:endParaRPr i="1" sz="1900" u="none" cap="none" strike="noStrike">
                <a:solidFill>
                  <a:schemeClr val="lt1"/>
                </a:solidFill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35954" y="3126960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2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2CL1CO</a:t>
            </a: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06" name="Google Shape;106;p2"/>
          <p:cNvSpPr txBox="1"/>
          <p:nvPr/>
        </p:nvSpPr>
        <p:spPr>
          <a:xfrm>
            <a:off x="-1" y="3404950"/>
            <a:ext cx="3316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500">
                <a:solidFill>
                  <a:schemeClr val="dk1"/>
                </a:solidFill>
              </a:rPr>
              <a:t>INTEGRANTES DEL PROYECTO</a:t>
            </a:r>
            <a:endParaRPr b="1" sz="700">
              <a:solidFill>
                <a:schemeClr val="dk1"/>
              </a:solidFill>
            </a:endParaRPr>
          </a:p>
        </p:txBody>
      </p:sp>
      <p:pic>
        <p:nvPicPr>
          <p:cNvPr id="107" name="Google Shape;107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4175" y="1059875"/>
            <a:ext cx="1746276" cy="150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44175" y="3076375"/>
            <a:ext cx="1746275" cy="150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4175" y="5092875"/>
            <a:ext cx="1746274" cy="1542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“2CL1CO”</a:t>
            </a:r>
            <a:endParaRPr/>
          </a:p>
        </p:txBody>
      </p:sp>
      <p:sp>
        <p:nvSpPr>
          <p:cNvPr id="115" name="Google Shape;115;p3"/>
          <p:cNvSpPr txBox="1"/>
          <p:nvPr/>
        </p:nvSpPr>
        <p:spPr>
          <a:xfrm>
            <a:off x="0" y="1130849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/>
          <p:nvPr/>
        </p:nvSpPr>
        <p:spPr>
          <a:xfrm>
            <a:off x="714909" y="2169769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</a:t>
            </a:r>
            <a:endParaRPr b="1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Cantina Garrison enfrenta dificultades en el control de inventarios y ventas, con pérdidas financieras debido a la mala </a:t>
            </a:r>
            <a:r>
              <a:rPr i="1"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</a:t>
            </a:r>
            <a:r>
              <a:rPr i="1"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por la falta de registros y la falta de un sistema centralizado que permita gestionar de manera eficiente los datos del negocio.</a:t>
            </a:r>
            <a:endParaRPr i="1"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"/>
          <p:cNvSpPr/>
          <p:nvPr/>
        </p:nvSpPr>
        <p:spPr>
          <a:xfrm>
            <a:off x="6912079" y="2177325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 b="1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una página web que permita gestionar inventarios, registrar ventas y listar productos por su fecha próximos a vencer, optimizando la operación diaria y la rentabilidad del negocio.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5456903" y="3736258"/>
            <a:ext cx="1140542" cy="7570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scuelaIT Duoc UC - Escuela de Informática y Telecomunicaciones Duoc UC - Duoc  UC | LinkedIn" id="119" name="Google Shape;11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0" y="207550"/>
            <a:ext cx="3141400" cy="41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“2CL1CO”</a:t>
            </a:r>
            <a:endParaRPr/>
          </a:p>
        </p:txBody>
      </p:sp>
      <p:sp>
        <p:nvSpPr>
          <p:cNvPr id="125" name="Google Shape;125;p4"/>
          <p:cNvSpPr txBox="1"/>
          <p:nvPr/>
        </p:nvSpPr>
        <p:spPr>
          <a:xfrm>
            <a:off x="0" y="1384304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3600">
                <a:solidFill>
                  <a:schemeClr val="dk1"/>
                </a:solidFill>
              </a:rPr>
              <a:t>Objetivo General</a:t>
            </a:r>
            <a:endParaRPr b="1" sz="1800">
              <a:solidFill>
                <a:schemeClr val="dk1"/>
              </a:solidFill>
            </a:endParaRPr>
          </a:p>
        </p:txBody>
      </p:sp>
      <p:cxnSp>
        <p:nvCxnSpPr>
          <p:cNvPr id="126" name="Google Shape;126;p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7" name="Google Shape;127;p4"/>
          <p:cNvSpPr txBox="1"/>
          <p:nvPr/>
        </p:nvSpPr>
        <p:spPr>
          <a:xfrm>
            <a:off x="1" y="4082446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3600">
                <a:solidFill>
                  <a:schemeClr val="dk1"/>
                </a:solidFill>
              </a:rPr>
              <a:t>Objetivos Específicos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28" name="Google Shape;128;p4"/>
          <p:cNvSpPr/>
          <p:nvPr/>
        </p:nvSpPr>
        <p:spPr>
          <a:xfrm>
            <a:off x="614515" y="2040571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s-CL" sz="1800">
                <a:solidFill>
                  <a:schemeClr val="dk1"/>
                </a:solidFill>
              </a:rPr>
              <a:t>Desarrollar una página web de gestión de inventario, ventas y Listado de vencimiento para La Cantina Garrison, mejorando la eficiencia operativa y optimizando la rentabilidad del negocio.</a:t>
            </a:r>
            <a:endParaRPr i="1" sz="1800">
              <a:solidFill>
                <a:schemeClr val="dk1"/>
              </a:solidFill>
            </a:endParaRPr>
          </a:p>
        </p:txBody>
      </p:sp>
      <p:sp>
        <p:nvSpPr>
          <p:cNvPr id="129" name="Google Shape;129;p4"/>
          <p:cNvSpPr/>
          <p:nvPr/>
        </p:nvSpPr>
        <p:spPr>
          <a:xfrm>
            <a:off x="614514" y="4732407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i="1" lang="es-CL" sz="1800">
                <a:solidFill>
                  <a:schemeClr val="dk1"/>
                </a:solidFill>
              </a:rPr>
              <a:t>Implementar un sistema de inventario accesible desde la web.</a:t>
            </a:r>
            <a:endParaRPr i="1" sz="1800"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i="1" lang="es-CL" sz="1800">
                <a:solidFill>
                  <a:schemeClr val="dk1"/>
                </a:solidFill>
              </a:rPr>
              <a:t>Crear un módulo de ventas que registre transacciones </a:t>
            </a:r>
            <a:endParaRPr i="1" sz="1800"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i="1" lang="es-CL" sz="1800">
                <a:solidFill>
                  <a:schemeClr val="dk1"/>
                </a:solidFill>
              </a:rPr>
              <a:t>Desarrollar listados para productos próximos a vencer.</a:t>
            </a:r>
            <a:endParaRPr i="1" sz="18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scuelaIT Duoc UC - Escuela de Informática y Telecomunicaciones Duoc UC - Duoc  UC | LinkedIn" id="130" name="Google Shape;13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0" y="207550"/>
            <a:ext cx="3141400" cy="41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“2CL1CO”</a:t>
            </a:r>
            <a:endParaRPr/>
          </a:p>
        </p:txBody>
      </p:sp>
      <p:sp>
        <p:nvSpPr>
          <p:cNvPr id="136" name="Google Shape;136;p5"/>
          <p:cNvSpPr txBox="1"/>
          <p:nvPr/>
        </p:nvSpPr>
        <p:spPr>
          <a:xfrm>
            <a:off x="0" y="1432655"/>
            <a:ext cx="1219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3400">
                <a:solidFill>
                  <a:schemeClr val="dk1"/>
                </a:solidFill>
              </a:rPr>
              <a:t>Alcances y limitaciones del proyecto</a:t>
            </a:r>
            <a:endParaRPr b="1" sz="1200"/>
          </a:p>
        </p:txBody>
      </p:sp>
      <p:sp>
        <p:nvSpPr>
          <p:cNvPr id="137" name="Google Shape;137;p5"/>
          <p:cNvSpPr/>
          <p:nvPr/>
        </p:nvSpPr>
        <p:spPr>
          <a:xfrm>
            <a:off x="777675" y="2177325"/>
            <a:ext cx="5111100" cy="29028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800" u="sng">
                <a:solidFill>
                  <a:schemeClr val="dk1"/>
                </a:solidFill>
              </a:rPr>
              <a:t>Alcance</a:t>
            </a:r>
            <a:endParaRPr b="1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i="1" lang="es-CL" sz="1800">
                <a:solidFill>
                  <a:schemeClr val="dk1"/>
                </a:solidFill>
              </a:rPr>
              <a:t>Gestión completa de inventarios.</a:t>
            </a:r>
            <a:endParaRPr i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i="1" lang="es-CL" sz="1800">
                <a:solidFill>
                  <a:schemeClr val="dk1"/>
                </a:solidFill>
              </a:rPr>
              <a:t>Gestión completa </a:t>
            </a:r>
            <a:r>
              <a:rPr i="1" lang="es-CL" sz="1800">
                <a:solidFill>
                  <a:schemeClr val="dk1"/>
                </a:solidFill>
              </a:rPr>
              <a:t>de listados para productos  por su fecha de vencimiento.</a:t>
            </a:r>
            <a:endParaRPr i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i="1" lang="es-CL" sz="1800">
                <a:solidFill>
                  <a:schemeClr val="dk1"/>
                </a:solidFill>
              </a:rPr>
              <a:t>Registro y reporte de ventas en tiempo real.</a:t>
            </a:r>
            <a:endParaRPr i="1" sz="18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5"/>
          <p:cNvSpPr/>
          <p:nvPr/>
        </p:nvSpPr>
        <p:spPr>
          <a:xfrm>
            <a:off x="6416175" y="2177325"/>
            <a:ext cx="5111100" cy="28953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800" u="sng">
                <a:solidFill>
                  <a:schemeClr val="dk1"/>
                </a:solidFill>
              </a:rPr>
              <a:t>Limitaciones</a:t>
            </a:r>
            <a:endParaRPr b="1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i="1" lang="es-CL" sz="1800">
                <a:solidFill>
                  <a:schemeClr val="dk1"/>
                </a:solidFill>
              </a:rPr>
              <a:t>Requiere conexión a internet para su funcionamiento.</a:t>
            </a:r>
            <a:endParaRPr i="1" sz="1800"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i="1" lang="es-CL" sz="1800">
                <a:solidFill>
                  <a:schemeClr val="dk1"/>
                </a:solidFill>
              </a:rPr>
              <a:t>Capacitación inicial del cliente para usar el sistema.</a:t>
            </a:r>
            <a:endParaRPr i="1" sz="18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scuelaIT Duoc UC - Escuela de Informática y Telecomunicaciones Duoc UC - Duoc  UC | LinkedIn" id="139" name="Google Shape;13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0" y="207550"/>
            <a:ext cx="3141400" cy="41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”2CL1CO”</a:t>
            </a:r>
            <a:endParaRPr/>
          </a:p>
        </p:txBody>
      </p:sp>
      <p:sp>
        <p:nvSpPr>
          <p:cNvPr id="145" name="Google Shape;145;p6"/>
          <p:cNvSpPr txBox="1"/>
          <p:nvPr/>
        </p:nvSpPr>
        <p:spPr>
          <a:xfrm>
            <a:off x="-54850" y="1615430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de trabajo para el desarrollo del proyecto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6"/>
          <p:cNvSpPr/>
          <p:nvPr/>
        </p:nvSpPr>
        <p:spPr>
          <a:xfrm>
            <a:off x="614550" y="2853625"/>
            <a:ext cx="10962900" cy="2980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s-CL" sz="1800">
                <a:solidFill>
                  <a:schemeClr val="dk1"/>
                </a:solidFill>
              </a:rPr>
              <a:t>Metodología Ágil Scrum</a:t>
            </a:r>
            <a:endParaRPr b="1" i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i="1" lang="es-CL" sz="1800">
                <a:solidFill>
                  <a:schemeClr val="dk1"/>
                </a:solidFill>
              </a:rPr>
              <a:t>Sprint 1:</a:t>
            </a:r>
            <a:r>
              <a:rPr i="1" lang="es-CL" sz="1800">
                <a:solidFill>
                  <a:schemeClr val="dk1"/>
                </a:solidFill>
              </a:rPr>
              <a:t> Análisis de requisitos y diseño de interfaz.</a:t>
            </a:r>
            <a:endParaRPr i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i="1" lang="es-CL" sz="1800">
                <a:solidFill>
                  <a:schemeClr val="dk1"/>
                </a:solidFill>
              </a:rPr>
              <a:t>Sprint 2:</a:t>
            </a:r>
            <a:r>
              <a:rPr i="1" lang="es-CL" sz="1800">
                <a:solidFill>
                  <a:schemeClr val="dk1"/>
                </a:solidFill>
              </a:rPr>
              <a:t> Desarrollo de módulos de inventario y ventas.</a:t>
            </a:r>
            <a:endParaRPr i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i="1" lang="es-CL" sz="1800">
                <a:solidFill>
                  <a:schemeClr val="dk1"/>
                </a:solidFill>
              </a:rPr>
              <a:t>Sprint 3:</a:t>
            </a:r>
            <a:r>
              <a:rPr i="1" lang="es-CL" sz="1800">
                <a:solidFill>
                  <a:schemeClr val="dk1"/>
                </a:solidFill>
              </a:rPr>
              <a:t> Pruebas, integración y ajustes finales.</a:t>
            </a:r>
            <a:endParaRPr i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s-CL" sz="1800">
                <a:solidFill>
                  <a:schemeClr val="dk1"/>
                </a:solidFill>
              </a:rPr>
              <a:t>Beneficio:</a:t>
            </a:r>
            <a:r>
              <a:rPr i="1" lang="es-CL" sz="1800">
                <a:solidFill>
                  <a:schemeClr val="dk1"/>
                </a:solidFill>
              </a:rPr>
              <a:t> Adaptación continua a las necesidades del cliente y entregas incrementales.</a:t>
            </a:r>
            <a:endParaRPr i="1"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scuelaIT Duoc UC - Escuela de Informática y Telecomunicaciones Duoc UC - Duoc  UC | LinkedIn" id="147" name="Google Shape;14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0" y="207550"/>
            <a:ext cx="3141400" cy="41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“2CL1CO”</a:t>
            </a:r>
            <a:endParaRPr/>
          </a:p>
        </p:txBody>
      </p:sp>
      <p:sp>
        <p:nvSpPr>
          <p:cNvPr id="153" name="Google Shape;153;p7"/>
          <p:cNvSpPr txBox="1"/>
          <p:nvPr/>
        </p:nvSpPr>
        <p:spPr>
          <a:xfrm>
            <a:off x="1" y="1155656"/>
            <a:ext cx="12192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s-CL" sz="2600">
                <a:solidFill>
                  <a:schemeClr val="dk1"/>
                </a:solidFill>
              </a:rPr>
              <a:t>Cronograma para el desarrollo del proyecto</a:t>
            </a:r>
            <a:endParaRPr b="1" sz="4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59200"/>
            <a:ext cx="11887199" cy="4482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scuelaIT Duoc UC - Escuela de Informática y Telecomunicaciones Duoc UC - Duoc  UC | LinkedIn" id="155" name="Google Shape;15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72150" y="207550"/>
            <a:ext cx="3141400" cy="41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“2CL1CO”</a:t>
            </a:r>
            <a:endParaRPr/>
          </a:p>
        </p:txBody>
      </p:sp>
      <p:sp>
        <p:nvSpPr>
          <p:cNvPr id="161" name="Google Shape;161;p8"/>
          <p:cNvSpPr txBox="1"/>
          <p:nvPr/>
        </p:nvSpPr>
        <p:spPr>
          <a:xfrm>
            <a:off x="0" y="777801"/>
            <a:ext cx="12192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3400">
                <a:solidFill>
                  <a:schemeClr val="dk1"/>
                </a:solidFill>
              </a:rPr>
              <a:t>Arquitectura del software</a:t>
            </a:r>
            <a:endParaRPr b="1" sz="12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8"/>
          <p:cNvSpPr/>
          <p:nvPr/>
        </p:nvSpPr>
        <p:spPr>
          <a:xfrm>
            <a:off x="492475" y="2714575"/>
            <a:ext cx="4557600" cy="18396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s-CL" sz="1800">
                <a:solidFill>
                  <a:schemeClr val="dk1"/>
                </a:solidFill>
              </a:rPr>
              <a:t>Arquitectura Cliente-Servidor:</a:t>
            </a:r>
            <a:endParaRPr b="1" i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i="1" lang="es-CL" sz="1800">
                <a:solidFill>
                  <a:schemeClr val="dk1"/>
                </a:solidFill>
              </a:rPr>
              <a:t>Frontend:</a:t>
            </a:r>
            <a:r>
              <a:rPr i="1" lang="es-CL" sz="1800">
                <a:solidFill>
                  <a:schemeClr val="dk1"/>
                </a:solidFill>
              </a:rPr>
              <a:t> Bootstrap y Jquery.</a:t>
            </a:r>
            <a:endParaRPr i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i="1" lang="es-CL" sz="1800">
                <a:solidFill>
                  <a:schemeClr val="dk1"/>
                </a:solidFill>
              </a:rPr>
              <a:t>Backend:</a:t>
            </a:r>
            <a:r>
              <a:rPr i="1" lang="es-CL" sz="1800">
                <a:solidFill>
                  <a:schemeClr val="dk1"/>
                </a:solidFill>
              </a:rPr>
              <a:t> PHP con Laravel.</a:t>
            </a:r>
            <a:endParaRPr i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i="1" lang="es-CL" sz="1800">
                <a:solidFill>
                  <a:schemeClr val="dk1"/>
                </a:solidFill>
              </a:rPr>
              <a:t>Base de Datos:</a:t>
            </a:r>
            <a:r>
              <a:rPr i="1" lang="es-CL" sz="1800">
                <a:solidFill>
                  <a:schemeClr val="dk1"/>
                </a:solidFill>
              </a:rPr>
              <a:t> SQL</a:t>
            </a:r>
            <a:endParaRPr i="1" sz="18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scuelaIT Duoc UC - Escuela de Informática y Telecomunicaciones Duoc UC - Duoc  UC | LinkedIn" id="163" name="Google Shape;16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0" y="207550"/>
            <a:ext cx="3141400" cy="41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6625" y="2500450"/>
            <a:ext cx="1832725" cy="16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75700" y="2761601"/>
            <a:ext cx="1108800" cy="104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497400" y="2569288"/>
            <a:ext cx="2362700" cy="154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34850" y="4490063"/>
            <a:ext cx="2541574" cy="127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772150" y="4554175"/>
            <a:ext cx="2759400" cy="14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“2CL1CO”</a:t>
            </a:r>
            <a:endParaRPr/>
          </a:p>
        </p:txBody>
      </p:sp>
      <p:sp>
        <p:nvSpPr>
          <p:cNvPr id="174" name="Google Shape;174;p9"/>
          <p:cNvSpPr txBox="1"/>
          <p:nvPr/>
        </p:nvSpPr>
        <p:spPr>
          <a:xfrm>
            <a:off x="-118687" y="835930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datos</a:t>
            </a:r>
            <a:endParaRPr b="1"/>
          </a:p>
        </p:txBody>
      </p:sp>
      <p:pic>
        <p:nvPicPr>
          <p:cNvPr descr="EscuelaIT Duoc UC - Escuela de Informática y Telecomunicaciones Duoc UC - Duoc  UC | LinkedIn" id="175" name="Google Shape;17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0" y="207550"/>
            <a:ext cx="3141400" cy="41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275" y="1482430"/>
            <a:ext cx="10947443" cy="5070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2023-10-28T21:12:11Z</dcterms:created>
  <dc:creator>Gerardo Galan Cruz</dc:creator>
</cp:coreProperties>
</file>