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Bell M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iUgQDOorbSmPwx6dN/Pkqrh5NO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llMT-bold.fntdata"/><Relationship Id="rId11" Type="http://schemas.openxmlformats.org/officeDocument/2006/relationships/slide" Target="slides/slide7.xml"/><Relationship Id="rId22" Type="http://schemas.openxmlformats.org/officeDocument/2006/relationships/font" Target="fonts/BellMT-boldItalic.fntdata"/><Relationship Id="rId10" Type="http://schemas.openxmlformats.org/officeDocument/2006/relationships/slide" Target="slides/slide6.xml"/><Relationship Id="rId21" Type="http://schemas.openxmlformats.org/officeDocument/2006/relationships/font" Target="fonts/BellMT-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BellMT-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L"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457222a5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457222a5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2457222a5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CL"/>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457222a5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457222a5c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22457222a5c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CL"/>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457222a5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2457222a5c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2457222a5c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CL"/>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2197100" y="1079500"/>
            <a:ext cx="7797799" cy="2138400"/>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3308350" y="4113213"/>
            <a:ext cx="5575300" cy="1655762"/>
          </a:xfrm>
          <a:prstGeom prst="rect">
            <a:avLst/>
          </a:prstGeom>
          <a:noFill/>
          <a:ln>
            <a:noFill/>
          </a:ln>
        </p:spPr>
        <p:txBody>
          <a:bodyPr anchorCtr="0" anchor="t" bIns="0" lIns="0" spcFirstLastPara="1" rIns="0" wrap="square" tIns="0">
            <a:normAutofit/>
          </a:bodyPr>
          <a:lstStyle>
            <a:lvl1pPr lvl="0" algn="ctr">
              <a:lnSpc>
                <a:spcPct val="125000"/>
              </a:lnSpc>
              <a:spcBef>
                <a:spcPts val="1000"/>
              </a:spcBef>
              <a:spcAft>
                <a:spcPts val="0"/>
              </a:spcAft>
              <a:buSzPts val="2400"/>
              <a:buNone/>
              <a:defRPr i="1" sz="2400"/>
            </a:lvl1pPr>
            <a:lvl2pPr lvl="1" algn="ctr">
              <a:lnSpc>
                <a:spcPct val="125000"/>
              </a:lnSpc>
              <a:spcBef>
                <a:spcPts val="500"/>
              </a:spcBef>
              <a:spcAft>
                <a:spcPts val="0"/>
              </a:spcAft>
              <a:buSzPts val="2000"/>
              <a:buFont typeface="Avenir"/>
              <a:buNone/>
              <a:defRPr sz="2000"/>
            </a:lvl2pPr>
            <a:lvl3pPr lvl="2" algn="ctr">
              <a:lnSpc>
                <a:spcPct val="125000"/>
              </a:lnSpc>
              <a:spcBef>
                <a:spcPts val="500"/>
              </a:spcBef>
              <a:spcAft>
                <a:spcPts val="0"/>
              </a:spcAft>
              <a:buSzPts val="1800"/>
              <a:buNone/>
              <a:defRPr sz="1800"/>
            </a:lvl3pPr>
            <a:lvl4pPr lvl="3" algn="ctr">
              <a:lnSpc>
                <a:spcPct val="125000"/>
              </a:lnSpc>
              <a:spcBef>
                <a:spcPts val="500"/>
              </a:spcBef>
              <a:spcAft>
                <a:spcPts val="0"/>
              </a:spcAft>
              <a:buSzPts val="1600"/>
              <a:buFont typeface="Avenir"/>
              <a:buNone/>
              <a:defRPr sz="1600"/>
            </a:lvl4pPr>
            <a:lvl5pPr lvl="4" algn="ctr">
              <a:lnSpc>
                <a:spcPct val="125000"/>
              </a:lnSpc>
              <a:spcBef>
                <a:spcPts val="500"/>
              </a:spcBef>
              <a:spcAft>
                <a:spcPts val="0"/>
              </a:spcAft>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13"/>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cxnSp>
        <p:nvCxnSpPr>
          <p:cNvPr id="21" name="Google Shape;21;p13"/>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22" name="Google Shape;22;p13"/>
          <p:cNvGrpSpPr/>
          <p:nvPr/>
        </p:nvGrpSpPr>
        <p:grpSpPr>
          <a:xfrm>
            <a:off x="9763121" y="4439427"/>
            <a:ext cx="1597977" cy="1549851"/>
            <a:chOff x="9623421" y="4394977"/>
            <a:chExt cx="1597977" cy="1549851"/>
          </a:xfrm>
        </p:grpSpPr>
        <p:sp>
          <p:nvSpPr>
            <p:cNvPr id="23" name="Google Shape;23;p13"/>
            <p:cNvSpPr/>
            <p:nvPr/>
          </p:nvSpPr>
          <p:spPr>
            <a:xfrm flipH="1" rot="2700000">
              <a:off x="10267789" y="4452443"/>
              <a:ext cx="571820" cy="1316717"/>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4" name="Google Shape;24;p13"/>
            <p:cNvGrpSpPr/>
            <p:nvPr/>
          </p:nvGrpSpPr>
          <p:grpSpPr>
            <a:xfrm flipH="1" rot="2700000">
              <a:off x="10112436" y="4359902"/>
              <a:ext cx="571820" cy="1620000"/>
              <a:chOff x="8482785" y="4330454"/>
              <a:chExt cx="571820" cy="1620000"/>
            </a:xfrm>
          </p:grpSpPr>
          <p:sp>
            <p:nvSpPr>
              <p:cNvPr id="25" name="Google Shape;25;p13"/>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26" name="Google Shape;26;p13"/>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2"/>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2"/>
          <p:cNvSpPr txBox="1"/>
          <p:nvPr>
            <p:ph idx="1" type="body"/>
          </p:nvPr>
        </p:nvSpPr>
        <p:spPr>
          <a:xfrm rot="5400000">
            <a:off x="4103688" y="-1233487"/>
            <a:ext cx="3978275" cy="10026650"/>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5" name="Google Shape;95;p22"/>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2"/>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3"/>
          <p:cNvSpPr txBox="1"/>
          <p:nvPr>
            <p:ph type="title"/>
          </p:nvPr>
        </p:nvSpPr>
        <p:spPr>
          <a:xfrm rot="5400000">
            <a:off x="8200672" y="2777907"/>
            <a:ext cx="4689476" cy="129266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3"/>
          <p:cNvSpPr txBox="1"/>
          <p:nvPr>
            <p:ph idx="1" type="body"/>
          </p:nvPr>
        </p:nvSpPr>
        <p:spPr>
          <a:xfrm rot="5400000">
            <a:off x="2982733" y="-823733"/>
            <a:ext cx="4689476" cy="8495943"/>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1" name="Google Shape;101;p23"/>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3"/>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4"/>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14"/>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5"/>
          <p:cNvSpPr txBox="1"/>
          <p:nvPr>
            <p:ph type="title"/>
          </p:nvPr>
        </p:nvSpPr>
        <p:spPr>
          <a:xfrm>
            <a:off x="1079500" y="2252663"/>
            <a:ext cx="4457700" cy="2349500"/>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6654800" y="2252664"/>
            <a:ext cx="4451348" cy="2349500"/>
          </a:xfrm>
          <a:prstGeom prst="rect">
            <a:avLst/>
          </a:prstGeom>
          <a:noFill/>
          <a:ln>
            <a:noFill/>
          </a:ln>
        </p:spPr>
        <p:txBody>
          <a:bodyPr anchorCtr="0" anchor="ctr" bIns="0" lIns="0" spcFirstLastPara="1" rIns="0" wrap="square" tIns="0">
            <a:normAutofit/>
          </a:bodyPr>
          <a:lstStyle>
            <a:lvl1pPr indent="-228600" lvl="0" marL="457200" algn="l">
              <a:lnSpc>
                <a:spcPct val="125000"/>
              </a:lnSpc>
              <a:spcBef>
                <a:spcPts val="1000"/>
              </a:spcBef>
              <a:spcAft>
                <a:spcPts val="0"/>
              </a:spcAft>
              <a:buSzPts val="2400"/>
              <a:buNone/>
              <a:defRPr i="1" sz="2400">
                <a:solidFill>
                  <a:schemeClr val="lt1"/>
                </a:solidFill>
              </a:defRPr>
            </a:lvl1pPr>
            <a:lvl2pPr indent="-228600" lvl="1" marL="914400" algn="l">
              <a:lnSpc>
                <a:spcPct val="125000"/>
              </a:lnSpc>
              <a:spcBef>
                <a:spcPts val="500"/>
              </a:spcBef>
              <a:spcAft>
                <a:spcPts val="0"/>
              </a:spcAft>
              <a:buSzPts val="2000"/>
              <a:buFont typeface="Avenir"/>
              <a:buNone/>
              <a:defRPr sz="2000">
                <a:solidFill>
                  <a:schemeClr val="lt1"/>
                </a:solidFill>
              </a:defRPr>
            </a:lvl2pPr>
            <a:lvl3pPr indent="-228600" lvl="2" marL="1371600" algn="l">
              <a:lnSpc>
                <a:spcPct val="125000"/>
              </a:lnSpc>
              <a:spcBef>
                <a:spcPts val="500"/>
              </a:spcBef>
              <a:spcAft>
                <a:spcPts val="0"/>
              </a:spcAft>
              <a:buSzPts val="1800"/>
              <a:buNone/>
              <a:defRPr sz="1800">
                <a:solidFill>
                  <a:schemeClr val="lt1"/>
                </a:solidFill>
              </a:defRPr>
            </a:lvl3pPr>
            <a:lvl4pPr indent="-228600" lvl="3" marL="1828800" algn="l">
              <a:lnSpc>
                <a:spcPct val="125000"/>
              </a:lnSpc>
              <a:spcBef>
                <a:spcPts val="500"/>
              </a:spcBef>
              <a:spcAft>
                <a:spcPts val="0"/>
              </a:spcAft>
              <a:buSzPts val="1600"/>
              <a:buFont typeface="Avenir"/>
              <a:buNone/>
              <a:defRPr sz="1600">
                <a:solidFill>
                  <a:schemeClr val="lt1"/>
                </a:solidFill>
              </a:defRPr>
            </a:lvl4pPr>
            <a:lvl5pPr indent="-228600" lvl="4" marL="2286000" algn="l">
              <a:lnSpc>
                <a:spcPct val="125000"/>
              </a:lnSpc>
              <a:spcBef>
                <a:spcPts val="500"/>
              </a:spcBef>
              <a:spcAft>
                <a:spcPts val="0"/>
              </a:spcAft>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6" name="Google Shape;36;p15"/>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grpSp>
        <p:nvGrpSpPr>
          <p:cNvPr id="39" name="Google Shape;39;p15"/>
          <p:cNvGrpSpPr/>
          <p:nvPr/>
        </p:nvGrpSpPr>
        <p:grpSpPr>
          <a:xfrm>
            <a:off x="903520" y="1008265"/>
            <a:ext cx="1241179" cy="1192625"/>
            <a:chOff x="903520" y="1008265"/>
            <a:chExt cx="1241179" cy="1192625"/>
          </a:xfrm>
        </p:grpSpPr>
        <p:grpSp>
          <p:nvGrpSpPr>
            <p:cNvPr id="40" name="Google Shape;40;p15"/>
            <p:cNvGrpSpPr/>
            <p:nvPr/>
          </p:nvGrpSpPr>
          <p:grpSpPr>
            <a:xfrm flipH="1" rot="-2700000">
              <a:off x="1067391" y="1242261"/>
              <a:ext cx="961992" cy="724633"/>
              <a:chOff x="461917" y="958515"/>
              <a:chExt cx="961992" cy="724633"/>
            </a:xfrm>
          </p:grpSpPr>
          <p:sp>
            <p:nvSpPr>
              <p:cNvPr id="41" name="Google Shape;41;p15"/>
              <p:cNvSpPr/>
              <p:nvPr/>
            </p:nvSpPr>
            <p:spPr>
              <a:xfrm flipH="1" rot="8100000">
                <a:off x="558167" y="1122160"/>
                <a:ext cx="464738" cy="464738"/>
              </a:xfrm>
              <a:custGeom>
                <a:rect b="b" l="l" r="r" t="t"/>
                <a:pathLst>
                  <a:path extrusionOk="0" h="464738" w="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2" name="Google Shape;42;p15"/>
              <p:cNvSpPr/>
              <p:nvPr/>
            </p:nvSpPr>
            <p:spPr>
              <a:xfrm flipH="1" rot="5400000">
                <a:off x="959170" y="958515"/>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43" name="Google Shape;43;p15"/>
            <p:cNvGrpSpPr/>
            <p:nvPr/>
          </p:nvGrpSpPr>
          <p:grpSpPr>
            <a:xfrm>
              <a:off x="903520" y="1063906"/>
              <a:ext cx="960256" cy="901092"/>
              <a:chOff x="2111720" y="2516203"/>
              <a:chExt cx="960256" cy="901092"/>
            </a:xfrm>
          </p:grpSpPr>
          <p:sp>
            <p:nvSpPr>
              <p:cNvPr id="44" name="Google Shape;44;p15"/>
              <p:cNvSpPr/>
              <p:nvPr/>
            </p:nvSpPr>
            <p:spPr>
              <a:xfrm rot="-8100000">
                <a:off x="2207971" y="2856305"/>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5" name="Google Shape;45;p15"/>
              <p:cNvSpPr/>
              <p:nvPr/>
            </p:nvSpPr>
            <p:spPr>
              <a:xfrm rot="10800000">
                <a:off x="2607238" y="2688467"/>
                <a:ext cx="464738" cy="464738"/>
              </a:xfrm>
              <a:custGeom>
                <a:rect b="b" l="l" r="r" t="t"/>
                <a:pathLst>
                  <a:path extrusionOk="0" h="464738" w="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46" name="Google Shape;46;p15"/>
              <p:cNvGrpSpPr/>
              <p:nvPr/>
            </p:nvGrpSpPr>
            <p:grpSpPr>
              <a:xfrm>
                <a:off x="2435580" y="2516203"/>
                <a:ext cx="636396" cy="900662"/>
                <a:chOff x="2435580" y="2516203"/>
                <a:chExt cx="636396" cy="900662"/>
              </a:xfrm>
            </p:grpSpPr>
            <p:cxnSp>
              <p:nvCxnSpPr>
                <p:cNvPr id="47" name="Google Shape;47;p15"/>
                <p:cNvCxnSpPr/>
                <p:nvPr/>
              </p:nvCxnSpPr>
              <p:spPr>
                <a:xfrm rot="10800000">
                  <a:off x="2440769" y="2516865"/>
                  <a:ext cx="0" cy="900000"/>
                </a:xfrm>
                <a:prstGeom prst="straightConnector1">
                  <a:avLst/>
                </a:prstGeom>
                <a:noFill/>
                <a:ln cap="flat" cmpd="sng" w="12700">
                  <a:solidFill>
                    <a:schemeClr val="lt1"/>
                  </a:solidFill>
                  <a:prstDash val="solid"/>
                  <a:round/>
                  <a:headEnd len="sm" w="sm" type="none"/>
                  <a:tailEnd len="sm" w="sm" type="none"/>
                </a:ln>
              </p:spPr>
            </p:cxnSp>
            <p:cxnSp>
              <p:nvCxnSpPr>
                <p:cNvPr id="48" name="Google Shape;48;p15"/>
                <p:cNvCxnSpPr/>
                <p:nvPr/>
              </p:nvCxnSpPr>
              <p:spPr>
                <a:xfrm rot="10800000">
                  <a:off x="2753778" y="2384401"/>
                  <a:ext cx="0" cy="900000"/>
                </a:xfrm>
                <a:prstGeom prst="straightConnector1">
                  <a:avLst/>
                </a:prstGeom>
                <a:noFill/>
                <a:ln cap="flat" cmpd="sng" w="12700">
                  <a:solidFill>
                    <a:schemeClr val="lt1"/>
                  </a:solidFill>
                  <a:prstDash val="solid"/>
                  <a:round/>
                  <a:headEnd len="sm" w="sm" type="none"/>
                  <a:tailEnd len="sm" w="sm" type="none"/>
                </a:ln>
              </p:spPr>
            </p:cxnSp>
          </p:grpSp>
        </p:grpSp>
      </p:grpSp>
      <p:grpSp>
        <p:nvGrpSpPr>
          <p:cNvPr id="49" name="Google Shape;49;p15"/>
          <p:cNvGrpSpPr/>
          <p:nvPr/>
        </p:nvGrpSpPr>
        <p:grpSpPr>
          <a:xfrm>
            <a:off x="1437136" y="649304"/>
            <a:ext cx="388541" cy="388541"/>
            <a:chOff x="5752675" y="5440856"/>
            <a:chExt cx="388541" cy="388541"/>
          </a:xfrm>
        </p:grpSpPr>
        <p:sp>
          <p:nvSpPr>
            <p:cNvPr id="50" name="Google Shape;50;p15"/>
            <p:cNvSpPr/>
            <p:nvPr/>
          </p:nvSpPr>
          <p:spPr>
            <a:xfrm rot="10800000">
              <a:off x="5800801" y="5488982"/>
              <a:ext cx="340415" cy="340415"/>
            </a:xfrm>
            <a:prstGeom prst="ellipse">
              <a:avLst/>
            </a:prstGeom>
            <a:solidFill>
              <a:srgbClr val="D5CA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51" name="Google Shape;51;p15"/>
            <p:cNvSpPr/>
            <p:nvPr/>
          </p:nvSpPr>
          <p:spPr>
            <a:xfrm>
              <a:off x="5752675" y="5440856"/>
              <a:ext cx="340415" cy="340415"/>
            </a:xfrm>
            <a:prstGeom prst="ellipse">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cxnSp>
        <p:nvCxnSpPr>
          <p:cNvPr id="52" name="Google Shape;52;p15"/>
          <p:cNvCxnSpPr/>
          <p:nvPr/>
        </p:nvCxnSpPr>
        <p:spPr>
          <a:xfrm rot="5400000">
            <a:off x="5826000" y="3429001"/>
            <a:ext cx="540000" cy="0"/>
          </a:xfrm>
          <a:prstGeom prst="straightConnector1">
            <a:avLst/>
          </a:prstGeom>
          <a:noFill/>
          <a:ln cap="flat" cmpd="sng" w="12700">
            <a:solidFill>
              <a:schemeClr val="l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16"/>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6"/>
          <p:cNvSpPr txBox="1"/>
          <p:nvPr>
            <p:ph idx="1" type="body"/>
          </p:nvPr>
        </p:nvSpPr>
        <p:spPr>
          <a:xfrm>
            <a:off x="1085850" y="1790700"/>
            <a:ext cx="47401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6" name="Google Shape;56;p16"/>
          <p:cNvSpPr txBox="1"/>
          <p:nvPr>
            <p:ph idx="2" type="body"/>
          </p:nvPr>
        </p:nvSpPr>
        <p:spPr>
          <a:xfrm>
            <a:off x="6366000" y="1790700"/>
            <a:ext cx="47401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7" name="Google Shape;57;p16"/>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17"/>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7"/>
          <p:cNvSpPr txBox="1"/>
          <p:nvPr>
            <p:ph idx="1" type="body"/>
          </p:nvPr>
        </p:nvSpPr>
        <p:spPr>
          <a:xfrm>
            <a:off x="1079500" y="1854200"/>
            <a:ext cx="4741200" cy="5539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1800"/>
              <a:buNone/>
              <a:defRPr b="0" sz="1800" cap="none">
                <a:solidFill>
                  <a:schemeClr val="lt1"/>
                </a:solidFill>
              </a:defRPr>
            </a:lvl1pPr>
            <a:lvl2pPr indent="-228600" lvl="1" marL="914400" algn="l">
              <a:lnSpc>
                <a:spcPct val="125000"/>
              </a:lnSpc>
              <a:spcBef>
                <a:spcPts val="500"/>
              </a:spcBef>
              <a:spcAft>
                <a:spcPts val="0"/>
              </a:spcAft>
              <a:buSzPts val="2000"/>
              <a:buFont typeface="Avenir"/>
              <a:buNone/>
              <a:defRPr b="1" sz="2000"/>
            </a:lvl2pPr>
            <a:lvl3pPr indent="-228600" lvl="2" marL="1371600" algn="l">
              <a:lnSpc>
                <a:spcPct val="125000"/>
              </a:lnSpc>
              <a:spcBef>
                <a:spcPts val="500"/>
              </a:spcBef>
              <a:spcAft>
                <a:spcPts val="0"/>
              </a:spcAft>
              <a:buSzPts val="1800"/>
              <a:buNone/>
              <a:defRPr b="1" sz="1800"/>
            </a:lvl3pPr>
            <a:lvl4pPr indent="-228600" lvl="3" marL="1828800" algn="l">
              <a:lnSpc>
                <a:spcPct val="125000"/>
              </a:lnSpc>
              <a:spcBef>
                <a:spcPts val="500"/>
              </a:spcBef>
              <a:spcAft>
                <a:spcPts val="0"/>
              </a:spcAft>
              <a:buSzPts val="1600"/>
              <a:buFont typeface="Avenir"/>
              <a:buNone/>
              <a:defRPr b="1" sz="1600"/>
            </a:lvl4pPr>
            <a:lvl5pPr indent="-228600" lvl="4" marL="2286000" algn="l">
              <a:lnSpc>
                <a:spcPct val="12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3" name="Google Shape;63;p17"/>
          <p:cNvSpPr txBox="1"/>
          <p:nvPr>
            <p:ph idx="2" type="body"/>
          </p:nvPr>
        </p:nvSpPr>
        <p:spPr>
          <a:xfrm>
            <a:off x="1079500" y="2525561"/>
            <a:ext cx="4741200" cy="3243414"/>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4" name="Google Shape;64;p17"/>
          <p:cNvSpPr txBox="1"/>
          <p:nvPr>
            <p:ph idx="3" type="body"/>
          </p:nvPr>
        </p:nvSpPr>
        <p:spPr>
          <a:xfrm>
            <a:off x="6364950" y="1854200"/>
            <a:ext cx="4741200" cy="5539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1800"/>
              <a:buNone/>
              <a:defRPr b="0" sz="1800" cap="none">
                <a:solidFill>
                  <a:schemeClr val="lt1"/>
                </a:solidFill>
              </a:defRPr>
            </a:lvl1pPr>
            <a:lvl2pPr indent="-228600" lvl="1" marL="914400" algn="l">
              <a:lnSpc>
                <a:spcPct val="125000"/>
              </a:lnSpc>
              <a:spcBef>
                <a:spcPts val="500"/>
              </a:spcBef>
              <a:spcAft>
                <a:spcPts val="0"/>
              </a:spcAft>
              <a:buSzPts val="2000"/>
              <a:buFont typeface="Avenir"/>
              <a:buNone/>
              <a:defRPr b="1" sz="2000"/>
            </a:lvl2pPr>
            <a:lvl3pPr indent="-228600" lvl="2" marL="1371600" algn="l">
              <a:lnSpc>
                <a:spcPct val="125000"/>
              </a:lnSpc>
              <a:spcBef>
                <a:spcPts val="500"/>
              </a:spcBef>
              <a:spcAft>
                <a:spcPts val="0"/>
              </a:spcAft>
              <a:buSzPts val="1800"/>
              <a:buNone/>
              <a:defRPr b="1" sz="1800"/>
            </a:lvl3pPr>
            <a:lvl4pPr indent="-228600" lvl="3" marL="1828800" algn="l">
              <a:lnSpc>
                <a:spcPct val="125000"/>
              </a:lnSpc>
              <a:spcBef>
                <a:spcPts val="500"/>
              </a:spcBef>
              <a:spcAft>
                <a:spcPts val="0"/>
              </a:spcAft>
              <a:buSzPts val="1600"/>
              <a:buFont typeface="Avenir"/>
              <a:buNone/>
              <a:defRPr b="1" sz="1600"/>
            </a:lvl4pPr>
            <a:lvl5pPr indent="-228600" lvl="4" marL="2286000" algn="l">
              <a:lnSpc>
                <a:spcPct val="12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5" name="Google Shape;65;p17"/>
          <p:cNvSpPr txBox="1"/>
          <p:nvPr>
            <p:ph idx="4" type="body"/>
          </p:nvPr>
        </p:nvSpPr>
        <p:spPr>
          <a:xfrm>
            <a:off x="6364950" y="2525560"/>
            <a:ext cx="4741200" cy="3243414"/>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6" name="Google Shape;66;p17"/>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8"/>
          <p:cNvSpPr txBox="1"/>
          <p:nvPr>
            <p:ph type="title"/>
          </p:nvPr>
        </p:nvSpPr>
        <p:spPr>
          <a:xfrm>
            <a:off x="1079500" y="1079500"/>
            <a:ext cx="10026650" cy="4689475"/>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8"/>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19"/>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20"/>
          <p:cNvSpPr txBox="1"/>
          <p:nvPr>
            <p:ph type="title"/>
          </p:nvPr>
        </p:nvSpPr>
        <p:spPr>
          <a:xfrm>
            <a:off x="1071607" y="1011238"/>
            <a:ext cx="3906000" cy="12924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a:off x="5537200" y="955230"/>
            <a:ext cx="5583193" cy="4813745"/>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4800"/>
              <a:buFont typeface="Avenir"/>
              <a:buNone/>
              <a:defRPr sz="4800"/>
            </a:lvl1pPr>
            <a:lvl2pPr indent="-228600" lvl="1" marL="914400" algn="l">
              <a:lnSpc>
                <a:spcPct val="100000"/>
              </a:lnSpc>
              <a:spcBef>
                <a:spcPts val="500"/>
              </a:spcBef>
              <a:spcAft>
                <a:spcPts val="0"/>
              </a:spcAft>
              <a:buSzPts val="4800"/>
              <a:buFont typeface="Avenir"/>
              <a:buNone/>
              <a:defRPr sz="4800"/>
            </a:lvl2pPr>
            <a:lvl3pPr indent="-228600" lvl="2" marL="1371600" algn="l">
              <a:lnSpc>
                <a:spcPct val="125000"/>
              </a:lnSpc>
              <a:spcBef>
                <a:spcPts val="500"/>
              </a:spcBef>
              <a:spcAft>
                <a:spcPts val="0"/>
              </a:spcAft>
              <a:buSzPts val="2000"/>
              <a:buNone/>
              <a:defRPr sz="2000"/>
            </a:lvl3pPr>
            <a:lvl4pPr indent="-228600" lvl="3" marL="1828800" algn="l">
              <a:lnSpc>
                <a:spcPct val="125000"/>
              </a:lnSpc>
              <a:spcBef>
                <a:spcPts val="500"/>
              </a:spcBef>
              <a:spcAft>
                <a:spcPts val="0"/>
              </a:spcAft>
              <a:buSzPts val="2000"/>
              <a:buFont typeface="Avenir"/>
              <a:buNone/>
              <a:defRPr sz="2000"/>
            </a:lvl4pPr>
            <a:lvl5pPr indent="-355600" lvl="4" marL="2286000" algn="l">
              <a:lnSpc>
                <a:spcPct val="125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81" name="Google Shape;81;p20"/>
          <p:cNvSpPr txBox="1"/>
          <p:nvPr>
            <p:ph idx="2" type="body"/>
          </p:nvPr>
        </p:nvSpPr>
        <p:spPr>
          <a:xfrm>
            <a:off x="1079499" y="2664000"/>
            <a:ext cx="3905999" cy="3106800"/>
          </a:xfrm>
          <a:prstGeom prst="rect">
            <a:avLst/>
          </a:prstGeom>
          <a:noFill/>
          <a:ln>
            <a:noFill/>
          </a:ln>
        </p:spPr>
        <p:txBody>
          <a:bodyPr anchorCtr="0" anchor="t" bIns="0" lIns="0" spcFirstLastPara="1" rIns="0" wrap="square" tIns="0">
            <a:normAutofit/>
          </a:bodyPr>
          <a:lstStyle>
            <a:lvl1pPr indent="-228600" lvl="0" marL="457200" algn="l">
              <a:lnSpc>
                <a:spcPct val="125000"/>
              </a:lnSpc>
              <a:spcBef>
                <a:spcPts val="1000"/>
              </a:spcBef>
              <a:spcAft>
                <a:spcPts val="0"/>
              </a:spcAft>
              <a:buSzPts val="2000"/>
              <a:buNone/>
              <a:defRPr sz="2000"/>
            </a:lvl1pPr>
            <a:lvl2pPr indent="-228600" lvl="1" marL="914400" algn="l">
              <a:lnSpc>
                <a:spcPct val="125000"/>
              </a:lnSpc>
              <a:spcBef>
                <a:spcPts val="500"/>
              </a:spcBef>
              <a:spcAft>
                <a:spcPts val="0"/>
              </a:spcAft>
              <a:buSzPts val="1400"/>
              <a:buFont typeface="Avenir"/>
              <a:buNone/>
              <a:defRPr sz="1400"/>
            </a:lvl2pPr>
            <a:lvl3pPr indent="-228600" lvl="2" marL="1371600" algn="l">
              <a:lnSpc>
                <a:spcPct val="125000"/>
              </a:lnSpc>
              <a:spcBef>
                <a:spcPts val="500"/>
              </a:spcBef>
              <a:spcAft>
                <a:spcPts val="0"/>
              </a:spcAft>
              <a:buSzPts val="1200"/>
              <a:buNone/>
              <a:defRPr sz="1200"/>
            </a:lvl3pPr>
            <a:lvl4pPr indent="-228600" lvl="3" marL="1828800" algn="l">
              <a:lnSpc>
                <a:spcPct val="125000"/>
              </a:lnSpc>
              <a:spcBef>
                <a:spcPts val="500"/>
              </a:spcBef>
              <a:spcAft>
                <a:spcPts val="0"/>
              </a:spcAft>
              <a:buSzPts val="1000"/>
              <a:buFont typeface="Avenir"/>
              <a:buNone/>
              <a:defRPr sz="1000"/>
            </a:lvl4pPr>
            <a:lvl5pPr indent="-228600" lvl="4" marL="2286000" algn="l">
              <a:lnSpc>
                <a:spcPct val="125000"/>
              </a:lnSpc>
              <a:spcBef>
                <a:spcPts val="5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20"/>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21"/>
          <p:cNvSpPr txBox="1"/>
          <p:nvPr>
            <p:ph type="title"/>
          </p:nvPr>
        </p:nvSpPr>
        <p:spPr>
          <a:xfrm>
            <a:off x="1079501" y="1011238"/>
            <a:ext cx="3905250" cy="129266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1"/>
          <p:cNvSpPr/>
          <p:nvPr>
            <p:ph idx="2" type="pic"/>
          </p:nvPr>
        </p:nvSpPr>
        <p:spPr>
          <a:xfrm>
            <a:off x="5537200" y="531813"/>
            <a:ext cx="6113812" cy="5784849"/>
          </a:xfrm>
          <a:prstGeom prst="rect">
            <a:avLst/>
          </a:prstGeom>
          <a:noFill/>
          <a:ln>
            <a:noFill/>
          </a:ln>
        </p:spPr>
      </p:sp>
      <p:sp>
        <p:nvSpPr>
          <p:cNvPr id="88" name="Google Shape;88;p21"/>
          <p:cNvSpPr txBox="1"/>
          <p:nvPr>
            <p:ph idx="1" type="body"/>
          </p:nvPr>
        </p:nvSpPr>
        <p:spPr>
          <a:xfrm>
            <a:off x="1079500" y="2663825"/>
            <a:ext cx="3905250" cy="3105150"/>
          </a:xfrm>
          <a:prstGeom prst="rect">
            <a:avLst/>
          </a:prstGeom>
          <a:noFill/>
          <a:ln>
            <a:noFill/>
          </a:ln>
        </p:spPr>
        <p:txBody>
          <a:bodyPr anchorCtr="0" anchor="t" bIns="0" lIns="0" spcFirstLastPara="1" rIns="0" wrap="square" tIns="0">
            <a:normAutofit/>
          </a:bodyPr>
          <a:lstStyle>
            <a:lvl1pPr indent="-228600" lvl="0" marL="457200" algn="l">
              <a:lnSpc>
                <a:spcPct val="125000"/>
              </a:lnSpc>
              <a:spcBef>
                <a:spcPts val="1000"/>
              </a:spcBef>
              <a:spcAft>
                <a:spcPts val="0"/>
              </a:spcAft>
              <a:buSzPts val="2000"/>
              <a:buNone/>
              <a:defRPr sz="2000"/>
            </a:lvl1pPr>
            <a:lvl2pPr indent="-228600" lvl="1" marL="914400" algn="l">
              <a:lnSpc>
                <a:spcPct val="125000"/>
              </a:lnSpc>
              <a:spcBef>
                <a:spcPts val="500"/>
              </a:spcBef>
              <a:spcAft>
                <a:spcPts val="0"/>
              </a:spcAft>
              <a:buSzPts val="1400"/>
              <a:buFont typeface="Avenir"/>
              <a:buNone/>
              <a:defRPr sz="1400"/>
            </a:lvl2pPr>
            <a:lvl3pPr indent="-228600" lvl="2" marL="1371600" algn="l">
              <a:lnSpc>
                <a:spcPct val="125000"/>
              </a:lnSpc>
              <a:spcBef>
                <a:spcPts val="500"/>
              </a:spcBef>
              <a:spcAft>
                <a:spcPts val="0"/>
              </a:spcAft>
              <a:buSzPts val="1200"/>
              <a:buNone/>
              <a:defRPr sz="1200"/>
            </a:lvl3pPr>
            <a:lvl4pPr indent="-228600" lvl="3" marL="1828800" algn="l">
              <a:lnSpc>
                <a:spcPct val="125000"/>
              </a:lnSpc>
              <a:spcBef>
                <a:spcPts val="500"/>
              </a:spcBef>
              <a:spcAft>
                <a:spcPts val="0"/>
              </a:spcAft>
              <a:buSzPts val="1000"/>
              <a:buFont typeface="Avenir"/>
              <a:buNone/>
              <a:defRPr sz="1000"/>
            </a:lvl4pPr>
            <a:lvl5pPr indent="-228600" lvl="4" marL="2286000" algn="l">
              <a:lnSpc>
                <a:spcPct val="125000"/>
              </a:lnSpc>
              <a:spcBef>
                <a:spcPts val="5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1"/>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lt1"/>
              </a:buClr>
              <a:buSzPts val="2800"/>
              <a:buFont typeface="Rockwell"/>
              <a:buNone/>
              <a:defRPr b="0" i="0" sz="28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lvl1pPr indent="-355600" lvl="0" marL="457200" marR="0" rtl="0" algn="l">
              <a:lnSpc>
                <a:spcPct val="125000"/>
              </a:lnSpc>
              <a:spcBef>
                <a:spcPts val="1000"/>
              </a:spcBef>
              <a:spcAft>
                <a:spcPts val="0"/>
              </a:spcAft>
              <a:buClr>
                <a:srgbClr val="D5CA80"/>
              </a:buClr>
              <a:buSzPts val="2000"/>
              <a:buFont typeface="Noto Sans Symbols"/>
              <a:buChar char="·"/>
              <a:defRPr b="0" i="0" sz="2000" u="none" cap="none" strike="noStrike">
                <a:solidFill>
                  <a:schemeClr val="lt1"/>
                </a:solidFill>
                <a:latin typeface="Avenir"/>
                <a:ea typeface="Avenir"/>
                <a:cs typeface="Avenir"/>
                <a:sym typeface="Avenir"/>
              </a:defRPr>
            </a:lvl1pPr>
            <a:lvl2pPr indent="-228600" lvl="1" marL="914400" marR="0" rtl="0" algn="l">
              <a:lnSpc>
                <a:spcPct val="125000"/>
              </a:lnSpc>
              <a:spcBef>
                <a:spcPts val="500"/>
              </a:spcBef>
              <a:spcAft>
                <a:spcPts val="0"/>
              </a:spcAft>
              <a:buClr>
                <a:srgbClr val="D5CA80"/>
              </a:buClr>
              <a:buSzPts val="2000"/>
              <a:buFont typeface="Avenir"/>
              <a:buNone/>
              <a:defRPr b="0" i="1" sz="2000" u="none" cap="none" strike="noStrike">
                <a:solidFill>
                  <a:schemeClr val="lt1"/>
                </a:solidFill>
                <a:latin typeface="Avenir"/>
                <a:ea typeface="Avenir"/>
                <a:cs typeface="Avenir"/>
                <a:sym typeface="Avenir"/>
              </a:defRPr>
            </a:lvl2pPr>
            <a:lvl3pPr indent="-355600" lvl="2" marL="1371600" marR="0" rtl="0" algn="l">
              <a:lnSpc>
                <a:spcPct val="125000"/>
              </a:lnSpc>
              <a:spcBef>
                <a:spcPts val="500"/>
              </a:spcBef>
              <a:spcAft>
                <a:spcPts val="0"/>
              </a:spcAft>
              <a:buClr>
                <a:srgbClr val="D5CA80"/>
              </a:buClr>
              <a:buSzPts val="2000"/>
              <a:buFont typeface="Noto Sans Symbols"/>
              <a:buChar char="·"/>
              <a:defRPr b="0" i="0" sz="2000" u="none" cap="none" strike="noStrike">
                <a:solidFill>
                  <a:schemeClr val="lt1"/>
                </a:solidFill>
                <a:latin typeface="Avenir"/>
                <a:ea typeface="Avenir"/>
                <a:cs typeface="Avenir"/>
                <a:sym typeface="Avenir"/>
              </a:defRPr>
            </a:lvl3pPr>
            <a:lvl4pPr indent="-228600" lvl="3" marL="1828800" marR="0" rtl="0" algn="l">
              <a:lnSpc>
                <a:spcPct val="125000"/>
              </a:lnSpc>
              <a:spcBef>
                <a:spcPts val="500"/>
              </a:spcBef>
              <a:spcAft>
                <a:spcPts val="0"/>
              </a:spcAft>
              <a:buClr>
                <a:srgbClr val="D5CA80"/>
              </a:buClr>
              <a:buSzPts val="2000"/>
              <a:buFont typeface="Avenir"/>
              <a:buNone/>
              <a:defRPr b="0" i="1" sz="2000" u="none" cap="none" strike="noStrike">
                <a:solidFill>
                  <a:schemeClr val="lt1"/>
                </a:solidFill>
                <a:latin typeface="Avenir"/>
                <a:ea typeface="Avenir"/>
                <a:cs typeface="Avenir"/>
                <a:sym typeface="Avenir"/>
              </a:defRPr>
            </a:lvl4pPr>
            <a:lvl5pPr indent="-355600" lvl="4" marL="2286000" marR="0" rtl="0" algn="l">
              <a:lnSpc>
                <a:spcPct val="125000"/>
              </a:lnSpc>
              <a:spcBef>
                <a:spcPts val="500"/>
              </a:spcBef>
              <a:spcAft>
                <a:spcPts val="0"/>
              </a:spcAft>
              <a:buClr>
                <a:srgbClr val="D5CA80"/>
              </a:buClr>
              <a:buSzPts val="2000"/>
              <a:buFont typeface="Noto Sans Symbols"/>
              <a:buChar char="·"/>
              <a:defRPr b="0" i="0" sz="20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12" name="Google Shape;12;p12"/>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marR="0" rtl="0" algn="l">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3" name="Google Shape;13;p12"/>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marR="0" rtl="0" algn="ctr">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4" name="Google Shape;14;p12"/>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marR="0" rtl="0" algn="r">
              <a:spcBef>
                <a:spcPts val="0"/>
              </a:spcBef>
              <a:buNone/>
              <a:defRPr b="0" i="0" sz="1000" u="none" cap="none" strike="noStrike">
                <a:solidFill>
                  <a:schemeClr val="lt1"/>
                </a:solidFill>
                <a:latin typeface="Avenir"/>
                <a:ea typeface="Avenir"/>
                <a:cs typeface="Avenir"/>
                <a:sym typeface="Avenir"/>
              </a:defRPr>
            </a:lvl1pPr>
            <a:lvl2pPr indent="0" lvl="1" marL="0" marR="0" rtl="0" algn="r">
              <a:spcBef>
                <a:spcPts val="0"/>
              </a:spcBef>
              <a:buNone/>
              <a:defRPr b="0" i="0" sz="1000" u="none" cap="none" strike="noStrike">
                <a:solidFill>
                  <a:schemeClr val="lt1"/>
                </a:solidFill>
                <a:latin typeface="Avenir"/>
                <a:ea typeface="Avenir"/>
                <a:cs typeface="Avenir"/>
                <a:sym typeface="Avenir"/>
              </a:defRPr>
            </a:lvl2pPr>
            <a:lvl3pPr indent="0" lvl="2" marL="0" marR="0" rtl="0" algn="r">
              <a:spcBef>
                <a:spcPts val="0"/>
              </a:spcBef>
              <a:buNone/>
              <a:defRPr b="0" i="0" sz="1000" u="none" cap="none" strike="noStrike">
                <a:solidFill>
                  <a:schemeClr val="lt1"/>
                </a:solidFill>
                <a:latin typeface="Avenir"/>
                <a:ea typeface="Avenir"/>
                <a:cs typeface="Avenir"/>
                <a:sym typeface="Avenir"/>
              </a:defRPr>
            </a:lvl3pPr>
            <a:lvl4pPr indent="0" lvl="3" marL="0" marR="0" rtl="0" algn="r">
              <a:spcBef>
                <a:spcPts val="0"/>
              </a:spcBef>
              <a:buNone/>
              <a:defRPr b="0" i="0" sz="1000" u="none" cap="none" strike="noStrike">
                <a:solidFill>
                  <a:schemeClr val="lt1"/>
                </a:solidFill>
                <a:latin typeface="Avenir"/>
                <a:ea typeface="Avenir"/>
                <a:cs typeface="Avenir"/>
                <a:sym typeface="Avenir"/>
              </a:defRPr>
            </a:lvl4pPr>
            <a:lvl5pPr indent="0" lvl="4" marL="0" marR="0" rtl="0" algn="r">
              <a:spcBef>
                <a:spcPts val="0"/>
              </a:spcBef>
              <a:buNone/>
              <a:defRPr b="0" i="0" sz="1000" u="none" cap="none" strike="noStrike">
                <a:solidFill>
                  <a:schemeClr val="lt1"/>
                </a:solidFill>
                <a:latin typeface="Avenir"/>
                <a:ea typeface="Avenir"/>
                <a:cs typeface="Avenir"/>
                <a:sym typeface="Avenir"/>
              </a:defRPr>
            </a:lvl5pPr>
            <a:lvl6pPr indent="0" lvl="5" marL="0" marR="0" rtl="0" algn="r">
              <a:spcBef>
                <a:spcPts val="0"/>
              </a:spcBef>
              <a:buNone/>
              <a:defRPr b="0" i="0" sz="1000" u="none" cap="none" strike="noStrike">
                <a:solidFill>
                  <a:schemeClr val="lt1"/>
                </a:solidFill>
                <a:latin typeface="Avenir"/>
                <a:ea typeface="Avenir"/>
                <a:cs typeface="Avenir"/>
                <a:sym typeface="Avenir"/>
              </a:defRPr>
            </a:lvl6pPr>
            <a:lvl7pPr indent="0" lvl="6" marL="0" marR="0" rtl="0" algn="r">
              <a:spcBef>
                <a:spcPts val="0"/>
              </a:spcBef>
              <a:buNone/>
              <a:defRPr b="0" i="0" sz="1000" u="none" cap="none" strike="noStrike">
                <a:solidFill>
                  <a:schemeClr val="lt1"/>
                </a:solidFill>
                <a:latin typeface="Avenir"/>
                <a:ea typeface="Avenir"/>
                <a:cs typeface="Avenir"/>
                <a:sym typeface="Avenir"/>
              </a:defRPr>
            </a:lvl7pPr>
            <a:lvl8pPr indent="0" lvl="7" marL="0" marR="0" rtl="0" algn="r">
              <a:spcBef>
                <a:spcPts val="0"/>
              </a:spcBef>
              <a:buNone/>
              <a:defRPr b="0" i="0" sz="1000" u="none" cap="none" strike="noStrike">
                <a:solidFill>
                  <a:schemeClr val="lt1"/>
                </a:solidFill>
                <a:latin typeface="Avenir"/>
                <a:ea typeface="Avenir"/>
                <a:cs typeface="Avenir"/>
                <a:sym typeface="Avenir"/>
              </a:defRPr>
            </a:lvl8pPr>
            <a:lvl9pPr indent="0" lvl="8" marL="0" marR="0" rt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7" name="Shape 107"/>
        <p:cNvGrpSpPr/>
        <p:nvPr/>
      </p:nvGrpSpPr>
      <p:grpSpPr>
        <a:xfrm>
          <a:off x="0" y="0"/>
          <a:ext cx="0" cy="0"/>
          <a:chOff x="0" y="0"/>
          <a:chExt cx="0" cy="0"/>
        </a:xfrm>
      </p:grpSpPr>
      <p:sp>
        <p:nvSpPr>
          <p:cNvPr id="108" name="Google Shape;108;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9" name="Google Shape;109;p1"/>
          <p:cNvSpPr txBox="1"/>
          <p:nvPr>
            <p:ph type="ctrTitle"/>
          </p:nvPr>
        </p:nvSpPr>
        <p:spPr>
          <a:xfrm>
            <a:off x="1079510" y="4602162"/>
            <a:ext cx="4457690" cy="1720850"/>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2CL1CO</a:t>
            </a:r>
            <a:endParaRPr/>
          </a:p>
        </p:txBody>
      </p:sp>
      <p:sp>
        <p:nvSpPr>
          <p:cNvPr id="110" name="Google Shape;110;p1"/>
          <p:cNvSpPr txBox="1"/>
          <p:nvPr>
            <p:ph idx="1" type="subTitle"/>
          </p:nvPr>
        </p:nvSpPr>
        <p:spPr>
          <a:xfrm>
            <a:off x="6654801" y="4602163"/>
            <a:ext cx="4451347" cy="1720850"/>
          </a:xfrm>
          <a:prstGeom prst="rect">
            <a:avLst/>
          </a:prstGeom>
          <a:noFill/>
          <a:ln>
            <a:noFill/>
          </a:ln>
        </p:spPr>
        <p:txBody>
          <a:bodyPr anchorCtr="0" anchor="ctr" bIns="0" lIns="0" spcFirstLastPara="1" rIns="0" wrap="square" tIns="0">
            <a:normAutofit/>
          </a:bodyPr>
          <a:lstStyle/>
          <a:p>
            <a:pPr indent="0" lvl="0" marL="0" rtl="0" algn="ctr">
              <a:lnSpc>
                <a:spcPct val="115000"/>
              </a:lnSpc>
              <a:spcBef>
                <a:spcPts val="0"/>
              </a:spcBef>
              <a:spcAft>
                <a:spcPts val="0"/>
              </a:spcAft>
              <a:buSzPts val="1900"/>
              <a:buNone/>
            </a:pPr>
            <a:r>
              <a:rPr i="1" lang="es-CL" sz="1900"/>
              <a:t>Este proyecto busca solucionar la problemática de la falta de automatización en la gestión de inventarios en medianas empresas (PYMES). </a:t>
            </a:r>
            <a:endParaRPr sz="1900"/>
          </a:p>
        </p:txBody>
      </p:sp>
      <p:pic>
        <p:nvPicPr>
          <p:cNvPr descr="Mapa&#10;&#10;Descripción generada automáticamente" id="111" name="Google Shape;111;p1"/>
          <p:cNvPicPr preferRelativeResize="0"/>
          <p:nvPr/>
        </p:nvPicPr>
        <p:blipFill rotWithShape="1">
          <a:blip r:embed="rId3">
            <a:alphaModFix/>
          </a:blip>
          <a:srcRect b="31276" l="0" r="0" t="18830"/>
          <a:stretch/>
        </p:blipFill>
        <p:spPr>
          <a:xfrm>
            <a:off x="20" y="10"/>
            <a:ext cx="12191977" cy="4014777"/>
          </a:xfrm>
          <a:prstGeom prst="rect">
            <a:avLst/>
          </a:prstGeom>
          <a:noFill/>
          <a:ln>
            <a:noFill/>
          </a:ln>
        </p:spPr>
      </p:pic>
      <p:cxnSp>
        <p:nvCxnSpPr>
          <p:cNvPr id="112" name="Google Shape;112;p1"/>
          <p:cNvCxnSpPr/>
          <p:nvPr/>
        </p:nvCxnSpPr>
        <p:spPr>
          <a:xfrm rot="5400000">
            <a:off x="5826000" y="5462587"/>
            <a:ext cx="540000" cy="0"/>
          </a:xfrm>
          <a:prstGeom prst="straightConnector1">
            <a:avLst/>
          </a:prstGeom>
          <a:noFill/>
          <a:ln cap="flat" cmpd="sng" w="12700">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grpSp>
        <p:nvGrpSpPr>
          <p:cNvPr id="241" name="Google Shape;241;p10"/>
          <p:cNvGrpSpPr/>
          <p:nvPr/>
        </p:nvGrpSpPr>
        <p:grpSpPr>
          <a:xfrm>
            <a:off x="541338" y="1154243"/>
            <a:ext cx="11109673" cy="5161086"/>
            <a:chOff x="0" y="0"/>
            <a:chExt cx="11109673" cy="5161086"/>
          </a:xfrm>
        </p:grpSpPr>
        <p:sp>
          <p:nvSpPr>
            <p:cNvPr id="242" name="Google Shape;242;p10"/>
            <p:cNvSpPr/>
            <p:nvPr/>
          </p:nvSpPr>
          <p:spPr>
            <a:xfrm>
              <a:off x="0" y="0"/>
              <a:ext cx="8554448" cy="928995"/>
            </a:xfrm>
            <a:prstGeom prst="roundRect">
              <a:avLst>
                <a:gd fmla="val 10000" name="adj"/>
              </a:avLst>
            </a:prstGeom>
            <a:solidFill>
              <a:srgbClr val="C283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txBox="1"/>
            <p:nvPr/>
          </p:nvSpPr>
          <p:spPr>
            <a:xfrm>
              <a:off x="27209" y="27209"/>
              <a:ext cx="7443298"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Obstáculos:</a:t>
              </a:r>
              <a:endParaRPr b="0" i="0" sz="1700" u="none" cap="none" strike="noStrike">
                <a:solidFill>
                  <a:schemeClr val="lt1"/>
                </a:solidFill>
                <a:latin typeface="Calibri"/>
                <a:ea typeface="Calibri"/>
                <a:cs typeface="Calibri"/>
                <a:sym typeface="Calibri"/>
              </a:endParaRPr>
            </a:p>
          </p:txBody>
        </p:sp>
        <p:sp>
          <p:nvSpPr>
            <p:cNvPr id="244" name="Google Shape;244;p10"/>
            <p:cNvSpPr/>
            <p:nvPr/>
          </p:nvSpPr>
          <p:spPr>
            <a:xfrm>
              <a:off x="638806" y="1058022"/>
              <a:ext cx="8554448" cy="928995"/>
            </a:xfrm>
            <a:prstGeom prst="roundRect">
              <a:avLst>
                <a:gd fmla="val 10000" name="adj"/>
              </a:avLst>
            </a:prstGeom>
            <a:solidFill>
              <a:srgbClr val="8DA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txBox="1"/>
            <p:nvPr/>
          </p:nvSpPr>
          <p:spPr>
            <a:xfrm>
              <a:off x="666015" y="1085231"/>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Falta de Acceso a Usuarios Clave: La validación del sistema depende de la retroalimentación de usuarios reales. La falta de acceso a estos usuarios podría retrasar la validación y ajuste del sistema. Este riesgo puede mitigarse mediante simulaciones y pruebas con usuarios internos.</a:t>
              </a:r>
              <a:endParaRPr b="0" i="0" sz="1700" u="none" cap="none" strike="noStrike">
                <a:solidFill>
                  <a:schemeClr val="lt1"/>
                </a:solidFill>
                <a:latin typeface="Calibri"/>
                <a:ea typeface="Calibri"/>
                <a:cs typeface="Calibri"/>
                <a:sym typeface="Calibri"/>
              </a:endParaRPr>
            </a:p>
          </p:txBody>
        </p:sp>
        <p:sp>
          <p:nvSpPr>
            <p:cNvPr id="246" name="Google Shape;246;p10"/>
            <p:cNvSpPr/>
            <p:nvPr/>
          </p:nvSpPr>
          <p:spPr>
            <a:xfrm>
              <a:off x="1277612" y="2116045"/>
              <a:ext cx="8554448" cy="928995"/>
            </a:xfrm>
            <a:prstGeom prst="roundRect">
              <a:avLst>
                <a:gd fmla="val 10000" name="adj"/>
              </a:avLst>
            </a:prstGeom>
            <a:solidFill>
              <a:srgbClr val="39B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txBox="1"/>
            <p:nvPr/>
          </p:nvSpPr>
          <p:spPr>
            <a:xfrm>
              <a:off x="1304821" y="2143254"/>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Posibles Cambios en Requerimientos: Durante el análisis y desarrollo, los stakeholders podrían cambiar o agregar requerimientos, lo que podría afectar la planificación inicial y requerir replanteamientos o trabajo adicional.</a:t>
              </a:r>
              <a:endParaRPr b="0" i="0" sz="1700" u="none" cap="none" strike="noStrike">
                <a:solidFill>
                  <a:schemeClr val="lt1"/>
                </a:solidFill>
                <a:latin typeface="Calibri"/>
                <a:ea typeface="Calibri"/>
                <a:cs typeface="Calibri"/>
                <a:sym typeface="Calibri"/>
              </a:endParaRPr>
            </a:p>
          </p:txBody>
        </p:sp>
        <p:sp>
          <p:nvSpPr>
            <p:cNvPr id="248" name="Google Shape;248;p10"/>
            <p:cNvSpPr/>
            <p:nvPr/>
          </p:nvSpPr>
          <p:spPr>
            <a:xfrm>
              <a:off x="1916418" y="3174068"/>
              <a:ext cx="8554448" cy="928995"/>
            </a:xfrm>
            <a:prstGeom prst="roundRect">
              <a:avLst>
                <a:gd fmla="val 10000" name="adj"/>
              </a:avLst>
            </a:prstGeom>
            <a:solidFill>
              <a:srgbClr val="44B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txBox="1"/>
            <p:nvPr/>
          </p:nvSpPr>
          <p:spPr>
            <a:xfrm>
              <a:off x="1943627" y="3201277"/>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Dependencia de Terceros: Algunas etapas, como la validación final, dependen de la disponibilidad y colaboración de terceros (stakeholders, usuarios finales). Cualquier retraso de su parte podría impactar negativamente en los plazos del proyecto.</a:t>
              </a:r>
              <a:endParaRPr b="0" i="0" sz="1700" u="none" cap="none" strike="noStrike">
                <a:solidFill>
                  <a:schemeClr val="lt1"/>
                </a:solidFill>
                <a:latin typeface="Calibri"/>
                <a:ea typeface="Calibri"/>
                <a:cs typeface="Calibri"/>
                <a:sym typeface="Calibri"/>
              </a:endParaRPr>
            </a:p>
          </p:txBody>
        </p:sp>
        <p:sp>
          <p:nvSpPr>
            <p:cNvPr id="250" name="Google Shape;250;p10"/>
            <p:cNvSpPr/>
            <p:nvPr/>
          </p:nvSpPr>
          <p:spPr>
            <a:xfrm>
              <a:off x="2555225" y="4232091"/>
              <a:ext cx="8554448" cy="928995"/>
            </a:xfrm>
            <a:prstGeom prst="roundRect">
              <a:avLst>
                <a:gd fmla="val 10000" name="adj"/>
              </a:avLst>
            </a:prstGeom>
            <a:solidFill>
              <a:srgbClr val="399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txBox="1"/>
            <p:nvPr/>
          </p:nvSpPr>
          <p:spPr>
            <a:xfrm>
              <a:off x="2582434" y="4259300"/>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Riesgos Técnicos: La implementación de nuevas tecnologías siempre conlleva riesgos técnicos, como problemas de compatibilidad o rendimiento que podrían requerir soluciones alternativas y tiempo adicional de desarrollo.</a:t>
              </a:r>
              <a:endParaRPr b="0" i="0" sz="1700" u="none" cap="none" strike="noStrike">
                <a:solidFill>
                  <a:schemeClr val="lt1"/>
                </a:solidFill>
                <a:latin typeface="Calibri"/>
                <a:ea typeface="Calibri"/>
                <a:cs typeface="Calibri"/>
                <a:sym typeface="Calibri"/>
              </a:endParaRPr>
            </a:p>
          </p:txBody>
        </p:sp>
        <p:sp>
          <p:nvSpPr>
            <p:cNvPr id="252" name="Google Shape;252;p10"/>
            <p:cNvSpPr/>
            <p:nvPr/>
          </p:nvSpPr>
          <p:spPr>
            <a:xfrm>
              <a:off x="7950601" y="678682"/>
              <a:ext cx="603847" cy="603847"/>
            </a:xfrm>
            <a:prstGeom prst="downArrow">
              <a:avLst>
                <a:gd fmla="val 55000" name="adj1"/>
                <a:gd fmla="val 45000" name="adj2"/>
              </a:avLst>
            </a:prstGeom>
            <a:solidFill>
              <a:srgbClr val="E9D8CF">
                <a:alpha val="89803"/>
              </a:srgbClr>
            </a:solidFill>
            <a:ln cap="flat" cmpd="sng" w="9525">
              <a:solidFill>
                <a:srgbClr val="E9D8C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txBox="1"/>
            <p:nvPr/>
          </p:nvSpPr>
          <p:spPr>
            <a:xfrm>
              <a:off x="8086467" y="678682"/>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254" name="Google Shape;254;p10"/>
            <p:cNvSpPr/>
            <p:nvPr/>
          </p:nvSpPr>
          <p:spPr>
            <a:xfrm>
              <a:off x="8589408" y="1736705"/>
              <a:ext cx="603847" cy="603847"/>
            </a:xfrm>
            <a:prstGeom prst="downArrow">
              <a:avLst>
                <a:gd fmla="val 55000" name="adj1"/>
                <a:gd fmla="val 45000" name="adj2"/>
              </a:avLst>
            </a:prstGeom>
            <a:solidFill>
              <a:srgbClr val="DAE2CB">
                <a:alpha val="89803"/>
              </a:srgbClr>
            </a:solidFill>
            <a:ln cap="flat" cmpd="sng" w="9525">
              <a:solidFill>
                <a:srgbClr val="DAE2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txBox="1"/>
            <p:nvPr/>
          </p:nvSpPr>
          <p:spPr>
            <a:xfrm>
              <a:off x="8725274" y="1736705"/>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256" name="Google Shape;256;p10"/>
            <p:cNvSpPr/>
            <p:nvPr/>
          </p:nvSpPr>
          <p:spPr>
            <a:xfrm>
              <a:off x="9228214" y="2779245"/>
              <a:ext cx="603847" cy="603847"/>
            </a:xfrm>
            <a:prstGeom prst="downArrow">
              <a:avLst>
                <a:gd fmla="val 55000" name="adj1"/>
                <a:gd fmla="val 45000" name="adj2"/>
              </a:avLst>
            </a:prstGeom>
            <a:solidFill>
              <a:srgbClr val="CDE3D4">
                <a:alpha val="89803"/>
              </a:srgbClr>
            </a:solidFill>
            <a:ln cap="flat" cmpd="sng" w="9525">
              <a:solidFill>
                <a:srgbClr val="CDE3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txBox="1"/>
            <p:nvPr/>
          </p:nvSpPr>
          <p:spPr>
            <a:xfrm>
              <a:off x="9364080" y="2779245"/>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258" name="Google Shape;258;p10"/>
            <p:cNvSpPr/>
            <p:nvPr/>
          </p:nvSpPr>
          <p:spPr>
            <a:xfrm>
              <a:off x="9867020" y="3847590"/>
              <a:ext cx="603847" cy="603847"/>
            </a:xfrm>
            <a:prstGeom prst="downArrow">
              <a:avLst>
                <a:gd fmla="val 55000" name="adj1"/>
                <a:gd fmla="val 45000" name="adj2"/>
              </a:avLst>
            </a:prstGeom>
            <a:solidFill>
              <a:srgbClr val="CEE3DF">
                <a:alpha val="89803"/>
              </a:srgbClr>
            </a:solidFill>
            <a:ln cap="flat" cmpd="sng" w="9525">
              <a:solidFill>
                <a:srgbClr val="CEE3D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txBox="1"/>
            <p:nvPr/>
          </p:nvSpPr>
          <p:spPr>
            <a:xfrm>
              <a:off x="10002886" y="3847590"/>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1"/>
          <p:cNvSpPr txBox="1"/>
          <p:nvPr>
            <p:ph type="title"/>
          </p:nvPr>
        </p:nvSpPr>
        <p:spPr>
          <a:xfrm>
            <a:off x="1079500" y="1011238"/>
            <a:ext cx="10026600" cy="6555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s-CL"/>
              <a:t>EVIDENCIAS Y RESULTADOS</a:t>
            </a:r>
            <a:endParaRPr/>
          </a:p>
        </p:txBody>
      </p:sp>
      <p:sp>
        <p:nvSpPr>
          <p:cNvPr id="265" name="Google Shape;265;p11"/>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0" lvl="0" marL="360000" rtl="0" algn="l">
              <a:lnSpc>
                <a:spcPct val="125000"/>
              </a:lnSpc>
              <a:spcBef>
                <a:spcPts val="0"/>
              </a:spcBef>
              <a:spcAft>
                <a:spcPts val="0"/>
              </a:spcAft>
              <a:buNone/>
            </a:pPr>
            <a:r>
              <a:rPr lang="es-CL" sz="1800">
                <a:latin typeface="Calibri"/>
                <a:ea typeface="Calibri"/>
                <a:cs typeface="Calibri"/>
                <a:sym typeface="Calibri"/>
              </a:rPr>
              <a:t>J</a:t>
            </a:r>
            <a:r>
              <a:rPr lang="es-CL" sz="1800">
                <a:latin typeface="Calibri"/>
                <a:ea typeface="Calibri"/>
                <a:cs typeface="Calibri"/>
                <a:sym typeface="Calibri"/>
              </a:rPr>
              <a:t>ustificación de Evidencias:</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Análisis del Caso: Ayuda a entender el contexto del proyecto y definir objetivos.</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Mapa Mental y de Actores: Facilitan la comprensión y definen roles y relaciones dentro del proyecto.</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Épicas y Historias de Usuario: Garantizan que el desarrollo esté alineado con las necesidades del usuario.</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Burndown Chart y </a:t>
            </a:r>
            <a:r>
              <a:rPr lang="es-CL" sz="1800">
                <a:latin typeface="Calibri"/>
                <a:ea typeface="Calibri"/>
                <a:cs typeface="Calibri"/>
                <a:sym typeface="Calibri"/>
              </a:rPr>
              <a:t>Scrum Board</a:t>
            </a:r>
            <a:r>
              <a:rPr lang="es-CL" sz="1800">
                <a:latin typeface="Calibri"/>
                <a:ea typeface="Calibri"/>
                <a:cs typeface="Calibri"/>
                <a:sym typeface="Calibri"/>
              </a:rPr>
              <a:t>: Permiten monitorear el progreso y asegurar el cumplimiento de tareas.</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Release y Review: Aseguran la entrega de una versión funcional y validación con feedback.</a:t>
            </a:r>
            <a:endParaRPr sz="1800"/>
          </a:p>
          <a:p>
            <a:pPr indent="0" lvl="0" marL="360000" rtl="0" algn="l">
              <a:lnSpc>
                <a:spcPct val="125000"/>
              </a:lnSpc>
              <a:spcBef>
                <a:spcPts val="1000"/>
              </a:spcBef>
              <a:spcAft>
                <a:spcPts val="0"/>
              </a:spcAft>
              <a:buNone/>
            </a:pPr>
            <a:r>
              <a:t/>
            </a:r>
            <a:endParaRPr sz="1800">
              <a:latin typeface="Calibri"/>
              <a:ea typeface="Calibri"/>
              <a:cs typeface="Calibri"/>
              <a:sym typeface="Calibri"/>
            </a:endParaRPr>
          </a:p>
        </p:txBody>
      </p:sp>
      <p:pic>
        <p:nvPicPr>
          <p:cNvPr id="266" name="Google Shape;266;p11"/>
          <p:cNvPicPr preferRelativeResize="0"/>
          <p:nvPr/>
        </p:nvPicPr>
        <p:blipFill>
          <a:blip r:embed="rId3">
            <a:alphaModFix/>
          </a:blip>
          <a:stretch>
            <a:fillRect/>
          </a:stretch>
        </p:blipFill>
        <p:spPr>
          <a:xfrm>
            <a:off x="9129150" y="180913"/>
            <a:ext cx="2316175" cy="231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2457222a5c_0_0"/>
          <p:cNvSpPr txBox="1"/>
          <p:nvPr>
            <p:ph type="title"/>
          </p:nvPr>
        </p:nvSpPr>
        <p:spPr>
          <a:xfrm>
            <a:off x="1079500" y="1011238"/>
            <a:ext cx="10026600" cy="655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L"/>
              <a:t>Colaboración y Trabajo en Equipo</a:t>
            </a:r>
            <a:endParaRPr/>
          </a:p>
        </p:txBody>
      </p:sp>
      <p:sp>
        <p:nvSpPr>
          <p:cNvPr id="273" name="Google Shape;273;g22457222a5c_0_0"/>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330200" lvl="0" marL="457200" rtl="0" algn="l">
              <a:spcBef>
                <a:spcPts val="1000"/>
              </a:spcBef>
              <a:spcAft>
                <a:spcPts val="0"/>
              </a:spcAft>
              <a:buSzPts val="1600"/>
              <a:buFont typeface="Calibri"/>
              <a:buChar char="·"/>
            </a:pPr>
            <a:r>
              <a:rPr b="1" lang="es-CL" sz="1800">
                <a:latin typeface="Calibri"/>
                <a:ea typeface="Calibri"/>
                <a:cs typeface="Calibri"/>
                <a:sym typeface="Calibri"/>
              </a:rPr>
              <a:t>Reuniones de Seguimiento:</a:t>
            </a:r>
            <a:r>
              <a:rPr lang="es-CL" sz="1800">
                <a:latin typeface="Calibri"/>
                <a:ea typeface="Calibri"/>
                <a:cs typeface="Calibri"/>
                <a:sym typeface="Calibri"/>
              </a:rPr>
              <a:t> Implementación de reuniones diarias (Daily Stand-Ups) para revisión de tareas y actualización de progreso.</a:t>
            </a:r>
            <a:endParaRPr sz="18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s-CL" sz="1800">
                <a:latin typeface="Calibri"/>
                <a:ea typeface="Calibri"/>
                <a:cs typeface="Calibri"/>
                <a:sym typeface="Calibri"/>
              </a:rPr>
              <a:t>Herramientas de Colaboración:</a:t>
            </a:r>
            <a:r>
              <a:rPr lang="es-CL" sz="1800">
                <a:latin typeface="Calibri"/>
                <a:ea typeface="Calibri"/>
                <a:cs typeface="Calibri"/>
                <a:sym typeface="Calibri"/>
              </a:rPr>
              <a:t> Uso de herramientas como Trello para gestionar las tareas y </a:t>
            </a:r>
            <a:r>
              <a:rPr lang="es-CL" sz="1800">
                <a:latin typeface="Calibri"/>
                <a:ea typeface="Calibri"/>
                <a:cs typeface="Calibri"/>
                <a:sym typeface="Calibri"/>
              </a:rPr>
              <a:t>Scrum Board</a:t>
            </a:r>
            <a:r>
              <a:rPr lang="es-CL" sz="1800">
                <a:latin typeface="Calibri"/>
                <a:ea typeface="Calibri"/>
                <a:cs typeface="Calibri"/>
                <a:sym typeface="Calibri"/>
              </a:rPr>
              <a:t> para visualizar el avance del proyecto.</a:t>
            </a:r>
            <a:endParaRPr sz="18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s-CL" sz="1800">
                <a:latin typeface="Calibri"/>
                <a:ea typeface="Calibri"/>
                <a:cs typeface="Calibri"/>
                <a:sym typeface="Calibri"/>
              </a:rPr>
              <a:t>Roles y Responsabilidades:</a:t>
            </a:r>
            <a:r>
              <a:rPr lang="es-CL" sz="1800">
                <a:latin typeface="Calibri"/>
                <a:ea typeface="Calibri"/>
                <a:cs typeface="Calibri"/>
                <a:sym typeface="Calibri"/>
              </a:rPr>
              <a:t> Definir roles específicos dentro del equipo como el Scrum Master, Product Owner y desarrolladores para garantizar la responsabilidad y la rendición de cuentas.</a:t>
            </a:r>
            <a:endParaRPr sz="18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s-CL" sz="1800">
                <a:latin typeface="Calibri"/>
                <a:ea typeface="Calibri"/>
                <a:cs typeface="Calibri"/>
                <a:sym typeface="Calibri"/>
              </a:rPr>
              <a:t>Comunicación Efectiva:</a:t>
            </a:r>
            <a:r>
              <a:rPr lang="es-CL" sz="1800">
                <a:latin typeface="Calibri"/>
                <a:ea typeface="Calibri"/>
                <a:cs typeface="Calibri"/>
                <a:sym typeface="Calibri"/>
              </a:rPr>
              <a:t> Establecimiento de canales de comunicación abiertos, como Discord o Microsoft Teams, para asegurar que todo el equipo esté alineado y al tanto de las actualizaciones.</a:t>
            </a:r>
            <a:endParaRPr sz="1800">
              <a:latin typeface="Calibri"/>
              <a:ea typeface="Calibri"/>
              <a:cs typeface="Calibri"/>
              <a:sym typeface="Calibri"/>
            </a:endParaRPr>
          </a:p>
          <a:p>
            <a:pPr indent="0" lvl="0" marL="0" rtl="0" algn="l">
              <a:spcBef>
                <a:spcPts val="1000"/>
              </a:spcBef>
              <a:spcAft>
                <a:spcPts val="0"/>
              </a:spcAft>
              <a:buNone/>
            </a:pPr>
            <a:r>
              <a:t/>
            </a:r>
            <a:endParaRPr/>
          </a:p>
        </p:txBody>
      </p:sp>
      <p:pic>
        <p:nvPicPr>
          <p:cNvPr id="274" name="Google Shape;274;g22457222a5c_0_0"/>
          <p:cNvPicPr preferRelativeResize="0"/>
          <p:nvPr/>
        </p:nvPicPr>
        <p:blipFill>
          <a:blip r:embed="rId3">
            <a:alphaModFix/>
          </a:blip>
          <a:stretch>
            <a:fillRect/>
          </a:stretch>
        </p:blipFill>
        <p:spPr>
          <a:xfrm>
            <a:off x="4355525" y="4729350"/>
            <a:ext cx="3713749" cy="1861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2457222a5c_0_6"/>
          <p:cNvSpPr txBox="1"/>
          <p:nvPr>
            <p:ph type="title"/>
          </p:nvPr>
        </p:nvSpPr>
        <p:spPr>
          <a:xfrm>
            <a:off x="1079500" y="1011238"/>
            <a:ext cx="10026600" cy="655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L"/>
              <a:t>Normas de Redacción y Presentación</a:t>
            </a:r>
            <a:endParaRPr/>
          </a:p>
        </p:txBody>
      </p:sp>
      <p:sp>
        <p:nvSpPr>
          <p:cNvPr id="281" name="Google Shape;281;g22457222a5c_0_6"/>
          <p:cNvSpPr txBox="1"/>
          <p:nvPr>
            <p:ph idx="1" type="body"/>
          </p:nvPr>
        </p:nvSpPr>
        <p:spPr>
          <a:xfrm>
            <a:off x="1079500" y="1790700"/>
            <a:ext cx="10026600" cy="3978300"/>
          </a:xfrm>
          <a:prstGeom prst="rect">
            <a:avLst/>
          </a:prstGeom>
        </p:spPr>
        <p:txBody>
          <a:bodyPr anchorCtr="0" anchor="t" bIns="0" lIns="0" spcFirstLastPara="1" rIns="0" wrap="square" tIns="0">
            <a:normAutofit/>
          </a:bodyPr>
          <a:lstStyle/>
          <a:p>
            <a:pPr indent="-342900" lvl="0" marL="457200" rtl="0" algn="l">
              <a:spcBef>
                <a:spcPts val="1000"/>
              </a:spcBef>
              <a:spcAft>
                <a:spcPts val="0"/>
              </a:spcAft>
              <a:buSzPts val="1800"/>
              <a:buFont typeface="Calibri"/>
              <a:buChar char="·"/>
            </a:pPr>
            <a:r>
              <a:rPr b="1" lang="es-CL" sz="1800">
                <a:latin typeface="Calibri"/>
                <a:ea typeface="Calibri"/>
                <a:cs typeface="Calibri"/>
                <a:sym typeface="Calibri"/>
              </a:rPr>
              <a:t>Normas de Redacción:</a:t>
            </a:r>
            <a:r>
              <a:rPr lang="es-CL" sz="1800">
                <a:latin typeface="Calibri"/>
                <a:ea typeface="Calibri"/>
                <a:cs typeface="Calibri"/>
                <a:sym typeface="Calibri"/>
              </a:rPr>
              <a:t> Utilizar un lenguaje claro y preciso. Mantener la coherencia y la cohesión en los documentos. Seguir las reglas gramaticales y ortográficas de la lengua española.</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s-CL" sz="1800">
                <a:latin typeface="Calibri"/>
                <a:ea typeface="Calibri"/>
                <a:cs typeface="Calibri"/>
                <a:sym typeface="Calibri"/>
              </a:rPr>
              <a:t>Formato de Presentación:</a:t>
            </a:r>
            <a:r>
              <a:rPr lang="es-CL" sz="1800">
                <a:latin typeface="Calibri"/>
                <a:ea typeface="Calibri"/>
                <a:cs typeface="Calibri"/>
                <a:sym typeface="Calibri"/>
              </a:rPr>
              <a:t> Uso de fuentes legibles como Arial o Times New Roman, tamaño 12 para el cuerpo del texto y 14-16 para encabezados. Margen de 2.5 cm en los documentos escritos. Aplicar negritas para destacar títulos y subtítulos.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s-CL" sz="1800">
                <a:latin typeface="Calibri"/>
                <a:ea typeface="Calibri"/>
                <a:cs typeface="Calibri"/>
                <a:sym typeface="Calibri"/>
              </a:rPr>
              <a:t>Estilo:</a:t>
            </a:r>
            <a:r>
              <a:rPr lang="es-CL" sz="1800">
                <a:latin typeface="Calibri"/>
                <a:ea typeface="Calibri"/>
                <a:cs typeface="Calibri"/>
                <a:sym typeface="Calibri"/>
              </a:rPr>
              <a:t> Formal y profesional. Evitar jergas y lenguaje coloquial. Usar tercera persona para informes técnicos y proyectos.</a:t>
            </a:r>
            <a:endParaRPr sz="1800">
              <a:latin typeface="Calibri"/>
              <a:ea typeface="Calibri"/>
              <a:cs typeface="Calibri"/>
              <a:sym typeface="Calibri"/>
            </a:endParaRPr>
          </a:p>
          <a:p>
            <a:pPr indent="0" lvl="0" marL="0" rtl="0" algn="l">
              <a:spcBef>
                <a:spcPts val="1000"/>
              </a:spcBef>
              <a:spcAft>
                <a:spcPts val="0"/>
              </a:spcAft>
              <a:buNone/>
            </a:pPr>
            <a:r>
              <a:t/>
            </a:r>
            <a:endParaRPr/>
          </a:p>
        </p:txBody>
      </p:sp>
      <p:pic>
        <p:nvPicPr>
          <p:cNvPr id="282" name="Google Shape;282;g22457222a5c_0_6"/>
          <p:cNvPicPr preferRelativeResize="0"/>
          <p:nvPr/>
        </p:nvPicPr>
        <p:blipFill>
          <a:blip r:embed="rId3">
            <a:alphaModFix/>
          </a:blip>
          <a:stretch>
            <a:fillRect/>
          </a:stretch>
        </p:blipFill>
        <p:spPr>
          <a:xfrm flipH="1">
            <a:off x="4990876" y="4373100"/>
            <a:ext cx="2203851" cy="2203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2457222a5c_0_12"/>
          <p:cNvSpPr txBox="1"/>
          <p:nvPr>
            <p:ph type="title"/>
          </p:nvPr>
        </p:nvSpPr>
        <p:spPr>
          <a:xfrm>
            <a:off x="1079500" y="1011238"/>
            <a:ext cx="10026600" cy="655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L"/>
              <a:t> Conclusión y Reflexiones Finales</a:t>
            </a:r>
            <a:endParaRPr/>
          </a:p>
        </p:txBody>
      </p:sp>
      <p:sp>
        <p:nvSpPr>
          <p:cNvPr id="289" name="Google Shape;289;g22457222a5c_0_12"/>
          <p:cNvSpPr txBox="1"/>
          <p:nvPr>
            <p:ph idx="1" type="body"/>
          </p:nvPr>
        </p:nvSpPr>
        <p:spPr>
          <a:xfrm>
            <a:off x="1079500" y="1790700"/>
            <a:ext cx="10026600" cy="3978300"/>
          </a:xfrm>
          <a:prstGeom prst="rect">
            <a:avLst/>
          </a:prstGeom>
        </p:spPr>
        <p:txBody>
          <a:bodyPr anchorCtr="0" anchor="t" bIns="0" lIns="0" spcFirstLastPara="1" rIns="0" wrap="square" tIns="0">
            <a:normAutofit/>
          </a:bodyPr>
          <a:lstStyle/>
          <a:p>
            <a:pPr indent="-342900" lvl="0" marL="457200" rtl="0" algn="l">
              <a:spcBef>
                <a:spcPts val="1000"/>
              </a:spcBef>
              <a:spcAft>
                <a:spcPts val="0"/>
              </a:spcAft>
              <a:buClr>
                <a:schemeClr val="lt1"/>
              </a:buClr>
              <a:buSzPts val="1800"/>
              <a:buFont typeface="Arial"/>
              <a:buChar char="·"/>
            </a:pPr>
            <a:r>
              <a:rPr b="1" lang="es-CL" sz="1800">
                <a:latin typeface="Calibri"/>
                <a:ea typeface="Calibri"/>
                <a:cs typeface="Calibri"/>
                <a:sym typeface="Calibri"/>
              </a:rPr>
              <a:t>Impacto del Proyecto:</a:t>
            </a:r>
            <a:r>
              <a:rPr lang="es-CL" sz="1800">
                <a:latin typeface="Calibri"/>
                <a:ea typeface="Calibri"/>
                <a:cs typeface="Calibri"/>
                <a:sym typeface="Calibri"/>
              </a:rPr>
              <a:t> Este proyecto de gestión de retail tiene como objetivo mejorar la eficiencia en la administración de inventarios y finanzas para medianas empresas (PYMES), permitiéndoles optimizar recursos y mejorar su rentabilidad.</a:t>
            </a:r>
            <a:endParaRPr sz="1800">
              <a:latin typeface="Calibri"/>
              <a:ea typeface="Calibri"/>
              <a:cs typeface="Calibri"/>
              <a:sym typeface="Calibri"/>
            </a:endParaRPr>
          </a:p>
          <a:p>
            <a:pPr indent="-342900" lvl="0" marL="457200" rtl="0" algn="l">
              <a:spcBef>
                <a:spcPts val="0"/>
              </a:spcBef>
              <a:spcAft>
                <a:spcPts val="0"/>
              </a:spcAft>
              <a:buClr>
                <a:schemeClr val="lt1"/>
              </a:buClr>
              <a:buSzPts val="1800"/>
              <a:buFont typeface="Arial"/>
              <a:buChar char="·"/>
            </a:pPr>
            <a:r>
              <a:rPr b="1" lang="es-CL" sz="1800">
                <a:latin typeface="Calibri"/>
                <a:ea typeface="Calibri"/>
                <a:cs typeface="Calibri"/>
                <a:sym typeface="Calibri"/>
              </a:rPr>
              <a:t>Relevancia para los Intereses Profesionales:</a:t>
            </a:r>
            <a:r>
              <a:rPr lang="es-CL" sz="1800">
                <a:latin typeface="Calibri"/>
                <a:ea typeface="Calibri"/>
                <a:cs typeface="Calibri"/>
                <a:sym typeface="Calibri"/>
              </a:rPr>
              <a:t> Los conocimientos adquiridos a través de este proyecto refuerzan habilidades valiosas en gestión de proyectos, trabajo en equipo y uso de metodologías ágiles, que son fundamentales en el entorno profesional actual.</a:t>
            </a:r>
            <a:endParaRPr sz="1800">
              <a:latin typeface="Calibri"/>
              <a:ea typeface="Calibri"/>
              <a:cs typeface="Calibri"/>
              <a:sym typeface="Calibri"/>
            </a:endParaRPr>
          </a:p>
          <a:p>
            <a:pPr indent="-342900" lvl="0" marL="457200" rtl="0" algn="l">
              <a:spcBef>
                <a:spcPts val="0"/>
              </a:spcBef>
              <a:spcAft>
                <a:spcPts val="0"/>
              </a:spcAft>
              <a:buClr>
                <a:schemeClr val="lt1"/>
              </a:buClr>
              <a:buSzPts val="1800"/>
              <a:buFont typeface="Arial"/>
              <a:buChar char="·"/>
            </a:pPr>
            <a:r>
              <a:rPr b="1" lang="es-CL" sz="1800">
                <a:latin typeface="Calibri"/>
                <a:ea typeface="Calibri"/>
                <a:cs typeface="Calibri"/>
                <a:sym typeface="Calibri"/>
              </a:rPr>
              <a:t>Reflexiones:</a:t>
            </a:r>
            <a:r>
              <a:rPr lang="es-CL" sz="1800">
                <a:latin typeface="Calibri"/>
                <a:ea typeface="Calibri"/>
                <a:cs typeface="Calibri"/>
                <a:sym typeface="Calibri"/>
              </a:rPr>
              <a:t> La implementación exitosa de este proyecto no solo beneficiará a las PYMES en su gestión diaria, sino que también ofrece una valiosa experiencia práctica a los participantes.</a:t>
            </a:r>
            <a:endParaRPr sz="1800">
              <a:latin typeface="Calibri"/>
              <a:ea typeface="Calibri"/>
              <a:cs typeface="Calibri"/>
              <a:sym typeface="Calibri"/>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6" name="Shape 116"/>
        <p:cNvGrpSpPr/>
        <p:nvPr/>
      </p:nvGrpSpPr>
      <p:grpSpPr>
        <a:xfrm>
          <a:off x="0" y="0"/>
          <a:ext cx="0" cy="0"/>
          <a:chOff x="0" y="0"/>
          <a:chExt cx="0" cy="0"/>
        </a:xfrm>
      </p:grpSpPr>
      <p:sp>
        <p:nvSpPr>
          <p:cNvPr id="117" name="Google Shape;117;p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8" name="Google Shape;118;p2"/>
          <p:cNvSpPr txBox="1"/>
          <p:nvPr>
            <p:ph type="title"/>
          </p:nvPr>
        </p:nvSpPr>
        <p:spPr>
          <a:xfrm>
            <a:off x="1080000" y="540032"/>
            <a:ext cx="4426782" cy="133160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DESCRIPCIÓN DEL PROYECTO APT</a:t>
            </a:r>
            <a:endParaRPr/>
          </a:p>
        </p:txBody>
      </p:sp>
      <p:cxnSp>
        <p:nvCxnSpPr>
          <p:cNvPr id="119" name="Google Shape;119;p2"/>
          <p:cNvCxnSpPr/>
          <p:nvPr/>
        </p:nvCxnSpPr>
        <p:spPr>
          <a:xfrm>
            <a:off x="3023391" y="2310207"/>
            <a:ext cx="540000" cy="0"/>
          </a:xfrm>
          <a:prstGeom prst="straightConnector1">
            <a:avLst/>
          </a:prstGeom>
          <a:noFill/>
          <a:ln cap="flat" cmpd="sng" w="12700">
            <a:solidFill>
              <a:schemeClr val="lt1"/>
            </a:solidFill>
            <a:prstDash val="solid"/>
            <a:round/>
            <a:headEnd len="sm" w="sm" type="none"/>
            <a:tailEnd len="sm" w="sm" type="none"/>
          </a:ln>
        </p:spPr>
      </p:cxnSp>
      <p:sp>
        <p:nvSpPr>
          <p:cNvPr id="120" name="Google Shape;120;p2"/>
          <p:cNvSpPr txBox="1"/>
          <p:nvPr>
            <p:ph idx="1" type="body"/>
          </p:nvPr>
        </p:nvSpPr>
        <p:spPr>
          <a:xfrm>
            <a:off x="1080000" y="2759076"/>
            <a:ext cx="4460874" cy="3009899"/>
          </a:xfrm>
          <a:prstGeom prst="rect">
            <a:avLst/>
          </a:prstGeom>
          <a:noFill/>
          <a:ln>
            <a:noFill/>
          </a:ln>
        </p:spPr>
        <p:txBody>
          <a:bodyPr anchorCtr="0" anchor="t" bIns="0" lIns="0" spcFirstLastPara="1" rIns="0" wrap="square" tIns="0">
            <a:normAutofit/>
          </a:bodyPr>
          <a:lstStyle/>
          <a:p>
            <a:pPr indent="-360000" lvl="0" marL="360000" rtl="0" algn="l">
              <a:lnSpc>
                <a:spcPct val="115000"/>
              </a:lnSpc>
              <a:spcBef>
                <a:spcPts val="0"/>
              </a:spcBef>
              <a:spcAft>
                <a:spcPts val="0"/>
              </a:spcAft>
              <a:buSzPts val="2000"/>
              <a:buChar char="·"/>
            </a:pPr>
            <a:r>
              <a:rPr i="1" lang="es-CL">
                <a:latin typeface="Calibri"/>
                <a:ea typeface="Calibri"/>
                <a:cs typeface="Calibri"/>
                <a:sym typeface="Calibri"/>
              </a:rPr>
              <a:t>El objetivo del proyecto es desarrollar un sistema automatizado para la gestión de inventarios que optimice y agilice el control de stock, pedidos y reportes en tiempo real. El sistema se desarrollará utilizando una metodología que permita la entrega de manera integral e interactiva</a:t>
            </a:r>
            <a:endParaRPr/>
          </a:p>
        </p:txBody>
      </p:sp>
      <p:sp>
        <p:nvSpPr>
          <p:cNvPr id="121" name="Google Shape;121;p2"/>
          <p:cNvSpPr/>
          <p:nvPr/>
        </p:nvSpPr>
        <p:spPr>
          <a:xfrm>
            <a:off x="6654794" y="0"/>
            <a:ext cx="5537206"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Diana" id="122" name="Google Shape;122;p2"/>
          <p:cNvPicPr preferRelativeResize="0"/>
          <p:nvPr/>
        </p:nvPicPr>
        <p:blipFill rotWithShape="1">
          <a:blip r:embed="rId3">
            <a:alphaModFix/>
          </a:blip>
          <a:srcRect b="0" l="0" r="0" t="0"/>
          <a:stretch/>
        </p:blipFill>
        <p:spPr>
          <a:xfrm>
            <a:off x="7198864" y="1202958"/>
            <a:ext cx="4452148" cy="44521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7" name="Shape 127"/>
        <p:cNvGrpSpPr/>
        <p:nvPr/>
      </p:nvGrpSpPr>
      <p:grpSpPr>
        <a:xfrm>
          <a:off x="0" y="0"/>
          <a:ext cx="0" cy="0"/>
          <a:chOff x="0" y="0"/>
          <a:chExt cx="0" cy="0"/>
        </a:xfrm>
      </p:grpSpPr>
      <p:sp>
        <p:nvSpPr>
          <p:cNvPr id="128" name="Google Shape;128;p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29" name="Google Shape;129;p3"/>
          <p:cNvSpPr txBox="1"/>
          <p:nvPr>
            <p:ph type="title"/>
          </p:nvPr>
        </p:nvSpPr>
        <p:spPr>
          <a:xfrm>
            <a:off x="1080000" y="540032"/>
            <a:ext cx="4426782" cy="133160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RELACIÓN CON EL PLAN DE ESTUDIOS</a:t>
            </a:r>
            <a:endParaRPr/>
          </a:p>
        </p:txBody>
      </p:sp>
      <p:cxnSp>
        <p:nvCxnSpPr>
          <p:cNvPr id="130" name="Google Shape;130;p3"/>
          <p:cNvCxnSpPr/>
          <p:nvPr/>
        </p:nvCxnSpPr>
        <p:spPr>
          <a:xfrm>
            <a:off x="3023391" y="2310207"/>
            <a:ext cx="540000" cy="0"/>
          </a:xfrm>
          <a:prstGeom prst="straightConnector1">
            <a:avLst/>
          </a:prstGeom>
          <a:noFill/>
          <a:ln cap="flat" cmpd="sng" w="12700">
            <a:solidFill>
              <a:schemeClr val="lt1"/>
            </a:solidFill>
            <a:prstDash val="solid"/>
            <a:round/>
            <a:headEnd len="sm" w="sm" type="none"/>
            <a:tailEnd len="sm" w="sm" type="none"/>
          </a:ln>
        </p:spPr>
      </p:cxnSp>
      <p:sp>
        <p:nvSpPr>
          <p:cNvPr id="131" name="Google Shape;131;p3"/>
          <p:cNvSpPr txBox="1"/>
          <p:nvPr>
            <p:ph idx="1" type="body"/>
          </p:nvPr>
        </p:nvSpPr>
        <p:spPr>
          <a:xfrm>
            <a:off x="1080000" y="2759076"/>
            <a:ext cx="4460874" cy="3009899"/>
          </a:xfrm>
          <a:prstGeom prst="rect">
            <a:avLst/>
          </a:prstGeom>
          <a:noFill/>
          <a:ln>
            <a:noFill/>
          </a:ln>
        </p:spPr>
        <p:txBody>
          <a:bodyPr anchorCtr="0" anchor="t" bIns="0" lIns="0" spcFirstLastPara="1" rIns="0" wrap="square" tIns="0">
            <a:normAutofit/>
          </a:bodyPr>
          <a:lstStyle/>
          <a:p>
            <a:pPr indent="-360000" lvl="0" marL="360000" rtl="0" algn="l">
              <a:lnSpc>
                <a:spcPct val="125000"/>
              </a:lnSpc>
              <a:spcBef>
                <a:spcPts val="0"/>
              </a:spcBef>
              <a:spcAft>
                <a:spcPts val="0"/>
              </a:spcAft>
              <a:buSzPts val="2000"/>
              <a:buChar char="·"/>
            </a:pPr>
            <a:r>
              <a:rPr i="1" lang="es-CL">
                <a:latin typeface="Calibri"/>
                <a:ea typeface="Calibri"/>
                <a:cs typeface="Calibri"/>
                <a:sym typeface="Calibri"/>
              </a:rPr>
              <a:t>Este Proyecto APT nos permitirá aplicar y expandir nuestros conocimientos en desarrollo de software y gestión de sistemas, contribuyendo a nuestra formación como ingeniero informático especializado en soluciones empresariales.</a:t>
            </a:r>
            <a:endParaRPr/>
          </a:p>
        </p:txBody>
      </p:sp>
      <p:sp>
        <p:nvSpPr>
          <p:cNvPr id="132" name="Google Shape;132;p3"/>
          <p:cNvSpPr/>
          <p:nvPr/>
        </p:nvSpPr>
        <p:spPr>
          <a:xfrm>
            <a:off x="6654794" y="0"/>
            <a:ext cx="5537206"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Educación" id="133" name="Google Shape;133;p3"/>
          <p:cNvPicPr preferRelativeResize="0"/>
          <p:nvPr/>
        </p:nvPicPr>
        <p:blipFill rotWithShape="1">
          <a:blip r:embed="rId3">
            <a:alphaModFix/>
          </a:blip>
          <a:srcRect b="0" l="0" r="0" t="0"/>
          <a:stretch/>
        </p:blipFill>
        <p:spPr>
          <a:xfrm>
            <a:off x="7198864" y="1202958"/>
            <a:ext cx="4452148" cy="44521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7" name="Shape 137"/>
        <p:cNvGrpSpPr/>
        <p:nvPr/>
      </p:nvGrpSpPr>
      <p:grpSpPr>
        <a:xfrm>
          <a:off x="0" y="0"/>
          <a:ext cx="0" cy="0"/>
          <a:chOff x="0" y="0"/>
          <a:chExt cx="0" cy="0"/>
        </a:xfrm>
      </p:grpSpPr>
      <p:sp>
        <p:nvSpPr>
          <p:cNvPr id="138" name="Google Shape;138;p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39" name="Google Shape;139;p4"/>
          <p:cNvSpPr txBox="1"/>
          <p:nvPr>
            <p:ph type="title"/>
          </p:nvPr>
        </p:nvSpPr>
        <p:spPr>
          <a:xfrm>
            <a:off x="1080000" y="540032"/>
            <a:ext cx="4426782" cy="133160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FACTIBILIDAD DEL PROYECTO</a:t>
            </a:r>
            <a:endParaRPr/>
          </a:p>
        </p:txBody>
      </p:sp>
      <p:cxnSp>
        <p:nvCxnSpPr>
          <p:cNvPr id="140" name="Google Shape;140;p4"/>
          <p:cNvCxnSpPr/>
          <p:nvPr/>
        </p:nvCxnSpPr>
        <p:spPr>
          <a:xfrm>
            <a:off x="3023391" y="2310207"/>
            <a:ext cx="540000" cy="0"/>
          </a:xfrm>
          <a:prstGeom prst="straightConnector1">
            <a:avLst/>
          </a:prstGeom>
          <a:noFill/>
          <a:ln cap="flat" cmpd="sng" w="12700">
            <a:solidFill>
              <a:schemeClr val="lt1"/>
            </a:solidFill>
            <a:prstDash val="solid"/>
            <a:round/>
            <a:headEnd len="sm" w="sm" type="none"/>
            <a:tailEnd len="sm" w="sm" type="none"/>
          </a:ln>
        </p:spPr>
      </p:cxnSp>
      <p:sp>
        <p:nvSpPr>
          <p:cNvPr id="141" name="Google Shape;141;p4"/>
          <p:cNvSpPr txBox="1"/>
          <p:nvPr>
            <p:ph idx="1" type="body"/>
          </p:nvPr>
        </p:nvSpPr>
        <p:spPr>
          <a:xfrm>
            <a:off x="1045908" y="2562437"/>
            <a:ext cx="4460874" cy="3755527"/>
          </a:xfrm>
          <a:prstGeom prst="rect">
            <a:avLst/>
          </a:prstGeom>
          <a:noFill/>
          <a:ln>
            <a:noFill/>
          </a:ln>
        </p:spPr>
        <p:txBody>
          <a:bodyPr anchorCtr="0" anchor="t" bIns="0" lIns="0" spcFirstLastPara="1" rIns="0" wrap="square" tIns="0">
            <a:noAutofit/>
          </a:bodyPr>
          <a:lstStyle/>
          <a:p>
            <a:pPr indent="-360000" lvl="0" marL="360000" rtl="0" algn="l">
              <a:lnSpc>
                <a:spcPct val="115000"/>
              </a:lnSpc>
              <a:spcBef>
                <a:spcPts val="0"/>
              </a:spcBef>
              <a:spcAft>
                <a:spcPts val="0"/>
              </a:spcAft>
              <a:buSzPts val="2000"/>
              <a:buChar char="·"/>
            </a:pPr>
            <a:r>
              <a:rPr i="1" lang="es-CL">
                <a:latin typeface="Calibri"/>
                <a:ea typeface="Calibri"/>
                <a:cs typeface="Calibri"/>
                <a:sym typeface="Calibri"/>
              </a:rPr>
              <a:t>El proyecto es factible dentro del semestre académico, considerando el tiempo asignado y los recursos disponibles. La duración del semestre permite la implementación de todas las fases del desarrollo del software, desde el análisis de requerimientos hasta la validación final. Contamos con los recursos tecnológicos necesarios, y la metodología ágil permite adaptarse a posibles imprevistos. </a:t>
            </a:r>
            <a:endParaRPr/>
          </a:p>
        </p:txBody>
      </p:sp>
      <p:sp>
        <p:nvSpPr>
          <p:cNvPr id="142" name="Google Shape;142;p4"/>
          <p:cNvSpPr/>
          <p:nvPr/>
        </p:nvSpPr>
        <p:spPr>
          <a:xfrm>
            <a:off x="6654794" y="0"/>
            <a:ext cx="5537206"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Salud" id="143" name="Google Shape;143;p4"/>
          <p:cNvPicPr preferRelativeResize="0"/>
          <p:nvPr/>
        </p:nvPicPr>
        <p:blipFill rotWithShape="1">
          <a:blip r:embed="rId3">
            <a:alphaModFix/>
          </a:blip>
          <a:srcRect b="0" l="0" r="0" t="0"/>
          <a:stretch/>
        </p:blipFill>
        <p:spPr>
          <a:xfrm>
            <a:off x="7198864" y="1202958"/>
            <a:ext cx="4452148" cy="44521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8" name="Shape 148"/>
        <p:cNvGrpSpPr/>
        <p:nvPr/>
      </p:nvGrpSpPr>
      <p:grpSpPr>
        <a:xfrm>
          <a:off x="0" y="0"/>
          <a:ext cx="0" cy="0"/>
          <a:chOff x="0" y="0"/>
          <a:chExt cx="0" cy="0"/>
        </a:xfrm>
      </p:grpSpPr>
      <p:sp>
        <p:nvSpPr>
          <p:cNvPr id="149" name="Google Shape;149;p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0" name="Google Shape;150;p5"/>
          <p:cNvSpPr txBox="1"/>
          <p:nvPr>
            <p:ph type="title"/>
          </p:nvPr>
        </p:nvSpPr>
        <p:spPr>
          <a:xfrm>
            <a:off x="1080000" y="540032"/>
            <a:ext cx="4426782" cy="133160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OBJETIVOS DEL PROYECTO</a:t>
            </a:r>
            <a:endParaRPr/>
          </a:p>
        </p:txBody>
      </p:sp>
      <p:cxnSp>
        <p:nvCxnSpPr>
          <p:cNvPr id="151" name="Google Shape;151;p5"/>
          <p:cNvCxnSpPr/>
          <p:nvPr/>
        </p:nvCxnSpPr>
        <p:spPr>
          <a:xfrm>
            <a:off x="3023391" y="2310207"/>
            <a:ext cx="540000" cy="0"/>
          </a:xfrm>
          <a:prstGeom prst="straightConnector1">
            <a:avLst/>
          </a:prstGeom>
          <a:noFill/>
          <a:ln cap="flat" cmpd="sng" w="12700">
            <a:solidFill>
              <a:schemeClr val="lt1"/>
            </a:solidFill>
            <a:prstDash val="solid"/>
            <a:round/>
            <a:headEnd len="sm" w="sm" type="none"/>
            <a:tailEnd len="sm" w="sm" type="none"/>
          </a:ln>
        </p:spPr>
      </p:cxnSp>
      <p:sp>
        <p:nvSpPr>
          <p:cNvPr id="152" name="Google Shape;152;p5"/>
          <p:cNvSpPr txBox="1"/>
          <p:nvPr>
            <p:ph idx="1" type="body"/>
          </p:nvPr>
        </p:nvSpPr>
        <p:spPr>
          <a:xfrm>
            <a:off x="1080000" y="2759076"/>
            <a:ext cx="4460874" cy="3009899"/>
          </a:xfrm>
          <a:prstGeom prst="rect">
            <a:avLst/>
          </a:prstGeom>
          <a:noFill/>
          <a:ln>
            <a:noFill/>
          </a:ln>
        </p:spPr>
        <p:txBody>
          <a:bodyPr anchorCtr="0" anchor="t" bIns="0" lIns="0" spcFirstLastPara="1" rIns="0" wrap="square" tIns="0">
            <a:normAutofit/>
          </a:bodyPr>
          <a:lstStyle/>
          <a:p>
            <a:pPr indent="-360000" lvl="0" marL="360000" rtl="0" algn="l">
              <a:lnSpc>
                <a:spcPct val="125000"/>
              </a:lnSpc>
              <a:spcBef>
                <a:spcPts val="0"/>
              </a:spcBef>
              <a:spcAft>
                <a:spcPts val="0"/>
              </a:spcAft>
              <a:buSzPts val="2000"/>
              <a:buChar char="·"/>
            </a:pPr>
            <a:r>
              <a:rPr i="1" lang="es-CL">
                <a:latin typeface="Calibri"/>
                <a:ea typeface="Calibri"/>
                <a:cs typeface="Calibri"/>
                <a:sym typeface="Calibri"/>
              </a:rPr>
              <a:t>Desarrollar un sistema automatizado de gestión de inventarios para medianas empresas (PYMES) que optimice el control de stock y pedidos, mejorando la eficiencia operativa y reduciendo errores humanos.</a:t>
            </a:r>
            <a:endParaRPr/>
          </a:p>
          <a:p>
            <a:pPr indent="-233000" lvl="0" marL="360000" rtl="0" algn="l">
              <a:lnSpc>
                <a:spcPct val="125000"/>
              </a:lnSpc>
              <a:spcBef>
                <a:spcPts val="1000"/>
              </a:spcBef>
              <a:spcAft>
                <a:spcPts val="0"/>
              </a:spcAft>
              <a:buSzPts val="2000"/>
              <a:buNone/>
            </a:pPr>
            <a:r>
              <a:t/>
            </a:r>
            <a:endParaRPr/>
          </a:p>
        </p:txBody>
      </p:sp>
      <p:sp>
        <p:nvSpPr>
          <p:cNvPr id="153" name="Google Shape;153;p5"/>
          <p:cNvSpPr/>
          <p:nvPr/>
        </p:nvSpPr>
        <p:spPr>
          <a:xfrm>
            <a:off x="6654794" y="0"/>
            <a:ext cx="5537206"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Contorno de robot" id="154" name="Google Shape;154;p5"/>
          <p:cNvPicPr preferRelativeResize="0"/>
          <p:nvPr/>
        </p:nvPicPr>
        <p:blipFill rotWithShape="1">
          <a:blip r:embed="rId3">
            <a:alphaModFix/>
          </a:blip>
          <a:srcRect b="0" l="0" r="0" t="0"/>
          <a:stretch/>
        </p:blipFill>
        <p:spPr>
          <a:xfrm>
            <a:off x="7198864" y="1202958"/>
            <a:ext cx="4452148" cy="44521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8" name="Shape 158"/>
        <p:cNvGrpSpPr/>
        <p:nvPr/>
      </p:nvGrpSpPr>
      <p:grpSpPr>
        <a:xfrm>
          <a:off x="0" y="0"/>
          <a:ext cx="0" cy="0"/>
          <a:chOff x="0" y="0"/>
          <a:chExt cx="0" cy="0"/>
        </a:xfrm>
      </p:grpSpPr>
      <p:sp>
        <p:nvSpPr>
          <p:cNvPr id="159" name="Google Shape;159;p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0" name="Google Shape;160;p6"/>
          <p:cNvSpPr txBox="1"/>
          <p:nvPr>
            <p:ph type="title"/>
          </p:nvPr>
        </p:nvSpPr>
        <p:spPr>
          <a:xfrm>
            <a:off x="541338" y="1079500"/>
            <a:ext cx="3610937" cy="4689475"/>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METODOLOGÍA DE TRABAJO</a:t>
            </a:r>
            <a:endParaRPr/>
          </a:p>
        </p:txBody>
      </p:sp>
      <p:sp>
        <p:nvSpPr>
          <p:cNvPr id="161" name="Google Shape;161;p6"/>
          <p:cNvSpPr/>
          <p:nvPr/>
        </p:nvSpPr>
        <p:spPr>
          <a:xfrm>
            <a:off x="4425950" y="-1"/>
            <a:ext cx="7766050" cy="6857993"/>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62" name="Google Shape;162;p6"/>
          <p:cNvGrpSpPr/>
          <p:nvPr/>
        </p:nvGrpSpPr>
        <p:grpSpPr>
          <a:xfrm>
            <a:off x="4981575" y="541869"/>
            <a:ext cx="6669431" cy="5774260"/>
            <a:chOff x="0" y="1869"/>
            <a:chExt cx="6669431" cy="5774260"/>
          </a:xfrm>
        </p:grpSpPr>
        <p:sp>
          <p:nvSpPr>
            <p:cNvPr id="163" name="Google Shape;163;p6"/>
            <p:cNvSpPr/>
            <p:nvPr/>
          </p:nvSpPr>
          <p:spPr>
            <a:xfrm>
              <a:off x="0" y="1869"/>
              <a:ext cx="6669431" cy="796449"/>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240926" y="181070"/>
              <a:ext cx="438047" cy="43804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919899" y="1869"/>
              <a:ext cx="5749531" cy="7964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txBox="1"/>
            <p:nvPr/>
          </p:nvSpPr>
          <p:spPr>
            <a:xfrm>
              <a:off x="919899" y="1869"/>
              <a:ext cx="5749531" cy="796449"/>
            </a:xfrm>
            <a:prstGeom prst="rect">
              <a:avLst/>
            </a:prstGeom>
            <a:noFill/>
            <a:ln>
              <a:noFill/>
            </a:ln>
          </p:spPr>
          <p:txBody>
            <a:bodyPr anchorCtr="0" anchor="ctr" bIns="84275" lIns="84275" spcFirstLastPara="1" rIns="84275" wrap="square" tIns="84275">
              <a:noAutofit/>
            </a:bodyPr>
            <a:lstStyle/>
            <a:p>
              <a:pPr indent="0" lvl="0" marL="0" marR="0" rtl="0" algn="l">
                <a:lnSpc>
                  <a:spcPct val="90000"/>
                </a:lnSpc>
                <a:spcBef>
                  <a:spcPts val="0"/>
                </a:spcBef>
                <a:spcAft>
                  <a:spcPts val="0"/>
                </a:spcAft>
                <a:buClr>
                  <a:schemeClr val="lt1"/>
                </a:buClr>
                <a:buSzPts val="2000"/>
                <a:buFont typeface="Calibri"/>
                <a:buNone/>
              </a:pPr>
              <a:r>
                <a:rPr b="0" i="0" lang="es-CL" sz="2000" u="none" cap="none" strike="noStrike">
                  <a:solidFill>
                    <a:schemeClr val="lt1"/>
                  </a:solidFill>
                  <a:latin typeface="Calibri"/>
                  <a:ea typeface="Calibri"/>
                  <a:cs typeface="Calibri"/>
                  <a:sym typeface="Calibri"/>
                </a:rPr>
                <a:t>METODOLOGIA AGIL (SCRUM)</a:t>
              </a:r>
              <a:endParaRPr b="0" i="0" sz="2000" u="none" cap="none" strike="noStrike">
                <a:solidFill>
                  <a:schemeClr val="lt1"/>
                </a:solidFill>
                <a:latin typeface="Calibri"/>
                <a:ea typeface="Calibri"/>
                <a:cs typeface="Calibri"/>
                <a:sym typeface="Calibri"/>
              </a:endParaRPr>
            </a:p>
          </p:txBody>
        </p:sp>
        <p:sp>
          <p:nvSpPr>
            <p:cNvPr id="167" name="Google Shape;167;p6"/>
            <p:cNvSpPr/>
            <p:nvPr/>
          </p:nvSpPr>
          <p:spPr>
            <a:xfrm>
              <a:off x="0" y="997431"/>
              <a:ext cx="6669431" cy="796449"/>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240926" y="1176632"/>
              <a:ext cx="438047" cy="43804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919899" y="997431"/>
              <a:ext cx="5749531" cy="7964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txBox="1"/>
            <p:nvPr/>
          </p:nvSpPr>
          <p:spPr>
            <a:xfrm>
              <a:off x="919899" y="997431"/>
              <a:ext cx="5749531" cy="796449"/>
            </a:xfrm>
            <a:prstGeom prst="rect">
              <a:avLst/>
            </a:prstGeom>
            <a:noFill/>
            <a:ln>
              <a:noFill/>
            </a:ln>
          </p:spPr>
          <p:txBody>
            <a:bodyPr anchorCtr="0" anchor="ctr" bIns="84275" lIns="84275" spcFirstLastPara="1" rIns="84275" wrap="square" tIns="84275">
              <a:noAutofit/>
            </a:bodyPr>
            <a:lstStyle/>
            <a:p>
              <a:pPr indent="0" lvl="0" marL="0" marR="0" rtl="0" algn="l">
                <a:lnSpc>
                  <a:spcPct val="90000"/>
                </a:lnSpc>
                <a:spcBef>
                  <a:spcPts val="0"/>
                </a:spcBef>
                <a:spcAft>
                  <a:spcPts val="0"/>
                </a:spcAft>
                <a:buClr>
                  <a:schemeClr val="lt1"/>
                </a:buClr>
                <a:buSzPts val="2000"/>
                <a:buFont typeface="Calibri"/>
                <a:buNone/>
              </a:pPr>
              <a:r>
                <a:rPr b="0" i="0" lang="es-CL" sz="2000" u="none" cap="none" strike="noStrike">
                  <a:solidFill>
                    <a:schemeClr val="lt1"/>
                  </a:solidFill>
                  <a:latin typeface="Calibri"/>
                  <a:ea typeface="Calibri"/>
                  <a:cs typeface="Calibri"/>
                  <a:sym typeface="Calibri"/>
                </a:rPr>
                <a:t>Análisis de requerimientos con los stakeholders para definir las funcionalidades necesarias.</a:t>
              </a:r>
              <a:endParaRPr b="0" i="0" sz="2000" u="none" cap="none" strike="noStrike">
                <a:solidFill>
                  <a:schemeClr val="lt1"/>
                </a:solidFill>
                <a:latin typeface="Calibri"/>
                <a:ea typeface="Calibri"/>
                <a:cs typeface="Calibri"/>
                <a:sym typeface="Calibri"/>
              </a:endParaRPr>
            </a:p>
          </p:txBody>
        </p:sp>
        <p:sp>
          <p:nvSpPr>
            <p:cNvPr id="171" name="Google Shape;171;p6"/>
            <p:cNvSpPr/>
            <p:nvPr/>
          </p:nvSpPr>
          <p:spPr>
            <a:xfrm>
              <a:off x="0" y="1992993"/>
              <a:ext cx="6669431" cy="796449"/>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240926" y="2172195"/>
              <a:ext cx="438047" cy="43804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919899" y="1992993"/>
              <a:ext cx="5749531" cy="7964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txBox="1"/>
            <p:nvPr/>
          </p:nvSpPr>
          <p:spPr>
            <a:xfrm>
              <a:off x="919899" y="1992993"/>
              <a:ext cx="5749531" cy="796449"/>
            </a:xfrm>
            <a:prstGeom prst="rect">
              <a:avLst/>
            </a:prstGeom>
            <a:noFill/>
            <a:ln>
              <a:noFill/>
            </a:ln>
          </p:spPr>
          <p:txBody>
            <a:bodyPr anchorCtr="0" anchor="ctr" bIns="84275" lIns="84275" spcFirstLastPara="1" rIns="84275" wrap="square" tIns="84275">
              <a:noAutofit/>
            </a:bodyPr>
            <a:lstStyle/>
            <a:p>
              <a:pPr indent="0" lvl="0" marL="0" marR="0" rtl="0" algn="l">
                <a:lnSpc>
                  <a:spcPct val="90000"/>
                </a:lnSpc>
                <a:spcBef>
                  <a:spcPts val="0"/>
                </a:spcBef>
                <a:spcAft>
                  <a:spcPts val="0"/>
                </a:spcAft>
                <a:buClr>
                  <a:schemeClr val="lt1"/>
                </a:buClr>
                <a:buSzPts val="2000"/>
                <a:buFont typeface="Calibri"/>
                <a:buNone/>
              </a:pPr>
              <a:r>
                <a:rPr b="0" i="0" lang="es-CL" sz="2000" u="none" cap="none" strike="noStrike">
                  <a:solidFill>
                    <a:schemeClr val="lt1"/>
                  </a:solidFill>
                  <a:latin typeface="Calibri"/>
                  <a:ea typeface="Calibri"/>
                  <a:cs typeface="Calibri"/>
                  <a:sym typeface="Calibri"/>
                </a:rPr>
                <a:t>Creación de diagramas en UML para representar la arquitectura del sistema.</a:t>
              </a:r>
              <a:endParaRPr b="0" i="0" sz="2000" u="none" cap="none" strike="noStrike">
                <a:solidFill>
                  <a:schemeClr val="lt1"/>
                </a:solidFill>
                <a:latin typeface="Calibri"/>
                <a:ea typeface="Calibri"/>
                <a:cs typeface="Calibri"/>
                <a:sym typeface="Calibri"/>
              </a:endParaRPr>
            </a:p>
          </p:txBody>
        </p:sp>
        <p:sp>
          <p:nvSpPr>
            <p:cNvPr id="175" name="Google Shape;175;p6"/>
            <p:cNvSpPr/>
            <p:nvPr/>
          </p:nvSpPr>
          <p:spPr>
            <a:xfrm>
              <a:off x="0" y="2988556"/>
              <a:ext cx="6669431" cy="796449"/>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240926" y="3167757"/>
              <a:ext cx="438047" cy="438047"/>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919899" y="2988556"/>
              <a:ext cx="5749531" cy="7964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txBox="1"/>
            <p:nvPr/>
          </p:nvSpPr>
          <p:spPr>
            <a:xfrm>
              <a:off x="919899" y="2988556"/>
              <a:ext cx="5749531" cy="796449"/>
            </a:xfrm>
            <a:prstGeom prst="rect">
              <a:avLst/>
            </a:prstGeom>
            <a:noFill/>
            <a:ln>
              <a:noFill/>
            </a:ln>
          </p:spPr>
          <p:txBody>
            <a:bodyPr anchorCtr="0" anchor="ctr" bIns="84275" lIns="84275" spcFirstLastPara="1" rIns="84275" wrap="square" tIns="84275">
              <a:noAutofit/>
            </a:bodyPr>
            <a:lstStyle/>
            <a:p>
              <a:pPr indent="0" lvl="0" marL="0" marR="0" rtl="0" algn="l">
                <a:lnSpc>
                  <a:spcPct val="90000"/>
                </a:lnSpc>
                <a:spcBef>
                  <a:spcPts val="0"/>
                </a:spcBef>
                <a:spcAft>
                  <a:spcPts val="0"/>
                </a:spcAft>
                <a:buClr>
                  <a:schemeClr val="lt1"/>
                </a:buClr>
                <a:buSzPts val="2000"/>
                <a:buFont typeface="Calibri"/>
                <a:buNone/>
              </a:pPr>
              <a:r>
                <a:rPr b="0" i="0" lang="es-CL" sz="2000" u="none" cap="none" strike="noStrike">
                  <a:solidFill>
                    <a:schemeClr val="lt1"/>
                  </a:solidFill>
                  <a:latin typeface="Calibri"/>
                  <a:ea typeface="Calibri"/>
                  <a:cs typeface="Calibri"/>
                  <a:sym typeface="Calibri"/>
                </a:rPr>
                <a:t>Para el desarrollo se utilizará frameworks modernos.</a:t>
              </a:r>
              <a:endParaRPr b="0" i="0" sz="2000" u="none" cap="none" strike="noStrike">
                <a:solidFill>
                  <a:schemeClr val="lt1"/>
                </a:solidFill>
                <a:latin typeface="Calibri"/>
                <a:ea typeface="Calibri"/>
                <a:cs typeface="Calibri"/>
                <a:sym typeface="Calibri"/>
              </a:endParaRPr>
            </a:p>
          </p:txBody>
        </p:sp>
        <p:sp>
          <p:nvSpPr>
            <p:cNvPr id="179" name="Google Shape;179;p6"/>
            <p:cNvSpPr/>
            <p:nvPr/>
          </p:nvSpPr>
          <p:spPr>
            <a:xfrm>
              <a:off x="0" y="3984118"/>
              <a:ext cx="6669431" cy="796449"/>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240926" y="4163319"/>
              <a:ext cx="438047" cy="438047"/>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919899" y="3984118"/>
              <a:ext cx="5749531" cy="7964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txBox="1"/>
            <p:nvPr/>
          </p:nvSpPr>
          <p:spPr>
            <a:xfrm>
              <a:off x="919899" y="3984118"/>
              <a:ext cx="5749531" cy="796449"/>
            </a:xfrm>
            <a:prstGeom prst="rect">
              <a:avLst/>
            </a:prstGeom>
            <a:noFill/>
            <a:ln>
              <a:noFill/>
            </a:ln>
          </p:spPr>
          <p:txBody>
            <a:bodyPr anchorCtr="0" anchor="ctr" bIns="84275" lIns="84275" spcFirstLastPara="1" rIns="84275" wrap="square" tIns="84275">
              <a:noAutofit/>
            </a:bodyPr>
            <a:lstStyle/>
            <a:p>
              <a:pPr indent="0" lvl="0" marL="0" marR="0" rtl="0" algn="l">
                <a:lnSpc>
                  <a:spcPct val="90000"/>
                </a:lnSpc>
                <a:spcBef>
                  <a:spcPts val="0"/>
                </a:spcBef>
                <a:spcAft>
                  <a:spcPts val="0"/>
                </a:spcAft>
                <a:buClr>
                  <a:schemeClr val="lt1"/>
                </a:buClr>
                <a:buSzPts val="2000"/>
                <a:buFont typeface="Calibri"/>
                <a:buNone/>
              </a:pPr>
              <a:r>
                <a:rPr b="0" i="0" lang="es-CL" sz="2000" u="none" cap="none" strike="noStrike">
                  <a:solidFill>
                    <a:schemeClr val="lt1"/>
                  </a:solidFill>
                  <a:latin typeface="Calibri"/>
                  <a:ea typeface="Calibri"/>
                  <a:cs typeface="Calibri"/>
                  <a:sym typeface="Calibri"/>
                </a:rPr>
                <a:t>Ejecución de pruebas unitarias e integración para asegurar la calidad.</a:t>
              </a:r>
              <a:endParaRPr b="0" i="0" sz="2000" u="none" cap="none" strike="noStrike">
                <a:solidFill>
                  <a:schemeClr val="lt1"/>
                </a:solidFill>
                <a:latin typeface="Calibri"/>
                <a:ea typeface="Calibri"/>
                <a:cs typeface="Calibri"/>
                <a:sym typeface="Calibri"/>
              </a:endParaRPr>
            </a:p>
          </p:txBody>
        </p:sp>
        <p:sp>
          <p:nvSpPr>
            <p:cNvPr id="183" name="Google Shape;183;p6"/>
            <p:cNvSpPr/>
            <p:nvPr/>
          </p:nvSpPr>
          <p:spPr>
            <a:xfrm>
              <a:off x="0" y="4979680"/>
              <a:ext cx="6669431" cy="796449"/>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240926" y="5158882"/>
              <a:ext cx="438047" cy="438047"/>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919899" y="4979680"/>
              <a:ext cx="5749531" cy="7964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txBox="1"/>
            <p:nvPr/>
          </p:nvSpPr>
          <p:spPr>
            <a:xfrm>
              <a:off x="919899" y="4979680"/>
              <a:ext cx="5749531" cy="796449"/>
            </a:xfrm>
            <a:prstGeom prst="rect">
              <a:avLst/>
            </a:prstGeom>
            <a:noFill/>
            <a:ln>
              <a:noFill/>
            </a:ln>
          </p:spPr>
          <p:txBody>
            <a:bodyPr anchorCtr="0" anchor="ctr" bIns="84275" lIns="84275" spcFirstLastPara="1" rIns="84275" wrap="square" tIns="84275">
              <a:noAutofit/>
            </a:bodyPr>
            <a:lstStyle/>
            <a:p>
              <a:pPr indent="0" lvl="0" marL="0" marR="0" rtl="0" algn="l">
                <a:lnSpc>
                  <a:spcPct val="90000"/>
                </a:lnSpc>
                <a:spcBef>
                  <a:spcPts val="0"/>
                </a:spcBef>
                <a:spcAft>
                  <a:spcPts val="0"/>
                </a:spcAft>
                <a:buClr>
                  <a:schemeClr val="lt1"/>
                </a:buClr>
                <a:buSzPts val="2000"/>
                <a:buFont typeface="Calibri"/>
                <a:buNone/>
              </a:pPr>
              <a:r>
                <a:rPr b="0" i="0" lang="es-CL" sz="2000" u="none" cap="none" strike="noStrike">
                  <a:solidFill>
                    <a:schemeClr val="lt1"/>
                  </a:solidFill>
                  <a:latin typeface="Calibri"/>
                  <a:ea typeface="Calibri"/>
                  <a:cs typeface="Calibri"/>
                  <a:sym typeface="Calibri"/>
                </a:rPr>
                <a:t>La evaluación del sistema se hará en un entorno simulado y con ajustes según feedback.</a:t>
              </a:r>
              <a:endParaRPr b="0" i="0" sz="2000" u="none" cap="none" strike="noStrike">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0" name="Shape 190"/>
        <p:cNvGrpSpPr/>
        <p:nvPr/>
      </p:nvGrpSpPr>
      <p:grpSpPr>
        <a:xfrm>
          <a:off x="0" y="0"/>
          <a:ext cx="0" cy="0"/>
          <a:chOff x="0" y="0"/>
          <a:chExt cx="0" cy="0"/>
        </a:xfrm>
      </p:grpSpPr>
      <p:sp>
        <p:nvSpPr>
          <p:cNvPr id="191" name="Google Shape;191;p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92" name="Google Shape;192;p7"/>
          <p:cNvSpPr txBox="1"/>
          <p:nvPr>
            <p:ph type="title"/>
          </p:nvPr>
        </p:nvSpPr>
        <p:spPr>
          <a:xfrm>
            <a:off x="1080000" y="1011236"/>
            <a:ext cx="4426782" cy="2417763"/>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s-CL"/>
              <a:t>PLAN DE TRABAJO</a:t>
            </a:r>
            <a:endParaRPr/>
          </a:p>
        </p:txBody>
      </p:sp>
      <p:grpSp>
        <p:nvGrpSpPr>
          <p:cNvPr id="193" name="Google Shape;193;p7"/>
          <p:cNvGrpSpPr/>
          <p:nvPr/>
        </p:nvGrpSpPr>
        <p:grpSpPr>
          <a:xfrm>
            <a:off x="583912" y="3523201"/>
            <a:ext cx="2874582" cy="2874581"/>
            <a:chOff x="583912" y="3523201"/>
            <a:chExt cx="2874582" cy="2874581"/>
          </a:xfrm>
        </p:grpSpPr>
        <p:sp>
          <p:nvSpPr>
            <p:cNvPr id="194" name="Google Shape;194;p7"/>
            <p:cNvSpPr/>
            <p:nvPr/>
          </p:nvSpPr>
          <p:spPr>
            <a:xfrm rot="-2700000">
              <a:off x="1297758" y="4230168"/>
              <a:ext cx="1785983" cy="1799739"/>
            </a:xfrm>
            <a:custGeom>
              <a:rect b="b" l="l" r="r" t="t"/>
              <a:pathLst>
                <a:path extrusionOk="0" h="1799739" w="1785983">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95" name="Google Shape;195;p7"/>
            <p:cNvGrpSpPr/>
            <p:nvPr/>
          </p:nvGrpSpPr>
          <p:grpSpPr>
            <a:xfrm flipH="1" rot="-2700000">
              <a:off x="1122087" y="3823384"/>
              <a:ext cx="1785983" cy="2261968"/>
              <a:chOff x="2725201" y="4453039"/>
              <a:chExt cx="1785983" cy="2261968"/>
            </a:xfrm>
          </p:grpSpPr>
          <p:cxnSp>
            <p:nvCxnSpPr>
              <p:cNvPr id="196" name="Google Shape;196;p7"/>
              <p:cNvCxnSpPr/>
              <p:nvPr/>
            </p:nvCxnSpPr>
            <p:spPr>
              <a:xfrm rot="10800000">
                <a:off x="3618192" y="4453039"/>
                <a:ext cx="0" cy="2208479"/>
              </a:xfrm>
              <a:prstGeom prst="straightConnector1">
                <a:avLst/>
              </a:prstGeom>
              <a:noFill/>
              <a:ln cap="flat" cmpd="sng" w="12700">
                <a:solidFill>
                  <a:schemeClr val="lt1"/>
                </a:solidFill>
                <a:prstDash val="solid"/>
                <a:round/>
                <a:headEnd len="sm" w="sm" type="none"/>
                <a:tailEnd len="sm" w="sm" type="none"/>
              </a:ln>
            </p:spPr>
          </p:cxnSp>
          <p:cxnSp>
            <p:nvCxnSpPr>
              <p:cNvPr id="197" name="Google Shape;197;p7"/>
              <p:cNvCxnSpPr/>
              <p:nvPr/>
            </p:nvCxnSpPr>
            <p:spPr>
              <a:xfrm rot="10800000">
                <a:off x="2738439" y="5243393"/>
                <a:ext cx="1760933" cy="0"/>
              </a:xfrm>
              <a:prstGeom prst="straightConnector1">
                <a:avLst/>
              </a:prstGeom>
              <a:noFill/>
              <a:ln cap="flat" cmpd="sng" w="12700">
                <a:solidFill>
                  <a:schemeClr val="lt1"/>
                </a:solidFill>
                <a:prstDash val="solid"/>
                <a:round/>
                <a:headEnd len="sm" w="sm" type="none"/>
                <a:tailEnd len="sm" w="sm" type="none"/>
              </a:ln>
            </p:spPr>
          </p:cxnSp>
          <p:sp>
            <p:nvSpPr>
              <p:cNvPr id="198" name="Google Shape;198;p7"/>
              <p:cNvSpPr/>
              <p:nvPr/>
            </p:nvSpPr>
            <p:spPr>
              <a:xfrm flipH="1">
                <a:off x="2725201" y="4861779"/>
                <a:ext cx="1785983" cy="1799739"/>
              </a:xfrm>
              <a:custGeom>
                <a:rect b="b" l="l" r="r" t="t"/>
                <a:pathLst>
                  <a:path extrusionOk="0" h="1799739" w="1785983">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ell MT"/>
                  <a:ea typeface="Bell MT"/>
                  <a:cs typeface="Bell MT"/>
                  <a:sym typeface="Bell MT"/>
                </a:endParaRPr>
              </a:p>
            </p:txBody>
          </p:sp>
          <p:sp>
            <p:nvSpPr>
              <p:cNvPr id="199" name="Google Shape;199;p7"/>
              <p:cNvSpPr/>
              <p:nvPr/>
            </p:nvSpPr>
            <p:spPr>
              <a:xfrm rot="2700000">
                <a:off x="3124232" y="5447997"/>
                <a:ext cx="987915" cy="987915"/>
              </a:xfrm>
              <a:custGeom>
                <a:rect b="b" l="l" r="r" t="t"/>
                <a:pathLst>
                  <a:path extrusionOk="0" h="1302493" w="1302493">
                    <a:moveTo>
                      <a:pt x="0" y="1302493"/>
                    </a:moveTo>
                    <a:lnTo>
                      <a:pt x="0" y="0"/>
                    </a:lnTo>
                    <a:lnTo>
                      <a:pt x="1302493" y="0"/>
                    </a:ln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00" name="Google Shape;200;p7"/>
              <p:cNvSpPr/>
              <p:nvPr/>
            </p:nvSpPr>
            <p:spPr>
              <a:xfrm rot="2700000">
                <a:off x="3315029" y="5983110"/>
                <a:ext cx="606323" cy="606323"/>
              </a:xfrm>
              <a:custGeom>
                <a:rect b="b" l="l" r="r" t="t"/>
                <a:pathLst>
                  <a:path extrusionOk="0" h="1302493" w="1302493">
                    <a:moveTo>
                      <a:pt x="0" y="1302493"/>
                    </a:moveTo>
                    <a:lnTo>
                      <a:pt x="0" y="0"/>
                    </a:lnTo>
                    <a:lnTo>
                      <a:pt x="1302493" y="0"/>
                    </a:ln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sp>
        <p:nvSpPr>
          <p:cNvPr id="201" name="Google Shape;201;p7"/>
          <p:cNvSpPr txBox="1"/>
          <p:nvPr>
            <p:ph idx="1" type="body"/>
          </p:nvPr>
        </p:nvSpPr>
        <p:spPr>
          <a:xfrm>
            <a:off x="6096000" y="987423"/>
            <a:ext cx="5555012" cy="4781552"/>
          </a:xfrm>
          <a:prstGeom prst="rect">
            <a:avLst/>
          </a:prstGeom>
          <a:noFill/>
          <a:ln>
            <a:noFill/>
          </a:ln>
        </p:spPr>
        <p:txBody>
          <a:bodyPr anchorCtr="0" anchor="t" bIns="0" lIns="0" spcFirstLastPara="1" rIns="0" wrap="square" tIns="0">
            <a:normAutofit/>
          </a:bodyPr>
          <a:lstStyle/>
          <a:p>
            <a:pPr indent="0" lvl="0" marL="0" rtl="0" algn="l">
              <a:lnSpc>
                <a:spcPct val="125000"/>
              </a:lnSpc>
              <a:spcBef>
                <a:spcPts val="0"/>
              </a:spcBef>
              <a:spcAft>
                <a:spcPts val="0"/>
              </a:spcAft>
              <a:buSzPts val="2000"/>
              <a:buNone/>
            </a:pPr>
            <a:r>
              <a:rPr lang="es-CL">
                <a:latin typeface="Calibri"/>
                <a:ea typeface="Calibri"/>
                <a:cs typeface="Calibri"/>
                <a:sym typeface="Calibri"/>
              </a:rPr>
              <a:t>Recursos:</a:t>
            </a:r>
            <a:endParaRPr/>
          </a:p>
          <a:p>
            <a:pPr indent="-360000" lvl="0" marL="360000" rtl="0" algn="l">
              <a:lnSpc>
                <a:spcPct val="125000"/>
              </a:lnSpc>
              <a:spcBef>
                <a:spcPts val="1000"/>
              </a:spcBef>
              <a:spcAft>
                <a:spcPts val="0"/>
              </a:spcAft>
              <a:buSzPts val="2000"/>
              <a:buChar char="·"/>
            </a:pPr>
            <a:r>
              <a:rPr lang="es-CL">
                <a:latin typeface="Calibri"/>
                <a:ea typeface="Calibri"/>
                <a:cs typeface="Calibri"/>
                <a:sym typeface="Calibri"/>
              </a:rPr>
              <a:t>Documentos y reuniones para la fase de análisis.</a:t>
            </a:r>
            <a:endParaRPr/>
          </a:p>
          <a:p>
            <a:pPr indent="-360000" lvl="0" marL="360000" rtl="0" algn="l">
              <a:lnSpc>
                <a:spcPct val="125000"/>
              </a:lnSpc>
              <a:spcBef>
                <a:spcPts val="1000"/>
              </a:spcBef>
              <a:spcAft>
                <a:spcPts val="0"/>
              </a:spcAft>
              <a:buSzPts val="2000"/>
              <a:buChar char="·"/>
            </a:pPr>
            <a:r>
              <a:rPr lang="es-CL">
                <a:latin typeface="Calibri"/>
                <a:ea typeface="Calibri"/>
                <a:cs typeface="Calibri"/>
                <a:sym typeface="Calibri"/>
              </a:rPr>
              <a:t>Software de diseño para la creación de diagramas en UML.</a:t>
            </a:r>
            <a:endParaRPr/>
          </a:p>
          <a:p>
            <a:pPr indent="-360000" lvl="0" marL="360000" rtl="0" algn="l">
              <a:lnSpc>
                <a:spcPct val="125000"/>
              </a:lnSpc>
              <a:spcBef>
                <a:spcPts val="1000"/>
              </a:spcBef>
              <a:spcAft>
                <a:spcPts val="0"/>
              </a:spcAft>
              <a:buSzPts val="2000"/>
              <a:buChar char="·"/>
            </a:pPr>
            <a:r>
              <a:rPr lang="es-CL">
                <a:latin typeface="Calibri"/>
                <a:ea typeface="Calibri"/>
                <a:cs typeface="Calibri"/>
                <a:sym typeface="Calibri"/>
              </a:rPr>
              <a:t>IDE y frameworks para el desarrollo de módulos.</a:t>
            </a:r>
            <a:endParaRPr/>
          </a:p>
          <a:p>
            <a:pPr indent="-360000" lvl="0" marL="360000" rtl="0" algn="l">
              <a:lnSpc>
                <a:spcPct val="125000"/>
              </a:lnSpc>
              <a:spcBef>
                <a:spcPts val="1000"/>
              </a:spcBef>
              <a:spcAft>
                <a:spcPts val="0"/>
              </a:spcAft>
              <a:buSzPts val="2000"/>
              <a:buChar char="·"/>
            </a:pPr>
            <a:r>
              <a:rPr lang="es-CL">
                <a:latin typeface="Calibri"/>
                <a:ea typeface="Calibri"/>
                <a:cs typeface="Calibri"/>
                <a:sym typeface="Calibri"/>
              </a:rPr>
              <a:t>Herramientas de testing para  pruebas unitarias y de integración.</a:t>
            </a:r>
            <a:endParaRPr/>
          </a:p>
          <a:p>
            <a:pPr indent="-360000" lvl="0" marL="360000" rtl="0" algn="l">
              <a:lnSpc>
                <a:spcPct val="125000"/>
              </a:lnSpc>
              <a:spcBef>
                <a:spcPts val="1000"/>
              </a:spcBef>
              <a:spcAft>
                <a:spcPts val="0"/>
              </a:spcAft>
              <a:buSzPts val="2000"/>
              <a:buChar char="·"/>
            </a:pPr>
            <a:r>
              <a:rPr lang="es-CL">
                <a:latin typeface="Calibri"/>
                <a:ea typeface="Calibri"/>
                <a:cs typeface="Calibri"/>
                <a:sym typeface="Calibri"/>
              </a:rPr>
              <a:t>Simulaciones para la validación final.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5" name="Shape 205"/>
        <p:cNvGrpSpPr/>
        <p:nvPr/>
      </p:nvGrpSpPr>
      <p:grpSpPr>
        <a:xfrm>
          <a:off x="0" y="0"/>
          <a:ext cx="0" cy="0"/>
          <a:chOff x="0" y="0"/>
          <a:chExt cx="0" cy="0"/>
        </a:xfrm>
      </p:grpSpPr>
      <p:sp>
        <p:nvSpPr>
          <p:cNvPr id="206" name="Google Shape;206;p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207" name="Google Shape;207;p8"/>
          <p:cNvCxnSpPr/>
          <p:nvPr/>
        </p:nvCxnSpPr>
        <p:spPr>
          <a:xfrm>
            <a:off x="2213469" y="2310207"/>
            <a:ext cx="540000" cy="0"/>
          </a:xfrm>
          <a:prstGeom prst="straightConnector1">
            <a:avLst/>
          </a:prstGeom>
          <a:noFill/>
          <a:ln cap="flat" cmpd="sng" w="12700">
            <a:solidFill>
              <a:schemeClr val="lt1"/>
            </a:solidFill>
            <a:prstDash val="solid"/>
            <a:round/>
            <a:headEnd len="sm" w="sm" type="none"/>
            <a:tailEnd len="sm" w="sm" type="none"/>
          </a:ln>
        </p:spPr>
      </p:cxnSp>
      <p:sp>
        <p:nvSpPr>
          <p:cNvPr id="208" name="Google Shape;208;p8"/>
          <p:cNvSpPr txBox="1"/>
          <p:nvPr>
            <p:ph idx="1" type="body"/>
          </p:nvPr>
        </p:nvSpPr>
        <p:spPr>
          <a:xfrm>
            <a:off x="540988" y="2459273"/>
            <a:ext cx="3884962" cy="3009899"/>
          </a:xfrm>
          <a:prstGeom prst="rect">
            <a:avLst/>
          </a:prstGeom>
          <a:noFill/>
          <a:ln>
            <a:noFill/>
          </a:ln>
        </p:spPr>
        <p:txBody>
          <a:bodyPr anchorCtr="0" anchor="t" bIns="0" lIns="0" spcFirstLastPara="1" rIns="0" wrap="square" tIns="0">
            <a:noAutofit/>
          </a:bodyPr>
          <a:lstStyle/>
          <a:p>
            <a:pPr indent="-360000" lvl="0" marL="360000" rtl="0" algn="l">
              <a:lnSpc>
                <a:spcPct val="115000"/>
              </a:lnSpc>
              <a:spcBef>
                <a:spcPts val="0"/>
              </a:spcBef>
              <a:spcAft>
                <a:spcPts val="0"/>
              </a:spcAft>
              <a:buSzPts val="2000"/>
              <a:buChar char="·"/>
            </a:pPr>
            <a:r>
              <a:rPr lang="es-CL">
                <a:latin typeface="Calibri"/>
                <a:ea typeface="Calibri"/>
                <a:cs typeface="Calibri"/>
                <a:sym typeface="Calibri"/>
              </a:rPr>
              <a:t>Análisis de requerimientos: 2 semanas.</a:t>
            </a:r>
            <a:endParaRPr/>
          </a:p>
          <a:p>
            <a:pPr indent="-360000" lvl="0" marL="360000" rtl="0" algn="l">
              <a:lnSpc>
                <a:spcPct val="115000"/>
              </a:lnSpc>
              <a:spcBef>
                <a:spcPts val="1000"/>
              </a:spcBef>
              <a:spcAft>
                <a:spcPts val="0"/>
              </a:spcAft>
              <a:buSzPts val="2000"/>
              <a:buChar char="·"/>
            </a:pPr>
            <a:r>
              <a:rPr lang="es-CL">
                <a:latin typeface="Calibri"/>
                <a:ea typeface="Calibri"/>
                <a:cs typeface="Calibri"/>
                <a:sym typeface="Calibri"/>
              </a:rPr>
              <a:t>Diseño del sistema: 3 semanas.</a:t>
            </a:r>
            <a:endParaRPr/>
          </a:p>
          <a:p>
            <a:pPr indent="-360000" lvl="0" marL="360000" rtl="0" algn="l">
              <a:lnSpc>
                <a:spcPct val="115000"/>
              </a:lnSpc>
              <a:spcBef>
                <a:spcPts val="1000"/>
              </a:spcBef>
              <a:spcAft>
                <a:spcPts val="0"/>
              </a:spcAft>
              <a:buSzPts val="2000"/>
              <a:buChar char="·"/>
            </a:pPr>
            <a:r>
              <a:rPr lang="es-CL">
                <a:latin typeface="Calibri"/>
                <a:ea typeface="Calibri"/>
                <a:cs typeface="Calibri"/>
                <a:sym typeface="Calibri"/>
              </a:rPr>
              <a:t>Implementación: 6 semanas.</a:t>
            </a:r>
            <a:endParaRPr/>
          </a:p>
          <a:p>
            <a:pPr indent="-360000" lvl="0" marL="360000" rtl="0" algn="l">
              <a:lnSpc>
                <a:spcPct val="115000"/>
              </a:lnSpc>
              <a:spcBef>
                <a:spcPts val="1000"/>
              </a:spcBef>
              <a:spcAft>
                <a:spcPts val="0"/>
              </a:spcAft>
              <a:buSzPts val="2000"/>
              <a:buChar char="·"/>
            </a:pPr>
            <a:r>
              <a:rPr lang="es-CL">
                <a:latin typeface="Calibri"/>
                <a:ea typeface="Calibri"/>
                <a:cs typeface="Calibri"/>
                <a:sym typeface="Calibri"/>
              </a:rPr>
              <a:t>Pruebas: 3 semanas.</a:t>
            </a:r>
            <a:endParaRPr/>
          </a:p>
          <a:p>
            <a:pPr indent="-360000" lvl="0" marL="360000" rtl="0" algn="l">
              <a:lnSpc>
                <a:spcPct val="115000"/>
              </a:lnSpc>
              <a:spcBef>
                <a:spcPts val="1000"/>
              </a:spcBef>
              <a:spcAft>
                <a:spcPts val="0"/>
              </a:spcAft>
              <a:buSzPts val="2000"/>
              <a:buChar char="·"/>
            </a:pPr>
            <a:r>
              <a:rPr lang="es-CL">
                <a:latin typeface="Calibri"/>
                <a:ea typeface="Calibri"/>
                <a:cs typeface="Calibri"/>
                <a:sym typeface="Calibri"/>
              </a:rPr>
              <a:t>Validación final: 2 semanas.</a:t>
            </a:r>
            <a:endParaRPr/>
          </a:p>
        </p:txBody>
      </p:sp>
      <p:sp>
        <p:nvSpPr>
          <p:cNvPr id="209" name="Google Shape;209;p8"/>
          <p:cNvSpPr/>
          <p:nvPr/>
        </p:nvSpPr>
        <p:spPr>
          <a:xfrm>
            <a:off x="4986337" y="0"/>
            <a:ext cx="7205663"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Laberinto" id="210" name="Google Shape;210;p8"/>
          <p:cNvPicPr preferRelativeResize="0"/>
          <p:nvPr/>
        </p:nvPicPr>
        <p:blipFill rotWithShape="1">
          <a:blip r:embed="rId3">
            <a:alphaModFix/>
          </a:blip>
          <a:srcRect b="0" l="0" r="0" t="0"/>
          <a:stretch/>
        </p:blipFill>
        <p:spPr>
          <a:xfrm>
            <a:off x="5706466" y="540033"/>
            <a:ext cx="5775279" cy="5775279"/>
          </a:xfrm>
          <a:prstGeom prst="rect">
            <a:avLst/>
          </a:prstGeom>
          <a:noFill/>
          <a:ln>
            <a:noFill/>
          </a:ln>
        </p:spPr>
      </p:pic>
      <p:sp>
        <p:nvSpPr>
          <p:cNvPr id="211" name="Google Shape;211;p8"/>
          <p:cNvSpPr txBox="1"/>
          <p:nvPr>
            <p:ph type="title"/>
          </p:nvPr>
        </p:nvSpPr>
        <p:spPr>
          <a:xfrm>
            <a:off x="540078" y="933542"/>
            <a:ext cx="4426782" cy="967466"/>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s-CL"/>
              <a:t>DURACIÓN</a:t>
            </a:r>
            <a:br>
              <a:rPr lang="es-CL"/>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5" name="Shape 215"/>
        <p:cNvGrpSpPr/>
        <p:nvPr/>
      </p:nvGrpSpPr>
      <p:grpSpPr>
        <a:xfrm>
          <a:off x="0" y="0"/>
          <a:ext cx="0" cy="0"/>
          <a:chOff x="0" y="0"/>
          <a:chExt cx="0" cy="0"/>
        </a:xfrm>
      </p:grpSpPr>
      <p:sp>
        <p:nvSpPr>
          <p:cNvPr id="216" name="Google Shape;216;p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7" name="Google Shape;217;p9"/>
          <p:cNvSpPr/>
          <p:nvPr/>
        </p:nvSpPr>
        <p:spPr>
          <a:xfrm>
            <a:off x="0" y="2252664"/>
            <a:ext cx="12192000" cy="460533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grpSp>
        <p:nvGrpSpPr>
          <p:cNvPr id="218" name="Google Shape;218;p9"/>
          <p:cNvGrpSpPr/>
          <p:nvPr/>
        </p:nvGrpSpPr>
        <p:grpSpPr>
          <a:xfrm>
            <a:off x="541338" y="1154243"/>
            <a:ext cx="11109673" cy="5161086"/>
            <a:chOff x="0" y="0"/>
            <a:chExt cx="11109673" cy="5161086"/>
          </a:xfrm>
        </p:grpSpPr>
        <p:sp>
          <p:nvSpPr>
            <p:cNvPr id="219" name="Google Shape;219;p9"/>
            <p:cNvSpPr/>
            <p:nvPr/>
          </p:nvSpPr>
          <p:spPr>
            <a:xfrm>
              <a:off x="0" y="0"/>
              <a:ext cx="8554448" cy="928995"/>
            </a:xfrm>
            <a:prstGeom prst="roundRect">
              <a:avLst>
                <a:gd fmla="val 10000" name="adj"/>
              </a:avLst>
            </a:prstGeom>
            <a:solidFill>
              <a:srgbClr val="C283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txBox="1"/>
            <p:nvPr/>
          </p:nvSpPr>
          <p:spPr>
            <a:xfrm>
              <a:off x="27209" y="27209"/>
              <a:ext cx="7443298"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Facilitadores</a:t>
              </a:r>
              <a:r>
                <a:rPr b="0" i="0" lang="es-CL" sz="1700" u="none" cap="none" strike="noStrike">
                  <a:solidFill>
                    <a:schemeClr val="lt1"/>
                  </a:solidFill>
                  <a:latin typeface="Avenir"/>
                  <a:ea typeface="Avenir"/>
                  <a:cs typeface="Avenir"/>
                  <a:sym typeface="Avenir"/>
                </a:rPr>
                <a:t>:</a:t>
              </a:r>
              <a:endParaRPr b="0" i="0" sz="1700" u="none" cap="none" strike="noStrike">
                <a:solidFill>
                  <a:schemeClr val="lt1"/>
                </a:solidFill>
                <a:latin typeface="Avenir"/>
                <a:ea typeface="Avenir"/>
                <a:cs typeface="Avenir"/>
                <a:sym typeface="Avenir"/>
              </a:endParaRPr>
            </a:p>
          </p:txBody>
        </p:sp>
        <p:sp>
          <p:nvSpPr>
            <p:cNvPr id="221" name="Google Shape;221;p9"/>
            <p:cNvSpPr/>
            <p:nvPr/>
          </p:nvSpPr>
          <p:spPr>
            <a:xfrm>
              <a:off x="638806" y="1058022"/>
              <a:ext cx="8554448" cy="928995"/>
            </a:xfrm>
            <a:prstGeom prst="roundRect">
              <a:avLst>
                <a:gd fmla="val 10000" name="adj"/>
              </a:avLst>
            </a:prstGeom>
            <a:solidFill>
              <a:srgbClr val="8DA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nvSpPr>
          <p:spPr>
            <a:xfrm>
              <a:off x="666015" y="1085231"/>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Metodología Ágil (Scrum): La metodología Scrum permite la entrega continua de funcionalidades, facilitando ajustes tempranos basados en el feedback del usuario. Esto aumenta la flexibilidad y adaptabilidad del proyecto.</a:t>
              </a:r>
              <a:endParaRPr b="0" i="0" sz="1700" u="none" cap="none" strike="noStrike">
                <a:solidFill>
                  <a:schemeClr val="lt1"/>
                </a:solidFill>
                <a:latin typeface="Calibri"/>
                <a:ea typeface="Calibri"/>
                <a:cs typeface="Calibri"/>
                <a:sym typeface="Calibri"/>
              </a:endParaRPr>
            </a:p>
          </p:txBody>
        </p:sp>
        <p:sp>
          <p:nvSpPr>
            <p:cNvPr id="223" name="Google Shape;223;p9"/>
            <p:cNvSpPr/>
            <p:nvPr/>
          </p:nvSpPr>
          <p:spPr>
            <a:xfrm>
              <a:off x="1277612" y="2116045"/>
              <a:ext cx="8554448" cy="928995"/>
            </a:xfrm>
            <a:prstGeom prst="roundRect">
              <a:avLst>
                <a:gd fmla="val 10000" name="adj"/>
              </a:avLst>
            </a:prstGeom>
            <a:solidFill>
              <a:srgbClr val="39B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txBox="1"/>
            <p:nvPr/>
          </p:nvSpPr>
          <p:spPr>
            <a:xfrm>
              <a:off x="1304821" y="2143254"/>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Equipo de Trabajo Competente: Contamos con un equipo con habilidades específicas en análisis de sistemas, desarrollo de software, y testing, lo que asegura que cada fase del proyecto sea abordada por </a:t>
              </a:r>
              <a:r>
                <a:rPr lang="es-CL" sz="1700">
                  <a:solidFill>
                    <a:schemeClr val="lt1"/>
                  </a:solidFill>
                  <a:latin typeface="Calibri"/>
                  <a:ea typeface="Calibri"/>
                  <a:cs typeface="Calibri"/>
                  <a:sym typeface="Calibri"/>
                </a:rPr>
                <a:t>expertos</a:t>
              </a:r>
              <a:r>
                <a:rPr b="0" i="0" lang="es-CL" sz="1700" u="none" cap="none" strike="noStrike">
                  <a:solidFill>
                    <a:schemeClr val="lt1"/>
                  </a:solidFill>
                  <a:latin typeface="Calibri"/>
                  <a:ea typeface="Calibri"/>
                  <a:cs typeface="Calibri"/>
                  <a:sym typeface="Calibri"/>
                </a:rPr>
                <a:t>.</a:t>
              </a:r>
              <a:endParaRPr b="0" i="0" sz="1700" u="none" cap="none" strike="noStrike">
                <a:solidFill>
                  <a:schemeClr val="lt1"/>
                </a:solidFill>
                <a:latin typeface="Calibri"/>
                <a:ea typeface="Calibri"/>
                <a:cs typeface="Calibri"/>
                <a:sym typeface="Calibri"/>
              </a:endParaRPr>
            </a:p>
          </p:txBody>
        </p:sp>
        <p:sp>
          <p:nvSpPr>
            <p:cNvPr id="225" name="Google Shape;225;p9"/>
            <p:cNvSpPr/>
            <p:nvPr/>
          </p:nvSpPr>
          <p:spPr>
            <a:xfrm>
              <a:off x="1916418" y="3174068"/>
              <a:ext cx="8554448" cy="928995"/>
            </a:xfrm>
            <a:prstGeom prst="roundRect">
              <a:avLst>
                <a:gd fmla="val 10000" name="adj"/>
              </a:avLst>
            </a:prstGeom>
            <a:solidFill>
              <a:srgbClr val="44B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txBox="1"/>
            <p:nvPr/>
          </p:nvSpPr>
          <p:spPr>
            <a:xfrm>
              <a:off x="1943627" y="3201277"/>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Recursos Tecnológicos Disponibles: Disponemos de las herramientas necesarias como IDEs, frameworks, y software de diseño, lo que facilita el desarrollo eficiente y sin interrupciones.</a:t>
              </a:r>
              <a:endParaRPr b="0" i="0" sz="1700" u="none" cap="none" strike="noStrike">
                <a:solidFill>
                  <a:schemeClr val="lt1"/>
                </a:solidFill>
                <a:latin typeface="Calibri"/>
                <a:ea typeface="Calibri"/>
                <a:cs typeface="Calibri"/>
                <a:sym typeface="Calibri"/>
              </a:endParaRPr>
            </a:p>
          </p:txBody>
        </p:sp>
        <p:sp>
          <p:nvSpPr>
            <p:cNvPr id="227" name="Google Shape;227;p9"/>
            <p:cNvSpPr/>
            <p:nvPr/>
          </p:nvSpPr>
          <p:spPr>
            <a:xfrm>
              <a:off x="2555225" y="4232091"/>
              <a:ext cx="8554448" cy="928995"/>
            </a:xfrm>
            <a:prstGeom prst="roundRect">
              <a:avLst>
                <a:gd fmla="val 10000" name="adj"/>
              </a:avLst>
            </a:prstGeom>
            <a:solidFill>
              <a:srgbClr val="399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txBox="1"/>
            <p:nvPr/>
          </p:nvSpPr>
          <p:spPr>
            <a:xfrm>
              <a:off x="2582434" y="4259300"/>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Comunicación Fluida: Las reuniones diarias (daily meetings) permiten una comunicación constante, lo que asegura que todos los miembros del equipo estén alineados y los problemas se resuelvan rápidamente.</a:t>
              </a:r>
              <a:endParaRPr b="0" i="0" sz="1700" u="none" cap="none" strike="noStrike">
                <a:solidFill>
                  <a:schemeClr val="lt1"/>
                </a:solidFill>
                <a:latin typeface="Calibri"/>
                <a:ea typeface="Calibri"/>
                <a:cs typeface="Calibri"/>
                <a:sym typeface="Calibri"/>
              </a:endParaRPr>
            </a:p>
          </p:txBody>
        </p:sp>
        <p:sp>
          <p:nvSpPr>
            <p:cNvPr id="229" name="Google Shape;229;p9"/>
            <p:cNvSpPr/>
            <p:nvPr/>
          </p:nvSpPr>
          <p:spPr>
            <a:xfrm>
              <a:off x="7950601" y="678682"/>
              <a:ext cx="603847" cy="603847"/>
            </a:xfrm>
            <a:prstGeom prst="downArrow">
              <a:avLst>
                <a:gd fmla="val 55000" name="adj1"/>
                <a:gd fmla="val 45000" name="adj2"/>
              </a:avLst>
            </a:prstGeom>
            <a:solidFill>
              <a:srgbClr val="E9D8CF">
                <a:alpha val="89803"/>
              </a:srgbClr>
            </a:solidFill>
            <a:ln cap="flat" cmpd="sng" w="9525">
              <a:solidFill>
                <a:srgbClr val="E9D8C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txBox="1"/>
            <p:nvPr/>
          </p:nvSpPr>
          <p:spPr>
            <a:xfrm>
              <a:off x="8086467" y="678682"/>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231" name="Google Shape;231;p9"/>
            <p:cNvSpPr/>
            <p:nvPr/>
          </p:nvSpPr>
          <p:spPr>
            <a:xfrm>
              <a:off x="8589408" y="1736705"/>
              <a:ext cx="603847" cy="603847"/>
            </a:xfrm>
            <a:prstGeom prst="downArrow">
              <a:avLst>
                <a:gd fmla="val 55000" name="adj1"/>
                <a:gd fmla="val 45000" name="adj2"/>
              </a:avLst>
            </a:prstGeom>
            <a:solidFill>
              <a:srgbClr val="DAE2CB">
                <a:alpha val="89803"/>
              </a:srgbClr>
            </a:solidFill>
            <a:ln cap="flat" cmpd="sng" w="9525">
              <a:solidFill>
                <a:srgbClr val="DAE2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txBox="1"/>
            <p:nvPr/>
          </p:nvSpPr>
          <p:spPr>
            <a:xfrm>
              <a:off x="8725274" y="1736705"/>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233" name="Google Shape;233;p9"/>
            <p:cNvSpPr/>
            <p:nvPr/>
          </p:nvSpPr>
          <p:spPr>
            <a:xfrm>
              <a:off x="9228214" y="2779245"/>
              <a:ext cx="603847" cy="603847"/>
            </a:xfrm>
            <a:prstGeom prst="downArrow">
              <a:avLst>
                <a:gd fmla="val 55000" name="adj1"/>
                <a:gd fmla="val 45000" name="adj2"/>
              </a:avLst>
            </a:prstGeom>
            <a:solidFill>
              <a:srgbClr val="CDE3D4">
                <a:alpha val="89803"/>
              </a:srgbClr>
            </a:solidFill>
            <a:ln cap="flat" cmpd="sng" w="9525">
              <a:solidFill>
                <a:srgbClr val="CDE3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txBox="1"/>
            <p:nvPr/>
          </p:nvSpPr>
          <p:spPr>
            <a:xfrm>
              <a:off x="9364080" y="2779245"/>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235" name="Google Shape;235;p9"/>
            <p:cNvSpPr/>
            <p:nvPr/>
          </p:nvSpPr>
          <p:spPr>
            <a:xfrm>
              <a:off x="9867020" y="3847590"/>
              <a:ext cx="603847" cy="603847"/>
            </a:xfrm>
            <a:prstGeom prst="downArrow">
              <a:avLst>
                <a:gd fmla="val 55000" name="adj1"/>
                <a:gd fmla="val 45000" name="adj2"/>
              </a:avLst>
            </a:prstGeom>
            <a:solidFill>
              <a:srgbClr val="CEE3DF">
                <a:alpha val="89803"/>
              </a:srgbClr>
            </a:solidFill>
            <a:ln cap="flat" cmpd="sng" w="9525">
              <a:solidFill>
                <a:srgbClr val="CEE3D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txBox="1"/>
            <p:nvPr/>
          </p:nvSpPr>
          <p:spPr>
            <a:xfrm>
              <a:off x="10002886" y="3847590"/>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afVTI">
  <a:themeElements>
    <a:clrScheme name="AnalogousFromDarkSeed_2SEEDS">
      <a:dk1>
        <a:srgbClr val="000000"/>
      </a:dk1>
      <a:lt1>
        <a:srgbClr val="FFFFFF"/>
      </a:lt1>
      <a:dk2>
        <a:srgbClr val="393620"/>
      </a:dk2>
      <a:lt2>
        <a:srgbClr val="E2E3E8"/>
      </a:lt2>
      <a:accent1>
        <a:srgbClr val="AE9F3A"/>
      </a:accent1>
      <a:accent2>
        <a:srgbClr val="C3834D"/>
      </a:accent2>
      <a:accent3>
        <a:srgbClr val="8DAC43"/>
      </a:accent3>
      <a:accent4>
        <a:srgbClr val="3BB16E"/>
      </a:accent4>
      <a:accent5>
        <a:srgbClr val="45B0A0"/>
      </a:accent5>
      <a:accent6>
        <a:srgbClr val="3B92B1"/>
      </a:accent6>
      <a:hlink>
        <a:srgbClr val="30905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2024-08-31T17:14:28Z</dcterms:created>
  <dc:creator>BASTIAN ALEJANDRO NAVARRETE GAMBOA</dc:creator>
</cp:coreProperties>
</file>