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65A7B-E679-47FA-BE6D-719838C882D9}" v="413" dt="2023-05-17T18:48:32.246"/>
    <p1510:client id="{D9C46090-79AB-456C-9DDF-EA69BEBD547D}" v="67" dt="2023-05-18T16:03:1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7C212-1058-480D-8194-65E553E0627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745906-5358-4406-8C70-404D6BD2D976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авторизация пользователя под аккаунтом админа, что должно увеличить безопасность базы данных от посторонних вмешательств;</a:t>
          </a:r>
          <a:endParaRPr lang="en-US" dirty="0">
            <a:solidFill>
              <a:schemeClr val="bg1"/>
            </a:solidFill>
          </a:endParaRPr>
        </a:p>
      </dgm:t>
    </dgm:pt>
    <dgm:pt modelId="{5940D216-7728-43C6-9C14-18512E9C259C}" type="parTrans" cxnId="{941AE45A-F963-4C8E-822E-2B2F2313398E}">
      <dgm:prSet/>
      <dgm:spPr/>
      <dgm:t>
        <a:bodyPr/>
        <a:lstStyle/>
        <a:p>
          <a:endParaRPr lang="en-US"/>
        </a:p>
      </dgm:t>
    </dgm:pt>
    <dgm:pt modelId="{5856C192-5676-4D94-9AB6-B7181F169FD0}" type="sibTrans" cxnId="{941AE45A-F963-4C8E-822E-2B2F2313398E}">
      <dgm:prSet/>
      <dgm:spPr/>
      <dgm:t>
        <a:bodyPr/>
        <a:lstStyle/>
        <a:p>
          <a:endParaRPr lang="en-US"/>
        </a:p>
      </dgm:t>
    </dgm:pt>
    <dgm:pt modelId="{4435632B-42E7-4AEA-8E0E-5C6A0BE24C84}">
      <dgm:prSet/>
      <dgm:spPr/>
      <dgm:t>
        <a:bodyPr/>
        <a:lstStyle/>
        <a:p>
          <a:r>
            <a:rPr lang="ru-RU">
              <a:solidFill>
                <a:schemeClr val="bg1"/>
              </a:solidFill>
            </a:rPr>
            <a:t>просмотр списка квартиросъемщиков, договоров, счетов, платежей, услуг, тарифов;</a:t>
          </a:r>
          <a:endParaRPr lang="en-US">
            <a:solidFill>
              <a:schemeClr val="bg1"/>
            </a:solidFill>
          </a:endParaRPr>
        </a:p>
      </dgm:t>
    </dgm:pt>
    <dgm:pt modelId="{EE7FF3CC-3C29-4959-A706-A1467DB26E5E}" type="parTrans" cxnId="{0BBCB55C-8E58-41DE-ADC7-862444268F36}">
      <dgm:prSet/>
      <dgm:spPr/>
      <dgm:t>
        <a:bodyPr/>
        <a:lstStyle/>
        <a:p>
          <a:endParaRPr lang="en-US"/>
        </a:p>
      </dgm:t>
    </dgm:pt>
    <dgm:pt modelId="{633E0C04-78E5-4C8C-AAB4-0E8E1F8E8D10}" type="sibTrans" cxnId="{0BBCB55C-8E58-41DE-ADC7-862444268F36}">
      <dgm:prSet/>
      <dgm:spPr/>
      <dgm:t>
        <a:bodyPr/>
        <a:lstStyle/>
        <a:p>
          <a:endParaRPr lang="en-US"/>
        </a:p>
      </dgm:t>
    </dgm:pt>
    <dgm:pt modelId="{F7C498AB-F410-4A70-B0FB-F4F8A9CECD14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добавление/удаление/редактирование/обновление этих данных;</a:t>
          </a:r>
          <a:endParaRPr lang="en-US" dirty="0">
            <a:solidFill>
              <a:schemeClr val="bg1"/>
            </a:solidFill>
          </a:endParaRPr>
        </a:p>
      </dgm:t>
    </dgm:pt>
    <dgm:pt modelId="{DB2D033D-FD3F-4D9D-B658-207F06266F38}" type="parTrans" cxnId="{A6C72D33-75B5-4A4F-84DB-CA9B8915C01B}">
      <dgm:prSet/>
      <dgm:spPr/>
      <dgm:t>
        <a:bodyPr/>
        <a:lstStyle/>
        <a:p>
          <a:endParaRPr lang="en-US"/>
        </a:p>
      </dgm:t>
    </dgm:pt>
    <dgm:pt modelId="{3A8C90D9-8EDB-4E86-8859-DC2FDCCBB3E8}" type="sibTrans" cxnId="{A6C72D33-75B5-4A4F-84DB-CA9B8915C01B}">
      <dgm:prSet/>
      <dgm:spPr/>
      <dgm:t>
        <a:bodyPr/>
        <a:lstStyle/>
        <a:p>
          <a:endParaRPr lang="en-US"/>
        </a:p>
      </dgm:t>
    </dgm:pt>
    <dgm:pt modelId="{5BB58C7A-D7FC-4589-BDA0-A8B4A0A59596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просмотр списка платежей и счетов, с истекшим сроком оплаты и отсортированного по статусу оплаты;</a:t>
          </a:r>
          <a:endParaRPr lang="en-US" dirty="0">
            <a:solidFill>
              <a:schemeClr val="bg1"/>
            </a:solidFill>
          </a:endParaRPr>
        </a:p>
      </dgm:t>
    </dgm:pt>
    <dgm:pt modelId="{D58D3945-8578-4320-8BC0-8C215F01F428}" type="parTrans" cxnId="{E7FCA1FA-4D30-4386-B1B6-C1ED4676A069}">
      <dgm:prSet/>
      <dgm:spPr/>
      <dgm:t>
        <a:bodyPr/>
        <a:lstStyle/>
        <a:p>
          <a:endParaRPr lang="en-US"/>
        </a:p>
      </dgm:t>
    </dgm:pt>
    <dgm:pt modelId="{93FD0B82-BD85-4733-A5C9-EAAABB627D60}" type="sibTrans" cxnId="{E7FCA1FA-4D30-4386-B1B6-C1ED4676A069}">
      <dgm:prSet/>
      <dgm:spPr/>
      <dgm:t>
        <a:bodyPr/>
        <a:lstStyle/>
        <a:p>
          <a:endParaRPr lang="en-US"/>
        </a:p>
      </dgm:t>
    </dgm:pt>
    <dgm:pt modelId="{7CDF5005-A9FB-4DE3-B6C9-9C8C9E20E66B}" type="pres">
      <dgm:prSet presAssocID="{8C97C212-1058-480D-8194-65E553E06272}" presName="vert0" presStyleCnt="0">
        <dgm:presLayoutVars>
          <dgm:dir/>
          <dgm:animOne val="branch"/>
          <dgm:animLvl val="lvl"/>
        </dgm:presLayoutVars>
      </dgm:prSet>
      <dgm:spPr/>
    </dgm:pt>
    <dgm:pt modelId="{EC6CA653-4587-4D12-801B-9DBBD0E22359}" type="pres">
      <dgm:prSet presAssocID="{AA745906-5358-4406-8C70-404D6BD2D976}" presName="thickLine" presStyleLbl="alignNode1" presStyleIdx="0" presStyleCnt="4"/>
      <dgm:spPr/>
    </dgm:pt>
    <dgm:pt modelId="{7161FB56-6149-4897-A66F-07B32BD2672F}" type="pres">
      <dgm:prSet presAssocID="{AA745906-5358-4406-8C70-404D6BD2D976}" presName="horz1" presStyleCnt="0"/>
      <dgm:spPr/>
    </dgm:pt>
    <dgm:pt modelId="{DC3AFBD5-0812-469A-AC99-ED4DA6DF8CE1}" type="pres">
      <dgm:prSet presAssocID="{AA745906-5358-4406-8C70-404D6BD2D976}" presName="tx1" presStyleLbl="revTx" presStyleIdx="0" presStyleCnt="4"/>
      <dgm:spPr/>
    </dgm:pt>
    <dgm:pt modelId="{24DC408E-8BCF-4E73-8028-7A397FAF5DC3}" type="pres">
      <dgm:prSet presAssocID="{AA745906-5358-4406-8C70-404D6BD2D976}" presName="vert1" presStyleCnt="0"/>
      <dgm:spPr/>
    </dgm:pt>
    <dgm:pt modelId="{FD575CAE-F60B-400C-B38E-5E88174ACC69}" type="pres">
      <dgm:prSet presAssocID="{4435632B-42E7-4AEA-8E0E-5C6A0BE24C84}" presName="thickLine" presStyleLbl="alignNode1" presStyleIdx="1" presStyleCnt="4"/>
      <dgm:spPr/>
    </dgm:pt>
    <dgm:pt modelId="{3FAF931F-C189-463E-A8D4-631DC0F2655F}" type="pres">
      <dgm:prSet presAssocID="{4435632B-42E7-4AEA-8E0E-5C6A0BE24C84}" presName="horz1" presStyleCnt="0"/>
      <dgm:spPr/>
    </dgm:pt>
    <dgm:pt modelId="{9305047B-F6CE-41D6-96B5-6033C53CF56D}" type="pres">
      <dgm:prSet presAssocID="{4435632B-42E7-4AEA-8E0E-5C6A0BE24C84}" presName="tx1" presStyleLbl="revTx" presStyleIdx="1" presStyleCnt="4"/>
      <dgm:spPr/>
    </dgm:pt>
    <dgm:pt modelId="{AB825063-5022-4A5B-945D-C3B3F32E76EE}" type="pres">
      <dgm:prSet presAssocID="{4435632B-42E7-4AEA-8E0E-5C6A0BE24C84}" presName="vert1" presStyleCnt="0"/>
      <dgm:spPr/>
    </dgm:pt>
    <dgm:pt modelId="{66C21D4A-2A5E-48D1-85A2-553D553C460A}" type="pres">
      <dgm:prSet presAssocID="{F7C498AB-F410-4A70-B0FB-F4F8A9CECD14}" presName="thickLine" presStyleLbl="alignNode1" presStyleIdx="2" presStyleCnt="4"/>
      <dgm:spPr/>
    </dgm:pt>
    <dgm:pt modelId="{4BDD3E0A-A278-41E3-AEF9-FA671BB3B352}" type="pres">
      <dgm:prSet presAssocID="{F7C498AB-F410-4A70-B0FB-F4F8A9CECD14}" presName="horz1" presStyleCnt="0"/>
      <dgm:spPr/>
    </dgm:pt>
    <dgm:pt modelId="{6D1066E8-5714-43AC-9D49-F9BE14BAC28B}" type="pres">
      <dgm:prSet presAssocID="{F7C498AB-F410-4A70-B0FB-F4F8A9CECD14}" presName="tx1" presStyleLbl="revTx" presStyleIdx="2" presStyleCnt="4"/>
      <dgm:spPr/>
    </dgm:pt>
    <dgm:pt modelId="{BB83FC62-F5E9-4DB2-A867-115A0E2AF920}" type="pres">
      <dgm:prSet presAssocID="{F7C498AB-F410-4A70-B0FB-F4F8A9CECD14}" presName="vert1" presStyleCnt="0"/>
      <dgm:spPr/>
    </dgm:pt>
    <dgm:pt modelId="{83EA2AC6-C493-4B36-8192-527495C152AC}" type="pres">
      <dgm:prSet presAssocID="{5BB58C7A-D7FC-4589-BDA0-A8B4A0A59596}" presName="thickLine" presStyleLbl="alignNode1" presStyleIdx="3" presStyleCnt="4"/>
      <dgm:spPr/>
    </dgm:pt>
    <dgm:pt modelId="{3A945D97-794E-47C0-A58A-05AD3E6ED58C}" type="pres">
      <dgm:prSet presAssocID="{5BB58C7A-D7FC-4589-BDA0-A8B4A0A59596}" presName="horz1" presStyleCnt="0"/>
      <dgm:spPr/>
    </dgm:pt>
    <dgm:pt modelId="{DCC387E1-0E9B-409B-AB08-28828E1670D4}" type="pres">
      <dgm:prSet presAssocID="{5BB58C7A-D7FC-4589-BDA0-A8B4A0A59596}" presName="tx1" presStyleLbl="revTx" presStyleIdx="3" presStyleCnt="4"/>
      <dgm:spPr/>
    </dgm:pt>
    <dgm:pt modelId="{8854D092-6496-47C8-A23E-40939BED3EC8}" type="pres">
      <dgm:prSet presAssocID="{5BB58C7A-D7FC-4589-BDA0-A8B4A0A59596}" presName="vert1" presStyleCnt="0"/>
      <dgm:spPr/>
    </dgm:pt>
  </dgm:ptLst>
  <dgm:cxnLst>
    <dgm:cxn modelId="{8844C115-39E1-40CC-A51A-E1F788500072}" type="presOf" srcId="{AA745906-5358-4406-8C70-404D6BD2D976}" destId="{DC3AFBD5-0812-469A-AC99-ED4DA6DF8CE1}" srcOrd="0" destOrd="0" presId="urn:microsoft.com/office/officeart/2008/layout/LinedList"/>
    <dgm:cxn modelId="{A6C72D33-75B5-4A4F-84DB-CA9B8915C01B}" srcId="{8C97C212-1058-480D-8194-65E553E06272}" destId="{F7C498AB-F410-4A70-B0FB-F4F8A9CECD14}" srcOrd="2" destOrd="0" parTransId="{DB2D033D-FD3F-4D9D-B658-207F06266F38}" sibTransId="{3A8C90D9-8EDB-4E86-8859-DC2FDCCBB3E8}"/>
    <dgm:cxn modelId="{0BBCB55C-8E58-41DE-ADC7-862444268F36}" srcId="{8C97C212-1058-480D-8194-65E553E06272}" destId="{4435632B-42E7-4AEA-8E0E-5C6A0BE24C84}" srcOrd="1" destOrd="0" parTransId="{EE7FF3CC-3C29-4959-A706-A1467DB26E5E}" sibTransId="{633E0C04-78E5-4C8C-AAB4-0E8E1F8E8D10}"/>
    <dgm:cxn modelId="{03EB0247-B606-4A7C-82A2-5DBB3A88E06F}" type="presOf" srcId="{5BB58C7A-D7FC-4589-BDA0-A8B4A0A59596}" destId="{DCC387E1-0E9B-409B-AB08-28828E1670D4}" srcOrd="0" destOrd="0" presId="urn:microsoft.com/office/officeart/2008/layout/LinedList"/>
    <dgm:cxn modelId="{80917751-0329-4184-9FC2-8AA070E50F1C}" type="presOf" srcId="{4435632B-42E7-4AEA-8E0E-5C6A0BE24C84}" destId="{9305047B-F6CE-41D6-96B5-6033C53CF56D}" srcOrd="0" destOrd="0" presId="urn:microsoft.com/office/officeart/2008/layout/LinedList"/>
    <dgm:cxn modelId="{941AE45A-F963-4C8E-822E-2B2F2313398E}" srcId="{8C97C212-1058-480D-8194-65E553E06272}" destId="{AA745906-5358-4406-8C70-404D6BD2D976}" srcOrd="0" destOrd="0" parTransId="{5940D216-7728-43C6-9C14-18512E9C259C}" sibTransId="{5856C192-5676-4D94-9AB6-B7181F169FD0}"/>
    <dgm:cxn modelId="{D09A267D-8313-4528-9F54-CF240C815942}" type="presOf" srcId="{8C97C212-1058-480D-8194-65E553E06272}" destId="{7CDF5005-A9FB-4DE3-B6C9-9C8C9E20E66B}" srcOrd="0" destOrd="0" presId="urn:microsoft.com/office/officeart/2008/layout/LinedList"/>
    <dgm:cxn modelId="{002924E2-FFEC-4FBF-A0C6-CFF02B74D5F7}" type="presOf" srcId="{F7C498AB-F410-4A70-B0FB-F4F8A9CECD14}" destId="{6D1066E8-5714-43AC-9D49-F9BE14BAC28B}" srcOrd="0" destOrd="0" presId="urn:microsoft.com/office/officeart/2008/layout/LinedList"/>
    <dgm:cxn modelId="{E7FCA1FA-4D30-4386-B1B6-C1ED4676A069}" srcId="{8C97C212-1058-480D-8194-65E553E06272}" destId="{5BB58C7A-D7FC-4589-BDA0-A8B4A0A59596}" srcOrd="3" destOrd="0" parTransId="{D58D3945-8578-4320-8BC0-8C215F01F428}" sibTransId="{93FD0B82-BD85-4733-A5C9-EAAABB627D60}"/>
    <dgm:cxn modelId="{D3E5DD8E-C4C7-41D3-A477-EB51031E4033}" type="presParOf" srcId="{7CDF5005-A9FB-4DE3-B6C9-9C8C9E20E66B}" destId="{EC6CA653-4587-4D12-801B-9DBBD0E22359}" srcOrd="0" destOrd="0" presId="urn:microsoft.com/office/officeart/2008/layout/LinedList"/>
    <dgm:cxn modelId="{3753052E-67B9-4849-81E9-23D16D5CAC33}" type="presParOf" srcId="{7CDF5005-A9FB-4DE3-B6C9-9C8C9E20E66B}" destId="{7161FB56-6149-4897-A66F-07B32BD2672F}" srcOrd="1" destOrd="0" presId="urn:microsoft.com/office/officeart/2008/layout/LinedList"/>
    <dgm:cxn modelId="{7CA15C14-7674-4B14-8114-DFA1B449116E}" type="presParOf" srcId="{7161FB56-6149-4897-A66F-07B32BD2672F}" destId="{DC3AFBD5-0812-469A-AC99-ED4DA6DF8CE1}" srcOrd="0" destOrd="0" presId="urn:microsoft.com/office/officeart/2008/layout/LinedList"/>
    <dgm:cxn modelId="{9FD295FF-0558-455F-9571-13C79F26301E}" type="presParOf" srcId="{7161FB56-6149-4897-A66F-07B32BD2672F}" destId="{24DC408E-8BCF-4E73-8028-7A397FAF5DC3}" srcOrd="1" destOrd="0" presId="urn:microsoft.com/office/officeart/2008/layout/LinedList"/>
    <dgm:cxn modelId="{48880BDC-B610-47D1-9A4E-C9A5DA63CF7E}" type="presParOf" srcId="{7CDF5005-A9FB-4DE3-B6C9-9C8C9E20E66B}" destId="{FD575CAE-F60B-400C-B38E-5E88174ACC69}" srcOrd="2" destOrd="0" presId="urn:microsoft.com/office/officeart/2008/layout/LinedList"/>
    <dgm:cxn modelId="{613F57D6-6E38-422D-8C46-EBAEDBC1069A}" type="presParOf" srcId="{7CDF5005-A9FB-4DE3-B6C9-9C8C9E20E66B}" destId="{3FAF931F-C189-463E-A8D4-631DC0F2655F}" srcOrd="3" destOrd="0" presId="urn:microsoft.com/office/officeart/2008/layout/LinedList"/>
    <dgm:cxn modelId="{14A358DB-5529-43F4-B6EB-B0219A2DFE81}" type="presParOf" srcId="{3FAF931F-C189-463E-A8D4-631DC0F2655F}" destId="{9305047B-F6CE-41D6-96B5-6033C53CF56D}" srcOrd="0" destOrd="0" presId="urn:microsoft.com/office/officeart/2008/layout/LinedList"/>
    <dgm:cxn modelId="{B681251E-2D7E-4D67-A786-D33F172368B3}" type="presParOf" srcId="{3FAF931F-C189-463E-A8D4-631DC0F2655F}" destId="{AB825063-5022-4A5B-945D-C3B3F32E76EE}" srcOrd="1" destOrd="0" presId="urn:microsoft.com/office/officeart/2008/layout/LinedList"/>
    <dgm:cxn modelId="{B7458FE5-AAF6-46AF-AB8D-77E19FAB1FEF}" type="presParOf" srcId="{7CDF5005-A9FB-4DE3-B6C9-9C8C9E20E66B}" destId="{66C21D4A-2A5E-48D1-85A2-553D553C460A}" srcOrd="4" destOrd="0" presId="urn:microsoft.com/office/officeart/2008/layout/LinedList"/>
    <dgm:cxn modelId="{92DA4198-C20C-4012-BCBC-DD0BC48555A5}" type="presParOf" srcId="{7CDF5005-A9FB-4DE3-B6C9-9C8C9E20E66B}" destId="{4BDD3E0A-A278-41E3-AEF9-FA671BB3B352}" srcOrd="5" destOrd="0" presId="urn:microsoft.com/office/officeart/2008/layout/LinedList"/>
    <dgm:cxn modelId="{19C50E8D-3CA5-4573-9005-04FE3E0B151C}" type="presParOf" srcId="{4BDD3E0A-A278-41E3-AEF9-FA671BB3B352}" destId="{6D1066E8-5714-43AC-9D49-F9BE14BAC28B}" srcOrd="0" destOrd="0" presId="urn:microsoft.com/office/officeart/2008/layout/LinedList"/>
    <dgm:cxn modelId="{30F4AE0A-6CF2-4E12-A0FF-89C6EA577BE0}" type="presParOf" srcId="{4BDD3E0A-A278-41E3-AEF9-FA671BB3B352}" destId="{BB83FC62-F5E9-4DB2-A867-115A0E2AF920}" srcOrd="1" destOrd="0" presId="urn:microsoft.com/office/officeart/2008/layout/LinedList"/>
    <dgm:cxn modelId="{C38CE4AB-8AFD-4EA0-BE50-8FD40FDDB8BC}" type="presParOf" srcId="{7CDF5005-A9FB-4DE3-B6C9-9C8C9E20E66B}" destId="{83EA2AC6-C493-4B36-8192-527495C152AC}" srcOrd="6" destOrd="0" presId="urn:microsoft.com/office/officeart/2008/layout/LinedList"/>
    <dgm:cxn modelId="{0A7372A7-DE55-453D-B78B-BBC1E170A460}" type="presParOf" srcId="{7CDF5005-A9FB-4DE3-B6C9-9C8C9E20E66B}" destId="{3A945D97-794E-47C0-A58A-05AD3E6ED58C}" srcOrd="7" destOrd="0" presId="urn:microsoft.com/office/officeart/2008/layout/LinedList"/>
    <dgm:cxn modelId="{5351932B-EF0E-4362-83E5-C9BF7BB29866}" type="presParOf" srcId="{3A945D97-794E-47C0-A58A-05AD3E6ED58C}" destId="{DCC387E1-0E9B-409B-AB08-28828E1670D4}" srcOrd="0" destOrd="0" presId="urn:microsoft.com/office/officeart/2008/layout/LinedList"/>
    <dgm:cxn modelId="{4F9F0DA5-B1B3-49D5-80B1-A0AF6D360864}" type="presParOf" srcId="{3A945D97-794E-47C0-A58A-05AD3E6ED58C}" destId="{8854D092-6496-47C8-A23E-40939BED3E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CA653-4587-4D12-801B-9DBBD0E22359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AFBD5-0812-469A-AC99-ED4DA6DF8CE1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bg1"/>
              </a:solidFill>
            </a:rPr>
            <a:t>авторизация пользователя под аккаунтом админа, что должно увеличить безопасность базы данных от посторонних вмешательств;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0"/>
        <a:ext cx="6571413" cy="1432421"/>
      </dsp:txXfrm>
    </dsp:sp>
    <dsp:sp modelId="{FD575CAE-F60B-400C-B38E-5E88174ACC69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047B-F6CE-41D6-96B5-6033C53CF56D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>
              <a:solidFill>
                <a:schemeClr val="bg1"/>
              </a:solidFill>
            </a:rPr>
            <a:t>просмотр списка квартиросъемщиков, договоров, счетов, платежей, услуг, тарифов;</a:t>
          </a:r>
          <a:endParaRPr lang="en-US" sz="2100" kern="1200">
            <a:solidFill>
              <a:schemeClr val="bg1"/>
            </a:solidFill>
          </a:endParaRPr>
        </a:p>
      </dsp:txBody>
      <dsp:txXfrm>
        <a:off x="0" y="1432421"/>
        <a:ext cx="6571413" cy="1432421"/>
      </dsp:txXfrm>
    </dsp:sp>
    <dsp:sp modelId="{66C21D4A-2A5E-48D1-85A2-553D553C460A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066E8-5714-43AC-9D49-F9BE14BAC28B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bg1"/>
              </a:solidFill>
            </a:rPr>
            <a:t>добавление/удаление/редактирование/обновление этих данных;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2864843"/>
        <a:ext cx="6571413" cy="1432421"/>
      </dsp:txXfrm>
    </dsp:sp>
    <dsp:sp modelId="{83EA2AC6-C493-4B36-8192-527495C152AC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387E1-0E9B-409B-AB08-28828E1670D4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>
              <a:solidFill>
                <a:schemeClr val="bg1"/>
              </a:solidFill>
            </a:rPr>
            <a:t>просмотр списка платежей и счетов, с истекшим сроком оплаты и отсортированного по статусу оплаты;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0" y="4297264"/>
        <a:ext cx="6571413" cy="143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5/18/2023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7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05" r:id="rId6"/>
    <p:sldLayoutId id="2147483901" r:id="rId7"/>
    <p:sldLayoutId id="2147483902" r:id="rId8"/>
    <p:sldLayoutId id="2147483903" r:id="rId9"/>
    <p:sldLayoutId id="2147483904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0FF83-0F40-7F54-5A78-62F5BC159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ru-RU" sz="1500" dirty="0">
                <a:solidFill>
                  <a:schemeClr val="bg1"/>
                </a:solidFill>
                <a:latin typeface="Times New Roman"/>
                <a:ea typeface="Source Sans Pro SemiBold"/>
                <a:cs typeface="Times New Roman"/>
              </a:rPr>
              <a:t>Создать базу данных автоматизации процессов расчета и учета оплаты, производимой квартиросъемщиками некоторому предприятию ЖКХ</a:t>
            </a:r>
            <a:endParaRPr lang="ru-RU" sz="1500">
              <a:solidFill>
                <a:schemeClr val="bg1"/>
              </a:solidFill>
            </a:endParaRPr>
          </a:p>
          <a:p>
            <a:br>
              <a:rPr lang="en-US" sz="1500" dirty="0"/>
            </a:b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D1C1F-E235-9094-97B1-94D8F24A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Попов А. ИС-21</a:t>
            </a:r>
            <a:endParaRPr lang="ru-RU" dirty="0">
              <a:solidFill>
                <a:schemeClr val="bg1"/>
              </a:solidFill>
              <a:ea typeface="Source Sans Pro"/>
            </a:endParaRPr>
          </a:p>
          <a:p>
            <a:endParaRPr lang="ru-RU" dirty="0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9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CAF2-B468-B6AF-880F-5C571F01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Удаление данных 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F96C89D-49DA-085C-CA12-B8C85065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7" y="441777"/>
            <a:ext cx="5946214" cy="25348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15778" y="277112"/>
            <a:ext cx="365021" cy="365021"/>
            <a:chOff x="1029586" y="10650009"/>
            <a:chExt cx="365021" cy="36502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586" y="1065000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586" y="1065000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2B614A-3DDF-1D9E-0667-489222F4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9" y="3222859"/>
            <a:ext cx="6011903" cy="2528186"/>
          </a:xfrm>
          <a:prstGeom prst="rect">
            <a:avLst/>
          </a:prstGeom>
        </p:spPr>
      </p:pic>
      <p:grpSp>
        <p:nvGrpSpPr>
          <p:cNvPr id="18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712201-59E4-515A-38EF-581FA124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1802-4D99-F433-B3DC-839C20CF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cap="all" spc="1500" err="1">
                <a:solidFill>
                  <a:schemeClr val="bg1"/>
                </a:solidFill>
                <a:ea typeface="Source Sans Pro SemiBold"/>
              </a:rPr>
              <a:t>Поиск</a:t>
            </a:r>
            <a:r>
              <a:rPr lang="en-US" sz="6000" b="1" cap="all" spc="1500" dirty="0">
                <a:solidFill>
                  <a:schemeClr val="bg1"/>
                </a:solidFill>
                <a:ea typeface="Source Sans Pro SemiBold"/>
              </a:rPr>
              <a:t> 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FBB1A4-0789-56F6-20BF-5FAEB8AA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19" y="1509721"/>
            <a:ext cx="4170450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7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45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60F21-3B2B-3362-B582-776F3AC1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Поиск по статусу оплаты 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2B92992-1BC5-5CC3-2CAF-CB7680F8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56" y="1640296"/>
            <a:ext cx="4950371" cy="435254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228708D-56FF-60E8-D947-14D021DEE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790" y="1641694"/>
            <a:ext cx="4948420" cy="4351338"/>
          </a:xfrm>
        </p:spPr>
      </p:pic>
    </p:spTree>
    <p:extLst>
      <p:ext uri="{BB962C8B-B14F-4D97-AF65-F5344CB8AC3E}">
        <p14:creationId xmlns:p14="http://schemas.microsoft.com/office/powerpoint/2010/main" val="278849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C7B22-80F8-5D18-E772-BE52C4D3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Source Sans Pro"/>
              </a:rPr>
              <a:t>Разбор кода 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9F361-932E-43F5-2737-F4F7404F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0344B-0584-3681-751C-984933FD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Авторизация и проверка данных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6C7D6D-2FAD-4EB6-25BC-7B2C1B1F5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43" y="1364675"/>
            <a:ext cx="6286500" cy="4143375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46F8BB0-3703-70F5-312D-8954092B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28" y="1614310"/>
            <a:ext cx="2743200" cy="38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14DE-9193-E63B-AB63-8B23975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Открытие таблицы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E2B31B5-2C25-B9C2-0084-2BF537D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1" y="460471"/>
            <a:ext cx="3217333" cy="284384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957DE3-127F-5390-E621-C0C1B4C8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462825"/>
            <a:ext cx="3217333" cy="2839136"/>
          </a:xfrm>
          <a:prstGeom prst="rect">
            <a:avLst/>
          </a:prstGeom>
        </p:spPr>
      </p:pic>
      <p:grpSp>
        <p:nvGrpSpPr>
          <p:cNvPr id="1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381A84-1B62-9F90-1357-8DDEF63D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2" y="3551534"/>
            <a:ext cx="6554367" cy="2849490"/>
          </a:xfrm>
          <a:prstGeom prst="rect">
            <a:avLst/>
          </a:prstGeom>
        </p:spPr>
      </p:pic>
      <p:sp>
        <p:nvSpPr>
          <p:cNvPr id="1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C9165F-A581-D2CE-0168-C3E00B1D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A4C66-E9BD-4B3F-AAEC-E86CFDAE4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5025880F-4A56-4916-BF5D-0F32D7BA4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49A1689-F5FC-4FDA-9FA0-0368421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522CD8-961B-4F32-B73E-73FA0EAC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39F2BD5-B7BE-49A7-B2A0-2627B8CB2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544FEA-FD18-4A3B-8576-2B846655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56B7C9-A3F3-4DBD-94F7-7DD97A09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600CC-7DFA-4F4A-BB61-31D5FCC55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12342" y="814095"/>
            <a:ext cx="4657345" cy="5036662"/>
            <a:chOff x="1674895" y="1345036"/>
            <a:chExt cx="5428610" cy="42109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D90AD4-F098-4D2D-A337-62968A973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0FDF78-0835-4739-BACA-4BB18541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5519FA-763E-4198-B455-8C9F2FA4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3824" y="685680"/>
            <a:ext cx="4657344" cy="5036662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37CA8D-3C9A-4080-A1D4-947EC8A4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3824" y="685680"/>
            <a:ext cx="4657344" cy="5036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2FEB0-8994-0D56-88E6-CA4EE24D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789" y="74664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 dirty="0" err="1">
                <a:solidFill>
                  <a:schemeClr val="bg1"/>
                </a:solidFill>
                <a:ea typeface="Source Sans Pro SemiBold"/>
              </a:rPr>
              <a:t>Добавление</a:t>
            </a:r>
            <a:r>
              <a:rPr lang="en-US" sz="24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2400" b="1" cap="all" spc="1500" dirty="0" err="1">
                <a:solidFill>
                  <a:schemeClr val="bg1"/>
                </a:solidFill>
                <a:ea typeface="Source Sans Pro SemiBold"/>
              </a:rPr>
              <a:t>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FEAAA-E632-2D25-DA55-7A12DB61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1" y="159070"/>
            <a:ext cx="4658049" cy="4107694"/>
          </a:xfrm>
          <a:prstGeom prst="rect">
            <a:avLst/>
          </a:prstGeom>
          <a:ln w="28575">
            <a:noFill/>
          </a:ln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37A47BC-DF95-C0A7-729F-82648E822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940" y="4265102"/>
            <a:ext cx="9295739" cy="2441400"/>
          </a:xfrm>
          <a:prstGeom prst="rect">
            <a:avLst/>
          </a:prstGeom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77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EF504-6334-821F-A57F-123E3907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111398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Изменение</a:t>
            </a:r>
            <a:br>
              <a:rPr lang="ru-RU" dirty="0">
                <a:solidFill>
                  <a:schemeClr val="bg1"/>
                </a:solidFill>
                <a:ea typeface="Source Sans Pro"/>
              </a:rPr>
            </a:br>
            <a:r>
              <a:rPr lang="ru-RU" dirty="0">
                <a:solidFill>
                  <a:schemeClr val="bg1"/>
                </a:solidFill>
                <a:ea typeface="Source Sans Pro"/>
              </a:rPr>
              <a:t> данных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1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11685E-8187-FA6A-1A21-1EEA21A0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69" y="4309871"/>
            <a:ext cx="7305675" cy="18002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FDD98-C0DC-C59F-A687-11B69B85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15" y="419867"/>
            <a:ext cx="3710234" cy="3339717"/>
          </a:xfrm>
          <a:prstGeom prst="rect">
            <a:avLst/>
          </a:prstGeom>
        </p:spPr>
      </p:pic>
      <p:pic>
        <p:nvPicPr>
          <p:cNvPr id="14" name="Рисунок 6">
            <a:extLst>
              <a:ext uri="{FF2B5EF4-FFF2-40B4-BE49-F238E27FC236}">
                <a16:creationId xmlns:a16="http://schemas.microsoft.com/office/drawing/2014/main" id="{24E9D5B8-37DA-411E-3B1B-CAA20F1C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331" y="285084"/>
            <a:ext cx="4227785" cy="37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323D-085B-4FBE-6A1D-61088939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69" y="799275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 dirty="0" err="1">
                <a:solidFill>
                  <a:schemeClr val="bg1"/>
                </a:solidFill>
                <a:ea typeface="Source Sans Pro SemiBold"/>
              </a:rPr>
              <a:t>Удаление</a:t>
            </a:r>
            <a:r>
              <a:rPr lang="en-US" sz="42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4200" b="1" cap="all" spc="1500" dirty="0" err="1">
                <a:solidFill>
                  <a:schemeClr val="bg1"/>
                </a:solidFill>
                <a:ea typeface="Source Sans Pro SemiBold"/>
              </a:rPr>
              <a:t>данных</a:t>
            </a:r>
            <a:endParaRPr lang="en-US" sz="4200" b="1" cap="all" spc="1500" dirty="0">
              <a:solidFill>
                <a:schemeClr val="bg1"/>
              </a:solidFill>
              <a:ea typeface="Source Sans Pro SemiBold"/>
            </a:endParaRP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1D3896-D46B-394E-3F6F-2C315CC6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82" y="4649359"/>
            <a:ext cx="4205295" cy="1796943"/>
          </a:xfrm>
          <a:prstGeom prst="rect">
            <a:avLst/>
          </a:prstGeom>
          <a:ln w="28575">
            <a:noFill/>
          </a:ln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, монитор, экр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3828F3-C1F5-B32F-8026-B059307C4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8974" y="2495594"/>
            <a:ext cx="3958802" cy="188723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70CE8-AB45-4CC6-8F9A-853AEB9E4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766" y="5656791"/>
            <a:ext cx="843744" cy="375828"/>
            <a:chOff x="6094766" y="5656791"/>
            <a:chExt cx="843744" cy="37582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59CA0A-4FE5-491A-BE6D-6B64BDA10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07C6AED-1687-476A-B884-1D5AC488A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6A888-3426-435A-9F2C-21E292A7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1FBE0E-2219-4611-ACB2-2DCBAB977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32AC02-B147-4F61-AC15-2A84E52FF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9841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32682E0-EC84-1BC1-4813-E6709901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18" y="445256"/>
            <a:ext cx="4207948" cy="1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680DC-7613-C8B8-CCDA-4B1FCFF3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 err="1">
                <a:solidFill>
                  <a:schemeClr val="bg1"/>
                </a:solidFill>
                <a:ea typeface="Source Sans Pro SemiBold"/>
              </a:rPr>
              <a:t>Поиск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4DA37-5134-B532-F544-459F18C5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849448" cy="3388312"/>
          </a:xfrm>
          <a:prstGeom prst="rect">
            <a:avLst/>
          </a:prstGeom>
        </p:spPr>
      </p:pic>
      <p:sp>
        <p:nvSpPr>
          <p:cNvPr id="3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56FC37-9991-52E0-9550-A3F4D7FD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9864" y="4574309"/>
            <a:ext cx="9159443" cy="12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8861-6D40-4E6F-14CE-B63CC578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Source Sans Pro"/>
              </a:rPr>
              <a:t>Цель курсового проекта: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8BA75-70D3-946F-8D60-6C08CA8C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48" y="154715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Цель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- создание базы данных автоматизации процессов расчета и учета оплаты, производимой квартиросъемщиками некоторому предприятию ЖКХ. Для того чтобы реализовать данную цель нужно выполнить следующие</a:t>
            </a:r>
            <a:r>
              <a:rPr lang="ru-RU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 задачи: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разработать ER диаграмму по предметной области;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По разработанной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er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диаграмме создать базу данных;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Разработать интерфейс для работы с базой данных;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Заполнить данными получившуюся базу данных;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Разработать </a:t>
            </a:r>
            <a:r>
              <a:rPr lang="ru-RU" sz="2000" err="1">
                <a:solidFill>
                  <a:schemeClr val="bg1"/>
                </a:solidFill>
                <a:latin typeface="Times New Roman"/>
                <a:cs typeface="Times New Roman"/>
              </a:rPr>
              <a:t>sql</a:t>
            </a:r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 запросы чтобы автоматизировать добавление определенных данных в таблицы;</a:t>
            </a:r>
            <a:endParaRPr lang="ru-RU" sz="2000">
              <a:solidFill>
                <a:schemeClr val="bg1"/>
              </a:solidFill>
              <a:ea typeface="Source Sans Pro"/>
            </a:endParaRPr>
          </a:p>
          <a:p>
            <a:r>
              <a:rPr lang="ru-RU" sz="2000" dirty="0">
                <a:solidFill>
                  <a:schemeClr val="bg1"/>
                </a:solidFill>
                <a:latin typeface="Times New Roman"/>
                <a:cs typeface="Times New Roman"/>
              </a:rPr>
              <a:t>Связать интерфейс с базой данных с помощью программирования;</a:t>
            </a:r>
            <a:endParaRPr lang="ru-RU" sz="2400">
              <a:solidFill>
                <a:schemeClr val="bg1"/>
              </a:solidFill>
              <a:ea typeface="Source Sans Pro"/>
            </a:endParaRPr>
          </a:p>
          <a:p>
            <a:endParaRPr lang="ru-RU" sz="1500" dirty="0">
              <a:solidFill>
                <a:schemeClr val="bg1"/>
              </a:solidFill>
              <a:ea typeface="Source Sans Pro"/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4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A86C-D607-E51F-4651-10A644A4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 dirty="0" err="1">
                <a:solidFill>
                  <a:schemeClr val="bg1"/>
                </a:solidFill>
                <a:ea typeface="Source Sans Pro SemiBold"/>
              </a:rPr>
              <a:t>Поиск</a:t>
            </a:r>
            <a:r>
              <a:rPr lang="en-US" sz="60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6000" b="1" cap="all" spc="1500" dirty="0" err="1">
                <a:solidFill>
                  <a:schemeClr val="bg1"/>
                </a:solidFill>
                <a:ea typeface="Source Sans Pro SemiBold"/>
              </a:rPr>
              <a:t>по</a:t>
            </a:r>
            <a:r>
              <a:rPr lang="en-US" sz="60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6000" b="1" cap="all" spc="1500" dirty="0" err="1">
                <a:solidFill>
                  <a:schemeClr val="bg1"/>
                </a:solidFill>
                <a:ea typeface="Source Sans Pro SemiBold"/>
              </a:rPr>
              <a:t>статусу</a:t>
            </a:r>
            <a:r>
              <a:rPr lang="en-US" sz="60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6000" b="1" cap="all" spc="1500" dirty="0" err="1">
                <a:solidFill>
                  <a:schemeClr val="bg1"/>
                </a:solidFill>
                <a:ea typeface="Source Sans Pro SemiBold"/>
              </a:rPr>
              <a:t>оплаты</a:t>
            </a:r>
            <a:r>
              <a:rPr lang="en-US" sz="6000" b="1" cap="all" spc="1500" dirty="0">
                <a:solidFill>
                  <a:schemeClr val="bg1"/>
                </a:solidFill>
                <a:ea typeface="Source Sans Pro SemiBold"/>
              </a:rPr>
              <a:t>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673110DD-F525-00FF-0E5A-F261C2B6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94" y="707042"/>
            <a:ext cx="3069901" cy="2716008"/>
          </a:xfrm>
          <a:prstGeom prst="rect">
            <a:avLst/>
          </a:prstGeom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, экран, снимок экрана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78B64947-9973-C127-2C6D-B0D4ED30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7629" y="3706121"/>
            <a:ext cx="4214465" cy="2127498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400712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06BC-546B-DA0E-CB7A-60F121B1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Source Sans Pro"/>
              </a:rPr>
              <a:t>Заключение 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B12AD-2C97-7D9F-1DBB-084B411C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6" y="736709"/>
            <a:ext cx="5519345" cy="47454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В ходе проделанной работы была разработана база данных автоматизации процессов расчета и учета оплаты, производимой квартиросъемщиками некоторому предприятию ЖКХ. 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Целью данного курсового проекта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 - было создание базы данных автоматизации процессов расчета и учета оплаты, производимой квартиросъемщиками некоторому предприятию ЖКХ. Для того чтобы реализовать данную цель были выполнены следующие</a:t>
            </a:r>
            <a:r>
              <a:rPr lang="ru-RU" sz="16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задачи: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разработана ER диаграмма по предметной области;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по разработанной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cs typeface="Times New Roman"/>
              </a:rPr>
              <a:t>er</a:t>
            </a:r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 диаграмме создана база данных;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разработан интерфейс для работы с базой данных;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заполнена данными получившаяся база данных;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разработаны </a:t>
            </a:r>
            <a:r>
              <a:rPr lang="ru-RU" sz="1600" dirty="0" err="1">
                <a:solidFill>
                  <a:schemeClr val="bg1"/>
                </a:solidFill>
                <a:latin typeface="Times New Roman"/>
                <a:cs typeface="Times New Roman"/>
              </a:rPr>
              <a:t>sql</a:t>
            </a:r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 запросы чтобы автоматизировать добавление определенных данных в таблицы;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r>
              <a:rPr lang="ru-RU" sz="1600" dirty="0">
                <a:solidFill>
                  <a:schemeClr val="bg1"/>
                </a:solidFill>
                <a:latin typeface="Times New Roman"/>
                <a:cs typeface="Times New Roman"/>
              </a:rPr>
              <a:t>связан интерфейс с базой данных с помощью программирования;</a:t>
            </a:r>
            <a:endParaRPr lang="ru-RU" sz="1600">
              <a:solidFill>
                <a:schemeClr val="bg1"/>
              </a:solidFill>
              <a:ea typeface="Source Sans Pro"/>
            </a:endParaRPr>
          </a:p>
          <a:p>
            <a:endParaRPr lang="ru-RU" sz="1300" dirty="0">
              <a:solidFill>
                <a:schemeClr val="bg1"/>
              </a:solidFill>
              <a:ea typeface="Source Sans Pro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58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EA4B9-A32F-647F-245F-DFEAEB47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Спасибо за внимание 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DFD88-6669-627A-00B5-6D9598BA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ru-R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825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BCEF5-580E-6CD1-A102-AFD0FBF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Физическая</a:t>
            </a:r>
            <a:r>
              <a:rPr lang="en-US" sz="15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структура</a:t>
            </a:r>
            <a:r>
              <a:rPr lang="en-US" sz="15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баз</a:t>
            </a:r>
            <a:r>
              <a:rPr lang="en-US" sz="15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данных</a:t>
            </a:r>
            <a:r>
              <a:rPr lang="en-US" sz="1500" b="1" cap="all" spc="1500" dirty="0">
                <a:solidFill>
                  <a:schemeClr val="bg1"/>
                </a:solidFill>
                <a:ea typeface="Source Sans Pro SemiBold"/>
              </a:rPr>
              <a:t>:</a:t>
            </a:r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ADB113D-FD0A-6662-E8E0-D1E66646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614" y="1128123"/>
            <a:ext cx="7514734" cy="51131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8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6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CF269-8B92-6F0D-6779-76AB9BBD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ea typeface="+mj-lt"/>
                <a:cs typeface="+mj-lt"/>
              </a:rPr>
              <a:t>Организация ввода и корректировки данных в БД</a:t>
            </a:r>
            <a:endParaRPr lang="ru-RU" dirty="0">
              <a:solidFill>
                <a:schemeClr val="bg1"/>
              </a:solidFill>
              <a:ea typeface="Source Sans Pro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8C87-8B67-F029-5DFB-6A058FA1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Первичный ввод записей в базу данных будет производится при помощи импортирования данных из Excel. Далее ввод данных будет производится непосредственно с формы. Корректироваться данных производится с формы, или непосредственно в </a:t>
            </a:r>
            <a:r>
              <a:rPr lang="ru-RU" err="1">
                <a:solidFill>
                  <a:schemeClr val="bg1"/>
                </a:solidFill>
                <a:ea typeface="+mn-lt"/>
                <a:cs typeface="+mn-lt"/>
              </a:rPr>
              <a:t>Sqlite</a:t>
            </a:r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dirty="0">
              <a:solidFill>
                <a:schemeClr val="bg1"/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568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104BF-B887-2F38-3A75-7EC2708F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ru-RU" sz="3400" b="1" dirty="0">
                <a:solidFill>
                  <a:schemeClr val="bg1"/>
                </a:solidFill>
                <a:ea typeface="+mj-lt"/>
                <a:cs typeface="+mj-lt"/>
              </a:rPr>
              <a:t>Потребности пользователя и их реализация</a:t>
            </a:r>
            <a:endParaRPr lang="ru-RU" sz="3400" dirty="0">
              <a:solidFill>
                <a:schemeClr val="bg1"/>
              </a:solidFill>
              <a:ea typeface="Source Sans Pro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551B029-1914-FEF6-FDF7-E6254F10B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233311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0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E6375-3E15-8EAC-63F9-D336E7ED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cap="all" spc="1500" err="1">
                <a:solidFill>
                  <a:schemeClr val="bg1"/>
                </a:solidFill>
                <a:ea typeface="Source Sans Pro SemiBold"/>
              </a:rPr>
              <a:t>Авторизация</a:t>
            </a:r>
            <a:endParaRPr lang="en-US" sz="2900" b="1" cap="all" spc="1500">
              <a:solidFill>
                <a:schemeClr val="bg1"/>
              </a:solidFill>
              <a:ea typeface="Source Sans Pro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53C15239-9A6A-D811-85EC-7D9C559A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572" y="597040"/>
            <a:ext cx="3820510" cy="5414302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8F71A4C-42B3-148D-8E51-D642443C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04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1377B-05E7-3757-A364-EC55AFCE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cap="all" spc="1500" err="1">
                <a:solidFill>
                  <a:schemeClr val="bg1"/>
                </a:solidFill>
                <a:ea typeface="Source Sans Pro SemiBold"/>
              </a:rPr>
              <a:t>Окно</a:t>
            </a:r>
            <a:r>
              <a:rPr lang="en-US" sz="4200" b="1" cap="all" spc="1500" dirty="0">
                <a:solidFill>
                  <a:schemeClr val="bg1"/>
                </a:solidFill>
                <a:ea typeface="Source Sans Pro SemiBold"/>
              </a:rPr>
              <a:t> с </a:t>
            </a:r>
            <a:r>
              <a:rPr lang="en-US" sz="4200" b="1" cap="all" spc="1500" err="1">
                <a:solidFill>
                  <a:schemeClr val="bg1"/>
                </a:solidFill>
                <a:ea typeface="Source Sans Pro SemiBold"/>
              </a:rPr>
              <a:t>выбором</a:t>
            </a:r>
            <a:r>
              <a:rPr lang="en-US" sz="42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4200" b="1" cap="all" spc="1500" err="1">
                <a:solidFill>
                  <a:schemeClr val="bg1"/>
                </a:solidFill>
                <a:ea typeface="Source Sans Pro SemiBold"/>
              </a:rPr>
              <a:t>таблицы</a:t>
            </a:r>
            <a:r>
              <a:rPr lang="en-US" sz="4200" b="1" cap="all" spc="1500" dirty="0">
                <a:solidFill>
                  <a:schemeClr val="bg1"/>
                </a:solidFill>
                <a:ea typeface="Source Sans Pro SemiBold"/>
              </a:rPr>
              <a:t>(</a:t>
            </a:r>
            <a:r>
              <a:rPr lang="en-US" sz="4200" b="1" cap="all" spc="1500" err="1">
                <a:solidFill>
                  <a:schemeClr val="bg1"/>
                </a:solidFill>
                <a:ea typeface="Source Sans Pro SemiBold"/>
              </a:rPr>
              <a:t>меню</a:t>
            </a:r>
            <a:r>
              <a:rPr lang="en-US" sz="4200" b="1" cap="all" spc="1500" dirty="0">
                <a:solidFill>
                  <a:schemeClr val="bg1"/>
                </a:solidFill>
                <a:ea typeface="Source Sans Pro SemiBold"/>
              </a:rPr>
              <a:t>)</a:t>
            </a:r>
            <a:endParaRPr lang="en-US" sz="4200" b="1" cap="all" spc="1500">
              <a:solidFill>
                <a:schemeClr val="bg1"/>
              </a:solidFill>
              <a:ea typeface="Source Sans Pro SemiBold" panose="020B06030304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ED1F27A-3636-9574-F545-836BDCAD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1625812"/>
            <a:ext cx="4172845" cy="3448033"/>
          </a:xfrm>
          <a:prstGeom prst="rect">
            <a:avLst/>
          </a:prstGeom>
          <a:ln w="28575"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7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6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4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5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8321-825B-992F-BD0F-C3C34E48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Добавление</a:t>
            </a:r>
            <a:r>
              <a:rPr lang="en-US" sz="1500" b="1" cap="all" spc="1500" dirty="0">
                <a:solidFill>
                  <a:schemeClr val="bg1"/>
                </a:solidFill>
                <a:ea typeface="Source Sans Pro SemiBold"/>
              </a:rPr>
              <a:t> </a:t>
            </a:r>
            <a:r>
              <a:rPr lang="en-US" sz="1500" b="1" cap="all" spc="1500" err="1">
                <a:solidFill>
                  <a:schemeClr val="bg1"/>
                </a:solidFill>
                <a:ea typeface="Source Sans Pro SemiBold"/>
              </a:rPr>
              <a:t>данных</a:t>
            </a:r>
            <a:endParaRPr lang="en-US" sz="1500" b="1" cap="all" spc="1500">
              <a:solidFill>
                <a:schemeClr val="bg1"/>
              </a:solidFill>
              <a:ea typeface="Source Sans Pro SemiBold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28462AD-F686-3A6F-4908-B216DEC5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04" y="697839"/>
            <a:ext cx="6332320" cy="5579603"/>
          </a:xfrm>
          <a:prstGeom prst="rect">
            <a:avLst/>
          </a:prstGeom>
        </p:spPr>
      </p:pic>
      <p:grpSp>
        <p:nvGrpSpPr>
          <p:cNvPr id="376" name="Group 1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77" name="Group 23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5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29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9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27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81" name="Group 31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2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5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9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8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35B9D-C67D-88B0-E879-9399595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a typeface="Source Sans Pro"/>
              </a:rPr>
              <a:t>Изменение данных</a:t>
            </a:r>
            <a:endParaRPr lang="ru-RU">
              <a:solidFill>
                <a:schemeClr val="bg1"/>
              </a:solidFill>
              <a:ea typeface="Source Sans Pro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20A692B-235D-5359-D238-41C2928E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35" y="1497176"/>
            <a:ext cx="4932062" cy="4351338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8E57460-5665-5742-B453-82CB9CB9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93774"/>
            <a:ext cx="5055475" cy="44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335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FunkyShapesDarkVTI</vt:lpstr>
      <vt:lpstr>Создать базу данных автоматизации процессов расчета и учета оплаты, производимой квартиросъемщиками некоторому предприятию ЖКХ  </vt:lpstr>
      <vt:lpstr>Цель курсового проекта:</vt:lpstr>
      <vt:lpstr>Физическая структура баз данных:</vt:lpstr>
      <vt:lpstr>Организация ввода и корректировки данных в БД</vt:lpstr>
      <vt:lpstr>Потребности пользователя и их реализация</vt:lpstr>
      <vt:lpstr>Авторизация</vt:lpstr>
      <vt:lpstr>Окно с выбором таблицы(меню)</vt:lpstr>
      <vt:lpstr>Добавление данных</vt:lpstr>
      <vt:lpstr>Изменение данных</vt:lpstr>
      <vt:lpstr>Удаление данных </vt:lpstr>
      <vt:lpstr>Поиск </vt:lpstr>
      <vt:lpstr>Поиск по статусу оплаты </vt:lpstr>
      <vt:lpstr>Разбор кода </vt:lpstr>
      <vt:lpstr>Авторизация и проверка данных</vt:lpstr>
      <vt:lpstr>Открытие таблицы</vt:lpstr>
      <vt:lpstr>Добавление данных</vt:lpstr>
      <vt:lpstr>Изменение  данных</vt:lpstr>
      <vt:lpstr>Удаление данных</vt:lpstr>
      <vt:lpstr>Поиск</vt:lpstr>
      <vt:lpstr>Поиск по статусу оплаты </vt:lpstr>
      <vt:lpstr>Заключение </vt:lpstr>
      <vt:lpstr>Спасибо за внимание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226</cp:revision>
  <dcterms:created xsi:type="dcterms:W3CDTF">2012-07-30T23:42:41Z</dcterms:created>
  <dcterms:modified xsi:type="dcterms:W3CDTF">2023-05-18T16:03:32Z</dcterms:modified>
</cp:coreProperties>
</file>