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65A7B-E679-47FA-BE6D-719838C882D9}" v="413" dt="2023-05-17T18:48:3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97C212-1058-480D-8194-65E553E0627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745906-5358-4406-8C70-404D6BD2D976}">
      <dgm:prSet/>
      <dgm:spPr/>
      <dgm:t>
        <a:bodyPr/>
        <a:lstStyle/>
        <a:p>
          <a:r>
            <a:rPr lang="ru-RU"/>
            <a:t>авторизация пользователя под аккаунтом админа, что должно увеличить безопасность базы данных от посторонних вмешательств;</a:t>
          </a:r>
          <a:endParaRPr lang="en-US"/>
        </a:p>
      </dgm:t>
    </dgm:pt>
    <dgm:pt modelId="{5940D216-7728-43C6-9C14-18512E9C259C}" type="parTrans" cxnId="{941AE45A-F963-4C8E-822E-2B2F2313398E}">
      <dgm:prSet/>
      <dgm:spPr/>
      <dgm:t>
        <a:bodyPr/>
        <a:lstStyle/>
        <a:p>
          <a:endParaRPr lang="en-US"/>
        </a:p>
      </dgm:t>
    </dgm:pt>
    <dgm:pt modelId="{5856C192-5676-4D94-9AB6-B7181F169FD0}" type="sibTrans" cxnId="{941AE45A-F963-4C8E-822E-2B2F2313398E}">
      <dgm:prSet/>
      <dgm:spPr/>
      <dgm:t>
        <a:bodyPr/>
        <a:lstStyle/>
        <a:p>
          <a:endParaRPr lang="en-US"/>
        </a:p>
      </dgm:t>
    </dgm:pt>
    <dgm:pt modelId="{4435632B-42E7-4AEA-8E0E-5C6A0BE24C84}">
      <dgm:prSet/>
      <dgm:spPr/>
      <dgm:t>
        <a:bodyPr/>
        <a:lstStyle/>
        <a:p>
          <a:r>
            <a:rPr lang="ru-RU"/>
            <a:t>просмотр списка квартиросъемщиков, договоров, счетов, платежей, услуг, тарифов;</a:t>
          </a:r>
          <a:endParaRPr lang="en-US"/>
        </a:p>
      </dgm:t>
    </dgm:pt>
    <dgm:pt modelId="{EE7FF3CC-3C29-4959-A706-A1467DB26E5E}" type="parTrans" cxnId="{0BBCB55C-8E58-41DE-ADC7-862444268F36}">
      <dgm:prSet/>
      <dgm:spPr/>
      <dgm:t>
        <a:bodyPr/>
        <a:lstStyle/>
        <a:p>
          <a:endParaRPr lang="en-US"/>
        </a:p>
      </dgm:t>
    </dgm:pt>
    <dgm:pt modelId="{633E0C04-78E5-4C8C-AAB4-0E8E1F8E8D10}" type="sibTrans" cxnId="{0BBCB55C-8E58-41DE-ADC7-862444268F36}">
      <dgm:prSet/>
      <dgm:spPr/>
      <dgm:t>
        <a:bodyPr/>
        <a:lstStyle/>
        <a:p>
          <a:endParaRPr lang="en-US"/>
        </a:p>
      </dgm:t>
    </dgm:pt>
    <dgm:pt modelId="{F7C498AB-F410-4A70-B0FB-F4F8A9CECD14}">
      <dgm:prSet/>
      <dgm:spPr/>
      <dgm:t>
        <a:bodyPr/>
        <a:lstStyle/>
        <a:p>
          <a:r>
            <a:rPr lang="ru-RU"/>
            <a:t>добавление/удаление/редактирование/обновление этих данных;</a:t>
          </a:r>
          <a:endParaRPr lang="en-US"/>
        </a:p>
      </dgm:t>
    </dgm:pt>
    <dgm:pt modelId="{DB2D033D-FD3F-4D9D-B658-207F06266F38}" type="parTrans" cxnId="{A6C72D33-75B5-4A4F-84DB-CA9B8915C01B}">
      <dgm:prSet/>
      <dgm:spPr/>
      <dgm:t>
        <a:bodyPr/>
        <a:lstStyle/>
        <a:p>
          <a:endParaRPr lang="en-US"/>
        </a:p>
      </dgm:t>
    </dgm:pt>
    <dgm:pt modelId="{3A8C90D9-8EDB-4E86-8859-DC2FDCCBB3E8}" type="sibTrans" cxnId="{A6C72D33-75B5-4A4F-84DB-CA9B8915C01B}">
      <dgm:prSet/>
      <dgm:spPr/>
      <dgm:t>
        <a:bodyPr/>
        <a:lstStyle/>
        <a:p>
          <a:endParaRPr lang="en-US"/>
        </a:p>
      </dgm:t>
    </dgm:pt>
    <dgm:pt modelId="{5BB58C7A-D7FC-4589-BDA0-A8B4A0A59596}">
      <dgm:prSet/>
      <dgm:spPr/>
      <dgm:t>
        <a:bodyPr/>
        <a:lstStyle/>
        <a:p>
          <a:r>
            <a:rPr lang="ru-RU"/>
            <a:t>просмотр списка платежей и счетов, с истекшим сроком оплаты и отсортированного по статусу оплаты;</a:t>
          </a:r>
          <a:endParaRPr lang="en-US"/>
        </a:p>
      </dgm:t>
    </dgm:pt>
    <dgm:pt modelId="{D58D3945-8578-4320-8BC0-8C215F01F428}" type="parTrans" cxnId="{E7FCA1FA-4D30-4386-B1B6-C1ED4676A069}">
      <dgm:prSet/>
      <dgm:spPr/>
      <dgm:t>
        <a:bodyPr/>
        <a:lstStyle/>
        <a:p>
          <a:endParaRPr lang="en-US"/>
        </a:p>
      </dgm:t>
    </dgm:pt>
    <dgm:pt modelId="{93FD0B82-BD85-4733-A5C9-EAAABB627D60}" type="sibTrans" cxnId="{E7FCA1FA-4D30-4386-B1B6-C1ED4676A069}">
      <dgm:prSet/>
      <dgm:spPr/>
      <dgm:t>
        <a:bodyPr/>
        <a:lstStyle/>
        <a:p>
          <a:endParaRPr lang="en-US"/>
        </a:p>
      </dgm:t>
    </dgm:pt>
    <dgm:pt modelId="{7CDF5005-A9FB-4DE3-B6C9-9C8C9E20E66B}" type="pres">
      <dgm:prSet presAssocID="{8C97C212-1058-480D-8194-65E553E06272}" presName="vert0" presStyleCnt="0">
        <dgm:presLayoutVars>
          <dgm:dir/>
          <dgm:animOne val="branch"/>
          <dgm:animLvl val="lvl"/>
        </dgm:presLayoutVars>
      </dgm:prSet>
      <dgm:spPr/>
    </dgm:pt>
    <dgm:pt modelId="{EC6CA653-4587-4D12-801B-9DBBD0E22359}" type="pres">
      <dgm:prSet presAssocID="{AA745906-5358-4406-8C70-404D6BD2D976}" presName="thickLine" presStyleLbl="alignNode1" presStyleIdx="0" presStyleCnt="4"/>
      <dgm:spPr/>
    </dgm:pt>
    <dgm:pt modelId="{7161FB56-6149-4897-A66F-07B32BD2672F}" type="pres">
      <dgm:prSet presAssocID="{AA745906-5358-4406-8C70-404D6BD2D976}" presName="horz1" presStyleCnt="0"/>
      <dgm:spPr/>
    </dgm:pt>
    <dgm:pt modelId="{DC3AFBD5-0812-469A-AC99-ED4DA6DF8CE1}" type="pres">
      <dgm:prSet presAssocID="{AA745906-5358-4406-8C70-404D6BD2D976}" presName="tx1" presStyleLbl="revTx" presStyleIdx="0" presStyleCnt="4"/>
      <dgm:spPr/>
    </dgm:pt>
    <dgm:pt modelId="{24DC408E-8BCF-4E73-8028-7A397FAF5DC3}" type="pres">
      <dgm:prSet presAssocID="{AA745906-5358-4406-8C70-404D6BD2D976}" presName="vert1" presStyleCnt="0"/>
      <dgm:spPr/>
    </dgm:pt>
    <dgm:pt modelId="{FD575CAE-F60B-400C-B38E-5E88174ACC69}" type="pres">
      <dgm:prSet presAssocID="{4435632B-42E7-4AEA-8E0E-5C6A0BE24C84}" presName="thickLine" presStyleLbl="alignNode1" presStyleIdx="1" presStyleCnt="4"/>
      <dgm:spPr/>
    </dgm:pt>
    <dgm:pt modelId="{3FAF931F-C189-463E-A8D4-631DC0F2655F}" type="pres">
      <dgm:prSet presAssocID="{4435632B-42E7-4AEA-8E0E-5C6A0BE24C84}" presName="horz1" presStyleCnt="0"/>
      <dgm:spPr/>
    </dgm:pt>
    <dgm:pt modelId="{9305047B-F6CE-41D6-96B5-6033C53CF56D}" type="pres">
      <dgm:prSet presAssocID="{4435632B-42E7-4AEA-8E0E-5C6A0BE24C84}" presName="tx1" presStyleLbl="revTx" presStyleIdx="1" presStyleCnt="4"/>
      <dgm:spPr/>
    </dgm:pt>
    <dgm:pt modelId="{AB825063-5022-4A5B-945D-C3B3F32E76EE}" type="pres">
      <dgm:prSet presAssocID="{4435632B-42E7-4AEA-8E0E-5C6A0BE24C84}" presName="vert1" presStyleCnt="0"/>
      <dgm:spPr/>
    </dgm:pt>
    <dgm:pt modelId="{66C21D4A-2A5E-48D1-85A2-553D553C460A}" type="pres">
      <dgm:prSet presAssocID="{F7C498AB-F410-4A70-B0FB-F4F8A9CECD14}" presName="thickLine" presStyleLbl="alignNode1" presStyleIdx="2" presStyleCnt="4"/>
      <dgm:spPr/>
    </dgm:pt>
    <dgm:pt modelId="{4BDD3E0A-A278-41E3-AEF9-FA671BB3B352}" type="pres">
      <dgm:prSet presAssocID="{F7C498AB-F410-4A70-B0FB-F4F8A9CECD14}" presName="horz1" presStyleCnt="0"/>
      <dgm:spPr/>
    </dgm:pt>
    <dgm:pt modelId="{6D1066E8-5714-43AC-9D49-F9BE14BAC28B}" type="pres">
      <dgm:prSet presAssocID="{F7C498AB-F410-4A70-B0FB-F4F8A9CECD14}" presName="tx1" presStyleLbl="revTx" presStyleIdx="2" presStyleCnt="4"/>
      <dgm:spPr/>
    </dgm:pt>
    <dgm:pt modelId="{BB83FC62-F5E9-4DB2-A867-115A0E2AF920}" type="pres">
      <dgm:prSet presAssocID="{F7C498AB-F410-4A70-B0FB-F4F8A9CECD14}" presName="vert1" presStyleCnt="0"/>
      <dgm:spPr/>
    </dgm:pt>
    <dgm:pt modelId="{83EA2AC6-C493-4B36-8192-527495C152AC}" type="pres">
      <dgm:prSet presAssocID="{5BB58C7A-D7FC-4589-BDA0-A8B4A0A59596}" presName="thickLine" presStyleLbl="alignNode1" presStyleIdx="3" presStyleCnt="4"/>
      <dgm:spPr/>
    </dgm:pt>
    <dgm:pt modelId="{3A945D97-794E-47C0-A58A-05AD3E6ED58C}" type="pres">
      <dgm:prSet presAssocID="{5BB58C7A-D7FC-4589-BDA0-A8B4A0A59596}" presName="horz1" presStyleCnt="0"/>
      <dgm:spPr/>
    </dgm:pt>
    <dgm:pt modelId="{DCC387E1-0E9B-409B-AB08-28828E1670D4}" type="pres">
      <dgm:prSet presAssocID="{5BB58C7A-D7FC-4589-BDA0-A8B4A0A59596}" presName="tx1" presStyleLbl="revTx" presStyleIdx="3" presStyleCnt="4"/>
      <dgm:spPr/>
    </dgm:pt>
    <dgm:pt modelId="{8854D092-6496-47C8-A23E-40939BED3EC8}" type="pres">
      <dgm:prSet presAssocID="{5BB58C7A-D7FC-4589-BDA0-A8B4A0A59596}" presName="vert1" presStyleCnt="0"/>
      <dgm:spPr/>
    </dgm:pt>
  </dgm:ptLst>
  <dgm:cxnLst>
    <dgm:cxn modelId="{8844C115-39E1-40CC-A51A-E1F788500072}" type="presOf" srcId="{AA745906-5358-4406-8C70-404D6BD2D976}" destId="{DC3AFBD5-0812-469A-AC99-ED4DA6DF8CE1}" srcOrd="0" destOrd="0" presId="urn:microsoft.com/office/officeart/2008/layout/LinedList"/>
    <dgm:cxn modelId="{A6C72D33-75B5-4A4F-84DB-CA9B8915C01B}" srcId="{8C97C212-1058-480D-8194-65E553E06272}" destId="{F7C498AB-F410-4A70-B0FB-F4F8A9CECD14}" srcOrd="2" destOrd="0" parTransId="{DB2D033D-FD3F-4D9D-B658-207F06266F38}" sibTransId="{3A8C90D9-8EDB-4E86-8859-DC2FDCCBB3E8}"/>
    <dgm:cxn modelId="{0BBCB55C-8E58-41DE-ADC7-862444268F36}" srcId="{8C97C212-1058-480D-8194-65E553E06272}" destId="{4435632B-42E7-4AEA-8E0E-5C6A0BE24C84}" srcOrd="1" destOrd="0" parTransId="{EE7FF3CC-3C29-4959-A706-A1467DB26E5E}" sibTransId="{633E0C04-78E5-4C8C-AAB4-0E8E1F8E8D10}"/>
    <dgm:cxn modelId="{03EB0247-B606-4A7C-82A2-5DBB3A88E06F}" type="presOf" srcId="{5BB58C7A-D7FC-4589-BDA0-A8B4A0A59596}" destId="{DCC387E1-0E9B-409B-AB08-28828E1670D4}" srcOrd="0" destOrd="0" presId="urn:microsoft.com/office/officeart/2008/layout/LinedList"/>
    <dgm:cxn modelId="{80917751-0329-4184-9FC2-8AA070E50F1C}" type="presOf" srcId="{4435632B-42E7-4AEA-8E0E-5C6A0BE24C84}" destId="{9305047B-F6CE-41D6-96B5-6033C53CF56D}" srcOrd="0" destOrd="0" presId="urn:microsoft.com/office/officeart/2008/layout/LinedList"/>
    <dgm:cxn modelId="{941AE45A-F963-4C8E-822E-2B2F2313398E}" srcId="{8C97C212-1058-480D-8194-65E553E06272}" destId="{AA745906-5358-4406-8C70-404D6BD2D976}" srcOrd="0" destOrd="0" parTransId="{5940D216-7728-43C6-9C14-18512E9C259C}" sibTransId="{5856C192-5676-4D94-9AB6-B7181F169FD0}"/>
    <dgm:cxn modelId="{D09A267D-8313-4528-9F54-CF240C815942}" type="presOf" srcId="{8C97C212-1058-480D-8194-65E553E06272}" destId="{7CDF5005-A9FB-4DE3-B6C9-9C8C9E20E66B}" srcOrd="0" destOrd="0" presId="urn:microsoft.com/office/officeart/2008/layout/LinedList"/>
    <dgm:cxn modelId="{002924E2-FFEC-4FBF-A0C6-CFF02B74D5F7}" type="presOf" srcId="{F7C498AB-F410-4A70-B0FB-F4F8A9CECD14}" destId="{6D1066E8-5714-43AC-9D49-F9BE14BAC28B}" srcOrd="0" destOrd="0" presId="urn:microsoft.com/office/officeart/2008/layout/LinedList"/>
    <dgm:cxn modelId="{E7FCA1FA-4D30-4386-B1B6-C1ED4676A069}" srcId="{8C97C212-1058-480D-8194-65E553E06272}" destId="{5BB58C7A-D7FC-4589-BDA0-A8B4A0A59596}" srcOrd="3" destOrd="0" parTransId="{D58D3945-8578-4320-8BC0-8C215F01F428}" sibTransId="{93FD0B82-BD85-4733-A5C9-EAAABB627D60}"/>
    <dgm:cxn modelId="{D3E5DD8E-C4C7-41D3-A477-EB51031E4033}" type="presParOf" srcId="{7CDF5005-A9FB-4DE3-B6C9-9C8C9E20E66B}" destId="{EC6CA653-4587-4D12-801B-9DBBD0E22359}" srcOrd="0" destOrd="0" presId="urn:microsoft.com/office/officeart/2008/layout/LinedList"/>
    <dgm:cxn modelId="{3753052E-67B9-4849-81E9-23D16D5CAC33}" type="presParOf" srcId="{7CDF5005-A9FB-4DE3-B6C9-9C8C9E20E66B}" destId="{7161FB56-6149-4897-A66F-07B32BD2672F}" srcOrd="1" destOrd="0" presId="urn:microsoft.com/office/officeart/2008/layout/LinedList"/>
    <dgm:cxn modelId="{7CA15C14-7674-4B14-8114-DFA1B449116E}" type="presParOf" srcId="{7161FB56-6149-4897-A66F-07B32BD2672F}" destId="{DC3AFBD5-0812-469A-AC99-ED4DA6DF8CE1}" srcOrd="0" destOrd="0" presId="urn:microsoft.com/office/officeart/2008/layout/LinedList"/>
    <dgm:cxn modelId="{9FD295FF-0558-455F-9571-13C79F26301E}" type="presParOf" srcId="{7161FB56-6149-4897-A66F-07B32BD2672F}" destId="{24DC408E-8BCF-4E73-8028-7A397FAF5DC3}" srcOrd="1" destOrd="0" presId="urn:microsoft.com/office/officeart/2008/layout/LinedList"/>
    <dgm:cxn modelId="{48880BDC-B610-47D1-9A4E-C9A5DA63CF7E}" type="presParOf" srcId="{7CDF5005-A9FB-4DE3-B6C9-9C8C9E20E66B}" destId="{FD575CAE-F60B-400C-B38E-5E88174ACC69}" srcOrd="2" destOrd="0" presId="urn:microsoft.com/office/officeart/2008/layout/LinedList"/>
    <dgm:cxn modelId="{613F57D6-6E38-422D-8C46-EBAEDBC1069A}" type="presParOf" srcId="{7CDF5005-A9FB-4DE3-B6C9-9C8C9E20E66B}" destId="{3FAF931F-C189-463E-A8D4-631DC0F2655F}" srcOrd="3" destOrd="0" presId="urn:microsoft.com/office/officeart/2008/layout/LinedList"/>
    <dgm:cxn modelId="{14A358DB-5529-43F4-B6EB-B0219A2DFE81}" type="presParOf" srcId="{3FAF931F-C189-463E-A8D4-631DC0F2655F}" destId="{9305047B-F6CE-41D6-96B5-6033C53CF56D}" srcOrd="0" destOrd="0" presId="urn:microsoft.com/office/officeart/2008/layout/LinedList"/>
    <dgm:cxn modelId="{B681251E-2D7E-4D67-A786-D33F172368B3}" type="presParOf" srcId="{3FAF931F-C189-463E-A8D4-631DC0F2655F}" destId="{AB825063-5022-4A5B-945D-C3B3F32E76EE}" srcOrd="1" destOrd="0" presId="urn:microsoft.com/office/officeart/2008/layout/LinedList"/>
    <dgm:cxn modelId="{B7458FE5-AAF6-46AF-AB8D-77E19FAB1FEF}" type="presParOf" srcId="{7CDF5005-A9FB-4DE3-B6C9-9C8C9E20E66B}" destId="{66C21D4A-2A5E-48D1-85A2-553D553C460A}" srcOrd="4" destOrd="0" presId="urn:microsoft.com/office/officeart/2008/layout/LinedList"/>
    <dgm:cxn modelId="{92DA4198-C20C-4012-BCBC-DD0BC48555A5}" type="presParOf" srcId="{7CDF5005-A9FB-4DE3-B6C9-9C8C9E20E66B}" destId="{4BDD3E0A-A278-41E3-AEF9-FA671BB3B352}" srcOrd="5" destOrd="0" presId="urn:microsoft.com/office/officeart/2008/layout/LinedList"/>
    <dgm:cxn modelId="{19C50E8D-3CA5-4573-9005-04FE3E0B151C}" type="presParOf" srcId="{4BDD3E0A-A278-41E3-AEF9-FA671BB3B352}" destId="{6D1066E8-5714-43AC-9D49-F9BE14BAC28B}" srcOrd="0" destOrd="0" presId="urn:microsoft.com/office/officeart/2008/layout/LinedList"/>
    <dgm:cxn modelId="{30F4AE0A-6CF2-4E12-A0FF-89C6EA577BE0}" type="presParOf" srcId="{4BDD3E0A-A278-41E3-AEF9-FA671BB3B352}" destId="{BB83FC62-F5E9-4DB2-A867-115A0E2AF920}" srcOrd="1" destOrd="0" presId="urn:microsoft.com/office/officeart/2008/layout/LinedList"/>
    <dgm:cxn modelId="{C38CE4AB-8AFD-4EA0-BE50-8FD40FDDB8BC}" type="presParOf" srcId="{7CDF5005-A9FB-4DE3-B6C9-9C8C9E20E66B}" destId="{83EA2AC6-C493-4B36-8192-527495C152AC}" srcOrd="6" destOrd="0" presId="urn:microsoft.com/office/officeart/2008/layout/LinedList"/>
    <dgm:cxn modelId="{0A7372A7-DE55-453D-B78B-BBC1E170A460}" type="presParOf" srcId="{7CDF5005-A9FB-4DE3-B6C9-9C8C9E20E66B}" destId="{3A945D97-794E-47C0-A58A-05AD3E6ED58C}" srcOrd="7" destOrd="0" presId="urn:microsoft.com/office/officeart/2008/layout/LinedList"/>
    <dgm:cxn modelId="{5351932B-EF0E-4362-83E5-C9BF7BB29866}" type="presParOf" srcId="{3A945D97-794E-47C0-A58A-05AD3E6ED58C}" destId="{DCC387E1-0E9B-409B-AB08-28828E1670D4}" srcOrd="0" destOrd="0" presId="urn:microsoft.com/office/officeart/2008/layout/LinedList"/>
    <dgm:cxn modelId="{4F9F0DA5-B1B3-49D5-80B1-A0AF6D360864}" type="presParOf" srcId="{3A945D97-794E-47C0-A58A-05AD3E6ED58C}" destId="{8854D092-6496-47C8-A23E-40939BED3E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CA653-4587-4D12-801B-9DBBD0E22359}">
      <dsp:nvSpPr>
        <dsp:cNvPr id="0" name=""/>
        <dsp:cNvSpPr/>
      </dsp:nvSpPr>
      <dsp:spPr>
        <a:xfrm>
          <a:off x="0" y="0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AFBD5-0812-469A-AC99-ED4DA6DF8CE1}">
      <dsp:nvSpPr>
        <dsp:cNvPr id="0" name=""/>
        <dsp:cNvSpPr/>
      </dsp:nvSpPr>
      <dsp:spPr>
        <a:xfrm>
          <a:off x="0" y="0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авторизация пользователя под аккаунтом админа, что должно увеличить безопасность базы данных от посторонних вмешательств;</a:t>
          </a:r>
          <a:endParaRPr lang="en-US" sz="2100" kern="1200"/>
        </a:p>
      </dsp:txBody>
      <dsp:txXfrm>
        <a:off x="0" y="0"/>
        <a:ext cx="6571413" cy="1432421"/>
      </dsp:txXfrm>
    </dsp:sp>
    <dsp:sp modelId="{FD575CAE-F60B-400C-B38E-5E88174ACC69}">
      <dsp:nvSpPr>
        <dsp:cNvPr id="0" name=""/>
        <dsp:cNvSpPr/>
      </dsp:nvSpPr>
      <dsp:spPr>
        <a:xfrm>
          <a:off x="0" y="1432421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047B-F6CE-41D6-96B5-6033C53CF56D}">
      <dsp:nvSpPr>
        <dsp:cNvPr id="0" name=""/>
        <dsp:cNvSpPr/>
      </dsp:nvSpPr>
      <dsp:spPr>
        <a:xfrm>
          <a:off x="0" y="1432421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просмотр списка квартиросъемщиков, договоров, счетов, платежей, услуг, тарифов;</a:t>
          </a:r>
          <a:endParaRPr lang="en-US" sz="2100" kern="1200"/>
        </a:p>
      </dsp:txBody>
      <dsp:txXfrm>
        <a:off x="0" y="1432421"/>
        <a:ext cx="6571413" cy="1432421"/>
      </dsp:txXfrm>
    </dsp:sp>
    <dsp:sp modelId="{66C21D4A-2A5E-48D1-85A2-553D553C460A}">
      <dsp:nvSpPr>
        <dsp:cNvPr id="0" name=""/>
        <dsp:cNvSpPr/>
      </dsp:nvSpPr>
      <dsp:spPr>
        <a:xfrm>
          <a:off x="0" y="2864843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066E8-5714-43AC-9D49-F9BE14BAC28B}">
      <dsp:nvSpPr>
        <dsp:cNvPr id="0" name=""/>
        <dsp:cNvSpPr/>
      </dsp:nvSpPr>
      <dsp:spPr>
        <a:xfrm>
          <a:off x="0" y="2864843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добавление/удаление/редактирование/обновление этих данных;</a:t>
          </a:r>
          <a:endParaRPr lang="en-US" sz="2100" kern="1200"/>
        </a:p>
      </dsp:txBody>
      <dsp:txXfrm>
        <a:off x="0" y="2864843"/>
        <a:ext cx="6571413" cy="1432421"/>
      </dsp:txXfrm>
    </dsp:sp>
    <dsp:sp modelId="{83EA2AC6-C493-4B36-8192-527495C152AC}">
      <dsp:nvSpPr>
        <dsp:cNvPr id="0" name=""/>
        <dsp:cNvSpPr/>
      </dsp:nvSpPr>
      <dsp:spPr>
        <a:xfrm>
          <a:off x="0" y="4297264"/>
          <a:ext cx="657141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387E1-0E9B-409B-AB08-28828E1670D4}">
      <dsp:nvSpPr>
        <dsp:cNvPr id="0" name=""/>
        <dsp:cNvSpPr/>
      </dsp:nvSpPr>
      <dsp:spPr>
        <a:xfrm>
          <a:off x="0" y="4297264"/>
          <a:ext cx="6571413" cy="143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просмотр списка платежей и счетов, с истекшим сроком оплаты и отсортированного по статусу оплаты;</a:t>
          </a:r>
          <a:endParaRPr lang="en-US" sz="2100" kern="1200"/>
        </a:p>
      </dsp:txBody>
      <dsp:txXfrm>
        <a:off x="0" y="4297264"/>
        <a:ext cx="6571413" cy="1432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8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7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5/17/2023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37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05" r:id="rId6"/>
    <p:sldLayoutId id="2147483901" r:id="rId7"/>
    <p:sldLayoutId id="2147483902" r:id="rId8"/>
    <p:sldLayoutId id="2147483903" r:id="rId9"/>
    <p:sldLayoutId id="2147483904" r:id="rId10"/>
    <p:sldLayoutId id="21474839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0FF83-0F40-7F54-5A78-62F5BC159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610112"/>
            <a:ext cx="6418471" cy="2577893"/>
          </a:xfrm>
        </p:spPr>
        <p:txBody>
          <a:bodyPr>
            <a:normAutofit/>
          </a:bodyPr>
          <a:lstStyle/>
          <a:p>
            <a:r>
              <a:rPr lang="ru-RU" sz="1500" dirty="0">
                <a:latin typeface="Times New Roman"/>
                <a:ea typeface="Source Sans Pro SemiBold"/>
                <a:cs typeface="Times New Roman"/>
              </a:rPr>
              <a:t>Создать базу данных автоматизации процессов расчета и учета оплаты, производимой квартиросъемщиками некоторому предприятию ЖКХ</a:t>
            </a:r>
            <a:endParaRPr lang="ru-RU" sz="1500"/>
          </a:p>
          <a:p>
            <a:br>
              <a:rPr lang="en-US" sz="1500" dirty="0"/>
            </a:br>
            <a:endParaRPr lang="en-US" sz="15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D1C1F-E235-9094-97B1-94D8F24A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280081"/>
            <a:ext cx="6418471" cy="11519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Попов А. ИС-21</a:t>
            </a:r>
          </a:p>
          <a:p>
            <a:endParaRPr lang="ru-RU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8A2566-F83F-4EC9-83A9-338A70FB6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F360028-588C-4E99-9E6F-5DE5908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29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CAF2-B468-B6AF-880F-5C571F01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521" y="282800"/>
            <a:ext cx="4716231" cy="1288673"/>
          </a:xfrm>
        </p:spPr>
        <p:txBody>
          <a:bodyPr anchor="b">
            <a:normAutofit/>
          </a:bodyPr>
          <a:lstStyle/>
          <a:p>
            <a:r>
              <a:rPr lang="ru-RU" dirty="0">
                <a:ea typeface="Source Sans Pro"/>
              </a:rPr>
              <a:t>Удаление данных </a:t>
            </a:r>
            <a:endParaRPr lang="ru-RU" dirty="0"/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F96C89D-49DA-085C-CA12-B8C85065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17" y="441777"/>
            <a:ext cx="5946214" cy="25348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2DF5E2-0CD7-4BEC-8FBD-DD7AC1DEC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15778" y="277112"/>
            <a:ext cx="365021" cy="365021"/>
            <a:chOff x="1029586" y="10650009"/>
            <a:chExt cx="365021" cy="36502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7C701E-5151-4086-9CF2-7F44AA38A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586" y="1065000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56C08E-A84B-4C76-9D3B-46237B5A9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586" y="1065000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2B614A-3DDF-1D9E-0667-489222F4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89" y="3222859"/>
            <a:ext cx="6011903" cy="2528186"/>
          </a:xfrm>
          <a:prstGeom prst="rect">
            <a:avLst/>
          </a:prstGeom>
        </p:spPr>
      </p:pic>
      <p:grpSp>
        <p:nvGrpSpPr>
          <p:cNvPr id="18" name="Graphic 4">
            <a:extLst>
              <a:ext uri="{FF2B5EF4-FFF2-40B4-BE49-F238E27FC236}">
                <a16:creationId xmlns:a16="http://schemas.microsoft.com/office/drawing/2014/main" id="{72FB3F6E-946C-4B30-8EAA-64FA3056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88" y="5091324"/>
            <a:ext cx="975169" cy="975171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A820447A-FA0D-448D-8513-13647DCE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80F5A0F-E8FC-415B-BA7F-74C42D42C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20">
              <a:extLst>
                <a:ext uri="{FF2B5EF4-FFF2-40B4-BE49-F238E27FC236}">
                  <a16:creationId xmlns:a16="http://schemas.microsoft.com/office/drawing/2014/main" id="{D77443A5-2061-492B-AFF5-658AB7E7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76C0A3-C877-457C-917D-473FABC9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808886-A26A-41C2-9401-727236349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B169C8-A66F-4AEC-BBEE-4DEBBE844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24">
              <a:extLst>
                <a:ext uri="{FF2B5EF4-FFF2-40B4-BE49-F238E27FC236}">
                  <a16:creationId xmlns:a16="http://schemas.microsoft.com/office/drawing/2014/main" id="{EEC418CD-F215-459D-8919-D5B5194E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E034A84-840E-429B-9A4F-ECC31AB6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D050DBA-8800-4A73-84C0-34DC71A6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D4BF35D-BFFA-45A5-8081-FEDD30757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36B354BD-25DC-42A0-9CE7-824686810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52C4A08-6644-42B7-8237-2AD5F0041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0">
              <a:extLst>
                <a:ext uri="{FF2B5EF4-FFF2-40B4-BE49-F238E27FC236}">
                  <a16:creationId xmlns:a16="http://schemas.microsoft.com/office/drawing/2014/main" id="{91D58C06-A184-4272-9824-2F085351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712201-59E4-515A-38EF-581FA1249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1" y="1715151"/>
            <a:ext cx="4716232" cy="435133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1802-4D99-F433-B3DC-839C20CF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cap="all" spc="1500">
                <a:ea typeface="Source Sans Pro SemiBold" panose="020B0603030403020204" pitchFamily="34" charset="0"/>
              </a:rPr>
              <a:t>Поиск 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2FBB1A4-0789-56F6-20BF-5FAEB8AAE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19" y="1509721"/>
            <a:ext cx="4170450" cy="3680216"/>
          </a:xfrm>
          <a:prstGeom prst="rect">
            <a:avLst/>
          </a:prstGeom>
          <a:ln w="28575"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7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45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60F21-3B2B-3362-B582-776F3AC1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Поиск по статусу оплаты </a:t>
            </a:r>
            <a:endParaRPr lang="ru-RU" dirty="0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2B92992-1BC5-5CC3-2CAF-CB7680F8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56" y="1640296"/>
            <a:ext cx="4950371" cy="435254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228708D-56FF-60E8-D947-14D021DEE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790" y="1641694"/>
            <a:ext cx="4948420" cy="4351338"/>
          </a:xfrm>
        </p:spPr>
      </p:pic>
    </p:spTree>
    <p:extLst>
      <p:ext uri="{BB962C8B-B14F-4D97-AF65-F5344CB8AC3E}">
        <p14:creationId xmlns:p14="http://schemas.microsoft.com/office/powerpoint/2010/main" val="278849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C7B22-80F8-5D18-E772-BE52C4D3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Разбор кода </a:t>
            </a:r>
            <a:endParaRPr lang="ru-RU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tx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9F361-932E-43F5-2737-F4F7404FD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0344B-0584-3681-751C-984933FD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Авторизация и проверка данных</a:t>
            </a:r>
            <a:endParaRPr lang="ru-RU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6C7D6D-2FAD-4EB6-25BC-7B2C1B1F5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43" y="1364675"/>
            <a:ext cx="6286500" cy="4143375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46F8BB0-3703-70F5-312D-8954092B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228" y="1614310"/>
            <a:ext cx="2743200" cy="38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8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A14DE-9193-E63B-AB63-8B239750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ru-RU" dirty="0">
                <a:ea typeface="Source Sans Pro"/>
              </a:rPr>
              <a:t>Открытие таблицы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E2B31B5-2C25-B9C2-0084-2BF537D1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1" y="460471"/>
            <a:ext cx="3217333" cy="284384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5957DE3-127F-5390-E621-C0C1B4C8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462825"/>
            <a:ext cx="3217333" cy="2839136"/>
          </a:xfrm>
          <a:prstGeom prst="rect">
            <a:avLst/>
          </a:prstGeom>
        </p:spPr>
      </p:pic>
      <p:grpSp>
        <p:nvGrpSpPr>
          <p:cNvPr id="1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381A84-1B62-9F90-1357-8DDEF63DF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2" y="3551534"/>
            <a:ext cx="6554367" cy="2849490"/>
          </a:xfrm>
          <a:prstGeom prst="rect">
            <a:avLst/>
          </a:prstGeom>
        </p:spPr>
      </p:pic>
      <p:sp>
        <p:nvSpPr>
          <p:cNvPr id="1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C9165F-A581-D2CE-0168-C3E00B1DB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943437" cy="372077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A4C66-E9BD-4B3F-AAEC-E86CFDAE4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5025880F-4A56-4916-BF5D-0F32D7BA4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49A1689-F5FC-4FDA-9FA0-0368421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522CD8-961B-4F32-B73E-73FA0EAC3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39F2BD5-B7BE-49A7-B2A0-2627B8CB2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8544FEA-FD18-4A3B-8576-2B846655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56B7C9-A3F3-4DBD-94F7-7DD97A09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16600CC-7DFA-4F4A-BB61-31D5FCC55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12342" y="814095"/>
            <a:ext cx="4657345" cy="5036662"/>
            <a:chOff x="1674895" y="1345036"/>
            <a:chExt cx="5428610" cy="421093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1D90AD4-F098-4D2D-A337-62968A973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0FDF78-0835-4739-BACA-4BB18541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E5519FA-763E-4198-B455-8C9F2FA4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3824" y="685680"/>
            <a:ext cx="4657344" cy="5036662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37CA8D-3C9A-4080-A1D4-947EC8A4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3824" y="685680"/>
            <a:ext cx="4657344" cy="5036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2FEB0-8994-0D56-88E6-CA4EE24D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789" y="74664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cap="all" spc="1500">
                <a:ea typeface="Source Sans Pro SemiBold" panose="020B0603030403020204" pitchFamily="34" charset="0"/>
              </a:rPr>
              <a:t>Добавление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FEAAA-E632-2D25-DA55-7A12DB619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51" y="159070"/>
            <a:ext cx="4658049" cy="4107694"/>
          </a:xfrm>
          <a:prstGeom prst="rect">
            <a:avLst/>
          </a:prstGeom>
          <a:ln w="28575">
            <a:noFill/>
          </a:ln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37A47BC-DF95-C0A7-729F-82648E822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940" y="4265102"/>
            <a:ext cx="9295739" cy="2441400"/>
          </a:xfrm>
          <a:prstGeom prst="rect">
            <a:avLst/>
          </a:prstGeom>
        </p:spPr>
      </p:pic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377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EF504-6334-821F-A57F-123E3907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93" y="1113987"/>
            <a:ext cx="10515600" cy="1325563"/>
          </a:xfrm>
        </p:spPr>
        <p:txBody>
          <a:bodyPr/>
          <a:lstStyle/>
          <a:p>
            <a:r>
              <a:rPr lang="ru-RU" dirty="0">
                <a:ea typeface="Source Sans Pro"/>
              </a:rPr>
              <a:t>Изменение</a:t>
            </a:r>
            <a:br>
              <a:rPr lang="ru-RU" dirty="0">
                <a:ea typeface="Source Sans Pro"/>
              </a:rPr>
            </a:br>
            <a:r>
              <a:rPr lang="ru-RU" dirty="0">
                <a:ea typeface="Source Sans Pro"/>
              </a:rPr>
              <a:t> данных</a:t>
            </a:r>
            <a:endParaRPr lang="ru-RU" dirty="0"/>
          </a:p>
        </p:txBody>
      </p:sp>
      <p:pic>
        <p:nvPicPr>
          <p:cNvPr id="15" name="Рисунок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111685E-8187-FA6A-1A21-1EEA21A03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69" y="4309871"/>
            <a:ext cx="7305675" cy="1800225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FFDD98-C0DC-C59F-A687-11B69B85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15" y="419867"/>
            <a:ext cx="3710234" cy="3339717"/>
          </a:xfrm>
          <a:prstGeom prst="rect">
            <a:avLst/>
          </a:prstGeom>
        </p:spPr>
      </p:pic>
      <p:pic>
        <p:nvPicPr>
          <p:cNvPr id="14" name="Рисунок 6">
            <a:extLst>
              <a:ext uri="{FF2B5EF4-FFF2-40B4-BE49-F238E27FC236}">
                <a16:creationId xmlns:a16="http://schemas.microsoft.com/office/drawing/2014/main" id="{24E9D5B8-37DA-411E-3B1B-CAA20F1CE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331" y="285084"/>
            <a:ext cx="4227785" cy="373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8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451559-81F2-4775-ACF4-DF3065AA0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27F9D7-BBC0-437E-8255-BA784A4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38F18C-1ACE-40BD-BA86-BC5FB14B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D3FFDA-09F9-434B-A54C-3BA968CC5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2F2EF4-82B2-4140-908D-6A19E2298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1312" y="743744"/>
            <a:ext cx="4860256" cy="45893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5DD554-C440-40CC-98C8-539C1CC5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5323D-085B-4FBE-6A1D-61088939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69" y="799275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spc="1500">
                <a:ea typeface="Source Sans Pro SemiBold" panose="020B0603030403020204" pitchFamily="34" charset="0"/>
              </a:rPr>
              <a:t>Удаление данных</a:t>
            </a:r>
          </a:p>
        </p:txBody>
      </p:sp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A1D3896-D46B-394E-3F6F-2C315CC6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82" y="4649359"/>
            <a:ext cx="4205295" cy="1796943"/>
          </a:xfrm>
          <a:prstGeom prst="rect">
            <a:avLst/>
          </a:prstGeom>
          <a:ln w="28575">
            <a:noFill/>
          </a:ln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92CC5FBB-C05B-4004-8615-9F83F22B8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E04A9E-7A77-4C68-B7EC-5222AFF5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14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Рисунок 8" descr="Изображение выглядит как текст, монитор, экр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3828F3-C1F5-B32F-8026-B059307C4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08974" y="2495594"/>
            <a:ext cx="3958802" cy="188723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8170CE8-AB45-4CC6-8F9A-853AEB9E4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4766" y="5656791"/>
            <a:ext cx="843744" cy="375828"/>
            <a:chOff x="6094766" y="5656791"/>
            <a:chExt cx="843744" cy="37582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AF59CF-4A2A-41BA-9CC5-8280A43DF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0F44388-FD53-4AA9-928D-5F1A601D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F8913D-CBD1-435B-AB49-24FDD29A4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859CA0A-4FE5-491A-BE6D-6B64BDA10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4766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D1DEAD-DFB2-4410-A2FE-ECC5532A1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07C6AED-1687-476A-B884-1D5AC488A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34633" y="5656791"/>
              <a:ext cx="284273" cy="375828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753AAB1-8B04-4543-81E5-DC30BA9C3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7A6A888-3426-435A-9F2C-21E292A7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74501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1FBE0E-2219-4611-ACB2-2DCBAB977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4370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632AC02-B147-4F61-AC15-2A84E52FF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4237" y="5656791"/>
              <a:ext cx="284273" cy="375828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2FC649-5933-4BB1-9BDC-A70DADE3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9841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9EFC1E9-BB97-4B2D-A3D6-D288EAB67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432682E0-EC84-1BC1-4813-E6709901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418" y="445256"/>
            <a:ext cx="4207948" cy="1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8D5A7C7F-E3B1-44B8-9FDE-52A4B74F3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D551F61-E0D5-44DC-BB30-6A62E23A2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A4CF26-BA16-4F51-9327-A4077E384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38">
            <a:extLst>
              <a:ext uri="{FF2B5EF4-FFF2-40B4-BE49-F238E27FC236}">
                <a16:creationId xmlns:a16="http://schemas.microsoft.com/office/drawing/2014/main" id="{D405E706-6901-4726-A0FD-F352E0897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1257" y="285652"/>
            <a:ext cx="1910252" cy="709660"/>
            <a:chOff x="2267504" y="2540250"/>
            <a:chExt cx="1990951" cy="739640"/>
          </a:xfrm>
          <a:solidFill>
            <a:schemeClr val="tx1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E1B075-9F48-41D0-A3D1-82A9BC43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E15D66E-AA4C-4B80-9271-41A345A78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9864689-43D0-436E-B71E-6F61D95EF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8555" y="1289904"/>
            <a:ext cx="5145145" cy="4483168"/>
            <a:chOff x="1674895" y="1345036"/>
            <a:chExt cx="5428610" cy="42109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D12A06-5C25-497A-9033-BA32B5D3E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52755A-7F46-4B03-B1C9-F0C605CD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CAF21A9-6F58-4C27-ABB4-F704F8757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699" y="1187311"/>
            <a:ext cx="5089552" cy="448337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680DC-7613-C8B8-CCDA-4B1FCFF3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12" y="1827504"/>
            <a:ext cx="362447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Поиск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B4DA37-5134-B532-F544-459F18C5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74" y="1187520"/>
            <a:ext cx="3849448" cy="3388312"/>
          </a:xfrm>
          <a:prstGeom prst="rect">
            <a:avLst/>
          </a:prstGeom>
        </p:spPr>
      </p:pic>
      <p:sp>
        <p:nvSpPr>
          <p:cNvPr id="36" name="Graphic 212">
            <a:extLst>
              <a:ext uri="{FF2B5EF4-FFF2-40B4-BE49-F238E27FC236}">
                <a16:creationId xmlns:a16="http://schemas.microsoft.com/office/drawing/2014/main" id="{FC6B31EB-41A1-4598-9355-9BA3E1702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133B2AAB-4B79-4B0A-8F9F-4D58D0FF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0647" y="1635889"/>
            <a:ext cx="663342" cy="66334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4D3E2A-B9E7-4003-A145-9FC44168D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1E04DE-FFB1-44B7-AD73-813D33AC1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307" y="4580404"/>
            <a:ext cx="406409" cy="40640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D56FC37-9991-52E0-9550-A3F4D7FDA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9864" y="4574309"/>
            <a:ext cx="9159443" cy="125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18861-6D40-4E6F-14CE-B63CC578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Цель курсового проекта:</a:t>
            </a:r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8BA75-70D3-946F-8D60-6C08CA8CF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48" y="154715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b="1" dirty="0">
                <a:latin typeface="Times New Roman"/>
                <a:cs typeface="Times New Roman"/>
              </a:rPr>
              <a:t>Цель</a:t>
            </a:r>
            <a:r>
              <a:rPr lang="ru-RU" sz="2000" dirty="0">
                <a:latin typeface="Times New Roman"/>
                <a:cs typeface="Times New Roman"/>
              </a:rPr>
              <a:t> - создание базы данных автоматизации процессов расчета и учета оплаты, производимой квартиросъемщиками некоторому предприятию ЖКХ. Для того чтобы реализовать данную цель нужно выполнить следующие</a:t>
            </a:r>
            <a:r>
              <a:rPr lang="ru-RU" sz="2000" b="1" dirty="0">
                <a:latin typeface="Times New Roman"/>
                <a:cs typeface="Times New Roman"/>
              </a:rPr>
              <a:t> задачи: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разработать ER диаграмму по предметной области;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По разработанной </a:t>
            </a:r>
            <a:r>
              <a:rPr lang="ru-RU" sz="2000" err="1">
                <a:latin typeface="Times New Roman"/>
                <a:cs typeface="Times New Roman"/>
              </a:rPr>
              <a:t>er</a:t>
            </a:r>
            <a:r>
              <a:rPr lang="ru-RU" sz="2000" dirty="0">
                <a:latin typeface="Times New Roman"/>
                <a:cs typeface="Times New Roman"/>
              </a:rPr>
              <a:t> диаграмме создать базу данных;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Разработать интерфейс для работы с базой данных;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Заполнить данными получившуюся базу данных;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Разработать </a:t>
            </a:r>
            <a:r>
              <a:rPr lang="ru-RU" sz="2000" err="1">
                <a:latin typeface="Times New Roman"/>
                <a:cs typeface="Times New Roman"/>
              </a:rPr>
              <a:t>sql</a:t>
            </a:r>
            <a:r>
              <a:rPr lang="ru-RU" sz="2000" dirty="0">
                <a:latin typeface="Times New Roman"/>
                <a:cs typeface="Times New Roman"/>
              </a:rPr>
              <a:t> запросы чтобы автоматизировать добавление определенных данных в таблицы;</a:t>
            </a:r>
            <a:endParaRPr lang="ru-RU" sz="2000">
              <a:ea typeface="Source Sans Pro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Связать интерфейс с базой данных с помощью программирования;</a:t>
            </a:r>
            <a:endParaRPr lang="ru-RU" sz="2400" dirty="0">
              <a:ea typeface="Source Sans Pro"/>
            </a:endParaRPr>
          </a:p>
          <a:p>
            <a:endParaRPr lang="ru-RU" sz="1500">
              <a:ea typeface="Source Sans Pro"/>
            </a:endParaRP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942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6A86C-D607-E51F-4651-10A644A4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cap="all" spc="1500">
                <a:ea typeface="Source Sans Pro SemiBold" panose="020B0603030403020204" pitchFamily="34" charset="0"/>
              </a:rPr>
              <a:t>Поиск по статусу оплаты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Рисунок 8">
            <a:extLst>
              <a:ext uri="{FF2B5EF4-FFF2-40B4-BE49-F238E27FC236}">
                <a16:creationId xmlns:a16="http://schemas.microsoft.com/office/drawing/2014/main" id="{673110DD-F525-00FF-0E5A-F261C2B6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894" y="707042"/>
            <a:ext cx="3069901" cy="2716008"/>
          </a:xfrm>
          <a:prstGeom prst="rect">
            <a:avLst/>
          </a:prstGeom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A0569933-2A1F-487D-A657-990AFACA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41A44955-0622-4C9F-BFD2-55277314E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2309" y="810623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BF5730-CE16-498B-B11C-000E7F587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284B67-6F50-4C2E-904F-005438145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475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текст, экран, снимок экрана, серебряный&#10;&#10;Автоматически созданное описание">
            <a:extLst>
              <a:ext uri="{FF2B5EF4-FFF2-40B4-BE49-F238E27FC236}">
                <a16:creationId xmlns:a16="http://schemas.microsoft.com/office/drawing/2014/main" id="{78B64947-9973-C127-2C6D-B0D4ED30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7629" y="3706121"/>
            <a:ext cx="4214465" cy="2127498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400712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E06BC-546B-DA0E-CB7A-60F121B1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ea typeface="Source Sans Pro"/>
              </a:rPr>
              <a:t>Заключение </a:t>
            </a:r>
            <a:endParaRPr lang="ru-RU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B12AD-2C97-7D9F-1DBB-084B411C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В ходе проделанной работы была разработана база данных автоматизации процессов расчета и учета оплаты, производимой квартиросъемщиками некоторому предприятию ЖКХ. 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Целью данного курсового проекта</a:t>
            </a:r>
            <a:r>
              <a:rPr lang="ru-RU" sz="1600" b="1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 - было создание базы данных автоматизации процессов расчета и учета оплаты, производимой квартиросъемщиками некоторому предприятию ЖКХ. Для того чтобы реализовать данную цель были выполнены следующие</a:t>
            </a:r>
            <a:r>
              <a:rPr lang="ru-RU" sz="1600" b="1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задачи: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разработана ER диаграмма по предметной области;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по разработанной </a:t>
            </a:r>
            <a:r>
              <a:rPr lang="ru-RU" sz="1600" err="1">
                <a:latin typeface="Times New Roman"/>
                <a:cs typeface="Times New Roman"/>
              </a:rPr>
              <a:t>er</a:t>
            </a:r>
            <a:r>
              <a:rPr lang="ru-RU" sz="1600" dirty="0">
                <a:latin typeface="Times New Roman"/>
                <a:cs typeface="Times New Roman"/>
              </a:rPr>
              <a:t> диаграмме создана база данных;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разработан интерфейс для работы с базой данных;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заполнена данными получившаяся база данных;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разработаны </a:t>
            </a:r>
            <a:r>
              <a:rPr lang="ru-RU" sz="1600" err="1">
                <a:latin typeface="Times New Roman"/>
                <a:cs typeface="Times New Roman"/>
              </a:rPr>
              <a:t>sql</a:t>
            </a:r>
            <a:r>
              <a:rPr lang="ru-RU" sz="1600" dirty="0">
                <a:latin typeface="Times New Roman"/>
                <a:cs typeface="Times New Roman"/>
              </a:rPr>
              <a:t> запросы чтобы автоматизировать добавление определенных данных в таблицы;</a:t>
            </a:r>
            <a:endParaRPr lang="ru-RU" sz="1600" dirty="0">
              <a:ea typeface="Source Sans Pro"/>
            </a:endParaRPr>
          </a:p>
          <a:p>
            <a:r>
              <a:rPr lang="ru-RU" sz="1600" dirty="0">
                <a:latin typeface="Times New Roman"/>
                <a:cs typeface="Times New Roman"/>
              </a:rPr>
              <a:t>связан интерфейс с базой данных с помощью программирования;</a:t>
            </a:r>
            <a:endParaRPr lang="ru-RU" sz="1600" dirty="0">
              <a:ea typeface="Source Sans Pro"/>
            </a:endParaRPr>
          </a:p>
          <a:p>
            <a:endParaRPr lang="ru-RU" sz="1300">
              <a:ea typeface="Source Sans Pro"/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81034" y="61394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58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EA4B9-A32F-647F-245F-DFEAEB47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>
                <a:ea typeface="+mj-lt"/>
                <a:cs typeface="+mj-lt"/>
              </a:rPr>
              <a:t>Спасибо за внимание 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DFD88-6669-627A-00B5-6D9598BA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ru-RU" dirty="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8259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BCEF5-580E-6CD1-A102-AFD0FBF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b="1" cap="all" spc="1500">
                <a:ea typeface="Source Sans Pro SemiBold" panose="020B0603030403020204" pitchFamily="34" charset="0"/>
              </a:rPr>
              <a:t>Физическая структура баз данных:</a:t>
            </a:r>
          </a:p>
        </p:txBody>
      </p:sp>
      <p:pic>
        <p:nvPicPr>
          <p:cNvPr id="7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ADB113D-FD0A-6662-E8E0-D1E66646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614" y="1128123"/>
            <a:ext cx="7514734" cy="51131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8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6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CF269-8B92-6F0D-6779-76AB9BBD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ru-RU" b="1">
                <a:ea typeface="+mj-lt"/>
                <a:cs typeface="+mj-lt"/>
              </a:rPr>
              <a:t>Организация ввода и корректировки данных в БД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98C87-8B67-F029-5DFB-6A058FA1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>
                <a:ea typeface="+mn-lt"/>
                <a:cs typeface="+mn-lt"/>
              </a:rPr>
              <a:t>Первичный ввод записей в базу данных будет производится при помощи импортирования данных из Excel. Далее ввод данных будет производится непосредственно с формы. Корректироваться данных производится с формы, или непосредственно в </a:t>
            </a:r>
            <a:r>
              <a:rPr lang="ru-RU" err="1">
                <a:ea typeface="+mn-lt"/>
                <a:cs typeface="+mn-lt"/>
              </a:rPr>
              <a:t>Sqlite</a:t>
            </a:r>
            <a:r>
              <a:rPr lang="ru-RU">
                <a:ea typeface="+mn-lt"/>
                <a:cs typeface="+mn-l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8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104BF-B887-2F38-3A75-7EC2708F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ru-RU" sz="3400" b="1">
                <a:ea typeface="+mj-lt"/>
                <a:cs typeface="+mj-lt"/>
              </a:rPr>
              <a:t>Потребности пользователя и их реализация</a:t>
            </a:r>
            <a:endParaRPr lang="ru-RU" sz="34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551B029-1914-FEF6-FDF7-E6254F10B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233311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400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E6375-3E15-8EAC-63F9-D336E7ED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1" cap="all" spc="1500">
                <a:ea typeface="Source Sans Pro SemiBold" panose="020B0603030403020204" pitchFamily="34" charset="0"/>
              </a:rPr>
              <a:t>Авторизация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D9E6F43-11AA-23EE-976B-FF73B55B6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9766" y="968763"/>
            <a:ext cx="3547432" cy="5028235"/>
          </a:xfrm>
          <a:prstGeom prst="rect">
            <a:avLst/>
          </a:prstGeom>
          <a:ln w="28575">
            <a:noFill/>
          </a:ln>
        </p:spPr>
      </p:pic>
      <p:sp>
        <p:nvSpPr>
          <p:cNvPr id="3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4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1377B-05E7-3757-A364-EC55AFCE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b="1" cap="all" spc="1500" dirty="0" err="1">
                <a:ea typeface="Source Sans Pro SemiBold"/>
              </a:rPr>
              <a:t>Окно</a:t>
            </a:r>
            <a:r>
              <a:rPr lang="en-US" sz="4200" b="1" cap="all" spc="1500" dirty="0">
                <a:ea typeface="Source Sans Pro SemiBold"/>
              </a:rPr>
              <a:t> с </a:t>
            </a:r>
            <a:r>
              <a:rPr lang="en-US" sz="4200" b="1" cap="all" spc="1500" dirty="0" err="1">
                <a:ea typeface="Source Sans Pro SemiBold"/>
              </a:rPr>
              <a:t>выбором</a:t>
            </a:r>
            <a:r>
              <a:rPr lang="en-US" sz="4200" b="1" cap="all" spc="1500" dirty="0">
                <a:ea typeface="Source Sans Pro SemiBold"/>
              </a:rPr>
              <a:t> </a:t>
            </a:r>
            <a:r>
              <a:rPr lang="en-US" sz="4200" b="1" cap="all" spc="1500" dirty="0" err="1">
                <a:ea typeface="Source Sans Pro SemiBold"/>
              </a:rPr>
              <a:t>таблицы</a:t>
            </a:r>
            <a:r>
              <a:rPr lang="en-US" sz="4200" b="1" cap="all" spc="1500" dirty="0">
                <a:ea typeface="Source Sans Pro SemiBold"/>
              </a:rPr>
              <a:t>(</a:t>
            </a:r>
            <a:r>
              <a:rPr lang="en-US" sz="4200" b="1" cap="all" spc="1500" dirty="0" err="1">
                <a:ea typeface="Source Sans Pro SemiBold"/>
              </a:rPr>
              <a:t>меню</a:t>
            </a:r>
            <a:r>
              <a:rPr lang="en-US" sz="4200" b="1" cap="all" spc="1500" dirty="0">
                <a:ea typeface="Source Sans Pro SemiBold"/>
              </a:rPr>
              <a:t>)</a:t>
            </a:r>
            <a:endParaRPr lang="en-US" sz="4200" b="1" cap="all" spc="1500" dirty="0">
              <a:ea typeface="Source Sans Pro SemiBold" panose="020B06030304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ED1F27A-3636-9574-F545-836BDCADC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022" y="1625812"/>
            <a:ext cx="4172845" cy="3448033"/>
          </a:xfrm>
          <a:prstGeom prst="rect">
            <a:avLst/>
          </a:prstGeom>
          <a:ln w="28575">
            <a:noFill/>
          </a:ln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D8E00FA-5561-4253-B903-92B4971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11971" y="858936"/>
            <a:ext cx="693403" cy="693403"/>
            <a:chOff x="5211971" y="858936"/>
            <a:chExt cx="693403" cy="693403"/>
          </a:xfrm>
        </p:grpSpPr>
        <p:sp>
          <p:nvSpPr>
            <p:cNvPr id="37" name="Graphic 212">
              <a:extLst>
                <a:ext uri="{FF2B5EF4-FFF2-40B4-BE49-F238E27FC236}">
                  <a16:creationId xmlns:a16="http://schemas.microsoft.com/office/drawing/2014/main" id="{A753B935-E3DD-466D-BFAC-68E0BE02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" name="Graphic 212">
              <a:extLst>
                <a:ext uri="{FF2B5EF4-FFF2-40B4-BE49-F238E27FC236}">
                  <a16:creationId xmlns:a16="http://schemas.microsoft.com/office/drawing/2014/main" id="{FB034F26-4148-4B59-B493-14D7A9A8B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11971" y="858936"/>
              <a:ext cx="693403" cy="693403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66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4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5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8321-825B-992F-BD0F-C3C34E48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36" y="507238"/>
            <a:ext cx="3624471" cy="38458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 b="1" cap="all" spc="1500">
                <a:ea typeface="Source Sans Pro SemiBold" panose="020B0603030403020204" pitchFamily="34" charset="0"/>
              </a:rPr>
              <a:t>Добавление данных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28462AD-F686-3A6F-4908-B216DEC59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2304" y="697839"/>
            <a:ext cx="6332320" cy="5579603"/>
          </a:xfrm>
          <a:prstGeom prst="rect">
            <a:avLst/>
          </a:prstGeom>
        </p:spPr>
      </p:pic>
      <p:grpSp>
        <p:nvGrpSpPr>
          <p:cNvPr id="376" name="Group 19">
            <a:extLst>
              <a:ext uri="{FF2B5EF4-FFF2-40B4-BE49-F238E27FC236}">
                <a16:creationId xmlns:a16="http://schemas.microsoft.com/office/drawing/2014/main" id="{19C50935-4DD3-46C8-B0BE-74860460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481489"/>
            <a:ext cx="932200" cy="932200"/>
            <a:chOff x="10791258" y="619275"/>
            <a:chExt cx="932200" cy="932200"/>
          </a:xfrm>
        </p:grpSpPr>
        <p:sp>
          <p:nvSpPr>
            <p:cNvPr id="21" name="Graphic 212">
              <a:extLst>
                <a:ext uri="{FF2B5EF4-FFF2-40B4-BE49-F238E27FC236}">
                  <a16:creationId xmlns:a16="http://schemas.microsoft.com/office/drawing/2014/main" id="{7FC918AD-C067-46DF-8F98-83352CB94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Graphic 212">
              <a:extLst>
                <a:ext uri="{FF2B5EF4-FFF2-40B4-BE49-F238E27FC236}">
                  <a16:creationId xmlns:a16="http://schemas.microsoft.com/office/drawing/2014/main" id="{3C1473DD-4042-44F9-A962-71F52BAE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77" name="Group 23">
            <a:extLst>
              <a:ext uri="{FF2B5EF4-FFF2-40B4-BE49-F238E27FC236}">
                <a16:creationId xmlns:a16="http://schemas.microsoft.com/office/drawing/2014/main" id="{EC86BE98-673F-469D-B15E-8B6305CE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2945" y="1898890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25" name="Graphic 190">
              <a:extLst>
                <a:ext uri="{FF2B5EF4-FFF2-40B4-BE49-F238E27FC236}">
                  <a16:creationId xmlns:a16="http://schemas.microsoft.com/office/drawing/2014/main" id="{D60FC4AA-5A68-4DF2-BD89-67DB10986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CC71B55-3529-463E-B5AB-1011B95EF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29">
                <a:extLst>
                  <a:ext uri="{FF2B5EF4-FFF2-40B4-BE49-F238E27FC236}">
                    <a16:creationId xmlns:a16="http://schemas.microsoft.com/office/drawing/2014/main" id="{C7C124C6-B221-427F-ACA6-DFAC5A1608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9" name="Graphic 190">
              <a:extLst>
                <a:ext uri="{FF2B5EF4-FFF2-40B4-BE49-F238E27FC236}">
                  <a16:creationId xmlns:a16="http://schemas.microsoft.com/office/drawing/2014/main" id="{93B7F476-C9DD-4DD5-94E6-FD75C5412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F04B155-0292-44AA-B2FB-2CD2612FA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27">
                <a:extLst>
                  <a:ext uri="{FF2B5EF4-FFF2-40B4-BE49-F238E27FC236}">
                    <a16:creationId xmlns:a16="http://schemas.microsoft.com/office/drawing/2014/main" id="{76E3AECF-0782-4578-957B-CDD69EDF6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81" name="Group 31">
            <a:extLst>
              <a:ext uri="{FF2B5EF4-FFF2-40B4-BE49-F238E27FC236}">
                <a16:creationId xmlns:a16="http://schemas.microsoft.com/office/drawing/2014/main" id="{F70AAE9F-D40D-4A06-A542-AB26D8AB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6676" y="4575280"/>
            <a:ext cx="1781105" cy="1781136"/>
            <a:chOff x="10154385" y="4452524"/>
            <a:chExt cx="1443404" cy="1443428"/>
          </a:xfrm>
          <a:solidFill>
            <a:schemeClr val="tx1"/>
          </a:solidFill>
        </p:grpSpPr>
        <p:grpSp>
          <p:nvGrpSpPr>
            <p:cNvPr id="33" name="Graphic 4">
              <a:extLst>
                <a:ext uri="{FF2B5EF4-FFF2-40B4-BE49-F238E27FC236}">
                  <a16:creationId xmlns:a16="http://schemas.microsoft.com/office/drawing/2014/main" id="{E2BD3D1E-8A78-4CA8-A862-614FD75B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7EF3C4D-D9EE-433E-A50B-6D1B1A4E1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C4F4B86-B0F5-45AB-974A-ED0CF80380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ABCCAB6-2C8F-45DC-A8D3-12AE864BC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B77B7A98-FF5E-4AE2-AA18-F9CD647D24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1BEEA99B-FA00-47DF-A8C6-42E565ACB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9A3073AA-0C95-49D3-ABEB-360AC0DA7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ADDC6101-D1BA-45AD-975E-6D22FBBC8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7FF84E-A790-449D-A30F-A2B32897BB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BFAC3AB9-2115-4ABC-8F2B-669140D4BA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2209916-8238-47D3-8470-C3B6748DE3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42C4170-32C9-45C4-9A3E-3B9DFBDAB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52EA0E9-92FF-4BC7-B847-6782E38D9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C5C774B-5471-455E-9173-6114DFF3E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F8A27BFB-E943-4C45-BFA2-B1FB44802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10E74B4-0649-4165-A42B-5188136C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85DD857-084E-445B-9D21-3DDF484AE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858EAED4-7030-4F02-8735-86B2D41F0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FD206B85-4DBA-4A1C-BE5E-9AC09D3E8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A9828E4E-D18A-4EB3-AA0E-6A694BAA6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42BFF0C-9960-4037-8875-982CC6AB3B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DC46289-4813-4C66-B74D-DA89EB5C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D12BBDD-E5E4-4866-BA7D-575AA15AFA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C7933B6-91C1-49F7-A1D2-E4C9264C71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0F77AE0-80D0-441D-8610-15A87072DB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69F67A5-04FD-4DC3-B5FE-E293F1D8F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7D2FE5A5-00D9-4B46-B9C0-DF029A2137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77863FE7-D2C9-4943-8569-6BF49B87C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020B1F-76BE-46B2-8D5F-A8BD90E97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ABB9081A-5442-44FE-B224-BDBCB08C9B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F93E179E-A593-4559-96EE-A0B232C5E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34DF0844-A707-4E91-9663-D229B49F5B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2450B49-EEBA-44E1-A402-CDDFAA21B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A588BB7B-0B7E-44B5-BFD9-EA98377B0B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9A29819-A120-4DE3-9885-6C9ABDEBF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A47B4D1-A1E7-440C-9756-62F131998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E37264B-D746-4A84-A8D8-C8BB60C5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A6A55C8-81FC-4BC1-8D9D-989098291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5BEED62-890A-4F76-8976-0806912852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EDB6363-D238-497C-9F62-70C379437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8AE52A3-EEF4-4363-8348-F0193090B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42E43346-6294-4571-8009-00559220AA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9FF21F-0A57-48BD-AFA2-812BDA4AE1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2CE44D1-4355-4EA0-85D9-46B2BD634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E05932D9-8C08-487C-BE8D-CE8D90DBE2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956F062-CFDF-41C0-BF81-910A593926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EE30713-2557-4E2C-B23E-A4335296B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713ADC1F-8ACA-4FC6-923D-A7D07F151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9516A6B3-73B6-4736-BAD3-1BA9B19B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6C9B3A2-34F8-463A-8F26-2DB41BC48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2681A1B-C5B4-4180-B839-F42F15609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9B73E73-CAF5-466C-B476-F442DA3F69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47DE2FFA-2AEC-4E3C-9BB5-0B4FA9B13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07A7E41-23E9-4C4C-8C40-86AC4A286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0EEF3BF-23B8-4558-9496-3FBC0D450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F23B0DE3-79D7-4B51-AA85-1D78E1D125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6A6C48D-B42A-4213-967E-3F0F31F36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60D8262-916E-4A41-9DA7-0416B07C1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BDA74C8E-A290-4214-9CDC-7C81E2D300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06F0FC8C-B053-49A4-85D1-D02E6ACC0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F6E20D1-B75B-4109-9863-CDF7D7B9C4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D825563-95D0-4AF8-B76F-C3D9E5B85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E4808768-DD68-41FD-B6C9-92A21F8568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5443C4E4-B94D-4A0F-91E2-EAEEE4333B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7BE49C3-DF3E-40D7-AA79-31FF796D8E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296FD384-B102-4DC5-B7F8-C9CFCAFEF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761B0F50-29B0-4715-89EA-3D67D66E99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2EE7645-22B2-4AE6-BE83-268CF9FA94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FCB045A-2D48-4F00-9BBE-AE4801A71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4C1897B-BBF3-4B8D-9EFD-B58FB97AD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8F33C9FF-51FD-4E01-A7D6-DA07904BC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038A907-28E4-4AC5-A3DF-03B30DDB2D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3BE620C-6DA4-4783-88DF-F2554F8E7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15C33E5-3C0F-413D-955F-910161E8B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326348F-BB03-4656-B017-00439FE3EC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20055F29-A753-4AFE-AF14-DFDE3DE48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57EA5FB-E669-4025-9D5B-6DF78AE480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BD49CA9-1E94-44AC-B174-9A9337273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558FC163-7C80-4AC8-87B6-AD07A9631F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B938ED2-0548-468C-AB68-669B0C157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B558214-CC40-4472-A55E-779E4D2AD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9FA37504-C92A-4150-9A6B-9B980E25C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F932921F-34B0-4977-B152-333409883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AA972F9-99BB-44A2-8161-84EC4C4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070033F-E82A-4F69-8BE0-33B88CB6C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B8CB3D3-5CC3-46BA-B938-EFE5283D5C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4515117-6988-4803-B47E-D964DC19F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FFD108F-3434-4F6A-B5DF-B216E81021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4122B8-F9B6-4E3A-81B2-48070B698F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CCA48B6-1BF9-443C-B83F-BA73DC92E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F6BF308-DD11-454B-9506-CB8767656D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FD69DFD3-74B3-4FFE-A6B0-2785452F6F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0235D33-B714-484D-A828-A1C2B9DA2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1B39A86E-3D93-4519-8339-AF2E16F48A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A473D478-5749-4AB9-84D3-B6FD2F7E3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CD8CFC12-D4F6-4413-A980-9555DB05F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22FB6AD-7251-460C-8F68-EC9A30FE14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96CEA23-5605-4C36-BCE1-43F7BC7E6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1F2BD5B-1A74-4E54-8D22-8B01306D28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2CB5096C-92D4-4D92-BE5E-DC9F8CE87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E952EA9-6EEB-4188-8280-B5941B54B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AF3A5A9-96B1-4099-A611-0343087806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4690DDC6-840C-4039-A44E-2C9D11454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0445CEA-D59C-477B-84A8-7163839581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D84F960-F314-41FE-8E0C-9B8DE8B5C3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F23074B2-0A5D-42D1-914E-A60316556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6ACE5B8D-E475-4895-896B-97717639D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63AD73B-CAD9-48E0-89E1-1F531A9F72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F67E191-9D6E-46DA-982D-34D686BF6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A3B9058F-A876-4D14-994D-2999554CF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30DC04D-63F7-4A8B-8BA0-EBB37FBCE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AA7B2F-CAA7-487C-B9C3-550DCBD49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A51E6295-56F4-4B47-9703-8B5C83305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FC66FAB9-F717-484C-9F47-ABFBC94A7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DA704F57-9070-4439-B6BB-136279857C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66BD4C2A-A544-4628-B9B4-BC803609C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E9A844C-1080-4183-A980-8E298215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2348B29-40E9-4CE2-A23C-9360144735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9BB11EDA-F6E1-45BA-B49F-7ABDD656E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F441DFD2-327A-4071-9249-BCAEF800D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304F0367-9F6D-4C5F-9818-3CC35C87A4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C967B7DB-7330-4692-AA81-CAFC51606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57F65263-2AFD-44AD-AD61-23EC3085C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BD4C27B8-A29B-4575-9EC4-A1B7DC079A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9107FDD-0652-42DE-97A0-264223E6D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3688F79-032F-4291-869C-3C26B5E9F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661A607F-AD34-4B38-87EF-D0AFBDDF3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5694E08C-39BB-4792-B645-37D3E63B7D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0167048B-FB7B-4B7A-B679-D7974FF51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4926B316-063E-4D72-AC12-F0953B3204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9772A1FC-2C0F-47A6-83D6-9A4A7973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DF32C85-4E56-4356-AE0F-2C8D278F01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80ACC557-85EF-41DC-B9EC-B0C63F452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3640E5B-764E-4718-975F-3E620288A8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6A2EF26-7944-4D17-96AE-ABC43243A3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5A1A1B38-0AEF-44DE-B6A5-0B60A59FC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B94D0D12-8DCC-41BF-9225-D72CF3DF5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B9E43D6F-7890-4F99-B7CE-C30DBDEA2D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82E7692B-A0A5-4B63-9E78-B255FCBA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D947BA6F-304B-47B9-913C-6EF6D22B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73AA783A-6086-4C47-8151-6085EADB0F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CCB3DC39-E9B5-49ED-B30E-2FB5651CE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F1AB56F4-B1CC-4680-ACEF-B87EAA7DDD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433FE7BD-2D20-45C5-A447-5F0E93373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59D9EB2A-0CB8-463E-8313-3470C29C4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6AE0C53E-D056-4795-A700-7EBC6C9AE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93FCCD7-1DE2-4D8D-9071-88B245ED5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8A140C86-8820-4678-B15E-7AECBF59A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BC8E0EB-69E1-484B-AE06-E57C908595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FBC0FD0C-82A7-44BF-A997-0A9CA418A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A7390762-8393-4F33-80E6-21BA75133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1B7B85A-833F-464A-939B-149F84E40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F485BF70-0F08-4E17-AFD1-6C5C7B258B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13C387DD-897C-4282-BEED-6E0BE32860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1C79F195-D52B-4E48-A9FF-F07425611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F445D0FA-966F-400A-AC8D-8CAAF02E6A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376ECD94-6896-441C-AA44-A4F57F021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C92C350-CAD6-4C2E-A65E-E94F58C3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E71598A5-7F8D-4836-B6FC-F1D158278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BDCB0F85-A6C5-4E65-8F0A-52671EB3D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87FFBD54-2EF4-448F-96C7-157A3C6AD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CAEA2FD7-C9B8-45B4-BEFC-977053FBB2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F912821-388F-422F-B692-31B5E6DE7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F263D211-562D-46EA-AE01-7B1EDBF71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00610A8-10E1-40B1-ABDE-A9D3EEADD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764A3047-3F92-4E69-A680-416CC114B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7F1FA955-903A-430D-A1DA-7E6E303A1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BC0288C-46CF-46BB-BF88-CFA8B1D85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2867B317-CCCD-4EC7-8406-314DB7830C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CEEC945-6738-47C2-88E6-DB29BE3EBE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2" name="Graphic 4">
              <a:extLst>
                <a:ext uri="{FF2B5EF4-FFF2-40B4-BE49-F238E27FC236}">
                  <a16:creationId xmlns:a16="http://schemas.microsoft.com/office/drawing/2014/main" id="{620CB8D1-CE41-4A5C-8FD5-DACED6553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A5E2DDF-06EC-428F-9085-5AE5B2F33E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5">
                <a:extLst>
                  <a:ext uri="{FF2B5EF4-FFF2-40B4-BE49-F238E27FC236}">
                    <a16:creationId xmlns:a16="http://schemas.microsoft.com/office/drawing/2014/main" id="{6579F314-5DE2-47CC-A508-6E15B3B87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69A4AD-8589-4A96-8118-DE73000C47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0A98F31-9A68-46C2-A001-8011DF7C49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B442335-3E37-40C9-9E08-8D7931CC99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9">
                <a:extLst>
                  <a:ext uri="{FF2B5EF4-FFF2-40B4-BE49-F238E27FC236}">
                    <a16:creationId xmlns:a16="http://schemas.microsoft.com/office/drawing/2014/main" id="{E846DFE3-FEC9-4DBF-9290-F60816F8A2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BD31C12-2164-410B-9A3A-6C1BEEA5B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DF87D878-021F-4966-9031-5203868AA4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1927FB0-8581-4B00-B542-1426415D5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1076EE-3A40-4B54-B1F7-555E6831B6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15A147-8A55-4B74-8F80-58B50585E0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918AFBC-933F-4220-A164-BA4B40B4D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3814E64-DB41-47BE-9E6E-F40AC4A82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DC1BF4C-B973-4D6F-AF0E-EA5838A1DB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73A9-D8DE-4FB2-BCA9-D07DD7A2E1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2FF232-F7ED-4A4E-A36D-94E7B24F37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58CFC5-FAB0-40DD-9B58-D7A64EF01F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C79FDB-284E-41FB-A93C-3A6A4F9488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06A4151-1369-4294-824A-70C8F929F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B9396E5-7245-48DA-AA32-5AB0842B7E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66EB7EE-D151-4B68-B14C-1C54DF2B18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F4EDA4A-9471-4A70-9A00-B1A66B5E1B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4799963-01EB-401F-8BFD-6CDF641B5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4CB3DF6-6D3D-40C5-B741-F2D83DD79E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7B3897-3CBB-49E3-90EC-96E63DD9A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37DB1E2-1825-47B1-9E89-634473EF50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D2052410-9234-4B80-B825-7F91A5D61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7CB48-0744-4DF2-86B6-3335F38E6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EB74DCF-332B-4BD3-B036-4A133327A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1B69718-3DD4-4F38-81E1-2342692AFF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CE2490-5C33-412B-B444-D335E3AE8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328ABF3-0C84-459E-B986-7DCD455B6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7381077-83CF-4050-A5F3-8C33C6E70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0C082F-B414-4A4B-82AB-CE86C925CA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B3086F2-6938-4EB0-9EC8-B829D1E9F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E9F8385-761F-44AF-8AC6-CDBA79A52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9AADCB5-90F3-4C5F-97B2-73CFF780A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BB6628B-E9D0-4651-8570-CF1E5DB026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4C9E771-C0D9-4027-96D7-651E8B7361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0B5730-FEEA-409B-9D23-066B99E31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A9FBAD-235A-4A0F-8C54-15633CCAF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F2F6746-8E16-406D-835E-5FCE6D4F07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FADF2DF-4564-4627-AA45-85EFB7082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D4185DD-65EF-442E-935F-90BDEB5E82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B30569E-CF14-4DF4-AE71-046DC4200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DC6272B-8E87-4AF5-A668-16EC7F3C4E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404AC5-86D6-4864-BE91-84B6F66D57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83DF22-5559-4FAB-A06F-CDB1F9C996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2E770A-E6CC-441E-A6A9-47A33BF50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C89056-2DB3-4565-8418-63EE598E0C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C1B01-00CC-4C39-A005-8544974B9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C8F3F3D-5E7B-4168-BA7B-09B22C878A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B09AD41-8582-44F1-A4DB-8C4ECC1D6A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EF98626-AA8E-4ABF-A29A-89C159D70B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A910E73-8115-449D-91BC-4BFD85100B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BA84EC5-ADB4-412B-9D7F-785CA24046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EAEE025-D974-498D-B276-E887588B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C0A6777F-C322-4CFA-B4FA-C98FF4CBF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C45B00F-D649-44DC-9CB3-04C5A6CB8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4D681DB-7395-46C8-A277-8D5478BA84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FF0C982-758E-46DD-88BE-0B1087F20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AC91889-4175-4937-A495-37094F3EEB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9B67AE9-E5D6-4FA2-AFB6-73EB86009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A158CC5-EE56-492A-A095-77324472D8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2547278D-FC88-4AB6-8C3C-EEF9282F3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0EC49A0-0827-49E5-89C4-F56299A5DF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B2514B8-CBE5-40F8-85F8-8B9D514F5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9206225-1385-42CD-A435-03C6731B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16C97D0-ECDA-4BE7-B7B0-104FBAC6E4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9F18E51-9DC0-4458-85F4-8DB85B23C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8150D47-30EF-4F80-A28C-F206A8E15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146AF03-B828-49EB-A7CE-81D57EA9B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7CD96A2B-A3CD-4992-97C7-7F47A2A399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0A0D10A-D5BB-4580-91C6-15338B079C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B73C84D-0C6C-4AF8-9DAB-89DF1E4F8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D66FFFF-5665-44A0-AA5E-7220E985A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477FB038-24D7-43B0-955A-DCC0332B5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A17227F-E9D3-4A51-9DF0-DFD909AB3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5E6B883-1C1C-40DF-A620-22CC48A9A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7EC08BD-662A-486F-BA39-0A9F368A6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1A6E4DA-A497-400B-ADFB-11B80E5E0D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DD443E5-430F-4F57-A4ED-2BCF8E0C7C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736045A-DB37-4982-96ED-70BEEEC7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1805AD9-942F-480F-A92D-B71F17B653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F35A6E50-B827-447C-A1E3-243CB09BB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A99C9B0-BE26-498B-BF80-39E5CC62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699857B-7AC7-4686-91B1-0F634DB5A0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EAD66306-06A7-4198-B997-F9B8B8AF8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173378AC-6515-495C-A818-4A41463E4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A9203926-2967-431A-9A3A-80ADDF9A2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0F60567-9012-4A1A-81DF-87B661B62F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C1BE4E4-B943-411F-A103-BCDC29AF0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230BF9-4B8A-4479-B197-83AA90D84C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4D3FA3-2702-4732-A545-29A65184D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9DE7572-DB33-4A77-B082-96E36A6196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2B8418A-24D1-4998-949F-BAEBE54CA3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596AFA95-4288-45C6-8385-D30F8C8221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61C74E7-2DA4-47FE-A604-4CAE7426A2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9948CD9-6639-4D61-84AD-988862196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0D3989-13DF-4E94-9702-7CA27CE58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BA4DD0C-2E69-4365-8750-37BF2BD8A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8B2F783-8850-437D-AD52-62F4EFE86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C32D6E8-869E-4CBF-9409-124D3FAD39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8C44847-ACE1-4D0D-B2B1-5E433166E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00A772C-C03A-42DC-B0A7-F0DFC7F83D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F55ACF2-1DAF-4BAD-98D9-7B7411406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8457AE1-96AA-479D-B76B-E62113204B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1C4F22AD-9264-4746-9908-F88858B7FA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25671A-8A56-49F6-802A-1CBA58FF8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8875C06-A53D-4C2E-AAB0-2FBC5A1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5F71D6-3D74-4013-8BD6-7E52F6DE50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41736BF-619F-402B-B70E-089811060A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A1F261-EEC0-4F95-B854-1454E3CF3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7DE06E0-C362-485D-8F89-44FDBBAFF8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4822EF5-4772-42F0-A59B-04AB882D7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CE3F4-4BC0-495F-9973-C58EC6CD6A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1274400-B083-4CEF-804B-9EBF7CCAAD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945F450-B42E-4DA2-9C76-BA1F38AF31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853A096-C1AB-4E3C-8B35-D682A008A5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5F8D171-62A5-4073-97CB-4E590156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C99FCCD-BBB6-40F1-B331-659509ED7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0E3381B-598B-490B-8F81-584CB96089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B8A6BEE-872E-41B4-AAF7-121594E05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F66EF2A-00A9-46F3-9710-6ADBD3D544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0432490-5DE8-4D81-B39C-B44CE1C47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48F6BC8-EABA-4287-8FCC-8BC7CD06DF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23E8D30-1C78-41D4-97C9-63646BD99E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3167F67-0621-408A-A29A-A4536450C3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A19AC3E-362D-4172-97EF-45598CB5F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B76F033-FB8A-48DB-8951-F527972A6E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832F524-84B7-44E4-9494-0969759A2D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5782180-F16A-4A8B-A276-5E38F741B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157406-E447-440D-9BCB-CA3D365A00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D42F35-9B1B-469C-999F-7CEB42F4C8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8A4EEFF2-05CF-4C27-B386-A0E5DCD63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3EEF5A-B20A-42C7-A575-5E2655BA8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46A893E-1A0C-40BF-AB34-831A41DDCA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6157AAD3-7E95-41BF-8073-F6F78BA164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24E5F5D2-D8B5-4D70-B617-B5029CA64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E04ECE8A-8657-4D32-AD7E-B1058D0F7F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7990A80-1E83-4C43-B61D-4CB71B2CD7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82226514-799A-43F7-A5A3-6753D7BE8C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092572FA-6D1F-42B1-BEE7-46DC341D2B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870CB6-417E-416A-8307-E48C0A6A2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1EFCC94-4633-4464-8D4C-2EF4454D9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7B2F8A5-8637-4CCA-B44D-8844E6019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0EA5452-15FD-43AB-8AC3-3C5C9BB2D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CFF3735-E718-4E54-A53D-B56B16207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6087547-39E2-4056-8173-171D1B1D7C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C5BAD6-F152-46DD-87A7-62F3BDB9D4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3B07F977-B52E-43E1-8030-6B46F7E807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3120570F-B852-4D3C-8E2C-965B514435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19A7E82-47E0-4A90-BB03-E662E4F828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23437BB-CD62-411D-B155-CF1B830F0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C4DD6A-A1ED-41B9-99FB-4D75C409AB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6F33FC1-BFE0-4A5D-9675-2DAFE1127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CC7BBB4D-B45F-4D85-ADB0-AE2D0E844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F25838A-853B-4F5F-A10F-CD54217F02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471161E-04D5-495C-9104-22CF3ED824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FDFEF08-9D16-47C5-B413-C7BA090E9F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254CA655-0F8E-46A3-AE85-F020BB071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A631A92A-3002-4BD3-B9AF-B0D7EF77E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CB0D363-B41D-4BB8-8F85-D183BF85BF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7B2CE1-2117-42A1-B721-1FD442E6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300878E3-A086-4922-AD6A-2D2A94CA2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3F37BA0-1202-4528-973C-06E260C8B7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8FCD65C-13F5-4B2B-B39B-7153A0F64C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AED6E0B7-C4E5-47DB-B2F4-A6130DA93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6A91E1B-7F17-409B-8020-6F9E259D1C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82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35B9D-C67D-88B0-E879-93995955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Source Sans Pro"/>
              </a:rPr>
              <a:t>Изменение данных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20A692B-235D-5359-D238-41C2928ED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35" y="1497176"/>
            <a:ext cx="4932062" cy="4351338"/>
          </a:xfr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88E57460-5665-5742-B453-82CB9CB9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493774"/>
            <a:ext cx="5055475" cy="442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335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FunkyShapesDarkVTI</vt:lpstr>
      <vt:lpstr>Создать базу данных автоматизации процессов расчета и учета оплаты, производимой квартиросъемщиками некоторому предприятию ЖКХ  </vt:lpstr>
      <vt:lpstr>Цель курсового проекта:</vt:lpstr>
      <vt:lpstr>Физическая структура баз данных:</vt:lpstr>
      <vt:lpstr>Организация ввода и корректировки данных в БД</vt:lpstr>
      <vt:lpstr>Потребности пользователя и их реализация</vt:lpstr>
      <vt:lpstr>Авторизация</vt:lpstr>
      <vt:lpstr>Окно с выбором таблицы(меню)</vt:lpstr>
      <vt:lpstr>Добавление данных</vt:lpstr>
      <vt:lpstr>Изменение данных</vt:lpstr>
      <vt:lpstr>Удаление данных </vt:lpstr>
      <vt:lpstr>Поиск </vt:lpstr>
      <vt:lpstr>Поиск по статусу оплаты </vt:lpstr>
      <vt:lpstr>Разбор кода </vt:lpstr>
      <vt:lpstr>Авторизация и проверка данных</vt:lpstr>
      <vt:lpstr>Открытие таблицы</vt:lpstr>
      <vt:lpstr>Добавление данных</vt:lpstr>
      <vt:lpstr>Изменение  данных</vt:lpstr>
      <vt:lpstr>Удаление данных</vt:lpstr>
      <vt:lpstr>Поиск</vt:lpstr>
      <vt:lpstr>Поиск по статусу оплаты </vt:lpstr>
      <vt:lpstr>Заключение </vt:lpstr>
      <vt:lpstr>Спасибо за внимание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183</cp:revision>
  <dcterms:created xsi:type="dcterms:W3CDTF">2012-07-30T23:42:41Z</dcterms:created>
  <dcterms:modified xsi:type="dcterms:W3CDTF">2023-05-17T18:49:15Z</dcterms:modified>
</cp:coreProperties>
</file>