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B6AD4-B6A7-413F-9D7A-B844C4F8FDD9}"/>
              </a:ext>
            </a:extLst>
          </p:cNvPr>
          <p:cNvSpPr txBox="1"/>
          <p:nvPr/>
        </p:nvSpPr>
        <p:spPr>
          <a:xfrm>
            <a:off x="748145" y="5868785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5</a:t>
            </a:r>
            <a:br>
              <a:rPr lang="en-GB" sz="7200" b="1" dirty="0"/>
            </a:br>
            <a:r>
              <a:rPr lang="en-GB" sz="4400" b="1" dirty="0"/>
              <a:t>Fully connected networks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D8D42-BA29-4B4C-87F2-632E0DF27E90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416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220"/>
            <a:ext cx="10515600" cy="4416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Matrix </a:t>
            </a:r>
            <a:r>
              <a:rPr lang="de-CH" sz="4000" dirty="0" err="1"/>
              <a:t>notation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Hyperparameters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Softmax</a:t>
            </a:r>
            <a:r>
              <a:rPr lang="de-CH" sz="4000" dirty="0"/>
              <a:t> function for </a:t>
            </a:r>
            <a:r>
              <a:rPr lang="de-CH" sz="4000" dirty="0" err="1"/>
              <a:t>multiclass</a:t>
            </a:r>
            <a:r>
              <a:rPr lang="de-CH" sz="4000" dirty="0"/>
              <a:t> </a:t>
            </a:r>
            <a:r>
              <a:rPr lang="de-CH" sz="4000" dirty="0" err="1"/>
              <a:t>classification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Overfitting and </a:t>
            </a:r>
            <a:r>
              <a:rPr lang="de-CH" sz="4000" dirty="0" err="1"/>
              <a:t>basic</a:t>
            </a:r>
            <a:r>
              <a:rPr lang="de-CH" sz="4000" dirty="0"/>
              <a:t> </a:t>
            </a:r>
            <a:r>
              <a:rPr lang="de-CH" sz="4000" dirty="0" err="1"/>
              <a:t>error</a:t>
            </a:r>
            <a:r>
              <a:rPr lang="de-CH" sz="4000" dirty="0"/>
              <a:t> </a:t>
            </a:r>
            <a:r>
              <a:rPr lang="de-CH" sz="4000" dirty="0" err="1"/>
              <a:t>analysis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One-</a:t>
            </a:r>
            <a:r>
              <a:rPr lang="de-CH" sz="4000" dirty="0" err="1"/>
              <a:t>hot</a:t>
            </a:r>
            <a:r>
              <a:rPr lang="de-CH" sz="4000" dirty="0"/>
              <a:t> </a:t>
            </a:r>
            <a:r>
              <a:rPr lang="de-CH" sz="4000" dirty="0" err="1"/>
              <a:t>encoding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Gradient Descent </a:t>
            </a:r>
            <a:r>
              <a:rPr lang="de-CH" sz="4000" dirty="0" err="1"/>
              <a:t>Variations</a:t>
            </a:r>
            <a:endParaRPr lang="de-CH" sz="4000" dirty="0"/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B89F9-9F7F-4F69-BFF9-AE55DD89FCC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12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6</a:t>
            </a:r>
            <a:br>
              <a:rPr lang="en-GB" sz="7200" b="1" dirty="0"/>
            </a:br>
            <a:r>
              <a:rPr lang="en-GB" sz="4400" b="1" dirty="0"/>
              <a:t>Network Training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83ED2-9BAF-45B0-A1AC-046C911F70BC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148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691640"/>
            <a:ext cx="10462260" cy="4485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Dynamic Learning Rate Decay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</a:t>
            </a:r>
            <a:r>
              <a:rPr lang="de-CH" sz="5400" dirty="0" err="1"/>
              <a:t>Exponentially</a:t>
            </a:r>
            <a:r>
              <a:rPr lang="de-CH" sz="5400" dirty="0"/>
              <a:t> </a:t>
            </a:r>
            <a:r>
              <a:rPr lang="de-CH" sz="5400" dirty="0" err="1"/>
              <a:t>weighted</a:t>
            </a:r>
            <a:r>
              <a:rPr lang="de-CH" sz="5400" dirty="0"/>
              <a:t> Averages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Different Optimizers </a:t>
            </a:r>
          </a:p>
          <a:p>
            <a:pPr marL="0" indent="0">
              <a:buNone/>
            </a:pPr>
            <a:endParaRPr lang="en-CH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C0356-AADB-45D5-8724-982795F45FDE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3667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7</a:t>
            </a:r>
            <a:br>
              <a:rPr lang="en-GB" sz="7200" b="1" dirty="0"/>
            </a:br>
            <a:r>
              <a:rPr lang="en-GB" sz="7200" b="1" dirty="0"/>
              <a:t>Regularisation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E74C-D505-443E-83D6-49F71D10E7D6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1723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691640"/>
            <a:ext cx="10485120" cy="4485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What is </a:t>
            </a:r>
            <a:r>
              <a:rPr lang="de-CH" sz="4400" dirty="0" err="1"/>
              <a:t>regularisation</a:t>
            </a:r>
            <a:endParaRPr lang="de-CH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L1 and L2 </a:t>
            </a:r>
            <a:r>
              <a:rPr lang="de-CH" sz="4400" dirty="0" err="1"/>
              <a:t>Regularisation</a:t>
            </a:r>
            <a:endParaRPr lang="de-CH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Dropout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Early </a:t>
            </a:r>
            <a:r>
              <a:rPr lang="de-CH" sz="4400" dirty="0" err="1"/>
              <a:t>stopping</a:t>
            </a:r>
            <a:endParaRPr lang="de-CH" sz="4400" dirty="0"/>
          </a:p>
          <a:p>
            <a:pPr marL="0" indent="0">
              <a:buNone/>
            </a:pPr>
            <a:endParaRPr lang="de-CH" sz="4400" dirty="0"/>
          </a:p>
          <a:p>
            <a:pPr marL="0" indent="0">
              <a:buNone/>
            </a:pPr>
            <a:endParaRPr lang="en-CH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00D32-F1F8-420F-B676-203673F7A812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219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8</a:t>
            </a:r>
            <a:br>
              <a:rPr lang="en-GB" sz="7200" b="1" dirty="0"/>
            </a:br>
            <a:r>
              <a:rPr lang="en-GB" sz="4400" b="1" dirty="0"/>
              <a:t>Metric Analysis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7470A-2CFD-4130-B39D-55049F6FD52C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462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Human Level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Training </a:t>
            </a:r>
            <a:r>
              <a:rPr lang="de-CH" sz="4000" dirty="0" err="1"/>
              <a:t>set</a:t>
            </a:r>
            <a:r>
              <a:rPr lang="de-CH" sz="4000" dirty="0"/>
              <a:t> </a:t>
            </a:r>
            <a:r>
              <a:rPr lang="de-CH" sz="4000" dirty="0" err="1"/>
              <a:t>overfitting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Dev</a:t>
            </a:r>
            <a:r>
              <a:rPr lang="de-CH" sz="4000" dirty="0"/>
              <a:t> </a:t>
            </a:r>
            <a:r>
              <a:rPr lang="de-CH" sz="4000" dirty="0" err="1"/>
              <a:t>set</a:t>
            </a:r>
            <a:r>
              <a:rPr lang="de-CH" sz="4000" dirty="0"/>
              <a:t> </a:t>
            </a:r>
            <a:r>
              <a:rPr lang="de-CH" sz="4000" dirty="0" err="1"/>
              <a:t>overfitting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Unbalanced</a:t>
            </a:r>
            <a:r>
              <a:rPr lang="de-CH" sz="4000" dirty="0"/>
              <a:t> Class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Precision, Recall and F1 </a:t>
            </a:r>
            <a:r>
              <a:rPr lang="de-CH" sz="4000" dirty="0" err="1"/>
              <a:t>metrics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k-fold </a:t>
            </a:r>
            <a:r>
              <a:rPr lang="de-CH" sz="4000" dirty="0" err="1"/>
              <a:t>cross</a:t>
            </a:r>
            <a:r>
              <a:rPr lang="de-CH" sz="4000" dirty="0"/>
              <a:t> </a:t>
            </a:r>
            <a:r>
              <a:rPr lang="de-CH" sz="4000" dirty="0" err="1"/>
              <a:t>validation</a:t>
            </a:r>
            <a:endParaRPr lang="de-CH" sz="4000" dirty="0"/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F457-8086-4561-A372-24EADCC61705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356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9</a:t>
            </a:r>
            <a:br>
              <a:rPr lang="en-GB" sz="7200" b="1" dirty="0"/>
            </a:br>
            <a:r>
              <a:rPr lang="en-GB" sz="4400" b="1" dirty="0"/>
              <a:t>Hyperparameter Tuning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A011-C688-432E-941D-5C10CF25D9FE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9884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Black-box optimisation </a:t>
            </a:r>
            <a:r>
              <a:rPr lang="de-CH" sz="4800" dirty="0" err="1"/>
              <a:t>problems</a:t>
            </a:r>
            <a:endParaRPr lang="de-CH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Grid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Random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Bayesian Optimisation</a:t>
            </a:r>
          </a:p>
          <a:p>
            <a:pPr marL="0" indent="0">
              <a:buNone/>
            </a:pPr>
            <a:endParaRPr lang="en-CH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CDAC2-6F07-4042-951E-9DEC8B0996CF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496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1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52F-F0BA-47DC-A92B-6DE89780DA9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4BE7-6ED4-4B70-8ADB-8E29855055F5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2</a:t>
            </a:r>
            <a:br>
              <a:rPr lang="en-GB" sz="7200" b="1" dirty="0"/>
            </a:br>
            <a:r>
              <a:rPr lang="en-GB" sz="4400" b="1" dirty="0"/>
              <a:t>Data Visualisation &amp; ????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39047-4AF9-454C-919D-FFF27B4EA885}"/>
              </a:ext>
            </a:extLst>
          </p:cNvPr>
          <p:cNvSpPr/>
          <p:nvPr/>
        </p:nvSpPr>
        <p:spPr>
          <a:xfrm rot="1860278">
            <a:off x="7074869" y="898752"/>
            <a:ext cx="509145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DRAFT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FCB6-83EC-4208-8750-14CA2722B52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4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FCA2-B0BC-4323-8E2A-EDF8E0A179C8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08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3</a:t>
            </a:r>
            <a:br>
              <a:rPr lang="en-GB" sz="7200" b="1" dirty="0"/>
            </a:br>
            <a:r>
              <a:rPr lang="en-GB" sz="4400" b="1" dirty="0"/>
              <a:t>Computational Graph and introduction to tensorflow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37ED3-886F-4A7F-ABF9-58B5A331B0D6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M</a:t>
            </a:r>
            <a:r>
              <a:rPr lang="en-GB" dirty="0" err="1"/>
              <a:t>ain</a:t>
            </a:r>
            <a:r>
              <a:rPr lang="en-GB" dirty="0"/>
              <a:t> components of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Computational graph from a formula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Difference between building and evaluating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</a:t>
            </a:r>
            <a:r>
              <a:rPr lang="en-GB" b="1" dirty="0"/>
              <a:t>mplementation </a:t>
            </a:r>
            <a:r>
              <a:rPr lang="en-GB" dirty="0"/>
              <a:t>of an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b="1" dirty="0"/>
              <a:t>Evaluation </a:t>
            </a:r>
            <a:r>
              <a:rPr lang="en-GB" dirty="0"/>
              <a:t>of an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34AF-2327-4914-A605-639EED49525F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676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4</a:t>
            </a:r>
            <a:br>
              <a:rPr lang="en-GB" sz="7200" b="1" dirty="0"/>
            </a:br>
            <a:r>
              <a:rPr lang="en-GB" sz="4400" b="1" dirty="0"/>
              <a:t>One single neuron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AA24-3D92-4CB9-AF97-4E901EB8FD14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749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657350"/>
            <a:ext cx="10462260" cy="4519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Computational </a:t>
            </a:r>
            <a:r>
              <a:rPr lang="de-CH" sz="4000" dirty="0" err="1"/>
              <a:t>graph</a:t>
            </a:r>
            <a:r>
              <a:rPr lang="de-CH" sz="4000" dirty="0"/>
              <a:t> of a </a:t>
            </a:r>
            <a:r>
              <a:rPr lang="de-CH" sz="4000" dirty="0" err="1"/>
              <a:t>neuron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Overview</a:t>
            </a:r>
            <a:r>
              <a:rPr lang="de-CH" sz="4000" dirty="0"/>
              <a:t> of activation </a:t>
            </a:r>
            <a:r>
              <a:rPr lang="de-CH" sz="4000" dirty="0" err="1"/>
              <a:t>functions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Gradient Descent </a:t>
            </a:r>
            <a:r>
              <a:rPr lang="de-CH" sz="4000" dirty="0" err="1"/>
              <a:t>Algorithm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Linear Regression with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Logistic</a:t>
            </a:r>
            <a:r>
              <a:rPr lang="de-CH" sz="4000" dirty="0"/>
              <a:t> Regression with Tensorflow</a:t>
            </a:r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76C6-5C82-4441-B827-4D60BE072188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900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417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 Introduction to linear algebra and numpy/Python</vt:lpstr>
      <vt:lpstr>Learning Goals</vt:lpstr>
      <vt:lpstr>WEEK 2 Data Visualisation &amp; ????</vt:lpstr>
      <vt:lpstr>Learning Goals</vt:lpstr>
      <vt:lpstr>WEEK 3 Computational Graph and introduction to tensorflow</vt:lpstr>
      <vt:lpstr>Learning Goals</vt:lpstr>
      <vt:lpstr>WEEK 4 One single neuron</vt:lpstr>
      <vt:lpstr>Learning Goals</vt:lpstr>
      <vt:lpstr>WEEK 5 Fully connected networks</vt:lpstr>
      <vt:lpstr>Learning Goals</vt:lpstr>
      <vt:lpstr>WEEK 6 Network Training</vt:lpstr>
      <vt:lpstr>Learning Goals</vt:lpstr>
      <vt:lpstr>WEEK 7 Regularisation</vt:lpstr>
      <vt:lpstr>Learning Goals</vt:lpstr>
      <vt:lpstr>WEEK 8 Metric Analysis</vt:lpstr>
      <vt:lpstr>Learning Goals</vt:lpstr>
      <vt:lpstr>WEEK 9 Hyperparameter Tuning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43</cp:revision>
  <dcterms:created xsi:type="dcterms:W3CDTF">2018-08-29T13:41:28Z</dcterms:created>
  <dcterms:modified xsi:type="dcterms:W3CDTF">2018-10-01T20:30:29Z</dcterms:modified>
</cp:coreProperties>
</file>