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73" r:id="rId6"/>
    <p:sldId id="259" r:id="rId7"/>
    <p:sldId id="274" r:id="rId8"/>
    <p:sldId id="260" r:id="rId9"/>
    <p:sldId id="275" r:id="rId10"/>
    <p:sldId id="270" r:id="rId11"/>
    <p:sldId id="262" r:id="rId12"/>
    <p:sldId id="276" r:id="rId13"/>
    <p:sldId id="264" r:id="rId14"/>
    <p:sldId id="277"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35A5-E064-9ED3-C901-D2BB49581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C21D3-6CE0-B0E4-F27E-616B452B9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5AA38-C14C-99D3-BFE3-DBD1CD40C04D}"/>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5" name="Footer Placeholder 4">
            <a:extLst>
              <a:ext uri="{FF2B5EF4-FFF2-40B4-BE49-F238E27FC236}">
                <a16:creationId xmlns:a16="http://schemas.microsoft.com/office/drawing/2014/main" id="{0F62F11B-72AC-93FD-B8FC-E02AF0378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2EB0B-B840-26E4-F374-3169910A2274}"/>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6934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FB2A-F16D-5DF8-F8B4-4A9335054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A476B0-EA3D-42E4-DD82-37781627CF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44E9A-8A07-E863-9FC5-7607B5ED783D}"/>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5" name="Footer Placeholder 4">
            <a:extLst>
              <a:ext uri="{FF2B5EF4-FFF2-40B4-BE49-F238E27FC236}">
                <a16:creationId xmlns:a16="http://schemas.microsoft.com/office/drawing/2014/main" id="{7C210D5C-E5AA-E1C6-59FE-8D58B675A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B0C35-0D2E-F2D7-0955-3CE10FF47DF9}"/>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334286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20F28F-A22A-2CED-A35B-7FAA43F6EA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EE24C0-5898-B4E2-0AB4-71F3B8FC85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2321B-0592-E064-D395-BDBB0AD3792B}"/>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5" name="Footer Placeholder 4">
            <a:extLst>
              <a:ext uri="{FF2B5EF4-FFF2-40B4-BE49-F238E27FC236}">
                <a16:creationId xmlns:a16="http://schemas.microsoft.com/office/drawing/2014/main" id="{491432CB-5942-B9CE-4494-D870ED264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2FBB4-BAF4-6275-6510-4301875E3AA4}"/>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348676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6E80-BEEE-99A2-8AB4-D67BC9F3C9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875CEF-4EB9-CA7D-768E-2FC1D236C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D212F-04A7-D76A-173A-B606B6E5E3E6}"/>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5" name="Footer Placeholder 4">
            <a:extLst>
              <a:ext uri="{FF2B5EF4-FFF2-40B4-BE49-F238E27FC236}">
                <a16:creationId xmlns:a16="http://schemas.microsoft.com/office/drawing/2014/main" id="{AF8A71F3-1A19-4622-2905-A5D9D1CBE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9EB0C-BA33-9494-6934-4ACF8A6AB23A}"/>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180772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A641-E971-CE24-3B99-340E87689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D7D1F-FEDE-4472-3573-DCA6FF6BFE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42A3D-EBF6-1056-BBB5-DC9E4B0C5B35}"/>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5" name="Footer Placeholder 4">
            <a:extLst>
              <a:ext uri="{FF2B5EF4-FFF2-40B4-BE49-F238E27FC236}">
                <a16:creationId xmlns:a16="http://schemas.microsoft.com/office/drawing/2014/main" id="{831A9E18-7179-2EF4-E8E2-81BFA1660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6A0E7-6757-97E1-10EE-9A7CE7368F6F}"/>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236179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0F89-EBE7-26C8-8F66-0F0F8219EB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19DA7-3369-D9E2-2C87-16AB79379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6F0802-0E0C-A152-2B89-94CF0733B0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DE937-E2B8-8C09-D3BC-021D98F763A0}"/>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6" name="Footer Placeholder 5">
            <a:extLst>
              <a:ext uri="{FF2B5EF4-FFF2-40B4-BE49-F238E27FC236}">
                <a16:creationId xmlns:a16="http://schemas.microsoft.com/office/drawing/2014/main" id="{CAEA330E-9633-A124-77FA-443901DCF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70801-0B47-35B6-5C55-5990B187AB3C}"/>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175917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D6C6-6BD5-AA7E-9749-2C66A732EB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26CE85-6007-65D6-6E13-77D1A73C4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81637-3EAF-58C7-F158-3E8BE94E6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48694C-94CB-B69A-6E0F-6644B4E40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6D188-92EA-2BB5-E003-2EF4C05C9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F6EB7-40DA-6671-9AC7-4E5D1BED789A}"/>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8" name="Footer Placeholder 7">
            <a:extLst>
              <a:ext uri="{FF2B5EF4-FFF2-40B4-BE49-F238E27FC236}">
                <a16:creationId xmlns:a16="http://schemas.microsoft.com/office/drawing/2014/main" id="{30F19814-726B-1B69-4DEB-BF11EB06F2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FD6868-44C7-21CA-5E14-629B2F757C4C}"/>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140063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EA5-E014-9801-6809-70195EC4AA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4B6E95-86E9-EBD6-C462-E9D23A36BFAB}"/>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4" name="Footer Placeholder 3">
            <a:extLst>
              <a:ext uri="{FF2B5EF4-FFF2-40B4-BE49-F238E27FC236}">
                <a16:creationId xmlns:a16="http://schemas.microsoft.com/office/drawing/2014/main" id="{688EFCC5-37AE-54B0-3991-89D8D855F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47379D-8B99-4F33-DC6B-FF585C3286D4}"/>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15357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54502-9385-FB64-AE4B-FB8F6DA062E4}"/>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3" name="Footer Placeholder 2">
            <a:extLst>
              <a:ext uri="{FF2B5EF4-FFF2-40B4-BE49-F238E27FC236}">
                <a16:creationId xmlns:a16="http://schemas.microsoft.com/office/drawing/2014/main" id="{2F8CEC4B-1D84-C580-85B8-C05ABF89C0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2173F-381F-3E0C-80B3-2621165B1D77}"/>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148761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C888-5B47-CE3F-50B5-A42792124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6CCF91-E201-5BAE-3789-EA66CC079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F0EA9-1DA7-182E-14B4-FDC3B6DF1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B5874-994D-F639-A64E-C454A73DEE1D}"/>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6" name="Footer Placeholder 5">
            <a:extLst>
              <a:ext uri="{FF2B5EF4-FFF2-40B4-BE49-F238E27FC236}">
                <a16:creationId xmlns:a16="http://schemas.microsoft.com/office/drawing/2014/main" id="{DC5B2DB8-976B-AAC1-AA5B-4658EA486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19D30-1D5D-80EA-9123-CA710F2BCCF6}"/>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20538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BB12-69E8-AE38-C3C0-03F2A5F77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9A6152-75CC-3288-D569-DC56549E3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D06A56-A215-2BB5-9980-F822D9CE6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D94BA-0C34-02FF-B977-B07AEE0C54B5}"/>
              </a:ext>
            </a:extLst>
          </p:cNvPr>
          <p:cNvSpPr>
            <a:spLocks noGrp="1"/>
          </p:cNvSpPr>
          <p:nvPr>
            <p:ph type="dt" sz="half" idx="10"/>
          </p:nvPr>
        </p:nvSpPr>
        <p:spPr/>
        <p:txBody>
          <a:bodyPr/>
          <a:lstStyle/>
          <a:p>
            <a:fld id="{7AF92003-13C9-46C3-BD60-0BC5A1109113}" type="datetimeFigureOut">
              <a:rPr lang="en-US" smtClean="0"/>
              <a:t>11/18/2024</a:t>
            </a:fld>
            <a:endParaRPr lang="en-US"/>
          </a:p>
        </p:txBody>
      </p:sp>
      <p:sp>
        <p:nvSpPr>
          <p:cNvPr id="6" name="Footer Placeholder 5">
            <a:extLst>
              <a:ext uri="{FF2B5EF4-FFF2-40B4-BE49-F238E27FC236}">
                <a16:creationId xmlns:a16="http://schemas.microsoft.com/office/drawing/2014/main" id="{493068C8-62C3-2644-4997-F5463056C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45ED4-8270-05FA-0A95-AEFB06C9F8BF}"/>
              </a:ext>
            </a:extLst>
          </p:cNvPr>
          <p:cNvSpPr>
            <a:spLocks noGrp="1"/>
          </p:cNvSpPr>
          <p:nvPr>
            <p:ph type="sldNum" sz="quarter" idx="12"/>
          </p:nvPr>
        </p:nvSpPr>
        <p:spPr/>
        <p:txBody>
          <a:bodyPr/>
          <a:lstStyle/>
          <a:p>
            <a:fld id="{B362D89F-6397-47D4-8905-13A98153DC8F}" type="slidenum">
              <a:rPr lang="en-US" smtClean="0"/>
              <a:t>‹#›</a:t>
            </a:fld>
            <a:endParaRPr lang="en-US"/>
          </a:p>
        </p:txBody>
      </p:sp>
    </p:spTree>
    <p:extLst>
      <p:ext uri="{BB962C8B-B14F-4D97-AF65-F5344CB8AC3E}">
        <p14:creationId xmlns:p14="http://schemas.microsoft.com/office/powerpoint/2010/main" val="277338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9D635-3032-99FE-20D3-D9C36CCA4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3B4FEA-2967-9BAC-ACAE-A482EE8A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DC4B9-223C-5E58-C4C7-A5FB0666F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F92003-13C9-46C3-BD60-0BC5A1109113}" type="datetimeFigureOut">
              <a:rPr lang="en-US" smtClean="0"/>
              <a:t>11/18/2024</a:t>
            </a:fld>
            <a:endParaRPr lang="en-US"/>
          </a:p>
        </p:txBody>
      </p:sp>
      <p:sp>
        <p:nvSpPr>
          <p:cNvPr id="5" name="Footer Placeholder 4">
            <a:extLst>
              <a:ext uri="{FF2B5EF4-FFF2-40B4-BE49-F238E27FC236}">
                <a16:creationId xmlns:a16="http://schemas.microsoft.com/office/drawing/2014/main" id="{F6D6598D-A490-1D24-FD35-20BE969AC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42EB8D-FCA1-C7D9-A8E8-C56216A85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62D89F-6397-47D4-8905-13A98153DC8F}" type="slidenum">
              <a:rPr lang="en-US" smtClean="0"/>
              <a:t>‹#›</a:t>
            </a:fld>
            <a:endParaRPr lang="en-US"/>
          </a:p>
        </p:txBody>
      </p:sp>
    </p:spTree>
    <p:extLst>
      <p:ext uri="{BB962C8B-B14F-4D97-AF65-F5344CB8AC3E}">
        <p14:creationId xmlns:p14="http://schemas.microsoft.com/office/powerpoint/2010/main" val="2856942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62E67C7-0850-7B83-A61B-0BD9E854A093}"/>
              </a:ext>
            </a:extLst>
          </p:cNvPr>
          <p:cNvSpPr>
            <a:spLocks noGrp="1"/>
          </p:cNvSpPr>
          <p:nvPr>
            <p:ph type="ctrTitle"/>
          </p:nvPr>
        </p:nvSpPr>
        <p:spPr>
          <a:xfrm>
            <a:off x="2558716" y="955309"/>
            <a:ext cx="7074568" cy="2898975"/>
          </a:xfrm>
        </p:spPr>
        <p:txBody>
          <a:bodyPr>
            <a:normAutofit/>
          </a:bodyPr>
          <a:lstStyle/>
          <a:p>
            <a:r>
              <a:rPr lang="en-US" sz="5100" b="1">
                <a:solidFill>
                  <a:srgbClr val="FFFFFF"/>
                </a:solidFill>
              </a:rPr>
              <a:t>Project 1</a:t>
            </a:r>
            <a:br>
              <a:rPr lang="en-US" sz="5100" b="1">
                <a:solidFill>
                  <a:srgbClr val="FFFFFF"/>
                </a:solidFill>
              </a:rPr>
            </a:br>
            <a:r>
              <a:rPr lang="en-US" sz="5100" b="1">
                <a:solidFill>
                  <a:srgbClr val="FFFFFF"/>
                </a:solidFill>
              </a:rPr>
              <a:t>R</a:t>
            </a:r>
            <a:br>
              <a:rPr lang="en-US" sz="5100" b="1">
                <a:solidFill>
                  <a:srgbClr val="FFFFFF"/>
                </a:solidFill>
              </a:rPr>
            </a:br>
            <a:r>
              <a:rPr lang="en-US" sz="5100" b="1">
                <a:solidFill>
                  <a:srgbClr val="FFFFFF"/>
                </a:solidFill>
              </a:rPr>
              <a:t>Data analysis</a:t>
            </a:r>
            <a:br>
              <a:rPr lang="en-US" sz="5100">
                <a:solidFill>
                  <a:srgbClr val="FFFFFF"/>
                </a:solidFill>
              </a:rPr>
            </a:br>
            <a:endParaRPr lang="en-US" sz="5100">
              <a:solidFill>
                <a:srgbClr val="FFFFFF"/>
              </a:solidFill>
            </a:endParaRPr>
          </a:p>
        </p:txBody>
      </p:sp>
      <p:sp>
        <p:nvSpPr>
          <p:cNvPr id="3" name="Subtitle 2">
            <a:extLst>
              <a:ext uri="{FF2B5EF4-FFF2-40B4-BE49-F238E27FC236}">
                <a16:creationId xmlns:a16="http://schemas.microsoft.com/office/drawing/2014/main" id="{72604A49-9A6A-891E-B5EA-52D3D365996C}"/>
              </a:ext>
            </a:extLst>
          </p:cNvPr>
          <p:cNvSpPr>
            <a:spLocks noGrp="1"/>
          </p:cNvSpPr>
          <p:nvPr>
            <p:ph type="subTitle" idx="1"/>
          </p:nvPr>
        </p:nvSpPr>
        <p:spPr>
          <a:xfrm>
            <a:off x="2634916" y="4533813"/>
            <a:ext cx="6930189" cy="938463"/>
          </a:xfrm>
        </p:spPr>
        <p:txBody>
          <a:bodyPr>
            <a:normAutofit/>
          </a:bodyPr>
          <a:lstStyle/>
          <a:p>
            <a:r>
              <a:rPr lang="en-US">
                <a:solidFill>
                  <a:srgbClr val="FFFFFF"/>
                </a:solidFill>
              </a:rPr>
              <a:t>Daniel Antonio Arana</a:t>
            </a:r>
          </a:p>
        </p:txBody>
      </p:sp>
      <p:sp>
        <p:nvSpPr>
          <p:cNvPr id="20"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49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8A1E86F9-0010-35EA-9919-63C221C9E12D}"/>
              </a:ext>
            </a:extLst>
          </p:cNvPr>
          <p:cNvSpPr txBox="1"/>
          <p:nvPr/>
        </p:nvSpPr>
        <p:spPr>
          <a:xfrm>
            <a:off x="4167272" y="636190"/>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b="1" dirty="0">
                <a:effectLst/>
              </a:rPr>
              <a:t>Salary Implications:</a:t>
            </a:r>
            <a:endParaRPr lang="en-US" b="1" dirty="0"/>
          </a:p>
          <a:p>
            <a:pPr marL="285750" indent="-228600">
              <a:lnSpc>
                <a:spcPct val="90000"/>
              </a:lnSpc>
              <a:spcAft>
                <a:spcPts val="600"/>
              </a:spcAft>
              <a:buFont typeface="Arial" panose="020B0604020202020204" pitchFamily="34" charset="0"/>
              <a:buChar char="•"/>
            </a:pPr>
            <a:r>
              <a:rPr lang="en-US" dirty="0">
                <a:effectLst/>
              </a:rPr>
              <a:t>Fully remote roles may allow companies to hire employees in regions with lower living costs, potentially offering salary savings.</a:t>
            </a:r>
          </a:p>
          <a:p>
            <a:pPr marL="285750" indent="-228600">
              <a:lnSpc>
                <a:spcPct val="90000"/>
              </a:lnSpc>
              <a:spcAft>
                <a:spcPts val="600"/>
              </a:spcAft>
              <a:buFont typeface="Arial" panose="020B0604020202020204" pitchFamily="34" charset="0"/>
              <a:buChar char="•"/>
            </a:pPr>
            <a:r>
              <a:rPr lang="en-US" dirty="0">
                <a:effectLst/>
              </a:rPr>
              <a:t>On-site roles may require higher salaries to lure talent, particularly in </a:t>
            </a:r>
            <a:r>
              <a:rPr lang="en-US" dirty="0" err="1">
                <a:effectLst/>
              </a:rPr>
              <a:t>highcost</a:t>
            </a:r>
            <a:r>
              <a:rPr lang="en-US" dirty="0">
                <a:effectLst/>
              </a:rPr>
              <a:t> areas like here in the United States (Boston)</a:t>
            </a:r>
          </a:p>
          <a:p>
            <a:pPr marL="285750" indent="-228600">
              <a:lnSpc>
                <a:spcPct val="90000"/>
              </a:lnSpc>
              <a:spcAft>
                <a:spcPts val="600"/>
              </a:spcAft>
              <a:buFont typeface="Arial" panose="020B0604020202020204" pitchFamily="34" charset="0"/>
              <a:buChar char="•"/>
            </a:pPr>
            <a:r>
              <a:rPr lang="en-US" dirty="0">
                <a:effectLst/>
              </a:rPr>
              <a:t>Hybrid roles may carry unique costs, such as travel or partial relocation, but the inconvenience can be reduced if facilities are provided to employees</a:t>
            </a:r>
          </a:p>
          <a:p>
            <a:pPr>
              <a:lnSpc>
                <a:spcPct val="90000"/>
              </a:lnSpc>
              <a:spcAft>
                <a:spcPts val="600"/>
              </a:spcAft>
            </a:pPr>
            <a:r>
              <a:rPr lang="en-US" b="1" dirty="0">
                <a:effectLst/>
              </a:rPr>
              <a:t>Conclusion of for the company</a:t>
            </a:r>
            <a:r>
              <a:rPr lang="en-US" dirty="0">
                <a:effectLst/>
              </a:rPr>
              <a:t>:</a:t>
            </a:r>
          </a:p>
          <a:p>
            <a:pPr indent="-228600">
              <a:lnSpc>
                <a:spcPct val="90000"/>
              </a:lnSpc>
              <a:spcAft>
                <a:spcPts val="600"/>
              </a:spcAft>
              <a:buFont typeface="Arial" panose="020B0604020202020204" pitchFamily="34" charset="0"/>
              <a:buChar char="•"/>
            </a:pPr>
            <a:r>
              <a:rPr lang="en-US" dirty="0">
                <a:effectLst/>
              </a:rPr>
              <a:t>This company can benefit from a higher proportion of fully remote roles, as they are easier to find and attract to the company and the company will save resources in infrastructure for large scale office spaces.</a:t>
            </a: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65337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53F579-1460-84EF-08A0-E85F71464926}"/>
              </a:ext>
            </a:extLst>
          </p:cNvPr>
          <p:cNvSpPr txBox="1"/>
          <p:nvPr/>
        </p:nvSpPr>
        <p:spPr>
          <a:xfrm>
            <a:off x="234764" y="1506794"/>
            <a:ext cx="6056671" cy="2654710"/>
          </a:xfrm>
          <a:prstGeom prst="rect">
            <a:avLst/>
          </a:prstGeom>
          <a:noFill/>
        </p:spPr>
        <p:txBody>
          <a:bodyPr wrap="square" rtlCol="0">
            <a:spAutoFit/>
          </a:bodyPr>
          <a:lstStyle/>
          <a:p>
            <a:endParaRPr lang="en-US" dirty="0"/>
          </a:p>
        </p:txBody>
      </p:sp>
      <p:sp>
        <p:nvSpPr>
          <p:cNvPr id="5" name="Rectangle 2">
            <a:extLst>
              <a:ext uri="{FF2B5EF4-FFF2-40B4-BE49-F238E27FC236}">
                <a16:creationId xmlns:a16="http://schemas.microsoft.com/office/drawing/2014/main" id="{EE6F8C85-B6CB-E6CE-A71F-4FFB94F14F66}"/>
              </a:ext>
            </a:extLst>
          </p:cNvPr>
          <p:cNvSpPr>
            <a:spLocks noChangeArrowheads="1"/>
          </p:cNvSpPr>
          <p:nvPr/>
        </p:nvSpPr>
        <p:spPr bwMode="auto">
          <a:xfrm>
            <a:off x="127819" y="767635"/>
            <a:ext cx="9832258"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t>Average Salaries by Job Title (in USD)</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r>
              <a:rPr lang="en-US" b="1" dirty="0">
                <a:solidFill>
                  <a:srgbClr val="0E101A"/>
                </a:solidFill>
                <a:effectLst/>
              </a:rPr>
              <a:t>Salary Differentiation by Job Title:</a:t>
            </a:r>
          </a:p>
          <a:p>
            <a:pPr marL="285750" indent="-285750">
              <a:buFont typeface="Arial" panose="020B0604020202020204" pitchFamily="34" charset="0"/>
              <a:buChar char="•"/>
            </a:pPr>
            <a:r>
              <a:rPr lang="en-US" dirty="0">
                <a:solidFill>
                  <a:srgbClr val="0E101A"/>
                </a:solidFill>
                <a:effectLst/>
              </a:rPr>
              <a:t>First is notorious that the histogram shows that salaries vary significantly depending on the job title.</a:t>
            </a:r>
          </a:p>
          <a:p>
            <a:pPr marL="285750" indent="-285750">
              <a:buFont typeface="Arial" panose="020B0604020202020204" pitchFamily="34" charset="0"/>
              <a:buChar char="•"/>
            </a:pPr>
            <a:r>
              <a:rPr lang="en-US" dirty="0">
                <a:solidFill>
                  <a:srgbClr val="0E101A"/>
                </a:solidFill>
                <a:effectLst/>
              </a:rPr>
              <a:t>The high paying roles, such as Machine Learning Scientist and Machine Learning Engineer, salaries are significantly above the average, reflecting the compensation on specialized AI and engineering skills in contrast, roles such as Product Data Analyst and Entry Level Data Science positions exhibit lower average salaries.</a:t>
            </a:r>
          </a:p>
          <a:p>
            <a:r>
              <a:rPr lang="en-US" b="1" dirty="0">
                <a:solidFill>
                  <a:srgbClr val="0E101A"/>
                </a:solidFill>
                <a:effectLst/>
              </a:rPr>
              <a:t>Market Competitiveness area</a:t>
            </a:r>
            <a:r>
              <a:rPr lang="en-US" dirty="0">
                <a:solidFill>
                  <a:srgbClr val="0E101A"/>
                </a:solidFill>
                <a:effectLst/>
              </a:rPr>
              <a:t>:</a:t>
            </a:r>
          </a:p>
          <a:p>
            <a:pPr marL="285750" indent="-285750">
              <a:buFont typeface="Arial" panose="020B0604020202020204" pitchFamily="34" charset="0"/>
              <a:buChar char="•"/>
            </a:pPr>
            <a:r>
              <a:rPr lang="en-US" dirty="0">
                <a:solidFill>
                  <a:srgbClr val="0E101A"/>
                </a:solidFill>
                <a:effectLst/>
              </a:rPr>
              <a:t>For competitive positioning, focus on aligning with higher salary bands for roles critical to the organization's growth, especially for positions requiring advanced technical expertise such Senior Data Scientist or ML Scientist.</a:t>
            </a:r>
          </a:p>
          <a:p>
            <a:endParaRPr lang="en-US" b="1" dirty="0">
              <a:solidFill>
                <a:srgbClr val="0E101A"/>
              </a:solidFill>
              <a:effectLst/>
            </a:endParaRPr>
          </a:p>
          <a:p>
            <a:r>
              <a:rPr lang="en-US" b="1" dirty="0">
                <a:solidFill>
                  <a:srgbClr val="0E101A"/>
                </a:solidFill>
                <a:effectLst/>
              </a:rPr>
              <a:t>Recommendation:</a:t>
            </a:r>
            <a:endParaRPr lang="en-US" b="1" dirty="0">
              <a:solidFill>
                <a:srgbClr val="0E101A"/>
              </a:solidFill>
            </a:endParaRPr>
          </a:p>
          <a:p>
            <a:r>
              <a:rPr lang="en-US" dirty="0">
                <a:solidFill>
                  <a:srgbClr val="0E101A"/>
                </a:solidFill>
                <a:effectLst/>
              </a:rPr>
              <a:t>Evaluate offshore options for roles with broader global talent options but maintain a compensation for US-based employees due to higher living costs and market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24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C94D9E-4810-9B02-798B-FE27007F9FF2}"/>
              </a:ext>
            </a:extLst>
          </p:cNvPr>
          <p:cNvPicPr>
            <a:picLocks noChangeAspect="1"/>
          </p:cNvPicPr>
          <p:nvPr/>
        </p:nvPicPr>
        <p:blipFill>
          <a:blip r:embed="rId2"/>
          <a:stretch>
            <a:fillRect/>
          </a:stretch>
        </p:blipFill>
        <p:spPr>
          <a:xfrm>
            <a:off x="1690072" y="761628"/>
            <a:ext cx="8811855" cy="5334744"/>
          </a:xfrm>
          <a:prstGeom prst="rect">
            <a:avLst/>
          </a:prstGeom>
        </p:spPr>
      </p:pic>
    </p:spTree>
    <p:extLst>
      <p:ext uri="{BB962C8B-B14F-4D97-AF65-F5344CB8AC3E}">
        <p14:creationId xmlns:p14="http://schemas.microsoft.com/office/powerpoint/2010/main" val="66972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48BE7C63-D80D-ECA2-5097-080CB4C4FF7C}"/>
              </a:ext>
            </a:extLst>
          </p:cNvPr>
          <p:cNvSpPr txBox="1"/>
          <p:nvPr/>
        </p:nvSpPr>
        <p:spPr>
          <a:xfrm>
            <a:off x="4167272" y="953293"/>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b="1" dirty="0"/>
              <a:t>What is the salary trend offshore?</a:t>
            </a:r>
          </a:p>
          <a:p>
            <a:pPr marL="285750" indent="-285750">
              <a:lnSpc>
                <a:spcPct val="90000"/>
              </a:lnSpc>
              <a:spcAft>
                <a:spcPts val="600"/>
              </a:spcAft>
              <a:buFont typeface="Arial" panose="020B0604020202020204" pitchFamily="34" charset="0"/>
              <a:buChar char="•"/>
            </a:pPr>
            <a:r>
              <a:rPr lang="en-US" sz="1500" dirty="0">
                <a:effectLst/>
              </a:rPr>
              <a:t>We can visualize in the histogram the distribution of offshore salaries (in US dollars)</a:t>
            </a:r>
          </a:p>
          <a:p>
            <a:pPr>
              <a:lnSpc>
                <a:spcPct val="90000"/>
              </a:lnSpc>
              <a:spcAft>
                <a:spcPts val="600"/>
              </a:spcAft>
            </a:pPr>
            <a:r>
              <a:rPr lang="en-US" sz="1500" b="1" dirty="0">
                <a:effectLst/>
              </a:rPr>
              <a:t>Salary Concentration</a:t>
            </a:r>
            <a:r>
              <a:rPr lang="en-US" sz="1500" dirty="0">
                <a:effectLst/>
              </a:rPr>
              <a:t>: </a:t>
            </a:r>
          </a:p>
          <a:p>
            <a:pPr marL="285750" indent="-285750">
              <a:lnSpc>
                <a:spcPct val="90000"/>
              </a:lnSpc>
              <a:spcAft>
                <a:spcPts val="600"/>
              </a:spcAft>
              <a:buFont typeface="Arial" panose="020B0604020202020204" pitchFamily="34" charset="0"/>
              <a:buChar char="•"/>
            </a:pPr>
            <a:r>
              <a:rPr lang="en-US" sz="1500" dirty="0">
                <a:effectLst/>
              </a:rPr>
              <a:t>Offshore salaries exhibit a concentration in the mid ranges, with a significant number of salaries clustering between $50,000 and $100,000.</a:t>
            </a:r>
          </a:p>
          <a:p>
            <a:pPr>
              <a:lnSpc>
                <a:spcPct val="90000"/>
              </a:lnSpc>
              <a:spcAft>
                <a:spcPts val="600"/>
              </a:spcAft>
            </a:pPr>
            <a:r>
              <a:rPr lang="en-US" sz="1500" b="1" dirty="0">
                <a:effectLst/>
              </a:rPr>
              <a:t>Outliers among the data</a:t>
            </a:r>
            <a:r>
              <a:rPr lang="en-US" sz="1500" dirty="0">
                <a:effectLst/>
              </a:rPr>
              <a:t>:</a:t>
            </a:r>
          </a:p>
          <a:p>
            <a:pPr marL="285750" indent="-285750">
              <a:lnSpc>
                <a:spcPct val="90000"/>
              </a:lnSpc>
              <a:spcAft>
                <a:spcPts val="600"/>
              </a:spcAft>
              <a:buFont typeface="Arial" panose="020B0604020202020204" pitchFamily="34" charset="0"/>
              <a:buChar char="•"/>
            </a:pPr>
            <a:r>
              <a:rPr lang="en-US" sz="1500" dirty="0">
                <a:effectLst/>
              </a:rPr>
              <a:t> A small number of salaries exceed $150,000, highlighting the presence of high paid offshore talent, likely for specialized or executive </a:t>
            </a:r>
            <a:r>
              <a:rPr lang="en-US" sz="1500" dirty="0" err="1">
                <a:effectLst/>
              </a:rPr>
              <a:t>roless</a:t>
            </a:r>
            <a:r>
              <a:rPr lang="en-US" sz="1500" dirty="0">
                <a:effectLst/>
              </a:rPr>
              <a:t>.</a:t>
            </a:r>
          </a:p>
          <a:p>
            <a:pPr>
              <a:lnSpc>
                <a:spcPct val="90000"/>
              </a:lnSpc>
              <a:spcAft>
                <a:spcPts val="600"/>
              </a:spcAft>
            </a:pPr>
            <a:r>
              <a:rPr lang="en-US" sz="1500" b="1" dirty="0">
                <a:effectLst/>
              </a:rPr>
              <a:t>Reasons:</a:t>
            </a:r>
            <a:endParaRPr lang="en-US" sz="1500" dirty="0">
              <a:effectLst/>
            </a:endParaRPr>
          </a:p>
          <a:p>
            <a:pPr>
              <a:lnSpc>
                <a:spcPct val="90000"/>
              </a:lnSpc>
              <a:spcAft>
                <a:spcPts val="600"/>
              </a:spcAft>
            </a:pPr>
            <a:r>
              <a:rPr lang="en-US" sz="1500" b="1" dirty="0">
                <a:effectLst/>
              </a:rPr>
              <a:t>Competitiveness</a:t>
            </a:r>
            <a:r>
              <a:rPr lang="en-US" sz="1500" dirty="0">
                <a:effectLst/>
              </a:rPr>
              <a:t>: </a:t>
            </a:r>
          </a:p>
          <a:p>
            <a:pPr marL="285750" indent="-285750">
              <a:lnSpc>
                <a:spcPct val="90000"/>
              </a:lnSpc>
              <a:spcAft>
                <a:spcPts val="600"/>
              </a:spcAft>
              <a:buFont typeface="Arial" panose="020B0604020202020204" pitchFamily="34" charset="0"/>
              <a:buChar char="•"/>
            </a:pPr>
            <a:r>
              <a:rPr lang="en-US" sz="1500" dirty="0">
                <a:effectLst/>
              </a:rPr>
              <a:t>This distribution indicates that offering salaries around the $75,000 to $120,000 range could attract a majority of offshore talent, depending on their skillset and experience.</a:t>
            </a:r>
          </a:p>
          <a:p>
            <a:pPr>
              <a:lnSpc>
                <a:spcPct val="90000"/>
              </a:lnSpc>
              <a:spcAft>
                <a:spcPts val="600"/>
              </a:spcAft>
            </a:pPr>
            <a:r>
              <a:rPr lang="en-US" sz="1500" b="1" dirty="0">
                <a:effectLst/>
              </a:rPr>
              <a:t>Cost Advantage</a:t>
            </a:r>
            <a:r>
              <a:rPr lang="en-US" sz="1500" dirty="0">
                <a:effectLst/>
              </a:rPr>
              <a:t>:</a:t>
            </a:r>
          </a:p>
          <a:p>
            <a:pPr marL="285750" indent="-285750">
              <a:lnSpc>
                <a:spcPct val="90000"/>
              </a:lnSpc>
              <a:spcAft>
                <a:spcPts val="600"/>
              </a:spcAft>
              <a:buFont typeface="Arial" panose="020B0604020202020204" pitchFamily="34" charset="0"/>
              <a:buChar char="•"/>
            </a:pPr>
            <a:r>
              <a:rPr lang="en-US" sz="1500" dirty="0">
                <a:effectLst/>
              </a:rPr>
              <a:t>Compared to U.S salaries, these offshore candidates suggest potential cost efficiencies while accessing global talent.</a:t>
            </a:r>
          </a:p>
          <a:p>
            <a:pPr marL="285750" indent="-285750">
              <a:lnSpc>
                <a:spcPct val="90000"/>
              </a:lnSpc>
              <a:spcAft>
                <a:spcPts val="600"/>
              </a:spcAft>
              <a:buFont typeface="Arial" panose="020B0604020202020204" pitchFamily="34" charset="0"/>
              <a:buChar char="•"/>
            </a:pPr>
            <a:r>
              <a:rPr lang="en-US" sz="1500" dirty="0">
                <a:effectLst/>
              </a:rPr>
              <a:t>A suggestions for better strategic hiring would be aiming for salaries slightly above the median offshore range could position the company as a competitive employer, ensuring access to top tier talents and therefore increasing productivity in the company </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367100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914E31-8057-7A0E-7637-D18122BFF690}"/>
              </a:ext>
            </a:extLst>
          </p:cNvPr>
          <p:cNvPicPr>
            <a:picLocks noChangeAspect="1"/>
          </p:cNvPicPr>
          <p:nvPr/>
        </p:nvPicPr>
        <p:blipFill>
          <a:blip r:embed="rId2"/>
          <a:stretch>
            <a:fillRect/>
          </a:stretch>
        </p:blipFill>
        <p:spPr>
          <a:xfrm>
            <a:off x="1623388" y="828312"/>
            <a:ext cx="8945223" cy="5201376"/>
          </a:xfrm>
          <a:prstGeom prst="rect">
            <a:avLst/>
          </a:prstGeom>
        </p:spPr>
      </p:pic>
    </p:spTree>
    <p:extLst>
      <p:ext uri="{BB962C8B-B14F-4D97-AF65-F5344CB8AC3E}">
        <p14:creationId xmlns:p14="http://schemas.microsoft.com/office/powerpoint/2010/main" val="168873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3FFCF202-8A69-1DC7-9B2C-6507016845B8}"/>
              </a:ext>
            </a:extLst>
          </p:cNvPr>
          <p:cNvSpPr txBox="1"/>
          <p:nvPr/>
        </p:nvSpPr>
        <p:spPr>
          <a:xfrm>
            <a:off x="4167272" y="218538"/>
            <a:ext cx="6906491" cy="6420924"/>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sz="1700" b="1" dirty="0"/>
              <a:t>Retain Competitive Advantage Through Remote Work</a:t>
            </a:r>
          </a:p>
          <a:p>
            <a:pPr indent="-228600">
              <a:lnSpc>
                <a:spcPct val="90000"/>
              </a:lnSpc>
              <a:spcAft>
                <a:spcPts val="600"/>
              </a:spcAft>
              <a:buFont typeface="Arial" panose="020B0604020202020204" pitchFamily="34" charset="0"/>
              <a:buChar char="•"/>
            </a:pPr>
            <a:r>
              <a:rPr lang="en-US" sz="1500" dirty="0">
                <a:effectLst/>
              </a:rPr>
              <a:t>Based on the provided data and an understanding of remote work effects in the data, here's a detailed list of </a:t>
            </a:r>
            <a:r>
              <a:rPr lang="en-US" sz="1500" b="1" dirty="0">
                <a:effectLst/>
              </a:rPr>
              <a:t>suggestions, advantages, and disadvantages</a:t>
            </a:r>
            <a:r>
              <a:rPr lang="en-US" sz="1500" dirty="0">
                <a:effectLst/>
              </a:rPr>
              <a:t> for the company to a shift toward remote work:</a:t>
            </a:r>
          </a:p>
          <a:p>
            <a:pPr>
              <a:lnSpc>
                <a:spcPct val="90000"/>
              </a:lnSpc>
              <a:spcAft>
                <a:spcPts val="600"/>
              </a:spcAft>
            </a:pPr>
            <a:r>
              <a:rPr lang="en-US" sz="1500" b="1" dirty="0">
                <a:effectLst/>
              </a:rPr>
              <a:t>Suggestions for Remote Work Adoption:</a:t>
            </a:r>
          </a:p>
          <a:p>
            <a:pPr>
              <a:lnSpc>
                <a:spcPct val="90000"/>
              </a:lnSpc>
              <a:spcAft>
                <a:spcPts val="600"/>
              </a:spcAft>
            </a:pPr>
            <a:r>
              <a:rPr lang="en-US" sz="1500" b="1" dirty="0">
                <a:effectLst/>
              </a:rPr>
              <a:t>Develop a Remote Work Policy (A clear one)</a:t>
            </a:r>
            <a:r>
              <a:rPr lang="en-US" sz="1500" dirty="0">
                <a:effectLst/>
              </a:rPr>
              <a:t>: Establish clear guidelines regarding expectations, tools, and collaboration strategies for remote employees.</a:t>
            </a:r>
          </a:p>
          <a:p>
            <a:pPr>
              <a:lnSpc>
                <a:spcPct val="90000"/>
              </a:lnSpc>
              <a:spcAft>
                <a:spcPts val="600"/>
              </a:spcAft>
            </a:pPr>
            <a:r>
              <a:rPr lang="en-US" sz="1500" b="1" dirty="0">
                <a:effectLst/>
              </a:rPr>
              <a:t>Utilize Technology</a:t>
            </a:r>
            <a:r>
              <a:rPr lang="en-US" sz="1500" dirty="0">
                <a:effectLst/>
              </a:rPr>
              <a:t>: Invest in project management tools, video conferencing platforms, and asynchronous communication to ensure effective collaboration, especially with offshore employes.</a:t>
            </a:r>
          </a:p>
          <a:p>
            <a:pPr>
              <a:lnSpc>
                <a:spcPct val="90000"/>
              </a:lnSpc>
              <a:spcAft>
                <a:spcPts val="600"/>
              </a:spcAft>
            </a:pPr>
            <a:r>
              <a:rPr lang="en-US" sz="1500" b="1" dirty="0">
                <a:effectLst/>
              </a:rPr>
              <a:t>Offer Flexibility to those who still onsite</a:t>
            </a:r>
            <a:r>
              <a:rPr lang="en-US" sz="1500" dirty="0">
                <a:effectLst/>
              </a:rPr>
              <a:t>: Provide employees the choice to work fully remote or hybrid to enhance satisfaction and productivity.</a:t>
            </a:r>
          </a:p>
          <a:p>
            <a:pPr>
              <a:lnSpc>
                <a:spcPct val="90000"/>
              </a:lnSpc>
              <a:spcAft>
                <a:spcPts val="600"/>
              </a:spcAft>
            </a:pPr>
            <a:endParaRPr lang="en-US" sz="1500" b="1" dirty="0">
              <a:effectLst/>
            </a:endParaRPr>
          </a:p>
          <a:p>
            <a:pPr>
              <a:lnSpc>
                <a:spcPct val="90000"/>
              </a:lnSpc>
              <a:spcAft>
                <a:spcPts val="600"/>
              </a:spcAft>
            </a:pPr>
            <a:r>
              <a:rPr lang="en-US" sz="1500" b="1" dirty="0">
                <a:effectLst/>
              </a:rPr>
              <a:t>Advantages of Remote Work (Cost related)</a:t>
            </a:r>
          </a:p>
          <a:p>
            <a:pPr>
              <a:lnSpc>
                <a:spcPct val="90000"/>
              </a:lnSpc>
              <a:spcAft>
                <a:spcPts val="600"/>
              </a:spcAft>
            </a:pPr>
            <a:r>
              <a:rPr lang="en-US" sz="1500" b="1" dirty="0">
                <a:effectLst/>
              </a:rPr>
              <a:t>Cost Savings:</a:t>
            </a:r>
            <a:endParaRPr lang="en-US" sz="1500" dirty="0">
              <a:effectLst/>
            </a:endParaRPr>
          </a:p>
          <a:p>
            <a:pPr indent="-228600">
              <a:lnSpc>
                <a:spcPct val="90000"/>
              </a:lnSpc>
              <a:spcAft>
                <a:spcPts val="600"/>
              </a:spcAft>
              <a:buFont typeface="Arial" panose="020B0604020202020204" pitchFamily="34" charset="0"/>
              <a:buChar char="•"/>
            </a:pPr>
            <a:r>
              <a:rPr lang="en-US" sz="1500" dirty="0">
                <a:effectLst/>
              </a:rPr>
              <a:t>Reduced need for office space, utilities, and other (especially rent) on-site expenses.</a:t>
            </a:r>
          </a:p>
          <a:p>
            <a:pPr indent="-228600">
              <a:lnSpc>
                <a:spcPct val="90000"/>
              </a:lnSpc>
              <a:spcAft>
                <a:spcPts val="600"/>
              </a:spcAft>
              <a:buFont typeface="Arial" panose="020B0604020202020204" pitchFamily="34" charset="0"/>
              <a:buChar char="•"/>
            </a:pPr>
            <a:r>
              <a:rPr lang="en-US" sz="1500" dirty="0">
                <a:effectLst/>
              </a:rPr>
              <a:t>Offshore employees may demand lower salaries compared to USA based employees, allowing cost-effective scaling.</a:t>
            </a:r>
          </a:p>
          <a:p>
            <a:pPr>
              <a:lnSpc>
                <a:spcPct val="90000"/>
              </a:lnSpc>
              <a:spcAft>
                <a:spcPts val="600"/>
              </a:spcAft>
            </a:pPr>
            <a:r>
              <a:rPr lang="en-US" sz="1500" b="1" dirty="0">
                <a:effectLst/>
              </a:rPr>
              <a:t>Access to a Global Talent:</a:t>
            </a:r>
            <a:endParaRPr lang="en-US" sz="1500" dirty="0">
              <a:effectLst/>
            </a:endParaRPr>
          </a:p>
          <a:p>
            <a:pPr indent="-228600">
              <a:lnSpc>
                <a:spcPct val="90000"/>
              </a:lnSpc>
              <a:spcAft>
                <a:spcPts val="600"/>
              </a:spcAft>
              <a:buFont typeface="Arial" panose="020B0604020202020204" pitchFamily="34" charset="0"/>
              <a:buChar char="•"/>
            </a:pPr>
            <a:r>
              <a:rPr lang="en-US" sz="1500" dirty="0">
                <a:effectLst/>
              </a:rPr>
              <a:t>Enables hiring from regions with high expertise at competitive salary levels, especially evident in the offshore salary trends from the data.</a:t>
            </a:r>
          </a:p>
          <a:p>
            <a:pPr>
              <a:lnSpc>
                <a:spcPct val="90000"/>
              </a:lnSpc>
              <a:spcAft>
                <a:spcPts val="600"/>
              </a:spcAft>
            </a:pPr>
            <a:r>
              <a:rPr lang="en-US" sz="1500" b="1" dirty="0">
                <a:effectLst/>
              </a:rPr>
              <a:t>Environmental Impact</a:t>
            </a:r>
            <a:endParaRPr lang="en-US" sz="1500" dirty="0">
              <a:effectLst/>
            </a:endParaRPr>
          </a:p>
          <a:p>
            <a:pPr indent="-228600">
              <a:lnSpc>
                <a:spcPct val="90000"/>
              </a:lnSpc>
              <a:spcAft>
                <a:spcPts val="600"/>
              </a:spcAft>
              <a:buFont typeface="Arial" panose="020B0604020202020204" pitchFamily="34" charset="0"/>
              <a:buChar char="•"/>
            </a:pPr>
            <a:r>
              <a:rPr lang="en-US" sz="1500" dirty="0">
                <a:effectLst/>
              </a:rPr>
              <a:t>Reduction in commuting and office energy consumption will potentially help to mitigate carbon footprint</a:t>
            </a:r>
          </a:p>
          <a:p>
            <a:pPr>
              <a:lnSpc>
                <a:spcPct val="90000"/>
              </a:lnSpc>
              <a:spcAft>
                <a:spcPts val="600"/>
              </a:spcAft>
            </a:pPr>
            <a:r>
              <a:rPr lang="en-US" sz="1500" b="1" dirty="0">
                <a:effectLst/>
              </a:rPr>
              <a:t>Enhanced Diversity</a:t>
            </a:r>
            <a:endParaRPr lang="en-US" sz="1500" dirty="0">
              <a:effectLst/>
            </a:endParaRPr>
          </a:p>
          <a:p>
            <a:pPr indent="-228600">
              <a:lnSpc>
                <a:spcPct val="90000"/>
              </a:lnSpc>
              <a:spcAft>
                <a:spcPts val="600"/>
              </a:spcAft>
              <a:buFont typeface="Arial" panose="020B0604020202020204" pitchFamily="34" charset="0"/>
              <a:buChar char="•"/>
            </a:pPr>
            <a:r>
              <a:rPr lang="en-US" sz="1500" dirty="0">
                <a:effectLst/>
              </a:rPr>
              <a:t>Diverse perspectives from international employees improve innovation and decision-making through the addition of new ways of thinking.</a:t>
            </a:r>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131734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8F59CF07-9E89-5259-0D7E-99F6C867A924}"/>
              </a:ext>
            </a:extLst>
          </p:cNvPr>
          <p:cNvSpPr txBox="1"/>
          <p:nvPr/>
        </p:nvSpPr>
        <p:spPr>
          <a:xfrm>
            <a:off x="828161" y="1088206"/>
            <a:ext cx="10515600" cy="4351338"/>
          </a:xfrm>
          <a:prstGeom prst="rect">
            <a:avLst/>
          </a:prstGeom>
        </p:spPr>
        <p:txBody>
          <a:bodyPr vert="horz" lIns="91440" tIns="45720" rIns="91440" bIns="45720" rtlCol="0">
            <a:normAutofit lnSpcReduction="10000"/>
          </a:bodyPr>
          <a:lstStyle/>
          <a:p>
            <a:pPr>
              <a:lnSpc>
                <a:spcPct val="90000"/>
              </a:lnSpc>
              <a:spcAft>
                <a:spcPts val="600"/>
              </a:spcAft>
            </a:pPr>
            <a:r>
              <a:rPr lang="en-US" sz="1400" b="1" dirty="0">
                <a:effectLst/>
              </a:rPr>
              <a:t>Disadvantages of Remote Work:</a:t>
            </a:r>
          </a:p>
          <a:p>
            <a:pPr>
              <a:lnSpc>
                <a:spcPct val="90000"/>
              </a:lnSpc>
              <a:spcAft>
                <a:spcPts val="600"/>
              </a:spcAft>
            </a:pPr>
            <a:r>
              <a:rPr lang="en-US" sz="1400" b="1" dirty="0">
                <a:effectLst/>
              </a:rPr>
              <a:t>Potential Communication Gaps</a:t>
            </a:r>
            <a:endParaRPr lang="en-US" sz="1400" dirty="0">
              <a:effectLst/>
            </a:endParaRPr>
          </a:p>
          <a:p>
            <a:pPr indent="-228600">
              <a:lnSpc>
                <a:spcPct val="90000"/>
              </a:lnSpc>
              <a:spcAft>
                <a:spcPts val="600"/>
              </a:spcAft>
              <a:buFont typeface="Arial" panose="020B0604020202020204" pitchFamily="34" charset="0"/>
              <a:buChar char="•"/>
            </a:pPr>
            <a:r>
              <a:rPr lang="en-US" sz="1400" dirty="0">
                <a:effectLst/>
              </a:rPr>
              <a:t>Without strong systems, remote teams may face challenges in coordination and communication in delicate projects.</a:t>
            </a:r>
          </a:p>
          <a:p>
            <a:pPr>
              <a:lnSpc>
                <a:spcPct val="90000"/>
              </a:lnSpc>
              <a:spcAft>
                <a:spcPts val="600"/>
              </a:spcAft>
            </a:pPr>
            <a:r>
              <a:rPr lang="en-US" sz="1400" b="1" dirty="0">
                <a:effectLst/>
              </a:rPr>
              <a:t>Cultural and Time Zone Differences</a:t>
            </a:r>
            <a:endParaRPr lang="en-US" sz="1400" dirty="0">
              <a:effectLst/>
            </a:endParaRPr>
          </a:p>
          <a:p>
            <a:pPr indent="-228600">
              <a:lnSpc>
                <a:spcPct val="90000"/>
              </a:lnSpc>
              <a:spcAft>
                <a:spcPts val="600"/>
              </a:spcAft>
              <a:buFont typeface="Arial" panose="020B0604020202020204" pitchFamily="34" charset="0"/>
              <a:buChar char="•"/>
            </a:pPr>
            <a:r>
              <a:rPr lang="en-US" sz="1400" dirty="0">
                <a:effectLst/>
              </a:rPr>
              <a:t>Hiring globally introduces potential misalignments in work hours and cultural misunderstandings (especially if the employees speak another language)</a:t>
            </a:r>
          </a:p>
          <a:p>
            <a:pPr>
              <a:lnSpc>
                <a:spcPct val="90000"/>
              </a:lnSpc>
              <a:spcAft>
                <a:spcPts val="600"/>
              </a:spcAft>
            </a:pPr>
            <a:r>
              <a:rPr lang="en-US" sz="1400" b="1" dirty="0">
                <a:effectLst/>
              </a:rPr>
              <a:t>Onboarding and Training Challenges (potentially but not certain)</a:t>
            </a:r>
            <a:endParaRPr lang="en-US" sz="1400" dirty="0">
              <a:effectLst/>
            </a:endParaRPr>
          </a:p>
          <a:p>
            <a:pPr indent="-228600">
              <a:lnSpc>
                <a:spcPct val="90000"/>
              </a:lnSpc>
              <a:spcAft>
                <a:spcPts val="600"/>
              </a:spcAft>
              <a:buFont typeface="Arial" panose="020B0604020202020204" pitchFamily="34" charset="0"/>
              <a:buChar char="•"/>
            </a:pPr>
            <a:r>
              <a:rPr lang="en-US" sz="1400" dirty="0">
                <a:effectLst/>
              </a:rPr>
              <a:t>New employees may find it harder to integrate and learn without in-person interactions.</a:t>
            </a:r>
          </a:p>
          <a:p>
            <a:pPr>
              <a:lnSpc>
                <a:spcPct val="90000"/>
              </a:lnSpc>
              <a:spcAft>
                <a:spcPts val="600"/>
              </a:spcAft>
            </a:pPr>
            <a:r>
              <a:rPr lang="en-US" sz="1400" b="1" dirty="0">
                <a:effectLst/>
              </a:rPr>
              <a:t>Security Risks (although this could happen on-site)</a:t>
            </a:r>
            <a:endParaRPr lang="en-US" sz="1400" dirty="0">
              <a:effectLst/>
            </a:endParaRPr>
          </a:p>
          <a:p>
            <a:pPr indent="-228600">
              <a:lnSpc>
                <a:spcPct val="90000"/>
              </a:lnSpc>
              <a:spcAft>
                <a:spcPts val="600"/>
              </a:spcAft>
              <a:buFont typeface="Arial" panose="020B0604020202020204" pitchFamily="34" charset="0"/>
              <a:buChar char="•"/>
            </a:pPr>
            <a:r>
              <a:rPr lang="en-US" sz="1400" dirty="0">
                <a:effectLst/>
              </a:rPr>
              <a:t>Handling sensitive data across remote environments increases cybersecurity concerns.</a:t>
            </a:r>
          </a:p>
          <a:p>
            <a:pPr>
              <a:lnSpc>
                <a:spcPct val="90000"/>
              </a:lnSpc>
              <a:spcAft>
                <a:spcPts val="600"/>
              </a:spcAft>
            </a:pPr>
            <a:r>
              <a:rPr lang="en-US" sz="1400" b="1" dirty="0">
                <a:effectLst/>
              </a:rPr>
              <a:t>Performance Tracking Difficulties</a:t>
            </a:r>
            <a:endParaRPr lang="en-US" sz="1400" dirty="0">
              <a:effectLst/>
            </a:endParaRPr>
          </a:p>
          <a:p>
            <a:pPr indent="-228600">
              <a:lnSpc>
                <a:spcPct val="90000"/>
              </a:lnSpc>
              <a:spcAft>
                <a:spcPts val="600"/>
              </a:spcAft>
              <a:buFont typeface="Arial" panose="020B0604020202020204" pitchFamily="34" charset="0"/>
              <a:buChar char="•"/>
            </a:pPr>
            <a:r>
              <a:rPr lang="en-US" sz="1400" dirty="0">
                <a:effectLst/>
              </a:rPr>
              <a:t>Measuring productivity remotely requires new tools and strategies, which may need investment.</a:t>
            </a:r>
          </a:p>
          <a:p>
            <a:pPr indent="-228600">
              <a:lnSpc>
                <a:spcPct val="90000"/>
              </a:lnSpc>
              <a:spcAft>
                <a:spcPts val="600"/>
              </a:spcAft>
              <a:buFont typeface="Arial" panose="020B0604020202020204" pitchFamily="34" charset="0"/>
              <a:buChar char="•"/>
            </a:pPr>
            <a:endParaRPr lang="en-US" sz="1400" b="1" dirty="0">
              <a:effectLst/>
            </a:endParaRPr>
          </a:p>
          <a:p>
            <a:pPr>
              <a:lnSpc>
                <a:spcPct val="90000"/>
              </a:lnSpc>
              <a:spcAft>
                <a:spcPts val="600"/>
              </a:spcAft>
            </a:pPr>
            <a:r>
              <a:rPr lang="en-US" sz="1600" b="1" dirty="0">
                <a:effectLst/>
              </a:rPr>
              <a:t>Final Recommendation</a:t>
            </a:r>
          </a:p>
          <a:p>
            <a:pPr>
              <a:lnSpc>
                <a:spcPct val="90000"/>
              </a:lnSpc>
              <a:spcAft>
                <a:spcPts val="600"/>
              </a:spcAft>
            </a:pPr>
            <a:r>
              <a:rPr lang="en-US" sz="1400" dirty="0">
                <a:effectLst/>
              </a:rPr>
              <a:t>Although the disadvantages are more, the data suggests that offshore salaries offer significant cost advantages (if the company bets for a more remote environment), outweighing the disadvantages, making remote work a strategic move for global talent acquisition. However, the company should adopt a hybrid model initially, leveraging both the benefits of flexibility and the structure of occasional in-person interactions to balance productivity and team cohesion.</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4490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440A9C8C-1CF7-3820-0BE4-9183C0480960}"/>
              </a:ext>
            </a:extLst>
          </p:cNvPr>
          <p:cNvSpPr txBox="1"/>
          <p:nvPr/>
        </p:nvSpPr>
        <p:spPr>
          <a:xfrm>
            <a:off x="697523" y="730355"/>
            <a:ext cx="10515600" cy="4351338"/>
          </a:xfrm>
          <a:prstGeom prst="rect">
            <a:avLst/>
          </a:prstGeom>
        </p:spPr>
        <p:txBody>
          <a:bodyPr vert="horz" lIns="91440" tIns="45720" rIns="91440" bIns="45720" rtlCol="0">
            <a:normAutofit/>
          </a:bodyPr>
          <a:lstStyle/>
          <a:p>
            <a:pPr>
              <a:lnSpc>
                <a:spcPct val="90000"/>
              </a:lnSpc>
              <a:spcAft>
                <a:spcPts val="600"/>
              </a:spcAft>
            </a:pPr>
            <a:r>
              <a:rPr lang="en-US" sz="1600" b="1" dirty="0"/>
              <a:t>Salary Distribution (USD)</a:t>
            </a:r>
          </a:p>
          <a:p>
            <a:pPr>
              <a:lnSpc>
                <a:spcPct val="90000"/>
              </a:lnSpc>
              <a:spcAft>
                <a:spcPts val="600"/>
              </a:spcAft>
            </a:pPr>
            <a:r>
              <a:rPr lang="en-US" sz="1400" b="1" dirty="0"/>
              <a:t>Description of the histogram</a:t>
            </a:r>
            <a:r>
              <a:rPr lang="en-US" sz="1400" dirty="0"/>
              <a:t>:</a:t>
            </a:r>
          </a:p>
          <a:p>
            <a:pPr indent="-228600">
              <a:lnSpc>
                <a:spcPct val="90000"/>
              </a:lnSpc>
              <a:spcAft>
                <a:spcPts val="600"/>
              </a:spcAft>
              <a:buFont typeface="Arial" panose="020B0604020202020204" pitchFamily="34" charset="0"/>
              <a:buChar char="•"/>
            </a:pPr>
            <a:r>
              <a:rPr lang="en-US" sz="1400" dirty="0"/>
              <a:t>This histogram show the overall distributions of salaries in US dollars for all employees in the provided dataset.</a:t>
            </a:r>
          </a:p>
          <a:p>
            <a:pPr>
              <a:lnSpc>
                <a:spcPct val="90000"/>
              </a:lnSpc>
              <a:spcAft>
                <a:spcPts val="600"/>
              </a:spcAft>
            </a:pPr>
            <a:r>
              <a:rPr lang="en-US" sz="1400" b="1" dirty="0"/>
              <a:t>Purpose of the histogram</a:t>
            </a:r>
            <a:r>
              <a:rPr lang="en-US" sz="1400" dirty="0"/>
              <a:t>: </a:t>
            </a:r>
          </a:p>
          <a:p>
            <a:pPr indent="-228600">
              <a:lnSpc>
                <a:spcPct val="90000"/>
              </a:lnSpc>
              <a:spcAft>
                <a:spcPts val="600"/>
              </a:spcAft>
              <a:buFont typeface="Arial" panose="020B0604020202020204" pitchFamily="34" charset="0"/>
              <a:buChar char="•"/>
            </a:pPr>
            <a:r>
              <a:rPr lang="en-US" sz="1400" dirty="0"/>
              <a:t>This histogram Helps identify the general trend (range and frequency) of salaries. </a:t>
            </a:r>
          </a:p>
          <a:p>
            <a:pPr indent="-228600">
              <a:lnSpc>
                <a:spcPct val="90000"/>
              </a:lnSpc>
              <a:spcAft>
                <a:spcPts val="600"/>
              </a:spcAft>
              <a:buFont typeface="Arial" panose="020B0604020202020204" pitchFamily="34" charset="0"/>
              <a:buChar char="•"/>
            </a:pPr>
            <a:r>
              <a:rPr lang="en-US" sz="1400" dirty="0"/>
              <a:t>Are most salaries grouped around a particular range </a:t>
            </a:r>
          </a:p>
          <a:p>
            <a:pPr>
              <a:lnSpc>
                <a:spcPct val="90000"/>
              </a:lnSpc>
              <a:spcAft>
                <a:spcPts val="600"/>
              </a:spcAft>
            </a:pPr>
            <a:r>
              <a:rPr lang="en-US" sz="1400" b="1" dirty="0"/>
              <a:t>Graph Description:</a:t>
            </a:r>
            <a:endParaRPr lang="en-US" sz="1400" dirty="0"/>
          </a:p>
          <a:p>
            <a:pPr indent="-228600">
              <a:lnSpc>
                <a:spcPct val="90000"/>
              </a:lnSpc>
              <a:spcAft>
                <a:spcPts val="600"/>
              </a:spcAft>
              <a:buFont typeface="Arial" panose="020B0604020202020204" pitchFamily="34" charset="0"/>
              <a:buChar char="•"/>
            </a:pPr>
            <a:r>
              <a:rPr lang="en-US" sz="1400" b="1" dirty="0"/>
              <a:t>X axis:</a:t>
            </a:r>
            <a:r>
              <a:rPr lang="en-US" sz="1400" dirty="0"/>
              <a:t> Salary in US dollars.</a:t>
            </a:r>
          </a:p>
          <a:p>
            <a:pPr indent="-228600">
              <a:lnSpc>
                <a:spcPct val="90000"/>
              </a:lnSpc>
              <a:spcAft>
                <a:spcPts val="600"/>
              </a:spcAft>
              <a:buFont typeface="Arial" panose="020B0604020202020204" pitchFamily="34" charset="0"/>
              <a:buChar char="•"/>
            </a:pPr>
            <a:r>
              <a:rPr lang="en-US" sz="1400" b="1" dirty="0"/>
              <a:t>Y axis:</a:t>
            </a:r>
            <a:r>
              <a:rPr lang="en-US" sz="1400" dirty="0"/>
              <a:t> Frequency of employees within each salary frequency (the cluster).</a:t>
            </a:r>
          </a:p>
          <a:p>
            <a:pPr indent="-228600">
              <a:lnSpc>
                <a:spcPct val="90000"/>
              </a:lnSpc>
              <a:spcAft>
                <a:spcPts val="600"/>
              </a:spcAft>
              <a:buFont typeface="Arial" panose="020B0604020202020204" pitchFamily="34" charset="0"/>
              <a:buChar char="•"/>
            </a:pPr>
            <a:r>
              <a:rPr lang="en-US" sz="1400" dirty="0"/>
              <a:t>Shows the overall spread of salaries for all employees in the dataset.</a:t>
            </a:r>
          </a:p>
          <a:p>
            <a:pPr>
              <a:lnSpc>
                <a:spcPct val="90000"/>
              </a:lnSpc>
              <a:spcAft>
                <a:spcPts val="600"/>
              </a:spcAft>
            </a:pPr>
            <a:r>
              <a:rPr lang="en-US" sz="1400" b="1" dirty="0"/>
              <a:t>Insights:</a:t>
            </a:r>
            <a:endParaRPr lang="en-US" sz="1400" dirty="0"/>
          </a:p>
          <a:p>
            <a:pPr marL="285750" indent="-285750">
              <a:lnSpc>
                <a:spcPct val="90000"/>
              </a:lnSpc>
              <a:spcAft>
                <a:spcPts val="600"/>
              </a:spcAft>
              <a:buFont typeface="Arial" panose="020B0604020202020204" pitchFamily="34" charset="0"/>
              <a:buChar char="•"/>
            </a:pPr>
            <a:r>
              <a:rPr lang="en-US" sz="1400" dirty="0"/>
              <a:t>You’ll (CEO) likely observe a right cluster distribution, indicating that most salaries are clustered around lower ranges, with fewer employees earning particularly high salaries.</a:t>
            </a:r>
          </a:p>
          <a:p>
            <a:pPr marL="285750" indent="-285750">
              <a:lnSpc>
                <a:spcPct val="90000"/>
              </a:lnSpc>
              <a:spcAft>
                <a:spcPts val="600"/>
              </a:spcAft>
              <a:buFont typeface="Arial" panose="020B0604020202020204" pitchFamily="34" charset="0"/>
              <a:buChar char="•"/>
            </a:pPr>
            <a:r>
              <a:rPr lang="en-US" sz="1400" dirty="0"/>
              <a:t>The range of salaries provides an idea of the typical earnings in the field of data science careers.</a:t>
            </a:r>
          </a:p>
          <a:p>
            <a:pPr marL="285750" indent="-285750">
              <a:lnSpc>
                <a:spcPct val="90000"/>
              </a:lnSpc>
              <a:spcAft>
                <a:spcPts val="600"/>
              </a:spcAft>
              <a:buFont typeface="Arial" panose="020B0604020202020204" pitchFamily="34" charset="0"/>
              <a:buChar char="•"/>
            </a:pPr>
            <a:r>
              <a:rPr lang="en-US" sz="1400" dirty="0"/>
              <a:t>We can identify salaries categorized as outliers (high-paying job positions) and consider these for positions requiring specialized skills.</a:t>
            </a:r>
          </a:p>
        </p:txBody>
      </p:sp>
    </p:spTree>
    <p:extLst>
      <p:ext uri="{BB962C8B-B14F-4D97-AF65-F5344CB8AC3E}">
        <p14:creationId xmlns:p14="http://schemas.microsoft.com/office/powerpoint/2010/main" val="342156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aph of a salary&#10;&#10;Description automatically generated">
            <a:extLst>
              <a:ext uri="{FF2B5EF4-FFF2-40B4-BE49-F238E27FC236}">
                <a16:creationId xmlns:a16="http://schemas.microsoft.com/office/drawing/2014/main" id="{38BD6DB8-1946-00A7-3577-BE8891BE8367}"/>
              </a:ext>
            </a:extLst>
          </p:cNvPr>
          <p:cNvPicPr>
            <a:picLocks noChangeAspect="1"/>
          </p:cNvPicPr>
          <p:nvPr/>
        </p:nvPicPr>
        <p:blipFill>
          <a:blip r:embed="rId2"/>
          <a:srcRect t="5640" r="1" b="1"/>
          <a:stretch/>
        </p:blipFill>
        <p:spPr>
          <a:xfrm>
            <a:off x="196850" y="173518"/>
            <a:ext cx="11798300" cy="6512763"/>
          </a:xfrm>
          <a:prstGeom prst="rect">
            <a:avLst/>
          </a:prstGeom>
        </p:spPr>
      </p:pic>
    </p:spTree>
    <p:extLst>
      <p:ext uri="{BB962C8B-B14F-4D97-AF65-F5344CB8AC3E}">
        <p14:creationId xmlns:p14="http://schemas.microsoft.com/office/powerpoint/2010/main" val="105017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F9E67DF8-E8B4-A9CA-E60A-96C039AF9B03}"/>
              </a:ext>
            </a:extLst>
          </p:cNvPr>
          <p:cNvSpPr txBox="1"/>
          <p:nvPr/>
        </p:nvSpPr>
        <p:spPr>
          <a:xfrm>
            <a:off x="4095633" y="480813"/>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1600" b="1" dirty="0">
                <a:effectLst/>
              </a:rPr>
              <a:t>Salary Comparison histogram USA Based vs Offshore </a:t>
            </a:r>
            <a:endParaRPr lang="en-US" b="1" dirty="0">
              <a:effectLst/>
            </a:endParaRPr>
          </a:p>
          <a:p>
            <a:pPr>
              <a:lnSpc>
                <a:spcPct val="90000"/>
              </a:lnSpc>
              <a:spcAft>
                <a:spcPts val="600"/>
              </a:spcAft>
            </a:pPr>
            <a:r>
              <a:rPr lang="en-US" sz="1400" b="1" dirty="0">
                <a:effectLst/>
              </a:rPr>
              <a:t>Description:</a:t>
            </a:r>
            <a:r>
              <a:rPr lang="en-US" sz="1400" dirty="0">
                <a:effectLst/>
              </a:rPr>
              <a:t> </a:t>
            </a:r>
          </a:p>
          <a:p>
            <a:pPr marL="285750" indent="-285750">
              <a:lnSpc>
                <a:spcPct val="90000"/>
              </a:lnSpc>
              <a:spcAft>
                <a:spcPts val="600"/>
              </a:spcAft>
              <a:buFont typeface="Arial" panose="020B0604020202020204" pitchFamily="34" charset="0"/>
              <a:buChar char="•"/>
            </a:pPr>
            <a:r>
              <a:rPr lang="en-US" sz="1400" dirty="0">
                <a:effectLst/>
              </a:rPr>
              <a:t>This histogram compares the salary distributions for employees based in the United States in contrast to those who are offshore.</a:t>
            </a:r>
          </a:p>
          <a:p>
            <a:pPr>
              <a:lnSpc>
                <a:spcPct val="90000"/>
              </a:lnSpc>
              <a:spcAft>
                <a:spcPts val="600"/>
              </a:spcAft>
            </a:pPr>
            <a:r>
              <a:rPr lang="en-US" sz="1400" b="1" dirty="0">
                <a:effectLst/>
              </a:rPr>
              <a:t>Graph Description:</a:t>
            </a:r>
            <a:endParaRPr lang="en-US" sz="1400" dirty="0">
              <a:effectLst/>
            </a:endParaRPr>
          </a:p>
          <a:p>
            <a:pPr>
              <a:lnSpc>
                <a:spcPct val="90000"/>
              </a:lnSpc>
              <a:spcAft>
                <a:spcPts val="600"/>
              </a:spcAft>
            </a:pPr>
            <a:r>
              <a:rPr lang="en-US" sz="1400" dirty="0">
                <a:effectLst/>
              </a:rPr>
              <a:t>•</a:t>
            </a:r>
            <a:r>
              <a:rPr lang="en-US" sz="1400" b="1" dirty="0">
                <a:effectLst/>
              </a:rPr>
              <a:t>X-axis: </a:t>
            </a:r>
            <a:r>
              <a:rPr lang="en-US" sz="1400" dirty="0">
                <a:effectLst/>
              </a:rPr>
              <a:t>Salary in US dollars</a:t>
            </a:r>
          </a:p>
          <a:p>
            <a:pPr>
              <a:lnSpc>
                <a:spcPct val="90000"/>
              </a:lnSpc>
              <a:spcAft>
                <a:spcPts val="600"/>
              </a:spcAft>
            </a:pPr>
            <a:r>
              <a:rPr lang="en-US" sz="1400" dirty="0">
                <a:effectLst/>
              </a:rPr>
              <a:t>•</a:t>
            </a:r>
            <a:r>
              <a:rPr lang="en-US" sz="1400" b="1" dirty="0">
                <a:effectLst/>
              </a:rPr>
              <a:t>Y-axis: </a:t>
            </a:r>
            <a:r>
              <a:rPr lang="en-US" sz="1400" dirty="0">
                <a:effectLst/>
              </a:rPr>
              <a:t>Frequency of employees</a:t>
            </a:r>
          </a:p>
          <a:p>
            <a:pPr>
              <a:lnSpc>
                <a:spcPct val="90000"/>
              </a:lnSpc>
              <a:spcAft>
                <a:spcPts val="600"/>
              </a:spcAft>
            </a:pPr>
            <a:r>
              <a:rPr lang="en-US" sz="1400" dirty="0">
                <a:effectLst/>
              </a:rPr>
              <a:t>•Two overlaid in this histograms showing the salary distributions for U.S.-based employees versus offshore ones.</a:t>
            </a:r>
          </a:p>
          <a:p>
            <a:pPr>
              <a:lnSpc>
                <a:spcPct val="90000"/>
              </a:lnSpc>
              <a:spcAft>
                <a:spcPts val="600"/>
              </a:spcAft>
            </a:pPr>
            <a:r>
              <a:rPr lang="en-US" sz="1400" b="1" dirty="0">
                <a:effectLst/>
              </a:rPr>
              <a:t>Insights:</a:t>
            </a:r>
            <a:endParaRPr lang="en-US" sz="1400" dirty="0">
              <a:effectLst/>
            </a:endParaRPr>
          </a:p>
          <a:p>
            <a:pPr>
              <a:lnSpc>
                <a:spcPct val="90000"/>
              </a:lnSpc>
              <a:spcAft>
                <a:spcPts val="600"/>
              </a:spcAft>
            </a:pPr>
            <a:r>
              <a:rPr lang="en-US" sz="1400" dirty="0">
                <a:effectLst/>
              </a:rPr>
              <a:t>•</a:t>
            </a:r>
            <a:r>
              <a:rPr lang="en-US" sz="1400" b="1" dirty="0">
                <a:effectLst/>
              </a:rPr>
              <a:t>US-Based Salaries</a:t>
            </a:r>
            <a:r>
              <a:rPr lang="en-US" sz="1400" dirty="0">
                <a:effectLst/>
              </a:rPr>
              <a:t>: </a:t>
            </a:r>
            <a:r>
              <a:rPr lang="en-US" sz="1400" dirty="0" err="1">
                <a:effectLst/>
              </a:rPr>
              <a:t>Typicallyhigher</a:t>
            </a:r>
            <a:r>
              <a:rPr lang="en-US" sz="1400" dirty="0">
                <a:effectLst/>
              </a:rPr>
              <a:t> due to a competitive market and cost of living.</a:t>
            </a:r>
          </a:p>
          <a:p>
            <a:pPr>
              <a:lnSpc>
                <a:spcPct val="90000"/>
              </a:lnSpc>
              <a:spcAft>
                <a:spcPts val="600"/>
              </a:spcAft>
            </a:pPr>
            <a:r>
              <a:rPr lang="en-US" sz="1400" dirty="0">
                <a:effectLst/>
              </a:rPr>
              <a:t>•</a:t>
            </a:r>
            <a:r>
              <a:rPr lang="en-US" sz="1400" b="1" dirty="0">
                <a:effectLst/>
              </a:rPr>
              <a:t>Offshore Salaries</a:t>
            </a:r>
            <a:r>
              <a:rPr lang="en-US" sz="1400" dirty="0">
                <a:effectLst/>
              </a:rPr>
              <a:t>: Tend to be lower, providing cost advantages for the company.</a:t>
            </a:r>
          </a:p>
        </p:txBody>
      </p:sp>
    </p:spTree>
    <p:extLst>
      <p:ext uri="{BB962C8B-B14F-4D97-AF65-F5344CB8AC3E}">
        <p14:creationId xmlns:p14="http://schemas.microsoft.com/office/powerpoint/2010/main" val="3902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64B289-C0D8-DF44-9FB0-947ABDD6F6D9}"/>
              </a:ext>
            </a:extLst>
          </p:cNvPr>
          <p:cNvPicPr>
            <a:picLocks noChangeAspect="1"/>
          </p:cNvPicPr>
          <p:nvPr/>
        </p:nvPicPr>
        <p:blipFill>
          <a:blip r:embed="rId2"/>
          <a:stretch>
            <a:fillRect/>
          </a:stretch>
        </p:blipFill>
        <p:spPr>
          <a:xfrm>
            <a:off x="1709333" y="643466"/>
            <a:ext cx="8773333" cy="5571067"/>
          </a:xfrm>
          <a:prstGeom prst="rect">
            <a:avLst/>
          </a:prstGeom>
        </p:spPr>
      </p:pic>
    </p:spTree>
    <p:extLst>
      <p:ext uri="{BB962C8B-B14F-4D97-AF65-F5344CB8AC3E}">
        <p14:creationId xmlns:p14="http://schemas.microsoft.com/office/powerpoint/2010/main" val="60288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14A131F6-F9DF-5D68-BBA6-3A8FD947229F}"/>
              </a:ext>
            </a:extLst>
          </p:cNvPr>
          <p:cNvSpPr txBox="1"/>
          <p:nvPr/>
        </p:nvSpPr>
        <p:spPr>
          <a:xfrm>
            <a:off x="4167272" y="53105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1600" b="1" dirty="0">
                <a:effectLst/>
              </a:rPr>
              <a:t>Salary Distribution by Experience Level</a:t>
            </a:r>
            <a:endParaRPr lang="en-US" sz="1500" dirty="0">
              <a:effectLst/>
            </a:endParaRPr>
          </a:p>
          <a:p>
            <a:pPr>
              <a:lnSpc>
                <a:spcPct val="90000"/>
              </a:lnSpc>
              <a:spcAft>
                <a:spcPts val="600"/>
              </a:spcAft>
            </a:pPr>
            <a:r>
              <a:rPr lang="en-US" sz="1500" b="1" dirty="0">
                <a:effectLst/>
              </a:rPr>
              <a:t>Description of the histogram</a:t>
            </a:r>
            <a:r>
              <a:rPr lang="en-US" sz="1500" dirty="0">
                <a:effectLst/>
              </a:rPr>
              <a:t>: </a:t>
            </a:r>
          </a:p>
          <a:p>
            <a:pPr marL="285750" indent="-285750">
              <a:lnSpc>
                <a:spcPct val="90000"/>
              </a:lnSpc>
              <a:spcAft>
                <a:spcPts val="600"/>
              </a:spcAft>
              <a:buFont typeface="Arial" panose="020B0604020202020204" pitchFamily="34" charset="0"/>
              <a:buChar char="•"/>
            </a:pPr>
            <a:r>
              <a:rPr lang="en-US" sz="1500" dirty="0">
                <a:effectLst/>
              </a:rPr>
              <a:t>This histogram divides the salary data based on experience levels (Entry-level, Mid-level, Senior-level, Executive level). Each group has its own colors.</a:t>
            </a:r>
          </a:p>
          <a:p>
            <a:pPr>
              <a:lnSpc>
                <a:spcPct val="90000"/>
              </a:lnSpc>
              <a:spcAft>
                <a:spcPts val="600"/>
              </a:spcAft>
            </a:pPr>
            <a:endParaRPr lang="en-US" sz="1500" b="1" dirty="0">
              <a:effectLst/>
            </a:endParaRPr>
          </a:p>
          <a:p>
            <a:pPr>
              <a:lnSpc>
                <a:spcPct val="90000"/>
              </a:lnSpc>
              <a:spcAft>
                <a:spcPts val="600"/>
              </a:spcAft>
            </a:pPr>
            <a:r>
              <a:rPr lang="en-US" sz="1500" b="1" dirty="0">
                <a:effectLst/>
              </a:rPr>
              <a:t>Insight 1</a:t>
            </a:r>
            <a:r>
              <a:rPr lang="en-US" sz="1500" dirty="0">
                <a:effectLst/>
              </a:rPr>
              <a:t>: This allows you to see trends, such as higher salaries for Senior and Executive roles, and helps ensure that the company offers competitive rates for various experience levels.</a:t>
            </a:r>
          </a:p>
          <a:p>
            <a:pPr>
              <a:lnSpc>
                <a:spcPct val="90000"/>
              </a:lnSpc>
              <a:spcAft>
                <a:spcPts val="600"/>
              </a:spcAft>
            </a:pPr>
            <a:endParaRPr lang="en-US" sz="1500" b="1" dirty="0">
              <a:effectLst/>
            </a:endParaRPr>
          </a:p>
          <a:p>
            <a:pPr>
              <a:lnSpc>
                <a:spcPct val="90000"/>
              </a:lnSpc>
              <a:spcAft>
                <a:spcPts val="600"/>
              </a:spcAft>
            </a:pPr>
            <a:r>
              <a:rPr lang="en-US" sz="1500" b="1" dirty="0">
                <a:effectLst/>
              </a:rPr>
              <a:t>Graph Description:</a:t>
            </a:r>
            <a:endParaRPr lang="en-US" sz="1500" dirty="0">
              <a:effectLst/>
            </a:endParaRPr>
          </a:p>
          <a:p>
            <a:pPr>
              <a:lnSpc>
                <a:spcPct val="90000"/>
              </a:lnSpc>
              <a:spcAft>
                <a:spcPts val="600"/>
              </a:spcAft>
            </a:pPr>
            <a:r>
              <a:rPr lang="en-US" sz="1500" dirty="0">
                <a:effectLst/>
              </a:rPr>
              <a:t>•</a:t>
            </a:r>
            <a:r>
              <a:rPr lang="en-US" sz="1500" b="1" dirty="0">
                <a:effectLst/>
              </a:rPr>
              <a:t>X-axis: </a:t>
            </a:r>
            <a:r>
              <a:rPr lang="en-US" sz="1500" dirty="0">
                <a:effectLst/>
              </a:rPr>
              <a:t>Salary in US dollars.</a:t>
            </a:r>
          </a:p>
          <a:p>
            <a:pPr>
              <a:lnSpc>
                <a:spcPct val="90000"/>
              </a:lnSpc>
              <a:spcAft>
                <a:spcPts val="600"/>
              </a:spcAft>
            </a:pPr>
            <a:r>
              <a:rPr lang="en-US" sz="1500" dirty="0">
                <a:effectLst/>
              </a:rPr>
              <a:t>•</a:t>
            </a:r>
            <a:r>
              <a:rPr lang="en-US" sz="1500" b="1" dirty="0">
                <a:effectLst/>
              </a:rPr>
              <a:t>Y-axis:</a:t>
            </a:r>
            <a:r>
              <a:rPr lang="en-US" sz="1500" dirty="0">
                <a:effectLst/>
              </a:rPr>
              <a:t> Frequency of employees.</a:t>
            </a:r>
          </a:p>
          <a:p>
            <a:pPr>
              <a:lnSpc>
                <a:spcPct val="90000"/>
              </a:lnSpc>
              <a:spcAft>
                <a:spcPts val="600"/>
              </a:spcAft>
            </a:pPr>
            <a:r>
              <a:rPr lang="en-US" sz="1500" dirty="0">
                <a:effectLst/>
              </a:rPr>
              <a:t>•Colored bars show the distribution for different experience levels (Entry-level, Mid-level, Senior, and Executive)</a:t>
            </a:r>
          </a:p>
          <a:p>
            <a:pPr>
              <a:lnSpc>
                <a:spcPct val="90000"/>
              </a:lnSpc>
              <a:spcAft>
                <a:spcPts val="600"/>
              </a:spcAft>
            </a:pPr>
            <a:r>
              <a:rPr lang="en-US" sz="1500" b="1" dirty="0">
                <a:effectLst/>
              </a:rPr>
              <a:t>Insights 2:</a:t>
            </a:r>
            <a:endParaRPr lang="en-US" sz="1500" dirty="0">
              <a:effectLst/>
            </a:endParaRPr>
          </a:p>
          <a:p>
            <a:pPr>
              <a:lnSpc>
                <a:spcPct val="90000"/>
              </a:lnSpc>
              <a:spcAft>
                <a:spcPts val="600"/>
              </a:spcAft>
            </a:pPr>
            <a:r>
              <a:rPr lang="en-US" sz="1500" dirty="0">
                <a:effectLst/>
              </a:rPr>
              <a:t>•</a:t>
            </a:r>
            <a:r>
              <a:rPr lang="en-US" sz="1500" b="1" dirty="0">
                <a:effectLst/>
              </a:rPr>
              <a:t>Entry-Level or (EN): </a:t>
            </a:r>
            <a:r>
              <a:rPr lang="en-US" sz="1500" dirty="0">
                <a:effectLst/>
              </a:rPr>
              <a:t>Salaries are concentrated at the lower range, which is expected.</a:t>
            </a:r>
          </a:p>
          <a:p>
            <a:pPr>
              <a:lnSpc>
                <a:spcPct val="90000"/>
              </a:lnSpc>
              <a:spcAft>
                <a:spcPts val="600"/>
              </a:spcAft>
            </a:pPr>
            <a:r>
              <a:rPr lang="en-US" sz="1500" dirty="0">
                <a:effectLst/>
              </a:rPr>
              <a:t>•</a:t>
            </a:r>
            <a:r>
              <a:rPr lang="en-US" sz="1500" b="1" dirty="0">
                <a:effectLst/>
              </a:rPr>
              <a:t>Senior/Executive (SE/EX): </a:t>
            </a:r>
            <a:r>
              <a:rPr lang="en-US" sz="1500" dirty="0">
                <a:effectLst/>
              </a:rPr>
              <a:t>Salaries tend to occupy the higher range.</a:t>
            </a:r>
          </a:p>
          <a:p>
            <a:pPr>
              <a:lnSpc>
                <a:spcPct val="90000"/>
              </a:lnSpc>
              <a:spcAft>
                <a:spcPts val="600"/>
              </a:spcAft>
            </a:pPr>
            <a:r>
              <a:rPr lang="en-US" sz="1500" dirty="0">
                <a:effectLst/>
              </a:rPr>
              <a:t>•The histogram highlights how experience correlates with salary.</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211993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01221-8D60-EFF2-8B31-D0D518852027}"/>
              </a:ext>
            </a:extLst>
          </p:cNvPr>
          <p:cNvPicPr>
            <a:picLocks noChangeAspect="1"/>
          </p:cNvPicPr>
          <p:nvPr/>
        </p:nvPicPr>
        <p:blipFill>
          <a:blip r:embed="rId2"/>
          <a:stretch>
            <a:fillRect/>
          </a:stretch>
        </p:blipFill>
        <p:spPr>
          <a:xfrm>
            <a:off x="1603204" y="643466"/>
            <a:ext cx="8985591" cy="5571067"/>
          </a:xfrm>
          <a:prstGeom prst="rect">
            <a:avLst/>
          </a:prstGeom>
        </p:spPr>
      </p:pic>
    </p:spTree>
    <p:extLst>
      <p:ext uri="{BB962C8B-B14F-4D97-AF65-F5344CB8AC3E}">
        <p14:creationId xmlns:p14="http://schemas.microsoft.com/office/powerpoint/2010/main" val="140734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09840115-79CF-C630-56E5-59D329008F07}"/>
              </a:ext>
            </a:extLst>
          </p:cNvPr>
          <p:cNvSpPr txBox="1"/>
          <p:nvPr/>
        </p:nvSpPr>
        <p:spPr>
          <a:xfrm>
            <a:off x="4167272" y="510958"/>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1600" b="1" dirty="0">
                <a:effectLst/>
              </a:rPr>
              <a:t>Remote Work Ratios</a:t>
            </a:r>
            <a:endParaRPr lang="en-US" sz="1600" dirty="0">
              <a:effectLst/>
            </a:endParaRPr>
          </a:p>
          <a:p>
            <a:pPr indent="-228600">
              <a:lnSpc>
                <a:spcPct val="90000"/>
              </a:lnSpc>
              <a:spcAft>
                <a:spcPts val="600"/>
              </a:spcAft>
              <a:buFont typeface="Arial" panose="020B0604020202020204" pitchFamily="34" charset="0"/>
              <a:buChar char="•"/>
            </a:pPr>
            <a:r>
              <a:rPr lang="en-US" sz="1400" dirty="0">
                <a:effectLst/>
              </a:rPr>
              <a:t>This histogram shows the frequency of different remote work ratios (no remote work, partially remote, fully remote).</a:t>
            </a:r>
          </a:p>
          <a:p>
            <a:pPr indent="-228600">
              <a:lnSpc>
                <a:spcPct val="90000"/>
              </a:lnSpc>
              <a:spcAft>
                <a:spcPts val="600"/>
              </a:spcAft>
              <a:buFont typeface="Arial" panose="020B0604020202020204" pitchFamily="34" charset="0"/>
              <a:buChar char="•"/>
            </a:pPr>
            <a:r>
              <a:rPr lang="en-US" sz="1400" dirty="0">
                <a:effectLst/>
              </a:rPr>
              <a:t>Understand how many employees work remotely and to what extent.</a:t>
            </a:r>
          </a:p>
          <a:p>
            <a:pPr indent="-228600">
              <a:lnSpc>
                <a:spcPct val="90000"/>
              </a:lnSpc>
              <a:spcAft>
                <a:spcPts val="600"/>
              </a:spcAft>
              <a:buFont typeface="Arial" panose="020B0604020202020204" pitchFamily="34" charset="0"/>
              <a:buChar char="•"/>
            </a:pPr>
            <a:r>
              <a:rPr lang="en-US" sz="1400" dirty="0">
                <a:effectLst/>
              </a:rPr>
              <a:t>Assess if there is any correlation between remote work and salary.</a:t>
            </a:r>
          </a:p>
          <a:p>
            <a:pPr>
              <a:lnSpc>
                <a:spcPct val="90000"/>
              </a:lnSpc>
              <a:spcAft>
                <a:spcPts val="600"/>
              </a:spcAft>
            </a:pPr>
            <a:r>
              <a:rPr lang="en-US" sz="1400" b="1" dirty="0">
                <a:effectLst/>
              </a:rPr>
              <a:t>Insights</a:t>
            </a:r>
            <a:r>
              <a:rPr lang="en-US" sz="1400" dirty="0">
                <a:effectLst/>
              </a:rPr>
              <a:t>: If remote work is prevalent, the company could leverage this to attract talent by offering flexible work arrangements regardless if they are based in the USA or not.</a:t>
            </a:r>
          </a:p>
          <a:p>
            <a:pPr indent="-228600">
              <a:lnSpc>
                <a:spcPct val="90000"/>
              </a:lnSpc>
              <a:spcAft>
                <a:spcPts val="600"/>
              </a:spcAft>
              <a:buFont typeface="Arial" panose="020B0604020202020204" pitchFamily="34" charset="0"/>
              <a:buChar char="•"/>
            </a:pPr>
            <a:r>
              <a:rPr lang="en-US" sz="1400" b="1" dirty="0">
                <a:effectLst/>
              </a:rPr>
              <a:t>Graph Description:</a:t>
            </a:r>
            <a:endParaRPr lang="en-US" sz="1400" dirty="0">
              <a:effectLst/>
            </a:endParaRPr>
          </a:p>
          <a:p>
            <a:pPr indent="-228600">
              <a:lnSpc>
                <a:spcPct val="90000"/>
              </a:lnSpc>
              <a:spcAft>
                <a:spcPts val="600"/>
              </a:spcAft>
              <a:buFont typeface="Arial" panose="020B0604020202020204" pitchFamily="34" charset="0"/>
              <a:buChar char="•"/>
            </a:pPr>
            <a:r>
              <a:rPr lang="en-US" sz="1400" b="1" dirty="0">
                <a:effectLst/>
              </a:rPr>
              <a:t>X-axis:</a:t>
            </a:r>
            <a:r>
              <a:rPr lang="en-US" sz="1400" dirty="0">
                <a:effectLst/>
              </a:rPr>
              <a:t> Percentage of remote work (0, 50, 100 percent).</a:t>
            </a:r>
          </a:p>
          <a:p>
            <a:pPr indent="-228600">
              <a:lnSpc>
                <a:spcPct val="90000"/>
              </a:lnSpc>
              <a:spcAft>
                <a:spcPts val="600"/>
              </a:spcAft>
              <a:buFont typeface="Arial" panose="020B0604020202020204" pitchFamily="34" charset="0"/>
              <a:buChar char="•"/>
            </a:pPr>
            <a:r>
              <a:rPr lang="en-US" sz="1400" b="1" dirty="0">
                <a:effectLst/>
              </a:rPr>
              <a:t>Y-axis:</a:t>
            </a:r>
            <a:r>
              <a:rPr lang="en-US" sz="1400" dirty="0">
                <a:effectLst/>
              </a:rPr>
              <a:t> Frequency of employees.</a:t>
            </a:r>
          </a:p>
          <a:p>
            <a:pPr>
              <a:lnSpc>
                <a:spcPct val="90000"/>
              </a:lnSpc>
              <a:spcAft>
                <a:spcPts val="600"/>
              </a:spcAft>
            </a:pPr>
            <a:r>
              <a:rPr lang="en-US" sz="1400" b="1" dirty="0">
                <a:effectLst/>
              </a:rPr>
              <a:t>0% or No Remote Work:</a:t>
            </a:r>
            <a:r>
              <a:rPr lang="en-US" sz="1400" dirty="0">
                <a:effectLst/>
              </a:rPr>
              <a:t> Indicates onsite roles, which may have different payments, </a:t>
            </a:r>
            <a:r>
              <a:rPr lang="en-US" sz="1400" b="1" dirty="0">
                <a:effectLst/>
              </a:rPr>
              <a:t>50% or Hybrid Work:</a:t>
            </a:r>
            <a:r>
              <a:rPr lang="en-US" sz="1400" dirty="0">
                <a:effectLst/>
              </a:rPr>
              <a:t> Shows a balance between remote and office work, </a:t>
            </a:r>
            <a:r>
              <a:rPr lang="en-US" sz="1400" b="1" dirty="0">
                <a:effectLst/>
              </a:rPr>
              <a:t>100% Fully Remote:</a:t>
            </a:r>
            <a:r>
              <a:rPr lang="en-US" sz="1400" dirty="0">
                <a:effectLst/>
              </a:rPr>
              <a:t> This growing trend, is potentially associated with cost savings and global talent options.</a:t>
            </a:r>
          </a:p>
          <a:p>
            <a:pPr>
              <a:lnSpc>
                <a:spcPct val="90000"/>
              </a:lnSpc>
              <a:spcAft>
                <a:spcPts val="600"/>
              </a:spcAft>
            </a:pPr>
            <a:r>
              <a:rPr lang="en-US" sz="1400" b="1" dirty="0">
                <a:effectLst/>
              </a:rPr>
              <a:t>Deeper insights (Key Observations):</a:t>
            </a:r>
          </a:p>
          <a:p>
            <a:pPr marL="285750" indent="-285750">
              <a:lnSpc>
                <a:spcPct val="90000"/>
              </a:lnSpc>
              <a:spcAft>
                <a:spcPts val="600"/>
              </a:spcAft>
              <a:buFont typeface="Arial" panose="020B0604020202020204" pitchFamily="34" charset="0"/>
              <a:buChar char="•"/>
            </a:pPr>
            <a:r>
              <a:rPr lang="en-US" sz="1400" dirty="0">
                <a:effectLst/>
              </a:rPr>
              <a:t>A significant peak at </a:t>
            </a:r>
            <a:r>
              <a:rPr lang="en-US" sz="1400" b="1" dirty="0">
                <a:effectLst/>
              </a:rPr>
              <a:t>100%</a:t>
            </a:r>
            <a:r>
              <a:rPr lang="en-US" sz="1400" dirty="0">
                <a:effectLst/>
              </a:rPr>
              <a:t> suggests a growing preference for fully remote roles, which aligns with industry trends of increased remote work opportunities.</a:t>
            </a:r>
          </a:p>
          <a:p>
            <a:pPr marL="285750" indent="-285750">
              <a:lnSpc>
                <a:spcPct val="90000"/>
              </a:lnSpc>
              <a:spcAft>
                <a:spcPts val="600"/>
              </a:spcAft>
              <a:buFont typeface="Arial" panose="020B0604020202020204" pitchFamily="34" charset="0"/>
              <a:buChar char="•"/>
            </a:pPr>
            <a:r>
              <a:rPr lang="en-US" sz="1400" dirty="0">
                <a:effectLst/>
              </a:rPr>
              <a:t>A large proportion of roles categorized as </a:t>
            </a:r>
            <a:r>
              <a:rPr lang="en-US" sz="1400" b="1" dirty="0">
                <a:effectLst/>
              </a:rPr>
              <a:t>100% remote</a:t>
            </a:r>
            <a:r>
              <a:rPr lang="en-US" sz="1400" dirty="0">
                <a:effectLst/>
              </a:rPr>
              <a:t> suggests that many companies are embracing remote work, possibly tapping into a global talent pool and reducing overhead costs associated with physical offices.</a:t>
            </a:r>
          </a:p>
        </p:txBody>
      </p:sp>
    </p:spTree>
    <p:extLst>
      <p:ext uri="{BB962C8B-B14F-4D97-AF65-F5344CB8AC3E}">
        <p14:creationId xmlns:p14="http://schemas.microsoft.com/office/powerpoint/2010/main" val="411547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180EE5-2A60-9DF2-C09E-F2BF7B987B54}"/>
              </a:ext>
            </a:extLst>
          </p:cNvPr>
          <p:cNvPicPr>
            <a:picLocks noChangeAspect="1"/>
          </p:cNvPicPr>
          <p:nvPr/>
        </p:nvPicPr>
        <p:blipFill>
          <a:blip r:embed="rId2"/>
          <a:stretch>
            <a:fillRect/>
          </a:stretch>
        </p:blipFill>
        <p:spPr>
          <a:xfrm>
            <a:off x="1709333" y="643466"/>
            <a:ext cx="8773333" cy="5571067"/>
          </a:xfrm>
          <a:prstGeom prst="rect">
            <a:avLst/>
          </a:prstGeom>
        </p:spPr>
      </p:pic>
    </p:spTree>
    <p:extLst>
      <p:ext uri="{BB962C8B-B14F-4D97-AF65-F5344CB8AC3E}">
        <p14:creationId xmlns:p14="http://schemas.microsoft.com/office/powerpoint/2010/main" val="352891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8529</TotalTime>
  <Words>1514</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Project 1 R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A Arana</dc:creator>
  <cp:lastModifiedBy>Daniel A Arana</cp:lastModifiedBy>
  <cp:revision>1</cp:revision>
  <dcterms:created xsi:type="dcterms:W3CDTF">2024-11-19T02:15:19Z</dcterms:created>
  <dcterms:modified xsi:type="dcterms:W3CDTF">2024-11-25T00:25:10Z</dcterms:modified>
</cp:coreProperties>
</file>