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45" r:id="rId2"/>
    <p:sldId id="3323" r:id="rId3"/>
    <p:sldId id="269" r:id="rId4"/>
    <p:sldId id="332" r:id="rId5"/>
    <p:sldId id="3322" r:id="rId6"/>
    <p:sldId id="30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 varScale="1">
        <p:scale>
          <a:sx n="60" d="100"/>
          <a:sy n="60" d="100"/>
        </p:scale>
        <p:origin x="6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BD5C69-6E43-4898-A438-3CE4A8D71A70}" type="doc">
      <dgm:prSet loTypeId="urn:microsoft.com/office/officeart/2005/8/layout/chart3" loCatId="cycle" qsTypeId="urn:microsoft.com/office/officeart/2005/8/quickstyle/simple2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EBC9FB4B-D9A6-418F-B007-38761E3C5188}">
      <dgm:prSet phldrT="[Text]" custT="1"/>
      <dgm:spPr/>
      <dgm:t>
        <a:bodyPr/>
        <a:lstStyle/>
        <a:p>
          <a:r>
            <a:rPr lang="kk-KZ" sz="2000" dirty="0"/>
            <a:t>Курсы </a:t>
          </a:r>
          <a:r>
            <a:rPr lang="kk-KZ" sz="2000" b="1" dirty="0"/>
            <a:t>управления агрессией </a:t>
          </a:r>
          <a:r>
            <a:rPr lang="kk-KZ" sz="2000" dirty="0"/>
            <a:t>для абьюзеров</a:t>
          </a:r>
          <a:endParaRPr lang="en-US" sz="2000" dirty="0"/>
        </a:p>
      </dgm:t>
    </dgm:pt>
    <dgm:pt modelId="{C762070B-0E26-4BA5-BE6B-3CEF1494350F}" type="parTrans" cxnId="{F173659A-1707-4861-9A57-E07EAD45D5E6}">
      <dgm:prSet/>
      <dgm:spPr/>
      <dgm:t>
        <a:bodyPr/>
        <a:lstStyle/>
        <a:p>
          <a:endParaRPr lang="en-US" sz="2400"/>
        </a:p>
      </dgm:t>
    </dgm:pt>
    <dgm:pt modelId="{8B3F89CC-8213-4B43-8F6C-F83F62CB33FB}" type="sibTrans" cxnId="{F173659A-1707-4861-9A57-E07EAD45D5E6}">
      <dgm:prSet/>
      <dgm:spPr/>
      <dgm:t>
        <a:bodyPr/>
        <a:lstStyle/>
        <a:p>
          <a:endParaRPr lang="en-US" sz="2400"/>
        </a:p>
      </dgm:t>
    </dgm:pt>
    <dgm:pt modelId="{C422EF75-0D3B-4E08-879B-C4C04A5A7BB4}">
      <dgm:prSet phldrT="[Text]" custT="1"/>
      <dgm:spPr/>
      <dgm:t>
        <a:bodyPr/>
        <a:lstStyle/>
        <a:p>
          <a:r>
            <a:rPr lang="kk-KZ" sz="1800" dirty="0"/>
            <a:t>Адекватное и соразмерное наказание за бытовое насилие</a:t>
          </a:r>
          <a:endParaRPr lang="en-US" sz="1800" dirty="0"/>
        </a:p>
      </dgm:t>
    </dgm:pt>
    <dgm:pt modelId="{C2952196-5DE8-478D-ADE0-53AEC6747A06}" type="parTrans" cxnId="{52DFF475-8EAB-4601-9669-E77AABE260EF}">
      <dgm:prSet/>
      <dgm:spPr/>
      <dgm:t>
        <a:bodyPr/>
        <a:lstStyle/>
        <a:p>
          <a:endParaRPr lang="en-US" sz="2400"/>
        </a:p>
      </dgm:t>
    </dgm:pt>
    <dgm:pt modelId="{7C63E038-64FA-4436-9B2E-E1FB54BD150C}" type="sibTrans" cxnId="{52DFF475-8EAB-4601-9669-E77AABE260EF}">
      <dgm:prSet/>
      <dgm:spPr/>
      <dgm:t>
        <a:bodyPr/>
        <a:lstStyle/>
        <a:p>
          <a:endParaRPr lang="en-US" sz="2400"/>
        </a:p>
      </dgm:t>
    </dgm:pt>
    <dgm:pt modelId="{03F79617-BE1C-46DD-8EFE-1DAD08204E97}">
      <dgm:prSet custT="1"/>
      <dgm:spPr/>
      <dgm:t>
        <a:bodyPr/>
        <a:lstStyle/>
        <a:p>
          <a:r>
            <a:rPr lang="ru-RU" sz="1600" b="1" dirty="0"/>
            <a:t>Просвещение</a:t>
          </a:r>
          <a:r>
            <a:rPr lang="ru-RU" sz="1600" dirty="0"/>
            <a:t>: 1) Обучение правам человека и </a:t>
          </a:r>
          <a:r>
            <a:rPr lang="ru-RU" sz="1600" dirty="0" err="1"/>
            <a:t>секспросвету</a:t>
          </a:r>
          <a:r>
            <a:rPr lang="ru-RU" sz="1600" dirty="0"/>
            <a:t> в школе</a:t>
          </a:r>
        </a:p>
        <a:p>
          <a:r>
            <a:rPr lang="ru-RU" sz="1600" dirty="0"/>
            <a:t>2) Курсы осознанного родительства</a:t>
          </a:r>
          <a:endParaRPr lang="en-US" sz="1600" dirty="0"/>
        </a:p>
      </dgm:t>
    </dgm:pt>
    <dgm:pt modelId="{CFEE4F06-392C-4F5E-9567-B667E8E19A50}" type="parTrans" cxnId="{A657E4B4-9FE1-465F-8E98-AE18424CFEE6}">
      <dgm:prSet/>
      <dgm:spPr/>
      <dgm:t>
        <a:bodyPr/>
        <a:lstStyle/>
        <a:p>
          <a:endParaRPr lang="en-US" sz="2400"/>
        </a:p>
      </dgm:t>
    </dgm:pt>
    <dgm:pt modelId="{286FD483-F0AF-45B6-9C24-D3D9453F2208}" type="sibTrans" cxnId="{A657E4B4-9FE1-465F-8E98-AE18424CFEE6}">
      <dgm:prSet/>
      <dgm:spPr/>
      <dgm:t>
        <a:bodyPr/>
        <a:lstStyle/>
        <a:p>
          <a:endParaRPr lang="en-US" sz="2400"/>
        </a:p>
      </dgm:t>
    </dgm:pt>
    <dgm:pt modelId="{4FC1C0CC-A702-4E5E-B349-A4FB14654327}" type="pres">
      <dgm:prSet presAssocID="{A3BD5C69-6E43-4898-A438-3CE4A8D71A70}" presName="compositeShape" presStyleCnt="0">
        <dgm:presLayoutVars>
          <dgm:chMax val="7"/>
          <dgm:dir/>
          <dgm:resizeHandles val="exact"/>
        </dgm:presLayoutVars>
      </dgm:prSet>
      <dgm:spPr/>
    </dgm:pt>
    <dgm:pt modelId="{E520754D-71A4-4634-948C-8611A7B7F02B}" type="pres">
      <dgm:prSet presAssocID="{A3BD5C69-6E43-4898-A438-3CE4A8D71A70}" presName="wedge1" presStyleLbl="node1" presStyleIdx="0" presStyleCnt="3" custLinFactNeighborX="-4771" custLinFactNeighborY="2511"/>
      <dgm:spPr/>
    </dgm:pt>
    <dgm:pt modelId="{AD968CAE-797B-4012-A539-5D25B96BFA0C}" type="pres">
      <dgm:prSet presAssocID="{A3BD5C69-6E43-4898-A438-3CE4A8D71A70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CF2AA0E4-606E-49AE-922B-E800C159AA0F}" type="pres">
      <dgm:prSet presAssocID="{A3BD5C69-6E43-4898-A438-3CE4A8D71A70}" presName="wedge2" presStyleLbl="node1" presStyleIdx="1" presStyleCnt="3"/>
      <dgm:spPr/>
    </dgm:pt>
    <dgm:pt modelId="{77927AD1-F165-47BF-A081-CA573F372BFE}" type="pres">
      <dgm:prSet presAssocID="{A3BD5C69-6E43-4898-A438-3CE4A8D71A70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68B34E2C-4F0C-4005-B41B-18FFCA6EABDC}" type="pres">
      <dgm:prSet presAssocID="{A3BD5C69-6E43-4898-A438-3CE4A8D71A70}" presName="wedge3" presStyleLbl="node1" presStyleIdx="2" presStyleCnt="3" custScaleX="99524" custScaleY="100842"/>
      <dgm:spPr/>
    </dgm:pt>
    <dgm:pt modelId="{A6F71137-9396-4772-82F1-FE009D266F5A}" type="pres">
      <dgm:prSet presAssocID="{A3BD5C69-6E43-4898-A438-3CE4A8D71A70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4C62C222-370F-4E63-9EA9-DFBC53DC94A2}" type="presOf" srcId="{C422EF75-0D3B-4E08-879B-C4C04A5A7BB4}" destId="{CF2AA0E4-606E-49AE-922B-E800C159AA0F}" srcOrd="0" destOrd="0" presId="urn:microsoft.com/office/officeart/2005/8/layout/chart3"/>
    <dgm:cxn modelId="{165EC33F-6A40-4788-81DD-7703CBBAA07F}" type="presOf" srcId="{EBC9FB4B-D9A6-418F-B007-38761E3C5188}" destId="{AD968CAE-797B-4012-A539-5D25B96BFA0C}" srcOrd="1" destOrd="0" presId="urn:microsoft.com/office/officeart/2005/8/layout/chart3"/>
    <dgm:cxn modelId="{F490BD75-4AF9-448C-A434-B6A27164700D}" type="presOf" srcId="{C422EF75-0D3B-4E08-879B-C4C04A5A7BB4}" destId="{77927AD1-F165-47BF-A081-CA573F372BFE}" srcOrd="1" destOrd="0" presId="urn:microsoft.com/office/officeart/2005/8/layout/chart3"/>
    <dgm:cxn modelId="{52DFF475-8EAB-4601-9669-E77AABE260EF}" srcId="{A3BD5C69-6E43-4898-A438-3CE4A8D71A70}" destId="{C422EF75-0D3B-4E08-879B-C4C04A5A7BB4}" srcOrd="1" destOrd="0" parTransId="{C2952196-5DE8-478D-ADE0-53AEC6747A06}" sibTransId="{7C63E038-64FA-4436-9B2E-E1FB54BD150C}"/>
    <dgm:cxn modelId="{29C1ED90-D68C-4EE0-BE41-6475D5C0208F}" type="presOf" srcId="{03F79617-BE1C-46DD-8EFE-1DAD08204E97}" destId="{68B34E2C-4F0C-4005-B41B-18FFCA6EABDC}" srcOrd="0" destOrd="0" presId="urn:microsoft.com/office/officeart/2005/8/layout/chart3"/>
    <dgm:cxn modelId="{F173659A-1707-4861-9A57-E07EAD45D5E6}" srcId="{A3BD5C69-6E43-4898-A438-3CE4A8D71A70}" destId="{EBC9FB4B-D9A6-418F-B007-38761E3C5188}" srcOrd="0" destOrd="0" parTransId="{C762070B-0E26-4BA5-BE6B-3CEF1494350F}" sibTransId="{8B3F89CC-8213-4B43-8F6C-F83F62CB33FB}"/>
    <dgm:cxn modelId="{A657E4B4-9FE1-465F-8E98-AE18424CFEE6}" srcId="{A3BD5C69-6E43-4898-A438-3CE4A8D71A70}" destId="{03F79617-BE1C-46DD-8EFE-1DAD08204E97}" srcOrd="2" destOrd="0" parTransId="{CFEE4F06-392C-4F5E-9567-B667E8E19A50}" sibTransId="{286FD483-F0AF-45B6-9C24-D3D9453F2208}"/>
    <dgm:cxn modelId="{5B42BEB5-5984-4D58-B142-5FEACACC255C}" type="presOf" srcId="{A3BD5C69-6E43-4898-A438-3CE4A8D71A70}" destId="{4FC1C0CC-A702-4E5E-B349-A4FB14654327}" srcOrd="0" destOrd="0" presId="urn:microsoft.com/office/officeart/2005/8/layout/chart3"/>
    <dgm:cxn modelId="{6041C0C7-57F5-443D-BC57-86CF6751775D}" type="presOf" srcId="{03F79617-BE1C-46DD-8EFE-1DAD08204E97}" destId="{A6F71137-9396-4772-82F1-FE009D266F5A}" srcOrd="1" destOrd="0" presId="urn:microsoft.com/office/officeart/2005/8/layout/chart3"/>
    <dgm:cxn modelId="{BA105ACE-D069-4CB3-B86D-3FC121F681D7}" type="presOf" srcId="{EBC9FB4B-D9A6-418F-B007-38761E3C5188}" destId="{E520754D-71A4-4634-948C-8611A7B7F02B}" srcOrd="0" destOrd="0" presId="urn:microsoft.com/office/officeart/2005/8/layout/chart3"/>
    <dgm:cxn modelId="{EEDCE3B5-2820-4A47-A969-8DA8345892CD}" type="presParOf" srcId="{4FC1C0CC-A702-4E5E-B349-A4FB14654327}" destId="{E520754D-71A4-4634-948C-8611A7B7F02B}" srcOrd="0" destOrd="0" presId="urn:microsoft.com/office/officeart/2005/8/layout/chart3"/>
    <dgm:cxn modelId="{955EC605-FE41-43CA-8753-E29BE2123604}" type="presParOf" srcId="{4FC1C0CC-A702-4E5E-B349-A4FB14654327}" destId="{AD968CAE-797B-4012-A539-5D25B96BFA0C}" srcOrd="1" destOrd="0" presId="urn:microsoft.com/office/officeart/2005/8/layout/chart3"/>
    <dgm:cxn modelId="{36C1CDB2-4D07-4095-8E7A-6F7439F1E299}" type="presParOf" srcId="{4FC1C0CC-A702-4E5E-B349-A4FB14654327}" destId="{CF2AA0E4-606E-49AE-922B-E800C159AA0F}" srcOrd="2" destOrd="0" presId="urn:microsoft.com/office/officeart/2005/8/layout/chart3"/>
    <dgm:cxn modelId="{A0802249-8304-47E7-8FB6-08A9E2054C3F}" type="presParOf" srcId="{4FC1C0CC-A702-4E5E-B349-A4FB14654327}" destId="{77927AD1-F165-47BF-A081-CA573F372BFE}" srcOrd="3" destOrd="0" presId="urn:microsoft.com/office/officeart/2005/8/layout/chart3"/>
    <dgm:cxn modelId="{82116FA1-126F-4438-932C-5597E02F890E}" type="presParOf" srcId="{4FC1C0CC-A702-4E5E-B349-A4FB14654327}" destId="{68B34E2C-4F0C-4005-B41B-18FFCA6EABDC}" srcOrd="4" destOrd="0" presId="urn:microsoft.com/office/officeart/2005/8/layout/chart3"/>
    <dgm:cxn modelId="{7D0D8769-0B23-4316-99D7-259D334678AC}" type="presParOf" srcId="{4FC1C0CC-A702-4E5E-B349-A4FB14654327}" destId="{A6F71137-9396-4772-82F1-FE009D266F5A}" srcOrd="5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20754D-71A4-4634-948C-8611A7B7F02B}">
      <dsp:nvSpPr>
        <dsp:cNvPr id="0" name=""/>
        <dsp:cNvSpPr/>
      </dsp:nvSpPr>
      <dsp:spPr>
        <a:xfrm>
          <a:off x="2858451" y="492002"/>
          <a:ext cx="4759983" cy="4759983"/>
        </a:xfrm>
        <a:prstGeom prst="pie">
          <a:avLst>
            <a:gd name="adj1" fmla="val 16200000"/>
            <a:gd name="adj2" fmla="val 18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2000" kern="1200" dirty="0"/>
            <a:t>Курсы </a:t>
          </a:r>
          <a:r>
            <a:rPr lang="kk-KZ" sz="2000" b="1" kern="1200" dirty="0"/>
            <a:t>управления агрессией </a:t>
          </a:r>
          <a:r>
            <a:rPr lang="kk-KZ" sz="2000" kern="1200" dirty="0"/>
            <a:t>для абьюзеров</a:t>
          </a:r>
          <a:endParaRPr lang="en-US" sz="2000" kern="1200" dirty="0"/>
        </a:p>
      </dsp:txBody>
      <dsp:txXfrm>
        <a:off x="5446409" y="1370332"/>
        <a:ext cx="1614994" cy="1586661"/>
      </dsp:txXfrm>
    </dsp:sp>
    <dsp:sp modelId="{CF2AA0E4-606E-49AE-922B-E800C159AA0F}">
      <dsp:nvSpPr>
        <dsp:cNvPr id="0" name=""/>
        <dsp:cNvSpPr/>
      </dsp:nvSpPr>
      <dsp:spPr>
        <a:xfrm>
          <a:off x="2840184" y="514145"/>
          <a:ext cx="4759983" cy="4759983"/>
        </a:xfrm>
        <a:prstGeom prst="pie">
          <a:avLst>
            <a:gd name="adj1" fmla="val 1800000"/>
            <a:gd name="adj2" fmla="val 900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k-KZ" sz="1800" kern="1200" dirty="0"/>
            <a:t>Адекватное и соразмерное наказание за бытовое насилие</a:t>
          </a:r>
          <a:endParaRPr lang="en-US" sz="1800" kern="1200" dirty="0"/>
        </a:p>
      </dsp:txBody>
      <dsp:txXfrm>
        <a:off x="4143513" y="3517467"/>
        <a:ext cx="2153325" cy="1473328"/>
      </dsp:txXfrm>
    </dsp:sp>
    <dsp:sp modelId="{68B34E2C-4F0C-4005-B41B-18FFCA6EABDC}">
      <dsp:nvSpPr>
        <dsp:cNvPr id="0" name=""/>
        <dsp:cNvSpPr/>
      </dsp:nvSpPr>
      <dsp:spPr>
        <a:xfrm>
          <a:off x="2851513" y="494105"/>
          <a:ext cx="4737325" cy="4800062"/>
        </a:xfrm>
        <a:prstGeom prst="pie">
          <a:avLst>
            <a:gd name="adj1" fmla="val 9000000"/>
            <a:gd name="adj2" fmla="val 1620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b="1" kern="1200" dirty="0"/>
            <a:t>Просвещение</a:t>
          </a:r>
          <a:r>
            <a:rPr lang="ru-RU" sz="1600" kern="1200" dirty="0"/>
            <a:t>: 1) Обучение правам человека и </a:t>
          </a:r>
          <a:r>
            <a:rPr lang="ru-RU" sz="1600" kern="1200" dirty="0" err="1"/>
            <a:t>секспросвету</a:t>
          </a:r>
          <a:r>
            <a:rPr lang="ru-RU" sz="1600" kern="1200" dirty="0"/>
            <a:t> в школе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2) Курсы осознанного родительства</a:t>
          </a:r>
          <a:endParaRPr lang="en-US" sz="1600" kern="1200" dirty="0"/>
        </a:p>
      </dsp:txBody>
      <dsp:txXfrm>
        <a:off x="3359084" y="1436974"/>
        <a:ext cx="1607307" cy="1600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FE2338-5101-4353-B294-31828AE6A496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2366F8-B74E-41B3-A1C6-3CEE9A9E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42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5" name="Google Shape;13065;g623c2e0530_1_13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66" name="Google Shape;13066;g623c2e0530_1_13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309E8-A512-4635-AF5A-DD128CB625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B80FF2-8A5B-404D-996C-E6D033E02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5762E-2679-4BF0-A3BB-E83C5927D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35C95-68C3-4262-A270-52B985055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33D19-973F-49DC-8D4B-DAC880CCE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425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FD315-3338-401A-BACB-7E0C82B76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EE4D86-C1A0-4920-B63D-59EBAE330D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1C329-7611-45C5-A29D-1689099FF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DB7D4-CACA-41DA-9014-6B5C7ADF0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F55CF-F9CB-4F44-B9ED-2F6F101B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43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6497F-3324-4007-A689-4D8C54580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94B8D5-D11F-4AA2-B823-A6934E14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F345-2A72-45F9-B248-82D604302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91D8F-2E51-42A2-9549-9368BBC6E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39961-4E32-4066-93B6-633C774C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51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898A-BC75-4D0D-B4B0-E8E93B251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D8F3B-2933-4142-AAD4-374E281BC4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4C3C95-0D3E-4241-AE64-CACCAE59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9C0DF-0FD8-4312-BF02-3E317827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4BCF1-1351-424D-AC9A-01840583C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93DC8-D25D-4AEA-82B8-24C7CAB71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9140E-58A9-4D56-8F86-D7EC395D2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537F9-CC1D-4D35-AE9B-8F9963535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1C866-B882-4744-95AA-21920CA6D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B09E4-315D-4B52-8449-4CFA9F2D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36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6BFB2-F12E-4CF2-8C0D-41034208A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0C5E6-AE57-4663-8446-33C4ED2257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978D88-F438-4F27-A3AD-3785BECDDE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E3473-31DA-4E09-9275-8AFF5E92D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E86AF3-3023-4596-AB83-AC60304E2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D283D-C996-4105-B279-BE1F8B72A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64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8150E-0591-454D-9886-72D077633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D337D-391A-4629-8E6D-0FAEDFF2ED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E4CEB-FEE6-4CFD-B750-864FBEE21F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F0E8A-15EF-41CF-9FFC-721E2FADF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8ED1E1-8118-47AC-B9E9-9D341AC936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410A3-8701-42D3-BC35-BBCF1A6E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065B0-D149-45A2-B590-5764A4953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271FD5-5460-433C-A58C-DBCC01C0F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27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7AF51-BDC2-406B-9966-E2A7A4C75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F1D11A-E406-4F9E-9B15-3CEE0925A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EAA3C-F64B-4DA4-803D-971F6ECA6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B7BF29-945D-4F76-A3C1-AEAE6DBF3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7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37312-6186-4DC6-A3BA-C9647C6E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B8BFB4-D58E-4B80-A649-E7551E76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81384-1F76-4AA9-9663-89EB5F78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21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DD26-4CED-4136-B7DA-EBEBE4002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A00A4-8AAA-41E3-898B-C1B940A2D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951CF2-5DD1-44C7-BEE9-9BB91FCB8A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4B8063-99F5-4E85-8A2C-974C4F821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AF5C1D-9F15-4C3F-A3C4-58535D42E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C3888-BC04-41E7-A735-8277AD26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903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0093F-7FB1-409D-AEC8-A45CB7AD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6AA90-A1A4-456D-8631-3CFD64347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E02-AD90-428C-B41E-399376AAF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FE63C9-489A-4A4B-8B1F-449A8D17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152A6-E5A5-4041-AD4E-78448DD78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7F602-A980-4EBB-9896-1700998D5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979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CBCAE0-1985-47D6-A327-4619C5D7B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3F09B-8B6A-48DD-96F8-AC0033DE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89961-CE7B-4ED4-8D74-44BE6AB4E4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6D9BE3-8856-43BB-AC35-8DC39D840C9D}" type="datetimeFigureOut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26A814-A76A-4486-B92A-8C2FEFE53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5951ED-22D2-427E-AD47-E0EF42098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AD96B-87EF-4A02-BB1E-D827BBF6CA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tmp"/><Relationship Id="rId4" Type="http://schemas.openxmlformats.org/officeDocument/2006/relationships/image" Target="../media/image6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kazhigulov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12272" y="1818023"/>
            <a:ext cx="5254585" cy="3126117"/>
          </a:xfrm>
        </p:spPr>
        <p:txBody>
          <a:bodyPr>
            <a:normAutofit/>
          </a:bodyPr>
          <a:lstStyle/>
          <a:p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Профилактика насилия в отношении детей</a:t>
            </a:r>
            <a:endParaRPr lang="ru-RU" sz="7200" b="1" dirty="0">
              <a:latin typeface="Times New Roman" pitchFamily="18" charset="0"/>
              <a:cs typeface="Times New Roman" pitchFamily="18" charset="0"/>
            </a:endParaRPr>
          </a:p>
          <a:p>
            <a:endParaRPr lang="ru-RU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Халида Ажигулова</a:t>
            </a:r>
          </a:p>
          <a:p>
            <a:r>
              <a:rPr lang="ru-RU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14 декабря 2022 г.</a:t>
            </a:r>
          </a:p>
          <a:p>
            <a:endParaRPr lang="ru-RU" sz="4200" b="1" dirty="0">
              <a:latin typeface="Times New Roman" pitchFamily="18" charset="0"/>
              <a:cs typeface="Times New Roman" pitchFamily="18" charset="0"/>
            </a:endParaRPr>
          </a:p>
          <a:p>
            <a:endParaRPr lang="ru-RU" b="1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14B8EE-7057-6B89-2EE2-28EFA6C32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4874" y="1258873"/>
            <a:ext cx="6507126" cy="43402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2FEA-302F-4EEA-9F28-CE44373C2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0626"/>
            <a:ext cx="10515600" cy="1115356"/>
          </a:xfrm>
        </p:spPr>
        <p:txBody>
          <a:bodyPr>
            <a:noAutofit/>
          </a:bodyPr>
          <a:lstStyle/>
          <a:p>
            <a:pPr algn="ctr"/>
            <a:r>
              <a:rPr lang="kk-KZ" sz="3600" b="1" dirty="0">
                <a:solidFill>
                  <a:schemeClr val="accent1"/>
                </a:solidFill>
              </a:rPr>
              <a:t>Меры профилактики насилия в отношении детей</a:t>
            </a:r>
            <a:endParaRPr lang="en-US" sz="3600" b="1" dirty="0">
              <a:solidFill>
                <a:schemeClr val="accent1"/>
              </a:solidFill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CD31ABC-354F-4636-AD24-A9AC6A5718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708443"/>
              </p:ext>
            </p:extLst>
          </p:nvPr>
        </p:nvGraphicFramePr>
        <p:xfrm>
          <a:off x="668080" y="1020727"/>
          <a:ext cx="10685719" cy="5666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7504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F6843-DAE1-43FB-ACD4-C058FB7D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ru-RU" sz="3600" b="1" dirty="0"/>
              <a:t>Проблема декриминализации насилия в Казахстане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9B83E9-5AF9-4334-AB29-D011ADEC1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1384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ru-RU" sz="2286" dirty="0">
                <a:solidFill>
                  <a:srgbClr val="0070C0"/>
                </a:solidFill>
              </a:rPr>
              <a:t>1995 г. Конституция РК ст.17 </a:t>
            </a:r>
            <a:r>
              <a:rPr lang="ru-RU" sz="2000" dirty="0"/>
              <a:t>Никто не должен подвергаться пыткам, насилию, другому жестокому или унижающему человеческое достоинство обращению или наказанию.</a:t>
            </a:r>
          </a:p>
          <a:p>
            <a:pPr algn="just"/>
            <a:r>
              <a:rPr lang="ru-RU" sz="2286" dirty="0">
                <a:solidFill>
                  <a:srgbClr val="0070C0"/>
                </a:solidFill>
              </a:rPr>
              <a:t>1997 г. </a:t>
            </a:r>
            <a:r>
              <a:rPr lang="ru-RU" sz="2286" dirty="0">
                <a:solidFill>
                  <a:srgbClr val="C00000"/>
                </a:solidFill>
              </a:rPr>
              <a:t>Побои и Легкий вред здоровью признаются преступлением ст. 105-106 УК РК.</a:t>
            </a:r>
          </a:p>
          <a:p>
            <a:pPr algn="just"/>
            <a:r>
              <a:rPr lang="ru-RU" sz="2286" dirty="0">
                <a:solidFill>
                  <a:srgbClr val="0070C0"/>
                </a:solidFill>
              </a:rPr>
              <a:t>2004 г. </a:t>
            </a:r>
            <a:r>
              <a:rPr lang="ru-RU" sz="2286" dirty="0"/>
              <a:t>Декриминализация ст. 106 Побои </a:t>
            </a:r>
          </a:p>
          <a:p>
            <a:pPr algn="just"/>
            <a:r>
              <a:rPr lang="ru-RU" sz="2286" dirty="0">
                <a:solidFill>
                  <a:srgbClr val="0070C0"/>
                </a:solidFill>
              </a:rPr>
              <a:t>2011 г. </a:t>
            </a:r>
            <a:r>
              <a:rPr lang="ru-RU" sz="2286" dirty="0"/>
              <a:t>Декриминализация ст. 105 Легкий вред здоровью</a:t>
            </a:r>
          </a:p>
          <a:p>
            <a:pPr algn="just"/>
            <a:r>
              <a:rPr lang="ru-RU" sz="2286" dirty="0">
                <a:solidFill>
                  <a:srgbClr val="0070C0"/>
                </a:solidFill>
              </a:rPr>
              <a:t>2014г.</a:t>
            </a:r>
            <a:r>
              <a:rPr lang="ru-RU" sz="2286" dirty="0"/>
              <a:t> </a:t>
            </a:r>
            <a:r>
              <a:rPr lang="ru-RU" sz="2286" dirty="0">
                <a:solidFill>
                  <a:srgbClr val="C00000"/>
                </a:solidFill>
              </a:rPr>
              <a:t>Уголовный кодекс предусматривает уголовную ответственность за побои и ЛВЗ ст. ст.108-109. </a:t>
            </a:r>
          </a:p>
          <a:p>
            <a:pPr algn="just"/>
            <a:r>
              <a:rPr lang="ru-RU" sz="2286" dirty="0">
                <a:solidFill>
                  <a:srgbClr val="0070C0"/>
                </a:solidFill>
              </a:rPr>
              <a:t>2017г.</a:t>
            </a:r>
            <a:r>
              <a:rPr lang="ru-RU" sz="2286" dirty="0"/>
              <a:t>  Законом от 03.07.2017г. указанные статьи вновь декриминализованы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432B418-B6D4-4E60-AC6D-286239AFD6A8}"/>
              </a:ext>
            </a:extLst>
          </p:cNvPr>
          <p:cNvCxnSpPr/>
          <p:nvPr/>
        </p:nvCxnSpPr>
        <p:spPr>
          <a:xfrm>
            <a:off x="2152650" y="1741714"/>
            <a:ext cx="7976794" cy="0"/>
          </a:xfrm>
          <a:prstGeom prst="line">
            <a:avLst/>
          </a:prstGeom>
          <a:ln w="44450" cmpd="sng">
            <a:solidFill>
              <a:schemeClr val="accent1">
                <a:alpha val="9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4149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0FB9-14F9-38F6-B5AE-8EFE50E53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Как (НЕ) работают статьи 73, 73-1, 73-2 КОАП</a:t>
            </a:r>
            <a:endParaRPr lang="en-US" b="1" dirty="0"/>
          </a:p>
        </p:txBody>
      </p:sp>
      <p:pic>
        <p:nvPicPr>
          <p:cNvPr id="9" name="Content Placeholder 8" descr="A picture containing text, person&#10;&#10;Description automatically generated">
            <a:extLst>
              <a:ext uri="{FF2B5EF4-FFF2-40B4-BE49-F238E27FC236}">
                <a16:creationId xmlns:a16="http://schemas.microsoft.com/office/drawing/2014/main" id="{C8C3A15E-DE5E-34F7-5A44-A432BD3FF4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80" y="1657259"/>
            <a:ext cx="5740695" cy="3543482"/>
          </a:xfrm>
        </p:spPr>
      </p:pic>
      <p:pic>
        <p:nvPicPr>
          <p:cNvPr id="11" name="Picture 10" descr="Graphical user interface, website&#10;&#10;Description automatically generated">
            <a:extLst>
              <a:ext uri="{FF2B5EF4-FFF2-40B4-BE49-F238E27FC236}">
                <a16:creationId xmlns:a16="http://schemas.microsoft.com/office/drawing/2014/main" id="{0C834B26-33DE-FBF1-0850-D0FD4AA0FC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623830"/>
            <a:ext cx="6140766" cy="471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54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6E776-B792-3A73-840E-F16F5BC0F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b="1" dirty="0">
                <a:solidFill>
                  <a:srgbClr val="FF0000"/>
                </a:solidFill>
              </a:rPr>
              <a:t>Трагические последствия декриминализации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 descr="Text&#10;&#10;Description automatically generated">
            <a:extLst>
              <a:ext uri="{FF2B5EF4-FFF2-40B4-BE49-F238E27FC236}">
                <a16:creationId xmlns:a16="http://schemas.microsoft.com/office/drawing/2014/main" id="{95D38BF0-E32D-392C-7825-DEB632BBDA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85" y="1690688"/>
            <a:ext cx="7767207" cy="1269912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24056E-1DDF-BF6C-18DA-5D182E405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6414" y="3390898"/>
            <a:ext cx="4299171" cy="76204"/>
          </a:xfrm>
          <a:prstGeom prst="rect">
            <a:avLst/>
          </a:prstGeom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32677B76-EE00-F910-F156-8F991046C4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618" y="5232772"/>
            <a:ext cx="8776726" cy="1375383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F554CA8C-E470-4793-360E-5E81280E25E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7358" y="3467102"/>
            <a:ext cx="7495365" cy="1059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720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89;p29">
            <a:extLst>
              <a:ext uri="{FF2B5EF4-FFF2-40B4-BE49-F238E27FC236}">
                <a16:creationId xmlns:a16="http://schemas.microsoft.com/office/drawing/2014/main" id="{AFF1F88B-9826-45C1-A1F7-DC7CAC197EDC}"/>
              </a:ext>
            </a:extLst>
          </p:cNvPr>
          <p:cNvSpPr txBox="1">
            <a:spLocks/>
          </p:cNvSpPr>
          <p:nvPr/>
        </p:nvSpPr>
        <p:spPr>
          <a:xfrm>
            <a:off x="3202915" y="1839432"/>
            <a:ext cx="5537048" cy="1705739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ru-RU" sz="3200" b="1" dirty="0">
                <a:solidFill>
                  <a:schemeClr val="accent5">
                    <a:lumMod val="50000"/>
                  </a:schemeClr>
                </a:solidFill>
              </a:rPr>
              <a:t>Благодарю за внимание!</a:t>
            </a:r>
          </a:p>
          <a:p>
            <a:pPr algn="ctr"/>
            <a:endParaRPr lang="ru-RU" sz="32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ru-RU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ru-RU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r>
              <a:rPr lang="en-US" sz="2400" b="1" dirty="0">
                <a:solidFill>
                  <a:schemeClr val="accent5">
                    <a:lumMod val="50000"/>
                  </a:schemeClr>
                </a:solidFill>
                <a:hlinkClick r:id="rId3"/>
              </a:rPr>
              <a:t>kazhigulova@gmail.com</a:t>
            </a:r>
            <a:endParaRPr lang="ru-RU" sz="2400" b="1" dirty="0">
              <a:solidFill>
                <a:schemeClr val="accent5">
                  <a:lumMod val="50000"/>
                </a:schemeClr>
              </a:solidFill>
            </a:endParaRPr>
          </a:p>
          <a:p>
            <a:pPr algn="ctr"/>
            <a:endParaRPr lang="ru-RU" sz="2133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1101</TotalTime>
  <Words>162</Words>
  <Application>Microsoft Office PowerPoint</Application>
  <PresentationFormat>Widescreen</PresentationFormat>
  <Paragraphs>23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Office Theme</vt:lpstr>
      <vt:lpstr>PowerPoint Presentation</vt:lpstr>
      <vt:lpstr>Меры профилактики насилия в отношении детей</vt:lpstr>
      <vt:lpstr>Проблема декриминализации насилия в Казахстане</vt:lpstr>
      <vt:lpstr>Как (НЕ) работают статьи 73, 73-1, 73-2 КОАП</vt:lpstr>
      <vt:lpstr>Трагические последствия декриминализации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Направления, подходы и актуальные вопросы исследований в сфере насилия</dc:title>
  <dc:creator>Khalida Azhigulova</dc:creator>
  <cp:lastModifiedBy>Khalida Azhigulova</cp:lastModifiedBy>
  <cp:revision>33</cp:revision>
  <dcterms:created xsi:type="dcterms:W3CDTF">2021-11-19T10:31:26Z</dcterms:created>
  <dcterms:modified xsi:type="dcterms:W3CDTF">2022-12-14T02:49:47Z</dcterms:modified>
</cp:coreProperties>
</file>