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6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793F-631F-478C-9C8D-976466B4D89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A842ED3-44B5-4D5A-B917-0EDC01054266}">
      <dgm:prSet/>
      <dgm:spPr/>
      <dgm:t>
        <a:bodyPr/>
        <a:lstStyle/>
        <a:p>
          <a:pPr rtl="0"/>
          <a:r>
            <a:rPr lang="ru-RU" dirty="0" smtClean="0"/>
            <a:t>Формирование основ правовой грамотности сотрудников РОО «Союз Отцов»</a:t>
          </a:r>
          <a:endParaRPr lang="ru-RU" dirty="0"/>
        </a:p>
      </dgm:t>
    </dgm:pt>
    <dgm:pt modelId="{8AA8FF64-4CDA-4F66-B85E-A541C4D1FA30}" type="parTrans" cxnId="{DCDC7DF8-0434-4290-9F8B-6D8A3D55EE4D}">
      <dgm:prSet/>
      <dgm:spPr/>
      <dgm:t>
        <a:bodyPr/>
        <a:lstStyle/>
        <a:p>
          <a:endParaRPr lang="ru-RU"/>
        </a:p>
      </dgm:t>
    </dgm:pt>
    <dgm:pt modelId="{415FBB7C-192D-42C9-A9FB-84D4323C64DF}" type="sibTrans" cxnId="{DCDC7DF8-0434-4290-9F8B-6D8A3D55EE4D}">
      <dgm:prSet/>
      <dgm:spPr/>
      <dgm:t>
        <a:bodyPr/>
        <a:lstStyle/>
        <a:p>
          <a:endParaRPr lang="ru-RU"/>
        </a:p>
      </dgm:t>
    </dgm:pt>
    <dgm:pt modelId="{46768AA1-4411-4DCE-BB33-753FD3CB8C09}">
      <dgm:prSet/>
      <dgm:spPr/>
      <dgm:t>
        <a:bodyPr/>
        <a:lstStyle/>
        <a:p>
          <a:pPr rtl="0"/>
          <a:r>
            <a:rPr lang="ru-RU" dirty="0" smtClean="0"/>
            <a:t>Ознакомление с иерархией правовых актов РК</a:t>
          </a:r>
          <a:endParaRPr lang="ru-RU" dirty="0"/>
        </a:p>
      </dgm:t>
    </dgm:pt>
    <dgm:pt modelId="{6249EC34-40C3-4D05-99CC-F606F3571377}" type="parTrans" cxnId="{86AA5D81-5296-4C73-AEF2-CB04178BEDFF}">
      <dgm:prSet/>
      <dgm:spPr/>
      <dgm:t>
        <a:bodyPr/>
        <a:lstStyle/>
        <a:p>
          <a:endParaRPr lang="ru-RU"/>
        </a:p>
      </dgm:t>
    </dgm:pt>
    <dgm:pt modelId="{8256261D-6D6A-4894-836D-B72B4CBA4ECA}" type="sibTrans" cxnId="{86AA5D81-5296-4C73-AEF2-CB04178BEDFF}">
      <dgm:prSet/>
      <dgm:spPr/>
      <dgm:t>
        <a:bodyPr/>
        <a:lstStyle/>
        <a:p>
          <a:endParaRPr lang="ru-RU"/>
        </a:p>
      </dgm:t>
    </dgm:pt>
    <dgm:pt modelId="{7C6F2739-70E4-48EA-8B48-9B5DE55FB8FF}">
      <dgm:prSet/>
      <dgm:spPr/>
      <dgm:t>
        <a:bodyPr/>
        <a:lstStyle/>
        <a:p>
          <a:pPr rtl="0"/>
          <a:r>
            <a:rPr lang="ru-RU" dirty="0" smtClean="0"/>
            <a:t>Ознакомление с основными действующими законами РК, регулирующих общественную деятельность</a:t>
          </a:r>
          <a:endParaRPr lang="ru-RU" dirty="0"/>
        </a:p>
      </dgm:t>
    </dgm:pt>
    <dgm:pt modelId="{AAD079D9-C57A-4035-BFEE-2715B501BE1D}" type="parTrans" cxnId="{59BFDDB9-0192-4489-9205-8FF108FD6539}">
      <dgm:prSet/>
      <dgm:spPr/>
      <dgm:t>
        <a:bodyPr/>
        <a:lstStyle/>
        <a:p>
          <a:endParaRPr lang="ru-RU"/>
        </a:p>
      </dgm:t>
    </dgm:pt>
    <dgm:pt modelId="{481EDB5B-4D1E-4C5C-B1A4-25375778F43B}" type="sibTrans" cxnId="{59BFDDB9-0192-4489-9205-8FF108FD6539}">
      <dgm:prSet/>
      <dgm:spPr/>
      <dgm:t>
        <a:bodyPr/>
        <a:lstStyle/>
        <a:p>
          <a:endParaRPr lang="ru-RU"/>
        </a:p>
      </dgm:t>
    </dgm:pt>
    <dgm:pt modelId="{CF763883-AD7F-411B-ACFC-CFE214896152}">
      <dgm:prSet/>
      <dgm:spPr/>
      <dgm:t>
        <a:bodyPr/>
        <a:lstStyle/>
        <a:p>
          <a:pPr rtl="0"/>
          <a:r>
            <a:rPr lang="ru-RU" dirty="0" smtClean="0"/>
            <a:t>Ознакомление с внутренними документами РОО «Союз Отцов»</a:t>
          </a:r>
          <a:endParaRPr lang="ru-RU" dirty="0"/>
        </a:p>
      </dgm:t>
    </dgm:pt>
    <dgm:pt modelId="{CC75443D-1663-466C-B002-ECE2ECAE6D8D}" type="parTrans" cxnId="{72028702-10EF-4A71-A57E-B69088ACD0AF}">
      <dgm:prSet/>
      <dgm:spPr/>
      <dgm:t>
        <a:bodyPr/>
        <a:lstStyle/>
        <a:p>
          <a:endParaRPr lang="ru-RU"/>
        </a:p>
      </dgm:t>
    </dgm:pt>
    <dgm:pt modelId="{9F9392C4-6AA3-4000-A866-E457F8F8B4A6}" type="sibTrans" cxnId="{72028702-10EF-4A71-A57E-B69088ACD0AF}">
      <dgm:prSet/>
      <dgm:spPr/>
      <dgm:t>
        <a:bodyPr/>
        <a:lstStyle/>
        <a:p>
          <a:endParaRPr lang="ru-RU"/>
        </a:p>
      </dgm:t>
    </dgm:pt>
    <dgm:pt modelId="{560E3AC5-7237-46D5-B8BF-8D2A2A39BAA6}" type="pres">
      <dgm:prSet presAssocID="{3DBB793F-631F-478C-9C8D-976466B4D8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06BFF3A-E592-4E19-8495-4F1BAF963487}" type="pres">
      <dgm:prSet presAssocID="{1A842ED3-44B5-4D5A-B917-0EDC010542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BE155-DA0C-4307-97AA-F15E14524C4D}" type="pres">
      <dgm:prSet presAssocID="{415FBB7C-192D-42C9-A9FB-84D4323C64DF}" presName="spacer" presStyleCnt="0"/>
      <dgm:spPr/>
    </dgm:pt>
    <dgm:pt modelId="{1C751641-7345-4D93-AD59-6E4C2F9350AA}" type="pres">
      <dgm:prSet presAssocID="{46768AA1-4411-4DCE-BB33-753FD3CB8C0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9F89DA-D89A-4A5E-9C38-5FA2CCF2E98B}" type="pres">
      <dgm:prSet presAssocID="{8256261D-6D6A-4894-836D-B72B4CBA4ECA}" presName="spacer" presStyleCnt="0"/>
      <dgm:spPr/>
    </dgm:pt>
    <dgm:pt modelId="{C430BABF-C665-469F-9AC1-6891E28B7BED}" type="pres">
      <dgm:prSet presAssocID="{7C6F2739-70E4-48EA-8B48-9B5DE55FB8F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443423-B64E-4CB8-A2C9-E2F5CF889A44}" type="pres">
      <dgm:prSet presAssocID="{481EDB5B-4D1E-4C5C-B1A4-25375778F43B}" presName="spacer" presStyleCnt="0"/>
      <dgm:spPr/>
    </dgm:pt>
    <dgm:pt modelId="{FDCA806C-C38C-4E2A-A874-36ABA4FED774}" type="pres">
      <dgm:prSet presAssocID="{CF763883-AD7F-411B-ACFC-CFE21489615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B124810-9746-42E9-8146-D051F68D2D48}" type="presOf" srcId="{CF763883-AD7F-411B-ACFC-CFE214896152}" destId="{FDCA806C-C38C-4E2A-A874-36ABA4FED774}" srcOrd="0" destOrd="0" presId="urn:microsoft.com/office/officeart/2005/8/layout/vList2"/>
    <dgm:cxn modelId="{E1CE900B-33CC-4FB6-B3F0-CCAB97F577DB}" type="presOf" srcId="{7C6F2739-70E4-48EA-8B48-9B5DE55FB8FF}" destId="{C430BABF-C665-469F-9AC1-6891E28B7BED}" srcOrd="0" destOrd="0" presId="urn:microsoft.com/office/officeart/2005/8/layout/vList2"/>
    <dgm:cxn modelId="{59BFDDB9-0192-4489-9205-8FF108FD6539}" srcId="{3DBB793F-631F-478C-9C8D-976466B4D896}" destId="{7C6F2739-70E4-48EA-8B48-9B5DE55FB8FF}" srcOrd="2" destOrd="0" parTransId="{AAD079D9-C57A-4035-BFEE-2715B501BE1D}" sibTransId="{481EDB5B-4D1E-4C5C-B1A4-25375778F43B}"/>
    <dgm:cxn modelId="{72028702-10EF-4A71-A57E-B69088ACD0AF}" srcId="{3DBB793F-631F-478C-9C8D-976466B4D896}" destId="{CF763883-AD7F-411B-ACFC-CFE214896152}" srcOrd="3" destOrd="0" parTransId="{CC75443D-1663-466C-B002-ECE2ECAE6D8D}" sibTransId="{9F9392C4-6AA3-4000-A866-E457F8F8B4A6}"/>
    <dgm:cxn modelId="{629FF5A3-05D2-4241-B688-D52915ECFBBA}" type="presOf" srcId="{1A842ED3-44B5-4D5A-B917-0EDC01054266}" destId="{306BFF3A-E592-4E19-8495-4F1BAF963487}" srcOrd="0" destOrd="0" presId="urn:microsoft.com/office/officeart/2005/8/layout/vList2"/>
    <dgm:cxn modelId="{DCDC7DF8-0434-4290-9F8B-6D8A3D55EE4D}" srcId="{3DBB793F-631F-478C-9C8D-976466B4D896}" destId="{1A842ED3-44B5-4D5A-B917-0EDC01054266}" srcOrd="0" destOrd="0" parTransId="{8AA8FF64-4CDA-4F66-B85E-A541C4D1FA30}" sibTransId="{415FBB7C-192D-42C9-A9FB-84D4323C64DF}"/>
    <dgm:cxn modelId="{0A83A6E2-8EEE-474B-8668-D9D056A14AD3}" type="presOf" srcId="{3DBB793F-631F-478C-9C8D-976466B4D896}" destId="{560E3AC5-7237-46D5-B8BF-8D2A2A39BAA6}" srcOrd="0" destOrd="0" presId="urn:microsoft.com/office/officeart/2005/8/layout/vList2"/>
    <dgm:cxn modelId="{86AA5D81-5296-4C73-AEF2-CB04178BEDFF}" srcId="{3DBB793F-631F-478C-9C8D-976466B4D896}" destId="{46768AA1-4411-4DCE-BB33-753FD3CB8C09}" srcOrd="1" destOrd="0" parTransId="{6249EC34-40C3-4D05-99CC-F606F3571377}" sibTransId="{8256261D-6D6A-4894-836D-B72B4CBA4ECA}"/>
    <dgm:cxn modelId="{20DF8065-A172-4790-BCF3-3FFCDD53909A}" type="presOf" srcId="{46768AA1-4411-4DCE-BB33-753FD3CB8C09}" destId="{1C751641-7345-4D93-AD59-6E4C2F9350AA}" srcOrd="0" destOrd="0" presId="urn:microsoft.com/office/officeart/2005/8/layout/vList2"/>
    <dgm:cxn modelId="{91AFA292-E404-474D-A7A9-1F3140CEC37B}" type="presParOf" srcId="{560E3AC5-7237-46D5-B8BF-8D2A2A39BAA6}" destId="{306BFF3A-E592-4E19-8495-4F1BAF963487}" srcOrd="0" destOrd="0" presId="urn:microsoft.com/office/officeart/2005/8/layout/vList2"/>
    <dgm:cxn modelId="{3160E7B3-6469-4311-890B-35E35FDC0480}" type="presParOf" srcId="{560E3AC5-7237-46D5-B8BF-8D2A2A39BAA6}" destId="{CD8BE155-DA0C-4307-97AA-F15E14524C4D}" srcOrd="1" destOrd="0" presId="urn:microsoft.com/office/officeart/2005/8/layout/vList2"/>
    <dgm:cxn modelId="{7D38A457-6167-471F-9601-F67F4A5802AD}" type="presParOf" srcId="{560E3AC5-7237-46D5-B8BF-8D2A2A39BAA6}" destId="{1C751641-7345-4D93-AD59-6E4C2F9350AA}" srcOrd="2" destOrd="0" presId="urn:microsoft.com/office/officeart/2005/8/layout/vList2"/>
    <dgm:cxn modelId="{184D544B-92BA-4656-8E96-5AC76FF74772}" type="presParOf" srcId="{560E3AC5-7237-46D5-B8BF-8D2A2A39BAA6}" destId="{D39F89DA-D89A-4A5E-9C38-5FA2CCF2E98B}" srcOrd="3" destOrd="0" presId="urn:microsoft.com/office/officeart/2005/8/layout/vList2"/>
    <dgm:cxn modelId="{A2F37D70-1A36-45CF-A9CD-6B62B0CDE3B5}" type="presParOf" srcId="{560E3AC5-7237-46D5-B8BF-8D2A2A39BAA6}" destId="{C430BABF-C665-469F-9AC1-6891E28B7BED}" srcOrd="4" destOrd="0" presId="urn:microsoft.com/office/officeart/2005/8/layout/vList2"/>
    <dgm:cxn modelId="{CAEB4017-01C3-4B5E-B45C-D6418EF1972D}" type="presParOf" srcId="{560E3AC5-7237-46D5-B8BF-8D2A2A39BAA6}" destId="{6E443423-B64E-4CB8-A2C9-E2F5CF889A44}" srcOrd="5" destOrd="0" presId="urn:microsoft.com/office/officeart/2005/8/layout/vList2"/>
    <dgm:cxn modelId="{38514DD0-5127-4CF5-9A5A-2FA2BB17DFF0}" type="presParOf" srcId="{560E3AC5-7237-46D5-B8BF-8D2A2A39BAA6}" destId="{FDCA806C-C38C-4E2A-A874-36ABA4FED774}" srcOrd="6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FC07F-1ADE-4ADD-848D-AE58D9CAAE7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ru-RU"/>
        </a:p>
      </dgm:t>
    </dgm:pt>
    <dgm:pt modelId="{46F4900B-5DE2-4FFC-97E1-334EBDF0FBAB}">
      <dgm:prSet/>
      <dgm:spPr/>
      <dgm:t>
        <a:bodyPr/>
        <a:lstStyle/>
        <a:p>
          <a:pPr rtl="0"/>
          <a:r>
            <a:rPr lang="ru-RU" dirty="0" smtClean="0"/>
            <a:t>1.Закон Республики Казахстан от 6 апреля 2016 года № 480-V «О правовых актах»</a:t>
          </a:r>
          <a:endParaRPr lang="ru-RU" dirty="0"/>
        </a:p>
      </dgm:t>
    </dgm:pt>
    <dgm:pt modelId="{1E9AD28E-30B1-4EF8-883B-D1E68303AB5B}" type="parTrans" cxnId="{039CD5CB-D74D-48F0-AA6A-06D2FB4B34A6}">
      <dgm:prSet/>
      <dgm:spPr/>
      <dgm:t>
        <a:bodyPr/>
        <a:lstStyle/>
        <a:p>
          <a:endParaRPr lang="ru-RU"/>
        </a:p>
      </dgm:t>
    </dgm:pt>
    <dgm:pt modelId="{EB1D0BB2-A6FB-42AA-9438-21108CD061D4}" type="sibTrans" cxnId="{039CD5CB-D74D-48F0-AA6A-06D2FB4B34A6}">
      <dgm:prSet/>
      <dgm:spPr/>
      <dgm:t>
        <a:bodyPr/>
        <a:lstStyle/>
        <a:p>
          <a:endParaRPr lang="ru-RU"/>
        </a:p>
      </dgm:t>
    </dgm:pt>
    <dgm:pt modelId="{A43E6E16-5621-41E4-95BA-DB136368EC8D}">
      <dgm:prSet/>
      <dgm:spPr/>
      <dgm:t>
        <a:bodyPr/>
        <a:lstStyle/>
        <a:p>
          <a:pPr rtl="0"/>
          <a:r>
            <a:rPr lang="ru-RU" dirty="0" smtClean="0"/>
            <a:t>2. Конституция Республики Казахстан (принята на республиканском референдуме 30 августа 1995 года)</a:t>
          </a:r>
          <a:endParaRPr lang="ru-RU" dirty="0"/>
        </a:p>
      </dgm:t>
    </dgm:pt>
    <dgm:pt modelId="{BC62BECB-4274-44B1-9127-21B83A586FAE}" type="parTrans" cxnId="{DAEEA7D4-64F5-4C09-BDD4-7E8F43981DF3}">
      <dgm:prSet/>
      <dgm:spPr/>
      <dgm:t>
        <a:bodyPr/>
        <a:lstStyle/>
        <a:p>
          <a:endParaRPr lang="ru-RU"/>
        </a:p>
      </dgm:t>
    </dgm:pt>
    <dgm:pt modelId="{93205890-CFD9-454E-8984-1177F431E96F}" type="sibTrans" cxnId="{DAEEA7D4-64F5-4C09-BDD4-7E8F43981DF3}">
      <dgm:prSet/>
      <dgm:spPr/>
      <dgm:t>
        <a:bodyPr/>
        <a:lstStyle/>
        <a:p>
          <a:endParaRPr lang="ru-RU"/>
        </a:p>
      </dgm:t>
    </dgm:pt>
    <dgm:pt modelId="{669C4F27-DC78-437E-AD65-CE9E754FF75F}">
      <dgm:prSet/>
      <dgm:spPr/>
      <dgm:t>
        <a:bodyPr/>
        <a:lstStyle/>
        <a:p>
          <a:pPr rtl="0"/>
          <a:r>
            <a:rPr lang="ru-RU" dirty="0" smtClean="0"/>
            <a:t>3. Гражданский кодекс Республики Казахстан (Общая часть), принят Верховным Советом Республики Казахстан 27 декабря 1994 года</a:t>
          </a:r>
          <a:endParaRPr lang="ru-RU" dirty="0"/>
        </a:p>
      </dgm:t>
    </dgm:pt>
    <dgm:pt modelId="{57E83521-EB32-4BD8-9653-88D7D0726977}" type="parTrans" cxnId="{D21688AF-4DFA-449E-8923-B55B57E0CC0F}">
      <dgm:prSet/>
      <dgm:spPr/>
      <dgm:t>
        <a:bodyPr/>
        <a:lstStyle/>
        <a:p>
          <a:endParaRPr lang="ru-RU"/>
        </a:p>
      </dgm:t>
    </dgm:pt>
    <dgm:pt modelId="{80E7B3A0-7217-454B-AA45-1B72AA5F1152}" type="sibTrans" cxnId="{D21688AF-4DFA-449E-8923-B55B57E0CC0F}">
      <dgm:prSet/>
      <dgm:spPr/>
      <dgm:t>
        <a:bodyPr/>
        <a:lstStyle/>
        <a:p>
          <a:endParaRPr lang="ru-RU"/>
        </a:p>
      </dgm:t>
    </dgm:pt>
    <dgm:pt modelId="{A0110A88-F3A7-4440-8DE0-FC4AFA133515}">
      <dgm:prSet/>
      <dgm:spPr/>
      <dgm:t>
        <a:bodyPr/>
        <a:lstStyle/>
        <a:p>
          <a:pPr rtl="0"/>
          <a:r>
            <a:rPr lang="ru-RU" dirty="0" smtClean="0"/>
            <a:t>4. Закон Республики Казахстан от 16 января 2001 года № 142-II</a:t>
          </a:r>
          <a:br>
            <a:rPr lang="ru-RU" dirty="0" smtClean="0"/>
          </a:br>
          <a:r>
            <a:rPr lang="ru-RU" dirty="0" smtClean="0"/>
            <a:t>О некоммерческих организациях</a:t>
          </a:r>
          <a:endParaRPr lang="ru-RU" dirty="0"/>
        </a:p>
      </dgm:t>
    </dgm:pt>
    <dgm:pt modelId="{66E2ED75-A181-4335-A6CB-DA6A03EAF0CC}" type="parTrans" cxnId="{B6C51DCB-CA65-4A6D-AABF-5E42A5992089}">
      <dgm:prSet/>
      <dgm:spPr/>
      <dgm:t>
        <a:bodyPr/>
        <a:lstStyle/>
        <a:p>
          <a:endParaRPr lang="ru-RU"/>
        </a:p>
      </dgm:t>
    </dgm:pt>
    <dgm:pt modelId="{9B9096AF-AFED-4D8F-9628-EB1F3E9B911F}" type="sibTrans" cxnId="{B6C51DCB-CA65-4A6D-AABF-5E42A5992089}">
      <dgm:prSet/>
      <dgm:spPr/>
      <dgm:t>
        <a:bodyPr/>
        <a:lstStyle/>
        <a:p>
          <a:endParaRPr lang="ru-RU"/>
        </a:p>
      </dgm:t>
    </dgm:pt>
    <dgm:pt modelId="{B29D22EA-7D46-4783-854C-76CE811CC97C}">
      <dgm:prSet/>
      <dgm:spPr/>
      <dgm:t>
        <a:bodyPr/>
        <a:lstStyle/>
        <a:p>
          <a:pPr rtl="0"/>
          <a:r>
            <a:rPr lang="ru-RU" dirty="0" smtClean="0"/>
            <a:t>5.Закон Республики Казахстан от 31 мая 1996 года № 3-I «Об общественных объединениях</a:t>
          </a:r>
          <a:r>
            <a:rPr lang="ru-RU" b="1" dirty="0" smtClean="0"/>
            <a:t>» </a:t>
          </a:r>
          <a:endParaRPr lang="ru-RU" b="1" dirty="0"/>
        </a:p>
      </dgm:t>
    </dgm:pt>
    <dgm:pt modelId="{31C425D3-4AEE-4693-959F-F501BECB9212}" type="parTrans" cxnId="{39475E6E-2843-44EC-84B1-11EED420CCBC}">
      <dgm:prSet/>
      <dgm:spPr/>
      <dgm:t>
        <a:bodyPr/>
        <a:lstStyle/>
        <a:p>
          <a:endParaRPr lang="ru-RU"/>
        </a:p>
      </dgm:t>
    </dgm:pt>
    <dgm:pt modelId="{497F8C13-5AC8-47D3-9CC3-0CC5EB93C8F8}" type="sibTrans" cxnId="{39475E6E-2843-44EC-84B1-11EED420CCBC}">
      <dgm:prSet/>
      <dgm:spPr/>
      <dgm:t>
        <a:bodyPr/>
        <a:lstStyle/>
        <a:p>
          <a:endParaRPr lang="ru-RU"/>
        </a:p>
      </dgm:t>
    </dgm:pt>
    <dgm:pt modelId="{C1E6E706-2B2A-489A-9F05-5F663A173608}">
      <dgm:prSet/>
      <dgm:spPr/>
      <dgm:t>
        <a:bodyPr/>
        <a:lstStyle/>
        <a:p>
          <a:pPr rtl="0"/>
          <a:r>
            <a:rPr lang="ru-RU" dirty="0" smtClean="0"/>
            <a:t>6.Устав РОО «Союз Отцов»</a:t>
          </a:r>
          <a:endParaRPr lang="ru-RU" dirty="0"/>
        </a:p>
      </dgm:t>
    </dgm:pt>
    <dgm:pt modelId="{1803B08C-C474-4914-94BD-ACB9932A9393}" type="parTrans" cxnId="{287553AA-D70D-4FB6-B2C8-B2EB8366F042}">
      <dgm:prSet/>
      <dgm:spPr/>
      <dgm:t>
        <a:bodyPr/>
        <a:lstStyle/>
        <a:p>
          <a:endParaRPr lang="ru-RU"/>
        </a:p>
      </dgm:t>
    </dgm:pt>
    <dgm:pt modelId="{AAB5B949-D07C-432A-8870-7D0969F1FB73}" type="sibTrans" cxnId="{287553AA-D70D-4FB6-B2C8-B2EB8366F042}">
      <dgm:prSet/>
      <dgm:spPr/>
      <dgm:t>
        <a:bodyPr/>
        <a:lstStyle/>
        <a:p>
          <a:endParaRPr lang="ru-RU"/>
        </a:p>
      </dgm:t>
    </dgm:pt>
    <dgm:pt modelId="{1AFA48CA-0215-4D8F-A9ED-DEF87DFCD3A7}">
      <dgm:prSet/>
      <dgm:spPr/>
      <dgm:t>
        <a:bodyPr/>
        <a:lstStyle/>
        <a:p>
          <a:pPr rtl="0"/>
          <a:r>
            <a:rPr lang="ru-RU" dirty="0" smtClean="0"/>
            <a:t>7. Положение о Филиале РОО «Союз Отцов»</a:t>
          </a:r>
          <a:endParaRPr lang="ru-RU" dirty="0"/>
        </a:p>
      </dgm:t>
    </dgm:pt>
    <dgm:pt modelId="{E7F4BB18-553B-4244-A254-D8203E6C67D3}" type="parTrans" cxnId="{7354716B-5413-45EE-875D-A2541F4CD6F7}">
      <dgm:prSet/>
      <dgm:spPr/>
      <dgm:t>
        <a:bodyPr/>
        <a:lstStyle/>
        <a:p>
          <a:endParaRPr lang="ru-RU"/>
        </a:p>
      </dgm:t>
    </dgm:pt>
    <dgm:pt modelId="{E0ABA4D9-3196-4FFC-A42B-9380B6421DF2}" type="sibTrans" cxnId="{7354716B-5413-45EE-875D-A2541F4CD6F7}">
      <dgm:prSet/>
      <dgm:spPr/>
      <dgm:t>
        <a:bodyPr/>
        <a:lstStyle/>
        <a:p>
          <a:endParaRPr lang="ru-RU"/>
        </a:p>
      </dgm:t>
    </dgm:pt>
    <dgm:pt modelId="{3D71C7BF-C2A2-47E5-B2D2-52EE2EA95BD4}" type="pres">
      <dgm:prSet presAssocID="{4F4FC07F-1ADE-4ADD-848D-AE58D9CAAE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D2EACCE-F3A1-4B71-B268-3FA0052A557C}" type="pres">
      <dgm:prSet presAssocID="{46F4900B-5DE2-4FFC-97E1-334EBDF0FBA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85A315-4AD2-4AC2-B10E-46D7F96F88D7}" type="pres">
      <dgm:prSet presAssocID="{EB1D0BB2-A6FB-42AA-9438-21108CD061D4}" presName="spacer" presStyleCnt="0"/>
      <dgm:spPr/>
    </dgm:pt>
    <dgm:pt modelId="{44DE9DAB-4DA3-4F4A-8DC3-6FD4F40014FB}" type="pres">
      <dgm:prSet presAssocID="{A43E6E16-5621-41E4-95BA-DB136368EC8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F1FF51-8C45-4AD4-8B8A-4697C8B4B801}" type="pres">
      <dgm:prSet presAssocID="{93205890-CFD9-454E-8984-1177F431E96F}" presName="spacer" presStyleCnt="0"/>
      <dgm:spPr/>
    </dgm:pt>
    <dgm:pt modelId="{47B6B8FD-D10D-43F9-BC0B-C07F01420509}" type="pres">
      <dgm:prSet presAssocID="{669C4F27-DC78-437E-AD65-CE9E754FF75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5F6E17-F37A-4024-92F7-D53988E8C13D}" type="pres">
      <dgm:prSet presAssocID="{80E7B3A0-7217-454B-AA45-1B72AA5F1152}" presName="spacer" presStyleCnt="0"/>
      <dgm:spPr/>
    </dgm:pt>
    <dgm:pt modelId="{CD427FD8-BF7C-4430-831F-D0672F7E3F1E}" type="pres">
      <dgm:prSet presAssocID="{A0110A88-F3A7-4440-8DE0-FC4AFA13351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502121-4A81-48DE-BB83-0A27C9E78514}" type="pres">
      <dgm:prSet presAssocID="{9B9096AF-AFED-4D8F-9628-EB1F3E9B911F}" presName="spacer" presStyleCnt="0"/>
      <dgm:spPr/>
    </dgm:pt>
    <dgm:pt modelId="{49D37800-2F78-44F8-8ADA-CE5DE34436B4}" type="pres">
      <dgm:prSet presAssocID="{B29D22EA-7D46-4783-854C-76CE811CC97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DE1B8B-41A3-4D40-BF6D-0A79E06D08EF}" type="pres">
      <dgm:prSet presAssocID="{497F8C13-5AC8-47D3-9CC3-0CC5EB93C8F8}" presName="spacer" presStyleCnt="0"/>
      <dgm:spPr/>
    </dgm:pt>
    <dgm:pt modelId="{10377AE1-352B-42F9-9B65-30555434E314}" type="pres">
      <dgm:prSet presAssocID="{C1E6E706-2B2A-489A-9F05-5F663A1736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4F9F9E-E726-43E4-A427-0729AE366FEC}" type="pres">
      <dgm:prSet presAssocID="{AAB5B949-D07C-432A-8870-7D0969F1FB73}" presName="spacer" presStyleCnt="0"/>
      <dgm:spPr/>
    </dgm:pt>
    <dgm:pt modelId="{D0A33320-00F9-49BC-9995-ECDA63020BFD}" type="pres">
      <dgm:prSet presAssocID="{1AFA48CA-0215-4D8F-A9ED-DEF87DFCD3A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9475E6E-2843-44EC-84B1-11EED420CCBC}" srcId="{4F4FC07F-1ADE-4ADD-848D-AE58D9CAAE7D}" destId="{B29D22EA-7D46-4783-854C-76CE811CC97C}" srcOrd="4" destOrd="0" parTransId="{31C425D3-4AEE-4693-959F-F501BECB9212}" sibTransId="{497F8C13-5AC8-47D3-9CC3-0CC5EB93C8F8}"/>
    <dgm:cxn modelId="{D21688AF-4DFA-449E-8923-B55B57E0CC0F}" srcId="{4F4FC07F-1ADE-4ADD-848D-AE58D9CAAE7D}" destId="{669C4F27-DC78-437E-AD65-CE9E754FF75F}" srcOrd="2" destOrd="0" parTransId="{57E83521-EB32-4BD8-9653-88D7D0726977}" sibTransId="{80E7B3A0-7217-454B-AA45-1B72AA5F1152}"/>
    <dgm:cxn modelId="{D7203D5E-3E83-4A37-A486-E83541A98DF8}" type="presOf" srcId="{A43E6E16-5621-41E4-95BA-DB136368EC8D}" destId="{44DE9DAB-4DA3-4F4A-8DC3-6FD4F40014FB}" srcOrd="0" destOrd="0" presId="urn:microsoft.com/office/officeart/2005/8/layout/vList2"/>
    <dgm:cxn modelId="{BB492812-4839-4C94-80B7-81DF724ADD42}" type="presOf" srcId="{1AFA48CA-0215-4D8F-A9ED-DEF87DFCD3A7}" destId="{D0A33320-00F9-49BC-9995-ECDA63020BFD}" srcOrd="0" destOrd="0" presId="urn:microsoft.com/office/officeart/2005/8/layout/vList2"/>
    <dgm:cxn modelId="{99256D73-9F99-4176-A7C6-95B0B7211EF0}" type="presOf" srcId="{B29D22EA-7D46-4783-854C-76CE811CC97C}" destId="{49D37800-2F78-44F8-8ADA-CE5DE34436B4}" srcOrd="0" destOrd="0" presId="urn:microsoft.com/office/officeart/2005/8/layout/vList2"/>
    <dgm:cxn modelId="{287553AA-D70D-4FB6-B2C8-B2EB8366F042}" srcId="{4F4FC07F-1ADE-4ADD-848D-AE58D9CAAE7D}" destId="{C1E6E706-2B2A-489A-9F05-5F663A173608}" srcOrd="5" destOrd="0" parTransId="{1803B08C-C474-4914-94BD-ACB9932A9393}" sibTransId="{AAB5B949-D07C-432A-8870-7D0969F1FB73}"/>
    <dgm:cxn modelId="{DAEEA7D4-64F5-4C09-BDD4-7E8F43981DF3}" srcId="{4F4FC07F-1ADE-4ADD-848D-AE58D9CAAE7D}" destId="{A43E6E16-5621-41E4-95BA-DB136368EC8D}" srcOrd="1" destOrd="0" parTransId="{BC62BECB-4274-44B1-9127-21B83A586FAE}" sibTransId="{93205890-CFD9-454E-8984-1177F431E96F}"/>
    <dgm:cxn modelId="{B6C51DCB-CA65-4A6D-AABF-5E42A5992089}" srcId="{4F4FC07F-1ADE-4ADD-848D-AE58D9CAAE7D}" destId="{A0110A88-F3A7-4440-8DE0-FC4AFA133515}" srcOrd="3" destOrd="0" parTransId="{66E2ED75-A181-4335-A6CB-DA6A03EAF0CC}" sibTransId="{9B9096AF-AFED-4D8F-9628-EB1F3E9B911F}"/>
    <dgm:cxn modelId="{5B2024FF-B586-4479-8519-637DFA5157F7}" type="presOf" srcId="{A0110A88-F3A7-4440-8DE0-FC4AFA133515}" destId="{CD427FD8-BF7C-4430-831F-D0672F7E3F1E}" srcOrd="0" destOrd="0" presId="urn:microsoft.com/office/officeart/2005/8/layout/vList2"/>
    <dgm:cxn modelId="{039CD5CB-D74D-48F0-AA6A-06D2FB4B34A6}" srcId="{4F4FC07F-1ADE-4ADD-848D-AE58D9CAAE7D}" destId="{46F4900B-5DE2-4FFC-97E1-334EBDF0FBAB}" srcOrd="0" destOrd="0" parTransId="{1E9AD28E-30B1-4EF8-883B-D1E68303AB5B}" sibTransId="{EB1D0BB2-A6FB-42AA-9438-21108CD061D4}"/>
    <dgm:cxn modelId="{28AF794A-07CA-4074-9176-F74AD613AE7B}" type="presOf" srcId="{4F4FC07F-1ADE-4ADD-848D-AE58D9CAAE7D}" destId="{3D71C7BF-C2A2-47E5-B2D2-52EE2EA95BD4}" srcOrd="0" destOrd="0" presId="urn:microsoft.com/office/officeart/2005/8/layout/vList2"/>
    <dgm:cxn modelId="{1DF6DC49-DA46-4A88-80C6-D4E390EF09BB}" type="presOf" srcId="{46F4900B-5DE2-4FFC-97E1-334EBDF0FBAB}" destId="{2D2EACCE-F3A1-4B71-B268-3FA0052A557C}" srcOrd="0" destOrd="0" presId="urn:microsoft.com/office/officeart/2005/8/layout/vList2"/>
    <dgm:cxn modelId="{37E20DA3-4C2C-468C-B63B-9561FB04E10A}" type="presOf" srcId="{669C4F27-DC78-437E-AD65-CE9E754FF75F}" destId="{47B6B8FD-D10D-43F9-BC0B-C07F01420509}" srcOrd="0" destOrd="0" presId="urn:microsoft.com/office/officeart/2005/8/layout/vList2"/>
    <dgm:cxn modelId="{CAF1A9CF-CA62-45B5-8E16-904E28B52E46}" type="presOf" srcId="{C1E6E706-2B2A-489A-9F05-5F663A173608}" destId="{10377AE1-352B-42F9-9B65-30555434E314}" srcOrd="0" destOrd="0" presId="urn:microsoft.com/office/officeart/2005/8/layout/vList2"/>
    <dgm:cxn modelId="{7354716B-5413-45EE-875D-A2541F4CD6F7}" srcId="{4F4FC07F-1ADE-4ADD-848D-AE58D9CAAE7D}" destId="{1AFA48CA-0215-4D8F-A9ED-DEF87DFCD3A7}" srcOrd="6" destOrd="0" parTransId="{E7F4BB18-553B-4244-A254-D8203E6C67D3}" sibTransId="{E0ABA4D9-3196-4FFC-A42B-9380B6421DF2}"/>
    <dgm:cxn modelId="{1F85E9A5-2E96-462D-BD92-6672A4AAC713}" type="presParOf" srcId="{3D71C7BF-C2A2-47E5-B2D2-52EE2EA95BD4}" destId="{2D2EACCE-F3A1-4B71-B268-3FA0052A557C}" srcOrd="0" destOrd="0" presId="urn:microsoft.com/office/officeart/2005/8/layout/vList2"/>
    <dgm:cxn modelId="{89D07928-A682-42EB-9811-FE9630A42B57}" type="presParOf" srcId="{3D71C7BF-C2A2-47E5-B2D2-52EE2EA95BD4}" destId="{AC85A315-4AD2-4AC2-B10E-46D7F96F88D7}" srcOrd="1" destOrd="0" presId="urn:microsoft.com/office/officeart/2005/8/layout/vList2"/>
    <dgm:cxn modelId="{4A02C48C-0F90-4F02-A6DC-79C2A9636725}" type="presParOf" srcId="{3D71C7BF-C2A2-47E5-B2D2-52EE2EA95BD4}" destId="{44DE9DAB-4DA3-4F4A-8DC3-6FD4F40014FB}" srcOrd="2" destOrd="0" presId="urn:microsoft.com/office/officeart/2005/8/layout/vList2"/>
    <dgm:cxn modelId="{37998E77-46DB-4A69-AE89-F3B796D8D6BF}" type="presParOf" srcId="{3D71C7BF-C2A2-47E5-B2D2-52EE2EA95BD4}" destId="{62F1FF51-8C45-4AD4-8B8A-4697C8B4B801}" srcOrd="3" destOrd="0" presId="urn:microsoft.com/office/officeart/2005/8/layout/vList2"/>
    <dgm:cxn modelId="{F5891689-680E-47E7-9A3C-73215226B21C}" type="presParOf" srcId="{3D71C7BF-C2A2-47E5-B2D2-52EE2EA95BD4}" destId="{47B6B8FD-D10D-43F9-BC0B-C07F01420509}" srcOrd="4" destOrd="0" presId="urn:microsoft.com/office/officeart/2005/8/layout/vList2"/>
    <dgm:cxn modelId="{D018987A-5276-4A65-9FA6-AEBA9E49AA11}" type="presParOf" srcId="{3D71C7BF-C2A2-47E5-B2D2-52EE2EA95BD4}" destId="{9F5F6E17-F37A-4024-92F7-D53988E8C13D}" srcOrd="5" destOrd="0" presId="urn:microsoft.com/office/officeart/2005/8/layout/vList2"/>
    <dgm:cxn modelId="{5690D12A-9F42-4357-BC4D-2115D659F5E6}" type="presParOf" srcId="{3D71C7BF-C2A2-47E5-B2D2-52EE2EA95BD4}" destId="{CD427FD8-BF7C-4430-831F-D0672F7E3F1E}" srcOrd="6" destOrd="0" presId="urn:microsoft.com/office/officeart/2005/8/layout/vList2"/>
    <dgm:cxn modelId="{5254A1CF-0A7C-489D-88D3-D0A819495D13}" type="presParOf" srcId="{3D71C7BF-C2A2-47E5-B2D2-52EE2EA95BD4}" destId="{9C502121-4A81-48DE-BB83-0A27C9E78514}" srcOrd="7" destOrd="0" presId="urn:microsoft.com/office/officeart/2005/8/layout/vList2"/>
    <dgm:cxn modelId="{01285CEB-F62E-4B82-9EC1-E402E76DD782}" type="presParOf" srcId="{3D71C7BF-C2A2-47E5-B2D2-52EE2EA95BD4}" destId="{49D37800-2F78-44F8-8ADA-CE5DE34436B4}" srcOrd="8" destOrd="0" presId="urn:microsoft.com/office/officeart/2005/8/layout/vList2"/>
    <dgm:cxn modelId="{4A000C27-B8EC-4F4D-B5F0-9582496F3D23}" type="presParOf" srcId="{3D71C7BF-C2A2-47E5-B2D2-52EE2EA95BD4}" destId="{C0DE1B8B-41A3-4D40-BF6D-0A79E06D08EF}" srcOrd="9" destOrd="0" presId="urn:microsoft.com/office/officeart/2005/8/layout/vList2"/>
    <dgm:cxn modelId="{1824089A-DAF6-4A33-B348-D6ACF2F1FB40}" type="presParOf" srcId="{3D71C7BF-C2A2-47E5-B2D2-52EE2EA95BD4}" destId="{10377AE1-352B-42F9-9B65-30555434E314}" srcOrd="10" destOrd="0" presId="urn:microsoft.com/office/officeart/2005/8/layout/vList2"/>
    <dgm:cxn modelId="{91ECC75B-8E1D-45F3-8009-25E6ABE5F1B2}" type="presParOf" srcId="{3D71C7BF-C2A2-47E5-B2D2-52EE2EA95BD4}" destId="{7C4F9F9E-E726-43E4-A427-0729AE366FEC}" srcOrd="11" destOrd="0" presId="urn:microsoft.com/office/officeart/2005/8/layout/vList2"/>
    <dgm:cxn modelId="{1DCC8655-6A11-4380-A030-D724FCF7B19C}" type="presParOf" srcId="{3D71C7BF-C2A2-47E5-B2D2-52EE2EA95BD4}" destId="{D0A33320-00F9-49BC-9995-ECDA63020BFD}" srcOrd="1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16E2D1-55A7-4381-81C3-F29A94EB02ED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49F2634-7C08-4121-88F4-B8399709D4C9}">
      <dgm:prSet/>
      <dgm:spPr/>
      <dgm:t>
        <a:bodyPr/>
        <a:lstStyle/>
        <a:p>
          <a:pPr rtl="0"/>
          <a:r>
            <a:rPr lang="ru-RU" dirty="0" smtClean="0"/>
            <a:t>Статья 378. Понятие договора</a:t>
          </a:r>
          <a:endParaRPr lang="ru-RU" dirty="0"/>
        </a:p>
      </dgm:t>
    </dgm:pt>
    <dgm:pt modelId="{DBE375ED-92E0-42DC-9FDA-F2B9207D7F85}" type="parTrans" cxnId="{35F76EFF-71F5-40F4-9672-761B48467B1F}">
      <dgm:prSet/>
      <dgm:spPr/>
      <dgm:t>
        <a:bodyPr/>
        <a:lstStyle/>
        <a:p>
          <a:endParaRPr lang="ru-RU"/>
        </a:p>
      </dgm:t>
    </dgm:pt>
    <dgm:pt modelId="{015481B0-A60C-4C2B-919C-C044211B96EC}" type="sibTrans" cxnId="{35F76EFF-71F5-40F4-9672-761B48467B1F}">
      <dgm:prSet/>
      <dgm:spPr/>
      <dgm:t>
        <a:bodyPr/>
        <a:lstStyle/>
        <a:p>
          <a:endParaRPr lang="ru-RU"/>
        </a:p>
      </dgm:t>
    </dgm:pt>
    <dgm:pt modelId="{138F72D9-88AB-42B9-9245-4D32C67110E9}">
      <dgm:prSet/>
      <dgm:spPr/>
      <dgm:t>
        <a:bodyPr/>
        <a:lstStyle/>
        <a:p>
          <a:pPr rtl="0"/>
          <a:r>
            <a:rPr lang="ru-RU" dirty="0" smtClean="0"/>
            <a:t>Договором признается соглашение двух или нескольких лиц об установлении, изменении или прекращении гражданских прав и обязанностей.</a:t>
          </a:r>
          <a:endParaRPr lang="ru-RU" dirty="0"/>
        </a:p>
      </dgm:t>
    </dgm:pt>
    <dgm:pt modelId="{235A9105-38DF-465B-8CD4-FBFED92970AC}" type="parTrans" cxnId="{489EECB8-D48A-4BDE-ACC5-9CDE6D6E1D9F}">
      <dgm:prSet/>
      <dgm:spPr/>
      <dgm:t>
        <a:bodyPr/>
        <a:lstStyle/>
        <a:p>
          <a:endParaRPr lang="ru-RU"/>
        </a:p>
      </dgm:t>
    </dgm:pt>
    <dgm:pt modelId="{539CF423-39A6-43D8-954D-2D0E9762E613}" type="sibTrans" cxnId="{489EECB8-D48A-4BDE-ACC5-9CDE6D6E1D9F}">
      <dgm:prSet/>
      <dgm:spPr/>
      <dgm:t>
        <a:bodyPr/>
        <a:lstStyle/>
        <a:p>
          <a:endParaRPr lang="ru-RU"/>
        </a:p>
      </dgm:t>
    </dgm:pt>
    <dgm:pt modelId="{764B71B7-AE7D-42C0-B420-9BBED3CD8997}">
      <dgm:prSet/>
      <dgm:spPr/>
      <dgm:t>
        <a:bodyPr/>
        <a:lstStyle/>
        <a:p>
          <a:pPr rtl="0"/>
          <a:r>
            <a:rPr lang="ru-RU" dirty="0" smtClean="0"/>
            <a:t>Статья 383. Договор и законодательство</a:t>
          </a:r>
          <a:endParaRPr lang="ru-RU" dirty="0"/>
        </a:p>
      </dgm:t>
    </dgm:pt>
    <dgm:pt modelId="{DEA31AF3-58AC-4701-BBAE-9C04B72E4562}" type="parTrans" cxnId="{43BE9BA7-38DF-4F17-9F7D-3BD9E8D12A70}">
      <dgm:prSet/>
      <dgm:spPr/>
      <dgm:t>
        <a:bodyPr/>
        <a:lstStyle/>
        <a:p>
          <a:endParaRPr lang="ru-RU"/>
        </a:p>
      </dgm:t>
    </dgm:pt>
    <dgm:pt modelId="{50697B04-9D34-4AC0-9E6F-1F3E8C93E6DC}" type="sibTrans" cxnId="{43BE9BA7-38DF-4F17-9F7D-3BD9E8D12A70}">
      <dgm:prSet/>
      <dgm:spPr/>
      <dgm:t>
        <a:bodyPr/>
        <a:lstStyle/>
        <a:p>
          <a:endParaRPr lang="ru-RU"/>
        </a:p>
      </dgm:t>
    </dgm:pt>
    <dgm:pt modelId="{D63303A1-19CF-4465-BD1E-BE171574DCBF}">
      <dgm:prSet/>
      <dgm:spPr/>
      <dgm:t>
        <a:bodyPr/>
        <a:lstStyle/>
        <a:p>
          <a:pPr rtl="0"/>
          <a:r>
            <a:rPr lang="ru-RU" dirty="0" smtClean="0"/>
            <a:t>Договор должен соответствовать обязательным для сторон правилам, установленным законодательством (императивным нормам), действующим в момент его заключения.</a:t>
          </a:r>
          <a:endParaRPr lang="ru-RU" dirty="0"/>
        </a:p>
      </dgm:t>
    </dgm:pt>
    <dgm:pt modelId="{BEE285C1-FE71-4A50-B427-14FDD0461066}" type="parTrans" cxnId="{A6074B51-3B5B-44D9-98B3-A002932CEA1C}">
      <dgm:prSet/>
      <dgm:spPr/>
      <dgm:t>
        <a:bodyPr/>
        <a:lstStyle/>
        <a:p>
          <a:endParaRPr lang="ru-RU"/>
        </a:p>
      </dgm:t>
    </dgm:pt>
    <dgm:pt modelId="{8C22A697-297C-4550-865C-CD838CD8C561}" type="sibTrans" cxnId="{A6074B51-3B5B-44D9-98B3-A002932CEA1C}">
      <dgm:prSet/>
      <dgm:spPr/>
      <dgm:t>
        <a:bodyPr/>
        <a:lstStyle/>
        <a:p>
          <a:endParaRPr lang="ru-RU"/>
        </a:p>
      </dgm:t>
    </dgm:pt>
    <dgm:pt modelId="{3129ADBB-4BAC-485A-8D35-CF6AB7E3ADB8}">
      <dgm:prSet/>
      <dgm:spPr/>
      <dgm:t>
        <a:bodyPr/>
        <a:lstStyle/>
        <a:p>
          <a:pPr rtl="0"/>
          <a:r>
            <a:rPr lang="ru-RU" dirty="0" smtClean="0"/>
            <a:t>Статья 392. Толкование договора</a:t>
          </a:r>
          <a:endParaRPr lang="ru-RU" dirty="0"/>
        </a:p>
      </dgm:t>
    </dgm:pt>
    <dgm:pt modelId="{7E081725-8270-4026-826C-C898609AAB0A}" type="parTrans" cxnId="{0867F681-9672-433A-BF2C-462EF7857EF2}">
      <dgm:prSet/>
      <dgm:spPr/>
      <dgm:t>
        <a:bodyPr/>
        <a:lstStyle/>
        <a:p>
          <a:endParaRPr lang="ru-RU"/>
        </a:p>
      </dgm:t>
    </dgm:pt>
    <dgm:pt modelId="{E7CD3250-A5CA-4684-873A-F46AE220CA3F}" type="sibTrans" cxnId="{0867F681-9672-433A-BF2C-462EF7857EF2}">
      <dgm:prSet/>
      <dgm:spPr/>
      <dgm:t>
        <a:bodyPr/>
        <a:lstStyle/>
        <a:p>
          <a:endParaRPr lang="ru-RU"/>
        </a:p>
      </dgm:t>
    </dgm:pt>
    <dgm:pt modelId="{0CECDD14-D6C8-42D0-8A3E-0750E92BCA38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 rtl="0"/>
          <a:r>
            <a:rPr lang="ru-RU" dirty="0" smtClean="0">
              <a:solidFill>
                <a:schemeClr val="tx1"/>
              </a:solidFill>
            </a:rPr>
            <a:t>При толковании условий договора судом принимается во внимание буквальное значение содержащихся в нем слов и выражений. Буквальное значение условия договора в случае его неясности устанавливается путем сопоставления с другими условиями и смыслом договора в целом.</a:t>
          </a:r>
          <a:endParaRPr lang="ru-RU" dirty="0">
            <a:solidFill>
              <a:schemeClr val="tx1"/>
            </a:solidFill>
          </a:endParaRPr>
        </a:p>
      </dgm:t>
    </dgm:pt>
    <dgm:pt modelId="{5EDADAB5-2060-47A3-8E40-AD786AA46ADC}" type="parTrans" cxnId="{D53C951F-9FCA-4349-8DFC-2BFB5F0A9004}">
      <dgm:prSet/>
      <dgm:spPr/>
      <dgm:t>
        <a:bodyPr/>
        <a:lstStyle/>
        <a:p>
          <a:endParaRPr lang="ru-RU"/>
        </a:p>
      </dgm:t>
    </dgm:pt>
    <dgm:pt modelId="{3F8BAFAF-ACD3-4498-9B1D-0201D156EF3B}" type="sibTrans" cxnId="{D53C951F-9FCA-4349-8DFC-2BFB5F0A9004}">
      <dgm:prSet/>
      <dgm:spPr/>
      <dgm:t>
        <a:bodyPr/>
        <a:lstStyle/>
        <a:p>
          <a:endParaRPr lang="ru-RU"/>
        </a:p>
      </dgm:t>
    </dgm:pt>
    <dgm:pt modelId="{B92BE6E7-F1B7-495D-A040-657F87EF8019}" type="pres">
      <dgm:prSet presAssocID="{1716E2D1-55A7-4381-81C3-F29A94EB02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4A772F-F9B4-471B-8972-79045F90A853}" type="pres">
      <dgm:prSet presAssocID="{249F2634-7C08-4121-88F4-B8399709D4C9}" presName="linNode" presStyleCnt="0"/>
      <dgm:spPr/>
    </dgm:pt>
    <dgm:pt modelId="{A07E9136-5086-455D-B8C4-51025F86A188}" type="pres">
      <dgm:prSet presAssocID="{249F2634-7C08-4121-88F4-B8399709D4C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324481-456E-40CC-BB62-3B53EBCE9453}" type="pres">
      <dgm:prSet presAssocID="{249F2634-7C08-4121-88F4-B8399709D4C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7FDF3D-36BD-4F0C-AFFD-CAF7F8D250D2}" type="pres">
      <dgm:prSet presAssocID="{015481B0-A60C-4C2B-919C-C044211B96EC}" presName="sp" presStyleCnt="0"/>
      <dgm:spPr/>
    </dgm:pt>
    <dgm:pt modelId="{A0D353B9-B071-4CBC-9894-D5B1AE4166F0}" type="pres">
      <dgm:prSet presAssocID="{764B71B7-AE7D-42C0-B420-9BBED3CD8997}" presName="linNode" presStyleCnt="0"/>
      <dgm:spPr/>
    </dgm:pt>
    <dgm:pt modelId="{74D20566-429D-490B-911E-BE17AF47D8F7}" type="pres">
      <dgm:prSet presAssocID="{764B71B7-AE7D-42C0-B420-9BBED3CD899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7F2A3F-20F1-4A4C-9446-A39AF813BBC8}" type="pres">
      <dgm:prSet presAssocID="{764B71B7-AE7D-42C0-B420-9BBED3CD8997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BCBB06-C1F3-4F2C-8B0B-47AD168EE24B}" type="pres">
      <dgm:prSet presAssocID="{50697B04-9D34-4AC0-9E6F-1F3E8C93E6DC}" presName="sp" presStyleCnt="0"/>
      <dgm:spPr/>
    </dgm:pt>
    <dgm:pt modelId="{24A1D880-1703-4D43-A69D-A90B906BE1A6}" type="pres">
      <dgm:prSet presAssocID="{3129ADBB-4BAC-485A-8D35-CF6AB7E3ADB8}" presName="linNode" presStyleCnt="0"/>
      <dgm:spPr/>
    </dgm:pt>
    <dgm:pt modelId="{8F6C998E-E1CE-496B-9C48-2302BCABFA2A}" type="pres">
      <dgm:prSet presAssocID="{3129ADBB-4BAC-485A-8D35-CF6AB7E3ADB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C76252-E054-4004-8D0D-D79A391E3A1C}" type="pres">
      <dgm:prSet presAssocID="{E7CD3250-A5CA-4684-873A-F46AE220CA3F}" presName="sp" presStyleCnt="0"/>
      <dgm:spPr/>
    </dgm:pt>
    <dgm:pt modelId="{C29048B3-AAD1-4514-A422-7B4F0C7A04E4}" type="pres">
      <dgm:prSet presAssocID="{0CECDD14-D6C8-42D0-8A3E-0750E92BCA38}" presName="linNode" presStyleCnt="0"/>
      <dgm:spPr/>
    </dgm:pt>
    <dgm:pt modelId="{33F77635-C994-40F5-89E4-C0219716E901}" type="pres">
      <dgm:prSet presAssocID="{0CECDD14-D6C8-42D0-8A3E-0750E92BCA38}" presName="parentText" presStyleLbl="node1" presStyleIdx="3" presStyleCnt="4" custScaleX="177777" custLinFactX="5364" custLinFactY="-5057" custLinFactNeighborX="10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F1E6C1-81B5-4DC2-B379-9148525D0241}" type="presOf" srcId="{1716E2D1-55A7-4381-81C3-F29A94EB02ED}" destId="{B92BE6E7-F1B7-495D-A040-657F87EF8019}" srcOrd="0" destOrd="0" presId="urn:microsoft.com/office/officeart/2005/8/layout/vList5"/>
    <dgm:cxn modelId="{A6074B51-3B5B-44D9-98B3-A002932CEA1C}" srcId="{764B71B7-AE7D-42C0-B420-9BBED3CD8997}" destId="{D63303A1-19CF-4465-BD1E-BE171574DCBF}" srcOrd="0" destOrd="0" parTransId="{BEE285C1-FE71-4A50-B427-14FDD0461066}" sibTransId="{8C22A697-297C-4550-865C-CD838CD8C561}"/>
    <dgm:cxn modelId="{35F76EFF-71F5-40F4-9672-761B48467B1F}" srcId="{1716E2D1-55A7-4381-81C3-F29A94EB02ED}" destId="{249F2634-7C08-4121-88F4-B8399709D4C9}" srcOrd="0" destOrd="0" parTransId="{DBE375ED-92E0-42DC-9FDA-F2B9207D7F85}" sibTransId="{015481B0-A60C-4C2B-919C-C044211B96EC}"/>
    <dgm:cxn modelId="{98B8224F-0669-49A2-96F0-293480A81159}" type="presOf" srcId="{249F2634-7C08-4121-88F4-B8399709D4C9}" destId="{A07E9136-5086-455D-B8C4-51025F86A188}" srcOrd="0" destOrd="0" presId="urn:microsoft.com/office/officeart/2005/8/layout/vList5"/>
    <dgm:cxn modelId="{070386E5-0F1E-4118-92C9-3DE82F0BFDBF}" type="presOf" srcId="{3129ADBB-4BAC-485A-8D35-CF6AB7E3ADB8}" destId="{8F6C998E-E1CE-496B-9C48-2302BCABFA2A}" srcOrd="0" destOrd="0" presId="urn:microsoft.com/office/officeart/2005/8/layout/vList5"/>
    <dgm:cxn modelId="{43BE9BA7-38DF-4F17-9F7D-3BD9E8D12A70}" srcId="{1716E2D1-55A7-4381-81C3-F29A94EB02ED}" destId="{764B71B7-AE7D-42C0-B420-9BBED3CD8997}" srcOrd="1" destOrd="0" parTransId="{DEA31AF3-58AC-4701-BBAE-9C04B72E4562}" sibTransId="{50697B04-9D34-4AC0-9E6F-1F3E8C93E6DC}"/>
    <dgm:cxn modelId="{0867F681-9672-433A-BF2C-462EF7857EF2}" srcId="{1716E2D1-55A7-4381-81C3-F29A94EB02ED}" destId="{3129ADBB-4BAC-485A-8D35-CF6AB7E3ADB8}" srcOrd="2" destOrd="0" parTransId="{7E081725-8270-4026-826C-C898609AAB0A}" sibTransId="{E7CD3250-A5CA-4684-873A-F46AE220CA3F}"/>
    <dgm:cxn modelId="{489EECB8-D48A-4BDE-ACC5-9CDE6D6E1D9F}" srcId="{249F2634-7C08-4121-88F4-B8399709D4C9}" destId="{138F72D9-88AB-42B9-9245-4D32C67110E9}" srcOrd="0" destOrd="0" parTransId="{235A9105-38DF-465B-8CD4-FBFED92970AC}" sibTransId="{539CF423-39A6-43D8-954D-2D0E9762E613}"/>
    <dgm:cxn modelId="{D53C951F-9FCA-4349-8DFC-2BFB5F0A9004}" srcId="{1716E2D1-55A7-4381-81C3-F29A94EB02ED}" destId="{0CECDD14-D6C8-42D0-8A3E-0750E92BCA38}" srcOrd="3" destOrd="0" parTransId="{5EDADAB5-2060-47A3-8E40-AD786AA46ADC}" sibTransId="{3F8BAFAF-ACD3-4498-9B1D-0201D156EF3B}"/>
    <dgm:cxn modelId="{197D45A8-6B6F-4E4C-875F-25611B5C11C5}" type="presOf" srcId="{0CECDD14-D6C8-42D0-8A3E-0750E92BCA38}" destId="{33F77635-C994-40F5-89E4-C0219716E901}" srcOrd="0" destOrd="0" presId="urn:microsoft.com/office/officeart/2005/8/layout/vList5"/>
    <dgm:cxn modelId="{315B4FB2-3B30-4088-BFC7-24993965650A}" type="presOf" srcId="{764B71B7-AE7D-42C0-B420-9BBED3CD8997}" destId="{74D20566-429D-490B-911E-BE17AF47D8F7}" srcOrd="0" destOrd="0" presId="urn:microsoft.com/office/officeart/2005/8/layout/vList5"/>
    <dgm:cxn modelId="{83C4A0B9-7220-4E0E-96E8-5EC1DB9AE706}" type="presOf" srcId="{138F72D9-88AB-42B9-9245-4D32C67110E9}" destId="{6A324481-456E-40CC-BB62-3B53EBCE9453}" srcOrd="0" destOrd="0" presId="urn:microsoft.com/office/officeart/2005/8/layout/vList5"/>
    <dgm:cxn modelId="{136267AB-CC9A-4DF4-9759-036D138D7CF4}" type="presOf" srcId="{D63303A1-19CF-4465-BD1E-BE171574DCBF}" destId="{9F7F2A3F-20F1-4A4C-9446-A39AF813BBC8}" srcOrd="0" destOrd="0" presId="urn:microsoft.com/office/officeart/2005/8/layout/vList5"/>
    <dgm:cxn modelId="{E01B4AB8-CA8E-4DA8-AC07-8A4EDD528AFB}" type="presParOf" srcId="{B92BE6E7-F1B7-495D-A040-657F87EF8019}" destId="{C34A772F-F9B4-471B-8972-79045F90A853}" srcOrd="0" destOrd="0" presId="urn:microsoft.com/office/officeart/2005/8/layout/vList5"/>
    <dgm:cxn modelId="{14B543BA-8EE8-4F52-8653-42CC90854DC8}" type="presParOf" srcId="{C34A772F-F9B4-471B-8972-79045F90A853}" destId="{A07E9136-5086-455D-B8C4-51025F86A188}" srcOrd="0" destOrd="0" presId="urn:microsoft.com/office/officeart/2005/8/layout/vList5"/>
    <dgm:cxn modelId="{F5AFB21B-75E7-4380-95B8-F6484346613F}" type="presParOf" srcId="{C34A772F-F9B4-471B-8972-79045F90A853}" destId="{6A324481-456E-40CC-BB62-3B53EBCE9453}" srcOrd="1" destOrd="0" presId="urn:microsoft.com/office/officeart/2005/8/layout/vList5"/>
    <dgm:cxn modelId="{0018B207-DE1E-4E5C-B8BD-41C3A1386C74}" type="presParOf" srcId="{B92BE6E7-F1B7-495D-A040-657F87EF8019}" destId="{FB7FDF3D-36BD-4F0C-AFFD-CAF7F8D250D2}" srcOrd="1" destOrd="0" presId="urn:microsoft.com/office/officeart/2005/8/layout/vList5"/>
    <dgm:cxn modelId="{DD44738D-E8DC-40D5-9DCD-6C9A4DA42F44}" type="presParOf" srcId="{B92BE6E7-F1B7-495D-A040-657F87EF8019}" destId="{A0D353B9-B071-4CBC-9894-D5B1AE4166F0}" srcOrd="2" destOrd="0" presId="urn:microsoft.com/office/officeart/2005/8/layout/vList5"/>
    <dgm:cxn modelId="{5B388391-20DA-43EA-B1DC-24A62CF5A2C4}" type="presParOf" srcId="{A0D353B9-B071-4CBC-9894-D5B1AE4166F0}" destId="{74D20566-429D-490B-911E-BE17AF47D8F7}" srcOrd="0" destOrd="0" presId="urn:microsoft.com/office/officeart/2005/8/layout/vList5"/>
    <dgm:cxn modelId="{2502AC58-35CC-4090-BEB5-2C8C5BF43716}" type="presParOf" srcId="{A0D353B9-B071-4CBC-9894-D5B1AE4166F0}" destId="{9F7F2A3F-20F1-4A4C-9446-A39AF813BBC8}" srcOrd="1" destOrd="0" presId="urn:microsoft.com/office/officeart/2005/8/layout/vList5"/>
    <dgm:cxn modelId="{1F91680E-96C1-4CB1-8CF0-F8B0C3AA56D3}" type="presParOf" srcId="{B92BE6E7-F1B7-495D-A040-657F87EF8019}" destId="{B7BCBB06-C1F3-4F2C-8B0B-47AD168EE24B}" srcOrd="3" destOrd="0" presId="urn:microsoft.com/office/officeart/2005/8/layout/vList5"/>
    <dgm:cxn modelId="{CB9AB553-F76D-4F9E-9430-4B3935947B43}" type="presParOf" srcId="{B92BE6E7-F1B7-495D-A040-657F87EF8019}" destId="{24A1D880-1703-4D43-A69D-A90B906BE1A6}" srcOrd="4" destOrd="0" presId="urn:microsoft.com/office/officeart/2005/8/layout/vList5"/>
    <dgm:cxn modelId="{0E06F7FA-CC82-406D-BAAB-1BC99E44ACE1}" type="presParOf" srcId="{24A1D880-1703-4D43-A69D-A90B906BE1A6}" destId="{8F6C998E-E1CE-496B-9C48-2302BCABFA2A}" srcOrd="0" destOrd="0" presId="urn:microsoft.com/office/officeart/2005/8/layout/vList5"/>
    <dgm:cxn modelId="{5D7C4E65-C41A-4912-B7AF-5C59255FE966}" type="presParOf" srcId="{B92BE6E7-F1B7-495D-A040-657F87EF8019}" destId="{B1C76252-E054-4004-8D0D-D79A391E3A1C}" srcOrd="5" destOrd="0" presId="urn:microsoft.com/office/officeart/2005/8/layout/vList5"/>
    <dgm:cxn modelId="{1045C9A7-5EE3-46F3-82BE-8F30A190FD78}" type="presParOf" srcId="{B92BE6E7-F1B7-495D-A040-657F87EF8019}" destId="{C29048B3-AAD1-4514-A422-7B4F0C7A04E4}" srcOrd="6" destOrd="0" presId="urn:microsoft.com/office/officeart/2005/8/layout/vList5"/>
    <dgm:cxn modelId="{46E4F10C-C023-426A-9270-BB24300B051A}" type="presParOf" srcId="{C29048B3-AAD1-4514-A422-7B4F0C7A04E4}" destId="{33F77635-C994-40F5-89E4-C0219716E901}" srcOrd="0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ED9E54-A8D3-471F-9843-026CEE73DCB9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ru-RU"/>
        </a:p>
      </dgm:t>
    </dgm:pt>
    <dgm:pt modelId="{5EF0ED1C-0F57-4D53-85FC-CD0D2919AB44}">
      <dgm:prSet/>
      <dgm:spPr/>
      <dgm:t>
        <a:bodyPr/>
        <a:lstStyle/>
        <a:p>
          <a:pPr rtl="0"/>
          <a:r>
            <a:rPr lang="ru-RU" dirty="0" smtClean="0"/>
            <a:t>Существенными являются условия о предмете договора, условия, которые признаны существенными законодательством или необходимы для договоров данного вида, а также все те условия, относительно которых по заявлению одной из сторон должно быть достигнуто соглашение.</a:t>
          </a:r>
          <a:endParaRPr lang="ru-RU" dirty="0"/>
        </a:p>
      </dgm:t>
    </dgm:pt>
    <dgm:pt modelId="{7B1694E8-13B2-46FA-9B0E-14C52346BE53}" type="parTrans" cxnId="{14EE2E2D-2578-414B-B816-94F15B647C2F}">
      <dgm:prSet/>
      <dgm:spPr/>
      <dgm:t>
        <a:bodyPr/>
        <a:lstStyle/>
        <a:p>
          <a:endParaRPr lang="ru-RU"/>
        </a:p>
      </dgm:t>
    </dgm:pt>
    <dgm:pt modelId="{ADEC8221-7E61-4762-888F-0E1D61356717}" type="sibTrans" cxnId="{14EE2E2D-2578-414B-B816-94F15B647C2F}">
      <dgm:prSet/>
      <dgm:spPr/>
      <dgm:t>
        <a:bodyPr/>
        <a:lstStyle/>
        <a:p>
          <a:endParaRPr lang="ru-RU"/>
        </a:p>
      </dgm:t>
    </dgm:pt>
    <dgm:pt modelId="{B53452AA-B4DA-470A-A5F0-08B30D9E03D5}">
      <dgm:prSet/>
      <dgm:spPr/>
      <dgm:t>
        <a:bodyPr/>
        <a:lstStyle/>
        <a:p>
          <a:pPr rtl="0"/>
          <a:r>
            <a:rPr lang="ru-RU" dirty="0" smtClean="0"/>
            <a:t>2. Если в соответствии с законодательными актами для заключения договора необходима передача имущества, договор считается заключенным с момента передачи соответствующего имущества.</a:t>
          </a:r>
          <a:endParaRPr lang="ru-RU" dirty="0"/>
        </a:p>
      </dgm:t>
    </dgm:pt>
    <dgm:pt modelId="{01B21192-D40B-4025-AF95-B9F6C5B837D2}" type="parTrans" cxnId="{1C6E3148-180F-43CC-8801-4123B2E6BAE8}">
      <dgm:prSet/>
      <dgm:spPr/>
      <dgm:t>
        <a:bodyPr/>
        <a:lstStyle/>
        <a:p>
          <a:endParaRPr lang="ru-RU"/>
        </a:p>
      </dgm:t>
    </dgm:pt>
    <dgm:pt modelId="{1BE175DA-8548-4F48-805D-319956CE1BA0}" type="sibTrans" cxnId="{1C6E3148-180F-43CC-8801-4123B2E6BAE8}">
      <dgm:prSet/>
      <dgm:spPr/>
      <dgm:t>
        <a:bodyPr/>
        <a:lstStyle/>
        <a:p>
          <a:endParaRPr lang="ru-RU"/>
        </a:p>
      </dgm:t>
    </dgm:pt>
    <dgm:pt modelId="{3CC2F0A0-4589-4985-AC41-EA10F28A65F6}">
      <dgm:prSet/>
      <dgm:spPr/>
      <dgm:t>
        <a:bodyPr/>
        <a:lstStyle/>
        <a:p>
          <a:pPr rtl="0"/>
          <a:r>
            <a:rPr lang="ru-RU" dirty="0" smtClean="0"/>
            <a:t>1. Договор считается заключенным, когда между сторонами в требуемой в подлежащих случаях форме достигнуто соглашение по всем существенным его условиям.</a:t>
          </a:r>
          <a:endParaRPr lang="ru-RU" dirty="0"/>
        </a:p>
      </dgm:t>
    </dgm:pt>
    <dgm:pt modelId="{4AC65E50-01C4-425F-9710-576B22EF5689}" type="sibTrans" cxnId="{5A9BBFFB-2B07-48A1-917D-6FC84FAC9648}">
      <dgm:prSet/>
      <dgm:spPr/>
      <dgm:t>
        <a:bodyPr/>
        <a:lstStyle/>
        <a:p>
          <a:endParaRPr lang="ru-RU"/>
        </a:p>
      </dgm:t>
    </dgm:pt>
    <dgm:pt modelId="{950AA8F3-5919-420E-B08F-38A5EB260B3A}" type="parTrans" cxnId="{5A9BBFFB-2B07-48A1-917D-6FC84FAC9648}">
      <dgm:prSet/>
      <dgm:spPr/>
      <dgm:t>
        <a:bodyPr/>
        <a:lstStyle/>
        <a:p>
          <a:endParaRPr lang="ru-RU"/>
        </a:p>
      </dgm:t>
    </dgm:pt>
    <dgm:pt modelId="{B86A42EC-22C8-4D69-A595-70597B4BD86A}" type="pres">
      <dgm:prSet presAssocID="{29ED9E54-A8D3-471F-9843-026CEE73DCB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8F89AD-BA48-49EA-8C50-885D8AF8CB86}" type="pres">
      <dgm:prSet presAssocID="{3CC2F0A0-4589-4985-AC41-EA10F28A65F6}" presName="circle1" presStyleLbl="node1" presStyleIdx="0" presStyleCnt="3"/>
      <dgm:spPr/>
    </dgm:pt>
    <dgm:pt modelId="{4C6458D6-D874-43C9-BFFF-2942DD679EF9}" type="pres">
      <dgm:prSet presAssocID="{3CC2F0A0-4589-4985-AC41-EA10F28A65F6}" presName="space" presStyleCnt="0"/>
      <dgm:spPr/>
    </dgm:pt>
    <dgm:pt modelId="{C9480BFC-9DEB-4BFE-A485-25F7FA8B3BC9}" type="pres">
      <dgm:prSet presAssocID="{3CC2F0A0-4589-4985-AC41-EA10F28A65F6}" presName="rect1" presStyleLbl="alignAcc1" presStyleIdx="0" presStyleCnt="3"/>
      <dgm:spPr/>
      <dgm:t>
        <a:bodyPr/>
        <a:lstStyle/>
        <a:p>
          <a:endParaRPr lang="ru-RU"/>
        </a:p>
      </dgm:t>
    </dgm:pt>
    <dgm:pt modelId="{A1CF9A44-6B5C-4756-8090-30FC4987B247}" type="pres">
      <dgm:prSet presAssocID="{5EF0ED1C-0F57-4D53-85FC-CD0D2919AB44}" presName="vertSpace2" presStyleLbl="node1" presStyleIdx="0" presStyleCnt="3"/>
      <dgm:spPr/>
    </dgm:pt>
    <dgm:pt modelId="{82552414-2A8F-4C89-AEB0-E7A887EB52AF}" type="pres">
      <dgm:prSet presAssocID="{5EF0ED1C-0F57-4D53-85FC-CD0D2919AB44}" presName="circle2" presStyleLbl="node1" presStyleIdx="1" presStyleCnt="3"/>
      <dgm:spPr/>
    </dgm:pt>
    <dgm:pt modelId="{EB9A03A8-92E6-458D-8BF4-AECAD3821972}" type="pres">
      <dgm:prSet presAssocID="{5EF0ED1C-0F57-4D53-85FC-CD0D2919AB44}" presName="rect2" presStyleLbl="alignAcc1" presStyleIdx="1" presStyleCnt="3"/>
      <dgm:spPr/>
      <dgm:t>
        <a:bodyPr/>
        <a:lstStyle/>
        <a:p>
          <a:endParaRPr lang="ru-RU"/>
        </a:p>
      </dgm:t>
    </dgm:pt>
    <dgm:pt modelId="{100E1DBB-3076-430A-9035-8BB6EDD1DF9B}" type="pres">
      <dgm:prSet presAssocID="{B53452AA-B4DA-470A-A5F0-08B30D9E03D5}" presName="vertSpace3" presStyleLbl="node1" presStyleIdx="1" presStyleCnt="3"/>
      <dgm:spPr/>
    </dgm:pt>
    <dgm:pt modelId="{36CA7829-2604-478A-9534-6BF66145DC36}" type="pres">
      <dgm:prSet presAssocID="{B53452AA-B4DA-470A-A5F0-08B30D9E03D5}" presName="circle3" presStyleLbl="node1" presStyleIdx="2" presStyleCnt="3"/>
      <dgm:spPr/>
    </dgm:pt>
    <dgm:pt modelId="{9E5F9E7A-C48C-4181-A66D-ADCFC886C6CD}" type="pres">
      <dgm:prSet presAssocID="{B53452AA-B4DA-470A-A5F0-08B30D9E03D5}" presName="rect3" presStyleLbl="alignAcc1" presStyleIdx="2" presStyleCnt="3"/>
      <dgm:spPr/>
      <dgm:t>
        <a:bodyPr/>
        <a:lstStyle/>
        <a:p>
          <a:endParaRPr lang="ru-RU"/>
        </a:p>
      </dgm:t>
    </dgm:pt>
    <dgm:pt modelId="{71643557-0454-4804-958B-D4084E5B44E7}" type="pres">
      <dgm:prSet presAssocID="{3CC2F0A0-4589-4985-AC41-EA10F28A65F6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69DD59-17A8-4E33-8B28-3374E830640B}" type="pres">
      <dgm:prSet presAssocID="{5EF0ED1C-0F57-4D53-85FC-CD0D2919AB44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36A9C0-826A-47BC-860F-E26802A70AFB}" type="pres">
      <dgm:prSet presAssocID="{B53452AA-B4DA-470A-A5F0-08B30D9E03D5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A9BBFFB-2B07-48A1-917D-6FC84FAC9648}" srcId="{29ED9E54-A8D3-471F-9843-026CEE73DCB9}" destId="{3CC2F0A0-4589-4985-AC41-EA10F28A65F6}" srcOrd="0" destOrd="0" parTransId="{950AA8F3-5919-420E-B08F-38A5EB260B3A}" sibTransId="{4AC65E50-01C4-425F-9710-576B22EF5689}"/>
    <dgm:cxn modelId="{4976E733-A59E-4F63-838F-E8319A5487A8}" type="presOf" srcId="{5EF0ED1C-0F57-4D53-85FC-CD0D2919AB44}" destId="{1469DD59-17A8-4E33-8B28-3374E830640B}" srcOrd="1" destOrd="0" presId="urn:microsoft.com/office/officeart/2005/8/layout/target3"/>
    <dgm:cxn modelId="{4BAB658D-65D6-45B3-920A-9FFF1475790E}" type="presOf" srcId="{5EF0ED1C-0F57-4D53-85FC-CD0D2919AB44}" destId="{EB9A03A8-92E6-458D-8BF4-AECAD3821972}" srcOrd="0" destOrd="0" presId="urn:microsoft.com/office/officeart/2005/8/layout/target3"/>
    <dgm:cxn modelId="{AC3A1B04-2A8D-4358-9646-9E1A45C82610}" type="presOf" srcId="{B53452AA-B4DA-470A-A5F0-08B30D9E03D5}" destId="{9E5F9E7A-C48C-4181-A66D-ADCFC886C6CD}" srcOrd="0" destOrd="0" presId="urn:microsoft.com/office/officeart/2005/8/layout/target3"/>
    <dgm:cxn modelId="{6F27A227-8923-4062-A95E-C7EF04AB5386}" type="presOf" srcId="{B53452AA-B4DA-470A-A5F0-08B30D9E03D5}" destId="{6C36A9C0-826A-47BC-860F-E26802A70AFB}" srcOrd="1" destOrd="0" presId="urn:microsoft.com/office/officeart/2005/8/layout/target3"/>
    <dgm:cxn modelId="{1C6E3148-180F-43CC-8801-4123B2E6BAE8}" srcId="{29ED9E54-A8D3-471F-9843-026CEE73DCB9}" destId="{B53452AA-B4DA-470A-A5F0-08B30D9E03D5}" srcOrd="2" destOrd="0" parTransId="{01B21192-D40B-4025-AF95-B9F6C5B837D2}" sibTransId="{1BE175DA-8548-4F48-805D-319956CE1BA0}"/>
    <dgm:cxn modelId="{12EBD175-E1AE-47D2-B01F-9C76DAD97892}" type="presOf" srcId="{3CC2F0A0-4589-4985-AC41-EA10F28A65F6}" destId="{C9480BFC-9DEB-4BFE-A485-25F7FA8B3BC9}" srcOrd="0" destOrd="0" presId="urn:microsoft.com/office/officeart/2005/8/layout/target3"/>
    <dgm:cxn modelId="{8E395690-1646-4DEA-8902-E076F7E72D86}" type="presOf" srcId="{3CC2F0A0-4589-4985-AC41-EA10F28A65F6}" destId="{71643557-0454-4804-958B-D4084E5B44E7}" srcOrd="1" destOrd="0" presId="urn:microsoft.com/office/officeart/2005/8/layout/target3"/>
    <dgm:cxn modelId="{14EE2E2D-2578-414B-B816-94F15B647C2F}" srcId="{29ED9E54-A8D3-471F-9843-026CEE73DCB9}" destId="{5EF0ED1C-0F57-4D53-85FC-CD0D2919AB44}" srcOrd="1" destOrd="0" parTransId="{7B1694E8-13B2-46FA-9B0E-14C52346BE53}" sibTransId="{ADEC8221-7E61-4762-888F-0E1D61356717}"/>
    <dgm:cxn modelId="{308EAF02-3F02-4417-811F-154E05251640}" type="presOf" srcId="{29ED9E54-A8D3-471F-9843-026CEE73DCB9}" destId="{B86A42EC-22C8-4D69-A595-70597B4BD86A}" srcOrd="0" destOrd="0" presId="urn:microsoft.com/office/officeart/2005/8/layout/target3"/>
    <dgm:cxn modelId="{789FFE53-BEF1-44C3-A912-1875945A34BB}" type="presParOf" srcId="{B86A42EC-22C8-4D69-A595-70597B4BD86A}" destId="{B48F89AD-BA48-49EA-8C50-885D8AF8CB86}" srcOrd="0" destOrd="0" presId="urn:microsoft.com/office/officeart/2005/8/layout/target3"/>
    <dgm:cxn modelId="{6E96B345-D008-422D-82E9-C544F9954FD8}" type="presParOf" srcId="{B86A42EC-22C8-4D69-A595-70597B4BD86A}" destId="{4C6458D6-D874-43C9-BFFF-2942DD679EF9}" srcOrd="1" destOrd="0" presId="urn:microsoft.com/office/officeart/2005/8/layout/target3"/>
    <dgm:cxn modelId="{C8B3F68B-377F-4877-AE2D-536CF75DE245}" type="presParOf" srcId="{B86A42EC-22C8-4D69-A595-70597B4BD86A}" destId="{C9480BFC-9DEB-4BFE-A485-25F7FA8B3BC9}" srcOrd="2" destOrd="0" presId="urn:microsoft.com/office/officeart/2005/8/layout/target3"/>
    <dgm:cxn modelId="{C511AA2A-E018-483A-8067-17FBC7A8B61A}" type="presParOf" srcId="{B86A42EC-22C8-4D69-A595-70597B4BD86A}" destId="{A1CF9A44-6B5C-4756-8090-30FC4987B247}" srcOrd="3" destOrd="0" presId="urn:microsoft.com/office/officeart/2005/8/layout/target3"/>
    <dgm:cxn modelId="{E5F63C35-76A6-425C-93F7-66CA97327E2D}" type="presParOf" srcId="{B86A42EC-22C8-4D69-A595-70597B4BD86A}" destId="{82552414-2A8F-4C89-AEB0-E7A887EB52AF}" srcOrd="4" destOrd="0" presId="urn:microsoft.com/office/officeart/2005/8/layout/target3"/>
    <dgm:cxn modelId="{BE079DB2-19F2-4C71-AB09-85F24910D645}" type="presParOf" srcId="{B86A42EC-22C8-4D69-A595-70597B4BD86A}" destId="{EB9A03A8-92E6-458D-8BF4-AECAD3821972}" srcOrd="5" destOrd="0" presId="urn:microsoft.com/office/officeart/2005/8/layout/target3"/>
    <dgm:cxn modelId="{15DC7DD0-C40E-4EB4-A9E9-DD85DCBDB043}" type="presParOf" srcId="{B86A42EC-22C8-4D69-A595-70597B4BD86A}" destId="{100E1DBB-3076-430A-9035-8BB6EDD1DF9B}" srcOrd="6" destOrd="0" presId="urn:microsoft.com/office/officeart/2005/8/layout/target3"/>
    <dgm:cxn modelId="{F70821A4-8C58-4441-BF5F-FEF0A1A29B12}" type="presParOf" srcId="{B86A42EC-22C8-4D69-A595-70597B4BD86A}" destId="{36CA7829-2604-478A-9534-6BF66145DC36}" srcOrd="7" destOrd="0" presId="urn:microsoft.com/office/officeart/2005/8/layout/target3"/>
    <dgm:cxn modelId="{F6E62F51-4A4E-470D-A905-9C6AB23904F8}" type="presParOf" srcId="{B86A42EC-22C8-4D69-A595-70597B4BD86A}" destId="{9E5F9E7A-C48C-4181-A66D-ADCFC886C6CD}" srcOrd="8" destOrd="0" presId="urn:microsoft.com/office/officeart/2005/8/layout/target3"/>
    <dgm:cxn modelId="{78E02399-C43B-410F-B1FB-80FEE6F73B5B}" type="presParOf" srcId="{B86A42EC-22C8-4D69-A595-70597B4BD86A}" destId="{71643557-0454-4804-958B-D4084E5B44E7}" srcOrd="9" destOrd="0" presId="urn:microsoft.com/office/officeart/2005/8/layout/target3"/>
    <dgm:cxn modelId="{9CFEE7C6-2A51-4CF8-8249-EE0BE3B86BC3}" type="presParOf" srcId="{B86A42EC-22C8-4D69-A595-70597B4BD86A}" destId="{1469DD59-17A8-4E33-8B28-3374E830640B}" srcOrd="10" destOrd="0" presId="urn:microsoft.com/office/officeart/2005/8/layout/target3"/>
    <dgm:cxn modelId="{DE0C36D7-EC13-45B6-A4F8-99F493307017}" type="presParOf" srcId="{B86A42EC-22C8-4D69-A595-70597B4BD86A}" destId="{6C36A9C0-826A-47BC-860F-E26802A70AFB}" srcOrd="11" destOrd="0" presId="urn:microsoft.com/office/officeart/2005/8/layout/targe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zakon.kz/Document/?doc_id=31571953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online.zakon.kz/Document/?doc_id=10321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.zakon.kz/Document/?doc_id=38910832" TargetMode="External"/><Relationship Id="rId5" Type="http://schemas.openxmlformats.org/officeDocument/2006/relationships/hyperlink" Target="https://online.zakon.kz/Document/?doc_id=1006061" TargetMode="External"/><Relationship Id="rId4" Type="http://schemas.openxmlformats.org/officeDocument/2006/relationships/hyperlink" Target="https://online.zakon.kz/Document/?doc_id=3000893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online.zakon.kz/Document/?doc_id=105130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zakon.kz/Document/?doc_id=36271780" TargetMode="External"/><Relationship Id="rId2" Type="http://schemas.openxmlformats.org/officeDocument/2006/relationships/hyperlink" Target="https://online.zakon.kz/Document/?doc_id=10139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zakon.kz/Document/?doc_id=36148637" TargetMode="External"/><Relationship Id="rId2" Type="http://schemas.openxmlformats.org/officeDocument/2006/relationships/hyperlink" Target="https://online.zakon.kz/Document/?doc_id=382598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zakon.kz/Document/?doc_id=100606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zakon.kz/Document/?link_id=100443264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online.zakon.kz/Document/?doc_id=10035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429000"/>
            <a:ext cx="6400800" cy="17526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Основы правовой грамотности </a:t>
            </a:r>
            <a:endParaRPr lang="ru-RU" sz="4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172480" cy="191931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Республиканское </a:t>
            </a:r>
            <a:br>
              <a:rPr lang="ru-RU" sz="3200" b="1" dirty="0" smtClean="0"/>
            </a:br>
            <a:r>
              <a:rPr lang="ru-RU" sz="3200" b="1" dirty="0" smtClean="0"/>
              <a:t>Общественное </a:t>
            </a:r>
            <a:br>
              <a:rPr lang="ru-RU" sz="3200" b="1" dirty="0" smtClean="0"/>
            </a:br>
            <a:r>
              <a:rPr lang="ru-RU" sz="3200" b="1" dirty="0" smtClean="0"/>
              <a:t>Объединение</a:t>
            </a:r>
            <a:br>
              <a:rPr lang="ru-RU" sz="3200" b="1" dirty="0" smtClean="0"/>
            </a:br>
            <a:r>
              <a:rPr lang="ru-RU" sz="3200" b="1" dirty="0" smtClean="0"/>
              <a:t> «Союз Отцов»</a:t>
            </a:r>
            <a:endParaRPr lang="ru-RU" sz="3200" b="1" dirty="0"/>
          </a:p>
        </p:txBody>
      </p:sp>
      <p:pic>
        <p:nvPicPr>
          <p:cNvPr id="1026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429496" y="214290"/>
            <a:ext cx="1571636" cy="15716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142984"/>
            <a:ext cx="7215238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Закон Республики Казахстан от 31 мая 1996 года № 3-I «Об общественных объединениях</a:t>
            </a:r>
            <a:r>
              <a:rPr lang="ru-RU" b="1" dirty="0" smtClean="0"/>
              <a:t>»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ru-RU" b="1" dirty="0" smtClean="0"/>
              <a:t>Статья 2. Понятие общественного объединения</a:t>
            </a:r>
            <a:endParaRPr lang="ru-RU" dirty="0" smtClean="0"/>
          </a:p>
          <a:p>
            <a:pPr fontAlgn="base"/>
            <a:r>
              <a:rPr lang="ru-RU" dirty="0" smtClean="0"/>
              <a:t>Общественными объединениями в Республике Казахстан признаются </a:t>
            </a:r>
            <a:r>
              <a:rPr lang="ru-RU" dirty="0" smtClean="0">
                <a:hlinkClick r:id="rId2"/>
              </a:rPr>
              <a:t>политические партии</a:t>
            </a:r>
            <a:r>
              <a:rPr lang="ru-RU" dirty="0" smtClean="0"/>
              <a:t>, </a:t>
            </a:r>
            <a:r>
              <a:rPr lang="ru-RU" dirty="0" smtClean="0">
                <a:hlinkClick r:id="rId3" tooltip="Закон Республики Казахстан от 27 июня 2014 года № 211-V "/>
              </a:rPr>
              <a:t>профессиональные союзы</a:t>
            </a:r>
            <a:r>
              <a:rPr lang="ru-RU" dirty="0" smtClean="0"/>
              <a:t> и </a:t>
            </a:r>
            <a:r>
              <a:rPr lang="ru-RU" dirty="0" smtClean="0">
                <a:hlinkClick r:id="rId4" tooltip="Закон Республики Казахстан от 13 апреля 2005 года № 39-III "/>
              </a:rPr>
              <a:t>другие объединения граждан</a:t>
            </a:r>
            <a:r>
              <a:rPr lang="ru-RU" dirty="0" smtClean="0"/>
              <a:t>, созданные на добровольной основе для достижения ими общих целей, не противоречащих законодательству. Общественные объединения являются </a:t>
            </a:r>
            <a:r>
              <a:rPr lang="ru-RU" dirty="0" smtClean="0">
                <a:hlinkClick r:id="rId5" tooltip="Гражданский кодекс Республики Казахстан (Общая часть), принят Верховным Советом Республики Казахстан 27 декабря 1994 года (с изменениями и дополнениями по состоянию на 03.07.2020 г.)"/>
              </a:rPr>
              <a:t>некоммерческими организациями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 </a:t>
            </a:r>
          </a:p>
          <a:p>
            <a:r>
              <a:rPr lang="ru-RU" b="1" dirty="0" smtClean="0"/>
              <a:t>Статья 4. Государство и общественные объединения</a:t>
            </a:r>
            <a:endParaRPr lang="ru-RU" dirty="0" smtClean="0"/>
          </a:p>
          <a:p>
            <a:pPr fontAlgn="base"/>
            <a:r>
              <a:rPr lang="ru-RU" dirty="0" smtClean="0"/>
              <a:t>Общественные объединения могут сотрудничать и взаимодействовать с государственными органами, заключая с ними соглашения, и могут по договорам с государственными органами выполнять для них определенные работы, предусмотренные законодательством.</a:t>
            </a:r>
          </a:p>
          <a:p>
            <a:pPr fontAlgn="base"/>
            <a:r>
              <a:rPr lang="ru-RU" dirty="0" smtClean="0"/>
              <a:t>На работников аппаратов общественных объединений распространяются </a:t>
            </a:r>
            <a:r>
              <a:rPr lang="ru-RU" dirty="0" smtClean="0">
                <a:hlinkClick r:id="rId6" tooltip="Трудовой кодекс Республики Казахстан от 23 ноября 2015 года № 414-V (с изменениями и дополнениями по состоянию на 07.07.2020 г.)"/>
              </a:rPr>
              <a:t>трудовое законодательство</a:t>
            </a:r>
            <a:r>
              <a:rPr lang="ru-RU" dirty="0" smtClean="0"/>
              <a:t> Республики Казахстан, законодательство Республики Казахстан о социальном обеспечении и страховании.</a:t>
            </a:r>
          </a:p>
          <a:p>
            <a:pPr fontAlgn="base"/>
            <a:r>
              <a:rPr lang="ru-RU" dirty="0" smtClean="0"/>
              <a:t>Вопросы, затрагивающие интересы общественных объединений, в предусмотренных законодательными актами случаях могут решаться государственными органами по согласованию с общественными объединениями.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7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6500858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Закон Республики Казахстан от 31 мая 1996 года № 3-I «Об общественных объединениях</a:t>
            </a:r>
            <a:r>
              <a:rPr lang="ru-RU" b="1" dirty="0" smtClean="0"/>
              <a:t>»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785926"/>
            <a:ext cx="8503920" cy="4572000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 smtClean="0"/>
              <a:t>Статья 5. Основы деятельности общественных объединений</a:t>
            </a:r>
            <a:endParaRPr lang="ru-RU" dirty="0" smtClean="0"/>
          </a:p>
          <a:p>
            <a:r>
              <a:rPr lang="ru-RU" dirty="0" smtClean="0"/>
              <a:t>Не допускается создание и деятельность общественных объединений, посягающих на здоровье и нравственные устои граждан, а также деятельность незарегистрированных общественных объединений.</a:t>
            </a:r>
          </a:p>
          <a:p>
            <a:pPr fontAlgn="base"/>
            <a:r>
              <a:rPr lang="ru-RU" b="1" dirty="0" smtClean="0"/>
              <a:t>Статья 7. Статус общественных объединений</a:t>
            </a:r>
            <a:endParaRPr lang="ru-RU" dirty="0" smtClean="0"/>
          </a:p>
          <a:p>
            <a:pPr fontAlgn="base"/>
            <a:r>
              <a:rPr lang="ru-RU" dirty="0" smtClean="0"/>
              <a:t>В Республике Казахстан могут создаваться и действовать республиканские, региональные и местные общественные объединения.</a:t>
            </a:r>
          </a:p>
          <a:p>
            <a:pPr fontAlgn="base"/>
            <a:r>
              <a:rPr lang="ru-RU" dirty="0" smtClean="0"/>
              <a:t>К республиканским общественным объединениям относятся объединения, имеющие свои структурные подразделения (филиалы и представительства) на территории более половины областей Республики Казахстан.</a:t>
            </a:r>
          </a:p>
          <a:p>
            <a:pPr fontAlgn="base"/>
            <a:r>
              <a:rPr lang="ru-RU" dirty="0" smtClean="0"/>
              <a:t>К региональным общественным объединениям относятся объединения, имеющие свои структурные подразделения (филиалы и представительства) на территории менее половины областей Республики Казахстан.</a:t>
            </a:r>
          </a:p>
          <a:p>
            <a:pPr fontAlgn="base"/>
            <a:r>
              <a:rPr lang="ru-RU" dirty="0" smtClean="0"/>
              <a:t>К местным общественным объединениям относятся объединения, действующие в пределах одной области Республики Казахстан.</a:t>
            </a:r>
          </a:p>
          <a:p>
            <a:pPr fontAlgn="base"/>
            <a:r>
              <a:rPr lang="ru-RU" dirty="0" smtClean="0"/>
              <a:t>До истечения года со дня регистрации республиканские и региональные общественные объединения для подтверждения статуса обязаны предоставить в орган, зарегистрировавший это объединение, копии документов, подтверждающих прохождение учетной регистрации структурными подразделениями (филиалами и представительствами) в </a:t>
            </a:r>
            <a:r>
              <a:rPr lang="ru-RU" dirty="0" smtClean="0">
                <a:hlinkClick r:id="rId2" tooltip="Постановление Правительства Республики Казахстан от 28 октября 2004 года № 1120 "/>
              </a:rPr>
              <a:t>территориальных органах юстиции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7000924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Закон Республики Казахстан от 31 мая 1996 года № 3-I «Об общественных объединениях</a:t>
            </a:r>
            <a:r>
              <a:rPr lang="ru-RU" b="1" dirty="0" smtClean="0"/>
              <a:t>»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ru-RU" b="1" dirty="0" smtClean="0"/>
              <a:t>Статья 19. Права и обязанности общественного объединения</a:t>
            </a:r>
            <a:endParaRPr lang="ru-RU" dirty="0" smtClean="0"/>
          </a:p>
          <a:p>
            <a:pPr fontAlgn="base"/>
            <a:r>
              <a:rPr lang="ru-RU" dirty="0" smtClean="0"/>
              <a:t>Общественные объединения приобретают права и принимают на себя обязанности через свои руководящие органы, действующие в пределах полномочий, предоставленных уставом и законодательством Республики Казахстан.</a:t>
            </a:r>
          </a:p>
          <a:p>
            <a:pPr fontAlgn="base"/>
            <a:r>
              <a:rPr lang="ru-RU" dirty="0" smtClean="0"/>
              <a:t>Для осуществления уставных целей общественные объединения в установленном законодательством Республики Казахстан порядке имеют право:</a:t>
            </a:r>
          </a:p>
          <a:p>
            <a:pPr fontAlgn="base"/>
            <a:r>
              <a:rPr lang="ru-RU" dirty="0" smtClean="0"/>
              <a:t>- распространять информацию о своей деятельности;</a:t>
            </a:r>
          </a:p>
          <a:p>
            <a:pPr fontAlgn="base"/>
            <a:r>
              <a:rPr lang="ru-RU" dirty="0" smtClean="0"/>
              <a:t>- представлять и защищать права и законные интересы своих членов в судах и других государственных органах, иных общественных объединениях;</a:t>
            </a:r>
          </a:p>
          <a:p>
            <a:pPr fontAlgn="base"/>
            <a:r>
              <a:rPr lang="ru-RU" dirty="0" smtClean="0"/>
              <a:t>- учреждать </a:t>
            </a:r>
            <a:r>
              <a:rPr lang="ru-RU" dirty="0" smtClean="0">
                <a:hlinkClick r:id="rId2" tooltip="Закон Республики Казахстан от 23 июля 1999 года № 451-I "/>
              </a:rPr>
              <a:t>средства массовой информации</a:t>
            </a:r>
            <a:r>
              <a:rPr lang="ru-RU" dirty="0" smtClean="0"/>
              <a:t>;</a:t>
            </a:r>
          </a:p>
          <a:p>
            <a:pPr fontAlgn="base"/>
            <a:r>
              <a:rPr lang="ru-RU" dirty="0" smtClean="0"/>
              <a:t>- </a:t>
            </a:r>
            <a:r>
              <a:rPr lang="ru-RU" dirty="0" smtClean="0">
                <a:hlinkClick r:id="rId3"/>
              </a:rPr>
              <a:t>организовывать и проводить мирные собрания</a:t>
            </a:r>
            <a:r>
              <a:rPr lang="ru-RU" dirty="0" smtClean="0"/>
              <a:t>;</a:t>
            </a:r>
          </a:p>
          <a:p>
            <a:pPr fontAlgn="base"/>
            <a:r>
              <a:rPr lang="ru-RU" dirty="0" smtClean="0"/>
              <a:t>- осуществлять издательскую деятельность;</a:t>
            </a:r>
          </a:p>
          <a:p>
            <a:pPr fontAlgn="base"/>
            <a:r>
              <a:rPr lang="ru-RU" dirty="0" smtClean="0"/>
              <a:t>- вступать в международные некоммерческие неправительственные объединения;</a:t>
            </a:r>
          </a:p>
          <a:p>
            <a:pPr fontAlgn="base"/>
            <a:r>
              <a:rPr lang="ru-RU" dirty="0" smtClean="0"/>
              <a:t>- осуществлять иные полномочия, не противоречащие законодательству Республики Казахстан.</a:t>
            </a:r>
          </a:p>
          <a:p>
            <a:pPr fontAlgn="base"/>
            <a:r>
              <a:rPr lang="ru-RU" dirty="0" smtClean="0"/>
              <a:t>Общественное объединение обязано:</a:t>
            </a:r>
          </a:p>
          <a:p>
            <a:pPr fontAlgn="base"/>
            <a:r>
              <a:rPr lang="ru-RU" dirty="0" smtClean="0"/>
              <a:t>- соблюдать законодательство Республики Казахстан, а также нормы, предусмотренные уставом;</a:t>
            </a:r>
          </a:p>
          <a:p>
            <a:pPr fontAlgn="base"/>
            <a:r>
              <a:rPr lang="ru-RU" dirty="0" smtClean="0"/>
              <a:t>- обеспечить своим членам возможность ознакомиться с документами и решениями, затрагивающими их права и интересы;</a:t>
            </a:r>
          </a:p>
          <a:p>
            <a:pPr fontAlgn="base"/>
            <a:r>
              <a:rPr lang="ru-RU" dirty="0" smtClean="0"/>
              <a:t>- информировать своих членов о поступлении и расходовании денежных средств;</a:t>
            </a:r>
          </a:p>
          <a:p>
            <a:pPr fontAlgn="base"/>
            <a:r>
              <a:rPr lang="ru-RU" dirty="0" smtClean="0"/>
              <a:t>- информировать регистрирующий орган об изменениях местонахождения постоянно действующего руководящего органа и данных о руководителях в объеме сведений, включаемых в Национальный реестр </a:t>
            </a:r>
            <a:r>
              <a:rPr lang="ru-RU" dirty="0" err="1" smtClean="0"/>
              <a:t>бизнес-идентификационных</a:t>
            </a:r>
            <a:r>
              <a:rPr lang="ru-RU" dirty="0" smtClean="0"/>
              <a:t> номеров.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142984"/>
            <a:ext cx="6858048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Закон Республики Казахстан от 31 мая 1996 года № 3-I «Об общественных объединениях</a:t>
            </a:r>
            <a:r>
              <a:rPr lang="ru-RU" b="1" dirty="0" smtClean="0"/>
              <a:t>»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b="1" dirty="0" smtClean="0"/>
              <a:t>Статья 20. Предпринимательская деятельность общественных объединений</a:t>
            </a:r>
            <a:endParaRPr lang="ru-RU" dirty="0" smtClean="0"/>
          </a:p>
          <a:p>
            <a:pPr fontAlgn="base"/>
            <a:r>
              <a:rPr lang="ru-RU" dirty="0" smtClean="0"/>
              <a:t>Общественные объединения могут осуществлять предпринимательскую деятельность постольку, поскольку это служит достижению уставных целей. Предпринимательская деятельность общественными объединениями осуществляется в соответствии с </a:t>
            </a:r>
            <a:r>
              <a:rPr lang="ru-RU" dirty="0" smtClean="0">
                <a:hlinkClick r:id="rId2" tooltip="Кодекс Республики Казахстан от 29 октября 2015 года № 375-V "/>
              </a:rPr>
              <a:t>законодательством Республики Казахстан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Доходы от предпринимательской деятельности общественных объединений подлежат налогообложению в соответствии с </a:t>
            </a:r>
            <a:r>
              <a:rPr lang="ru-RU" dirty="0" smtClean="0">
                <a:hlinkClick r:id="rId3" tooltip="Кодекс Республики Казахстан от 25 декабря 2017 года № 120-VI "/>
              </a:rPr>
              <a:t>законодательством</a:t>
            </a:r>
            <a:r>
              <a:rPr lang="ru-RU" dirty="0" smtClean="0"/>
              <a:t> Республики Казахстан.</a:t>
            </a:r>
          </a:p>
          <a:p>
            <a:pPr fontAlgn="base"/>
            <a:r>
              <a:rPr lang="ru-RU" dirty="0" smtClean="0"/>
              <a:t>Доходы от предпринимательской деятельности общественных объединений не могут перераспределяться между членами (участниками) общественных объединений и должны использоваться для достижения уставных целей. Допускается использование общественными объединениями своих средств на благотворительные цели.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6000792" cy="758952"/>
          </a:xfrm>
        </p:spPr>
        <p:txBody>
          <a:bodyPr>
            <a:noAutofit/>
          </a:bodyPr>
          <a:lstStyle/>
          <a:p>
            <a:r>
              <a:rPr lang="ru-RU" sz="1600" dirty="0" smtClean="0"/>
              <a:t>Закон Республики Казахстан от 31 мая 1996 года № 3-I «Об общественных объединениях</a:t>
            </a:r>
            <a:r>
              <a:rPr lang="ru-RU" sz="1600" b="1" dirty="0" smtClean="0"/>
              <a:t>» 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785926"/>
            <a:ext cx="8503920" cy="45720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ru-RU" b="1" dirty="0" smtClean="0"/>
              <a:t>Статья 21. Собственность общественных объединений</a:t>
            </a:r>
            <a:endParaRPr lang="ru-RU" dirty="0" smtClean="0"/>
          </a:p>
          <a:p>
            <a:pPr fontAlgn="base"/>
            <a:r>
              <a:rPr lang="ru-RU" dirty="0" smtClean="0"/>
              <a:t>Собственностью общественного объединения являются объекты, необходимые для материального обеспечения деятельности, предусмотренной его уставом, за исключением </a:t>
            </a:r>
            <a:r>
              <a:rPr lang="ru-RU" dirty="0" smtClean="0">
                <a:hlinkClick r:id="rId3" tooltip="Гражданский кодекс Республики Казахстан (Общая часть), принят Верховным Советом Республики Казахстан 27 декабря 1994 года (с изменениями и дополнениями по состоянию на 03.07.2020 г.)"/>
              </a:rPr>
              <a:t>объектов, запрещенных законодательством</a:t>
            </a:r>
            <a:r>
              <a:rPr lang="ru-RU" dirty="0" smtClean="0"/>
              <a:t> Республики Казахстан.</a:t>
            </a:r>
          </a:p>
          <a:p>
            <a:pPr fontAlgn="base"/>
            <a:r>
              <a:rPr lang="ru-RU" dirty="0" smtClean="0"/>
              <a:t>Имущество общественного объединения формируется из вступительных и членских взносов, если их уплата предусмотрена уставом, добровольных взносов и пожертвований, поступлений от проведения в соответствии с уставом лекций, выставок, спортивных и иных мероприятий, доходов от производственной и иной хозяйственной деятельности и других, не запрещенных законодательными актами Республики Казахстан, поступлений.</a:t>
            </a:r>
          </a:p>
          <a:p>
            <a:pPr fontAlgn="base"/>
            <a:r>
              <a:rPr lang="ru-RU" dirty="0" smtClean="0"/>
              <a:t>Члены (участники) общественных объединений не имеют прав на переданное ими этим объединениям имущество, в том числе на членские взносы. Они не отвечают по обязательствам общественных объединений, в которых участвуют в качестве членов (участников), а указанные объединения не отвечают по обязательствам своих членов (участников).</a:t>
            </a:r>
          </a:p>
          <a:p>
            <a:pPr fontAlgn="base"/>
            <a:r>
              <a:rPr lang="ru-RU" dirty="0" smtClean="0"/>
              <a:t>Собственность общественных объединений охраняется законодательством Республики Казахстан.</a:t>
            </a:r>
          </a:p>
          <a:p>
            <a:pPr fontAlgn="base"/>
            <a:r>
              <a:rPr lang="ru-RU" b="1" dirty="0" smtClean="0"/>
              <a:t>Статья 22. Ответственность за нарушение законодательства об общественных объединениях</a:t>
            </a:r>
            <a:endParaRPr lang="ru-RU" dirty="0" smtClean="0"/>
          </a:p>
          <a:p>
            <a:pPr fontAlgn="base"/>
            <a:r>
              <a:rPr lang="ru-RU" dirty="0" smtClean="0"/>
              <a:t>Нарушение законодательства об общественных объединениях влечет ответственность в порядке, установленном </a:t>
            </a:r>
            <a:r>
              <a:rPr lang="ru-RU" dirty="0" smtClean="0">
                <a:hlinkClick r:id="rId4" tooltip="список документов"/>
              </a:rPr>
              <a:t>законами Республики Казахстан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Ответственность за нарушение законодательства об общественных объединениях несут виновные в этом юридические и физические лица, в том числе должностные лица государственных органов, и лица, входящие в состав руководящих органов общественных объединений.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642918"/>
            <a:ext cx="7358114" cy="928694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>Гражданский кодекс Республики Казахстан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1428736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solidFill>
                  <a:schemeClr val="accent2">
                    <a:lumMod val="50000"/>
                  </a:schemeClr>
                </a:solidFill>
              </a:rPr>
              <a:t>Подраздел 2. Общие положения о договоре</a:t>
            </a:r>
          </a:p>
          <a:p>
            <a:pPr algn="ctr"/>
            <a:r>
              <a:rPr lang="ru-RU" b="1" i="1" dirty="0" smtClean="0">
                <a:solidFill>
                  <a:schemeClr val="accent2">
                    <a:lumMod val="50000"/>
                  </a:schemeClr>
                </a:solidFill>
              </a:rPr>
              <a:t>Глава 22. Понятие и условия договора</a:t>
            </a:r>
            <a:endParaRPr lang="ru-RU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4" name="Схема 13"/>
          <p:cNvGraphicFramePr/>
          <p:nvPr/>
        </p:nvGraphicFramePr>
        <p:xfrm>
          <a:off x="571472" y="2285992"/>
          <a:ext cx="8286808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214422"/>
            <a:ext cx="6858048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Глава 23. Заключение договора</a:t>
            </a:r>
            <a:br>
              <a:rPr lang="ru-RU" dirty="0" smtClean="0"/>
            </a:br>
            <a:r>
              <a:rPr lang="ru-RU" dirty="0" smtClean="0"/>
              <a:t>Статья 393. Существенные условия договора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1752" y="1527048"/>
          <a:ext cx="85039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1447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Глава 24. Изменение и </a:t>
            </a:r>
            <a:br>
              <a:rPr lang="ru-RU" dirty="0" smtClean="0"/>
            </a:br>
            <a:r>
              <a:rPr lang="ru-RU" dirty="0" smtClean="0"/>
              <a:t>расторжение договора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Статья 401. Основания изменения и расторжения договора</a:t>
            </a:r>
          </a:p>
          <a:p>
            <a:pPr>
              <a:buNone/>
            </a:pPr>
            <a:r>
              <a:rPr lang="ru-RU" dirty="0" smtClean="0"/>
              <a:t>1. Изменение и расторжение договора возможны по соглашению сторон, если иное не предусмотрено настоящим Кодексом, другими законодательными актами и договором. </a:t>
            </a:r>
          </a:p>
          <a:p>
            <a:pPr>
              <a:buNone/>
            </a:pPr>
            <a:r>
              <a:rPr lang="ru-RU" dirty="0" smtClean="0"/>
              <a:t>2. По требованию одной из сторон договор может быть изменен или расторгнут по решению суда только:</a:t>
            </a:r>
          </a:p>
          <a:p>
            <a:pPr>
              <a:buNone/>
            </a:pPr>
            <a:r>
              <a:rPr lang="ru-RU" dirty="0" smtClean="0"/>
              <a:t>1) при существенном нарушении договора другой стороной;</a:t>
            </a:r>
          </a:p>
          <a:p>
            <a:pPr>
              <a:buNone/>
            </a:pPr>
            <a:r>
              <a:rPr lang="ru-RU" dirty="0" smtClean="0"/>
              <a:t>2) в иных случаях, предусмотренных настоящим Кодексом, другими законодательными актами или договором.</a:t>
            </a:r>
          </a:p>
          <a:p>
            <a:pPr>
              <a:buNone/>
            </a:pPr>
            <a:r>
              <a:rPr lang="ru-RU" dirty="0" smtClean="0"/>
              <a:t>Существенным признается нарушение договора одной из сторон, которое влечет для другой стороны такой ущерб, что она в значительной степени лишается того, на что была вправе рассчитывать при заключении договора.</a:t>
            </a:r>
          </a:p>
          <a:p>
            <a:pPr>
              <a:buNone/>
            </a:pPr>
            <a:r>
              <a:rPr lang="ru-RU" dirty="0" smtClean="0"/>
              <a:t>3. Договор считается измененным или расторгнутым в случае одностороннего отказа от исполнения договора (отказа от договора соответственно частично или полностью (статья 404 настоящего Кодекса).</a:t>
            </a:r>
          </a:p>
          <a:p>
            <a:endParaRPr lang="ru-RU" dirty="0"/>
          </a:p>
        </p:txBody>
      </p:sp>
      <p:pic>
        <p:nvPicPr>
          <p:cNvPr id="5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357298"/>
            <a:ext cx="8534400" cy="342880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ru-RU" sz="2200" b="1" dirty="0" smtClean="0"/>
              <a:t>РАЗДЕЛ 2. ТРУДОВЫЕ ОТНОШЕНИЯ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 </a:t>
            </a:r>
            <a:br>
              <a:rPr lang="ru-RU" sz="2200" dirty="0" smtClean="0"/>
            </a:br>
            <a:r>
              <a:rPr lang="ru-RU" sz="2200" b="1" dirty="0" smtClean="0"/>
              <a:t>Глава 4. ТРУДОВОЙ ДОГОВОР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714488"/>
            <a:ext cx="8786874" cy="4572000"/>
          </a:xfrm>
        </p:spPr>
        <p:txBody>
          <a:bodyPr>
            <a:normAutofit fontScale="25000" lnSpcReduction="20000"/>
          </a:bodyPr>
          <a:lstStyle/>
          <a:p>
            <a:pPr fontAlgn="base">
              <a:buNone/>
            </a:pPr>
            <a:r>
              <a:rPr lang="ru-RU" sz="4800" b="1" dirty="0" smtClean="0"/>
              <a:t>Статья 24. Предмет трудового договора</a:t>
            </a:r>
            <a:endParaRPr lang="ru-RU" sz="4800" dirty="0" smtClean="0"/>
          </a:p>
          <a:p>
            <a:pPr fontAlgn="base">
              <a:buNone/>
            </a:pPr>
            <a:r>
              <a:rPr lang="ru-RU" sz="4800" dirty="0" smtClean="0"/>
              <a:t>По трудовому договору работник обязуется лично выполнять работу (трудовую функцию), соблюдать правила трудового распорядка, а работодатель обязуется предоставить работнику работу по обусловленной трудовой функции, обеспечить условия труда, предусмотренные настоящим Кодексом, законами Республики Казахстан и иными нормативными правовыми актами Республики Казахстан, коллективным договором, актами работодателя, своевременно и в полном размере выплачивать работнику заработную плату.</a:t>
            </a:r>
          </a:p>
          <a:p>
            <a:pPr fontAlgn="base">
              <a:buNone/>
            </a:pPr>
            <a:r>
              <a:rPr lang="ru-RU" sz="4800" b="1" dirty="0" smtClean="0"/>
              <a:t>Статья 28. Содержание трудового договора</a:t>
            </a:r>
            <a:endParaRPr lang="ru-RU" sz="4800" dirty="0" smtClean="0"/>
          </a:p>
          <a:p>
            <a:pPr fontAlgn="base">
              <a:buNone/>
            </a:pPr>
            <a:r>
              <a:rPr lang="ru-RU" sz="4800" dirty="0" smtClean="0"/>
              <a:t>1. Трудовой договор должен содержать:</a:t>
            </a:r>
          </a:p>
          <a:p>
            <a:pPr fontAlgn="base">
              <a:buNone/>
            </a:pPr>
            <a:r>
              <a:rPr lang="ru-RU" sz="4800" dirty="0" smtClean="0"/>
              <a:t>1) реквизиты сторон</a:t>
            </a:r>
          </a:p>
          <a:p>
            <a:pPr fontAlgn="base">
              <a:buNone/>
            </a:pPr>
            <a:r>
              <a:rPr lang="ru-RU" sz="4800" dirty="0" smtClean="0"/>
              <a:t>2) работу по определенной специальности, профессии, квалификации или должности (трудовую функцию);</a:t>
            </a:r>
          </a:p>
          <a:p>
            <a:pPr fontAlgn="base">
              <a:buNone/>
            </a:pPr>
            <a:r>
              <a:rPr lang="ru-RU" sz="4800" dirty="0" smtClean="0"/>
              <a:t>3) место выполнения работы;</a:t>
            </a:r>
          </a:p>
          <a:p>
            <a:pPr fontAlgn="base">
              <a:buNone/>
            </a:pPr>
            <a:r>
              <a:rPr lang="ru-RU" sz="4800" dirty="0" smtClean="0"/>
              <a:t>4) срок трудового договора;</a:t>
            </a:r>
          </a:p>
          <a:p>
            <a:pPr fontAlgn="base">
              <a:buNone/>
            </a:pPr>
            <a:r>
              <a:rPr lang="ru-RU" sz="4800" dirty="0" smtClean="0"/>
              <a:t>5) дату начала работы;</a:t>
            </a:r>
          </a:p>
          <a:p>
            <a:pPr fontAlgn="base">
              <a:buNone/>
            </a:pPr>
            <a:r>
              <a:rPr lang="ru-RU" sz="4800" dirty="0" smtClean="0"/>
              <a:t>6) режим рабочего времени и времени отдыха;</a:t>
            </a:r>
          </a:p>
          <a:p>
            <a:pPr fontAlgn="base">
              <a:buNone/>
            </a:pPr>
            <a:r>
              <a:rPr lang="ru-RU" sz="4800" dirty="0" smtClean="0"/>
              <a:t>7) размер и иные условия оплаты труда;</a:t>
            </a:r>
          </a:p>
          <a:p>
            <a:pPr fontAlgn="base">
              <a:buNone/>
            </a:pPr>
            <a:r>
              <a:rPr lang="ru-RU" sz="4800" dirty="0" smtClean="0"/>
              <a:t>8) характеристику условий труда, гарантии и льготы, если работа относится к тяжелым и (или) выполняется во вредных и (или) опасных условиях;</a:t>
            </a:r>
          </a:p>
          <a:p>
            <a:pPr fontAlgn="base">
              <a:buNone/>
            </a:pPr>
            <a:r>
              <a:rPr lang="ru-RU" sz="4800" dirty="0" smtClean="0"/>
              <a:t>9) права и обязанности работника;</a:t>
            </a:r>
          </a:p>
          <a:p>
            <a:pPr fontAlgn="base">
              <a:buNone/>
            </a:pPr>
            <a:r>
              <a:rPr lang="ru-RU" sz="4800" dirty="0" smtClean="0"/>
              <a:t>10) права и обязанности работодателя;</a:t>
            </a:r>
          </a:p>
          <a:p>
            <a:pPr fontAlgn="base">
              <a:buNone/>
            </a:pPr>
            <a:r>
              <a:rPr lang="ru-RU" sz="4800" dirty="0" smtClean="0"/>
              <a:t>11) порядок изменения и прекращения трудового договора;</a:t>
            </a:r>
          </a:p>
          <a:p>
            <a:pPr fontAlgn="base">
              <a:buNone/>
            </a:pPr>
            <a:r>
              <a:rPr lang="ru-RU" sz="4800" dirty="0" smtClean="0"/>
              <a:t>12) ответственность сторон;</a:t>
            </a:r>
          </a:p>
          <a:p>
            <a:pPr fontAlgn="base">
              <a:buNone/>
            </a:pPr>
            <a:r>
              <a:rPr lang="ru-RU" sz="4800" dirty="0" smtClean="0"/>
              <a:t>13) дату заключения и порядковый номер.</a:t>
            </a:r>
          </a:p>
          <a:p>
            <a:pPr fontAlgn="base">
              <a:buNone/>
            </a:pPr>
            <a:r>
              <a:rPr lang="ru-RU" sz="4800" dirty="0" smtClean="0"/>
              <a:t>2. Заключаемый с инвалидом трудовой договор должен содержать условия по оборудованию рабочих мест с учетом их индивидуальных возможностей.</a:t>
            </a:r>
          </a:p>
          <a:p>
            <a:pPr fontAlgn="base">
              <a:buNone/>
            </a:pPr>
            <a:r>
              <a:rPr lang="ru-RU" sz="4800" dirty="0" smtClean="0"/>
              <a:t>3. По соглашению сторон в трудовой договор могут включаться и иные условия, не противоречащие законодательству Республики Казахстан.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4346" y="571480"/>
            <a:ext cx="8534400" cy="75895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Статья 32. Документы, </a:t>
            </a:r>
            <a:br>
              <a:rPr lang="ru-RU" sz="2800" b="1" dirty="0" smtClean="0"/>
            </a:br>
            <a:r>
              <a:rPr lang="ru-RU" sz="2800" b="1" dirty="0" smtClean="0"/>
              <a:t>необходимые для заключения</a:t>
            </a:r>
            <a:br>
              <a:rPr lang="ru-RU" sz="2800" b="1" dirty="0" smtClean="0"/>
            </a:br>
            <a:r>
              <a:rPr lang="ru-RU" sz="2800" b="1" dirty="0" smtClean="0"/>
              <a:t> трудового договора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ru-RU" dirty="0" smtClean="0"/>
              <a:t>Для заключения трудового договора необходимы следующие документы:</a:t>
            </a:r>
          </a:p>
          <a:p>
            <a:pPr fontAlgn="base">
              <a:buNone/>
            </a:pPr>
            <a:endParaRPr lang="ru-RU" dirty="0" smtClean="0"/>
          </a:p>
          <a:p>
            <a:pPr fontAlgn="base">
              <a:buNone/>
            </a:pPr>
            <a:r>
              <a:rPr lang="ru-RU" dirty="0" smtClean="0"/>
              <a:t>1) удостоверение личности гражданина Республики Казахстан или паспорт гражданина Республики Казахстан (свидетельство о рождении для лиц, не достигших шестнадцатилетнего возраста). </a:t>
            </a:r>
            <a:r>
              <a:rPr lang="ru-RU" dirty="0" err="1" smtClean="0"/>
              <a:t>Оралманы</a:t>
            </a:r>
            <a:r>
              <a:rPr lang="ru-RU" dirty="0" smtClean="0"/>
              <a:t> представляют удостоверение </a:t>
            </a:r>
            <a:r>
              <a:rPr lang="ru-RU" dirty="0" err="1" smtClean="0"/>
              <a:t>оралмана</a:t>
            </a:r>
            <a:r>
              <a:rPr lang="ru-RU" dirty="0" smtClean="0"/>
              <a:t>, выданное местными исполнительными органами;</a:t>
            </a:r>
          </a:p>
          <a:p>
            <a:pPr fontAlgn="base">
              <a:buNone/>
            </a:pPr>
            <a:r>
              <a:rPr lang="ru-RU" dirty="0" smtClean="0"/>
              <a:t>2) вид на жительство иностранца в Республике Казахстан или удостоверение лица без гражданства (для иностранцев и лиц без гражданства, постоянно проживающих на территории Республики Казахстан) либо удостоверение беженца;</a:t>
            </a:r>
          </a:p>
          <a:p>
            <a:pPr fontAlgn="base">
              <a:buNone/>
            </a:pPr>
            <a:r>
              <a:rPr lang="ru-RU" dirty="0" smtClean="0"/>
              <a:t>3) документ об образовании, квалификации, наличии специальных знаний или профессиональной подготовки при заключении трудового договора на работу, требующую соответствующих знаний, умений и навыков;</a:t>
            </a:r>
          </a:p>
          <a:p>
            <a:pPr fontAlgn="base">
              <a:buNone/>
            </a:pPr>
            <a:r>
              <a:rPr lang="ru-RU" dirty="0" smtClean="0"/>
              <a:t>4) документ, подтверждающий трудовую деятельность (для лиц, имеющих трудовой стаж);</a:t>
            </a:r>
          </a:p>
          <a:p>
            <a:pPr fontAlgn="base">
              <a:buNone/>
            </a:pPr>
            <a:r>
              <a:rPr lang="ru-RU" dirty="0" smtClean="0"/>
              <a:t>2. Для заключения трудового договора в сфере образования, воспитания, организации отдыха и оздоровления, физической культуры и спорта, медицинского обеспечения, оказания социальных услуг, культуры и искусства с участием несовершеннолетних лицо представляет справку о наличии либо отсутствии сведений о совершении уголовного правонарушения</a:t>
            </a:r>
          </a:p>
          <a:p>
            <a:pPr fontAlgn="base">
              <a:buNone/>
            </a:pPr>
            <a:r>
              <a:rPr lang="ru-RU" dirty="0" smtClean="0"/>
              <a:t>4. Для заключения трудового договора о работе по совместительству с другим работодателем работник представляет справку о характере и условиях труда по основному месту работы (место работы, должность, условия труда).</a:t>
            </a:r>
          </a:p>
          <a:p>
            <a:pPr fontAlgn="base">
              <a:buNone/>
            </a:pPr>
            <a:r>
              <a:rPr lang="ru-RU" dirty="0" smtClean="0"/>
              <a:t>5. Перечень документов, необходимых для заключения трудового договора при привлечении иностранных работников государственного органа, определяется в соответствии с порядком привлечения иностранных работников, утвержденным Правительством Республики Казахстан.</a:t>
            </a:r>
          </a:p>
          <a:p>
            <a:pPr fontAlgn="base">
              <a:buNone/>
            </a:pPr>
            <a:r>
              <a:rPr lang="ru-RU" dirty="0" smtClean="0"/>
              <a:t>7. В случае согласия работника на хранение подлинников документов у работодателя либо временного их оставления для выполнения установленных законодательством Республики Казахстан процедур работодатель выдает работнику письменное обязательство о возврате документов.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15206" y="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Цели и задачи семинара:</a:t>
            </a:r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358082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6" name="Схема 5"/>
          <p:cNvGraphicFramePr/>
          <p:nvPr/>
        </p:nvGraphicFramePr>
        <p:xfrm>
          <a:off x="428596" y="1785926"/>
          <a:ext cx="7572428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7222" y="50004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Основания прекращения</a:t>
            </a:r>
            <a:br>
              <a:rPr lang="ru-RU" b="1" dirty="0" smtClean="0"/>
            </a:br>
            <a:r>
              <a:rPr lang="ru-RU" b="1" dirty="0" smtClean="0"/>
              <a:t> трудового договора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ru-RU" b="1" dirty="0" smtClean="0"/>
              <a:t>Статья 49. Основания прекращения трудового договора</a:t>
            </a:r>
            <a:endParaRPr lang="ru-RU" dirty="0" smtClean="0"/>
          </a:p>
          <a:p>
            <a:pPr fontAlgn="base"/>
            <a:r>
              <a:rPr lang="ru-RU" dirty="0" smtClean="0"/>
              <a:t>Основаниями прекращения трудового договора являются:</a:t>
            </a:r>
          </a:p>
          <a:p>
            <a:pPr fontAlgn="base"/>
            <a:r>
              <a:rPr lang="ru-RU" dirty="0" smtClean="0"/>
              <a:t>1) расторжение трудового договора по соглашению сторон;</a:t>
            </a:r>
          </a:p>
          <a:p>
            <a:pPr fontAlgn="base"/>
            <a:r>
              <a:rPr lang="ru-RU" dirty="0" smtClean="0"/>
              <a:t>2) истечение срока трудового договора;</a:t>
            </a:r>
          </a:p>
          <a:p>
            <a:pPr fontAlgn="base"/>
            <a:r>
              <a:rPr lang="ru-RU" dirty="0" smtClean="0"/>
              <a:t>3) расторжение трудового договора по инициативе работодателя;</a:t>
            </a:r>
          </a:p>
          <a:p>
            <a:pPr fontAlgn="base"/>
            <a:r>
              <a:rPr lang="ru-RU" dirty="0" smtClean="0"/>
              <a:t>4) в связи с переводом работника к другому работодателю;</a:t>
            </a:r>
          </a:p>
          <a:p>
            <a:pPr fontAlgn="base"/>
            <a:r>
              <a:rPr lang="ru-RU" dirty="0" smtClean="0"/>
              <a:t>5) расторжение трудового договора по инициативе работника;</a:t>
            </a:r>
          </a:p>
          <a:p>
            <a:pPr fontAlgn="base"/>
            <a:r>
              <a:rPr lang="ru-RU" dirty="0" smtClean="0"/>
              <a:t>6) обстоятельства, не зависящие от воли сторон;</a:t>
            </a:r>
          </a:p>
          <a:p>
            <a:pPr fontAlgn="base"/>
            <a:r>
              <a:rPr lang="ru-RU" dirty="0" smtClean="0"/>
              <a:t>7) отказ работника от продолжения трудовых отношений;</a:t>
            </a:r>
          </a:p>
          <a:p>
            <a:pPr fontAlgn="base"/>
            <a:r>
              <a:rPr lang="ru-RU" dirty="0" smtClean="0"/>
              <a:t>8) переход работника на выборную работу (должность) или назначение его на должность, исключающую возможность продолжения трудовых отношений, кроме случаев, предусмотренных законами Республики Казахстан;</a:t>
            </a:r>
          </a:p>
          <a:p>
            <a:pPr fontAlgn="base"/>
            <a:r>
              <a:rPr lang="ru-RU" dirty="0" smtClean="0"/>
              <a:t>9) нарушение условий заключения трудового договора.</a:t>
            </a:r>
          </a:p>
          <a:p>
            <a:pPr fontAlgn="base"/>
            <a:r>
              <a:rPr lang="ru-RU" dirty="0" smtClean="0"/>
              <a:t> </a:t>
            </a:r>
          </a:p>
          <a:p>
            <a:pPr fontAlgn="base"/>
            <a:r>
              <a:rPr lang="ru-RU" b="1" dirty="0" smtClean="0"/>
              <a:t>Статья 50. Порядок расторжения трудового договора по соглашению сторон</a:t>
            </a:r>
            <a:endParaRPr lang="ru-RU" dirty="0" smtClean="0"/>
          </a:p>
          <a:p>
            <a:pPr fontAlgn="base"/>
            <a:r>
              <a:rPr lang="ru-RU" dirty="0" smtClean="0"/>
              <a:t>1. Трудовой договор может быть расторгнут по соглашению сторон.</a:t>
            </a:r>
          </a:p>
          <a:p>
            <a:pPr fontAlgn="base"/>
            <a:r>
              <a:rPr lang="ru-RU" dirty="0" smtClean="0"/>
              <a:t>2. Сторона трудового договора, изъявившая желание расторгнуть трудовой договор по соглашению сторон, направляет </a:t>
            </a:r>
            <a:r>
              <a:rPr lang="ru-RU" u="sng" dirty="0" err="1" smtClean="0"/>
              <a:t>уведомлениее</a:t>
            </a:r>
            <a:r>
              <a:rPr lang="ru-RU" dirty="0" smtClean="0"/>
              <a:t> другой стороне трудового договора.</a:t>
            </a:r>
          </a:p>
          <a:p>
            <a:pPr fontAlgn="base"/>
            <a:r>
              <a:rPr lang="ru-RU" dirty="0" smtClean="0"/>
              <a:t>Сторона, получившая уведомление, обязана в течение трех рабочих дней в письменной форме сообщить другой стороне о принятом решении.</a:t>
            </a:r>
          </a:p>
          <a:p>
            <a:pPr fontAlgn="base"/>
            <a:r>
              <a:rPr lang="ru-RU" dirty="0" smtClean="0"/>
              <a:t>Дата расторжения трудового договора по соглашению сторон определяется по согласованию между работником и работодателем.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71536" y="64291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Материальная ответственность работника за причинение ущерба работодателю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ru-RU" sz="4300" b="1" dirty="0" smtClean="0"/>
              <a:t>Статья 123. Материальная ответственность работника за причинение ущерба работодателю</a:t>
            </a:r>
            <a:endParaRPr lang="ru-RU" sz="4300" dirty="0" smtClean="0"/>
          </a:p>
          <a:p>
            <a:pPr fontAlgn="base"/>
            <a:r>
              <a:rPr lang="ru-RU" sz="4300" dirty="0" smtClean="0"/>
              <a:t>1. Материальная ответственность работника за ущерб, причиненный работодателю, наступает в случаях, предусмотренных настоящим Кодексом, иными нормативными правовыми актами Республики Казахстан и актами работодателя.</a:t>
            </a:r>
          </a:p>
          <a:p>
            <a:pPr fontAlgn="base"/>
            <a:r>
              <a:rPr lang="ru-RU" sz="4300" dirty="0" smtClean="0"/>
              <a:t>2. Ответственность работника за ущерб, причиненный работодателю, исключается, если ущерб возник в связи с обстоятельствами непреодолимой силы, в результате которых надлежащее исполнение обязанностей оказалось невозможным, либо крайней необходимостью, необходимой обороной, а также неисполнением работодателем обязанности по обеспечению надлежащих условий для сохранности имущества, переданного работнику.</a:t>
            </a:r>
          </a:p>
          <a:p>
            <a:pPr fontAlgn="base"/>
            <a:r>
              <a:rPr lang="ru-RU" sz="4300" dirty="0" smtClean="0"/>
              <a:t>3. Работник обязан возместить прямой действительный ущерб, причиненный работодателю.</a:t>
            </a:r>
          </a:p>
          <a:p>
            <a:pPr fontAlgn="base"/>
            <a:r>
              <a:rPr lang="ru-RU" sz="4300" dirty="0" smtClean="0"/>
              <a:t>4. Под прямым действительным ущербом понимается реальное уменьшение наличного имущества работодателя или ухудшение состояния указанного имущества (в том числе имущества третьих лиц, находящегося у работодателя, если работодатель несет ответственность за сохранность этого имущества), а также необходимость для работодателя произвести затраты либо излишние выплаты на приобретение или восстановление имущества.</a:t>
            </a:r>
          </a:p>
          <a:p>
            <a:pPr fontAlgn="base"/>
            <a:r>
              <a:rPr lang="ru-RU" sz="4300" dirty="0" smtClean="0"/>
              <a:t>5. Недопустимо возложение на работника ответственности за такой ущерб, который может быть отнесен к категории нормального производственно-хозяйственного риска.</a:t>
            </a:r>
          </a:p>
          <a:p>
            <a:pPr fontAlgn="base"/>
            <a:r>
              <a:rPr lang="ru-RU" sz="4300" dirty="0" smtClean="0"/>
              <a:t>6. Работодатель обязан создать работникам условия, необходимые для нормальной работы и обеспечения полной сохранности вверенного им имущества.</a:t>
            </a:r>
          </a:p>
          <a:p>
            <a:pPr fontAlgn="base"/>
            <a:r>
              <a:rPr lang="ru-RU" sz="4300" dirty="0" smtClean="0"/>
              <a:t>7. Перечень должностей и работ, занимаемых или выполняемых работниками, с которыми могут заключаться договор о полной индивидуальной или коллективной (солидарной) материальной ответственности за </a:t>
            </a:r>
            <a:r>
              <a:rPr lang="ru-RU" sz="4300" dirty="0" err="1" smtClean="0"/>
              <a:t>необеспечение</a:t>
            </a:r>
            <a:r>
              <a:rPr lang="ru-RU" sz="4300" dirty="0" smtClean="0"/>
              <a:t> сохранности имущества и других ценностей, переданных работникам, а также типовой договор о полной материальной ответственности утверждаются актом работодателя.</a:t>
            </a:r>
          </a:p>
          <a:p>
            <a:pPr fontAlgn="base"/>
            <a:r>
              <a:rPr lang="ru-RU" sz="4300" dirty="0" smtClean="0"/>
              <a:t>8. Материальная ответственность в полном размере ущерба, причиненного работодателю, возлагается на работника в случаях:</a:t>
            </a:r>
          </a:p>
          <a:p>
            <a:pPr fontAlgn="base"/>
            <a:r>
              <a:rPr lang="ru-RU" sz="4300" dirty="0" smtClean="0"/>
              <a:t>1) </a:t>
            </a:r>
            <a:r>
              <a:rPr lang="ru-RU" sz="4300" dirty="0" err="1" smtClean="0"/>
              <a:t>необеспечения</a:t>
            </a:r>
            <a:r>
              <a:rPr lang="ru-RU" sz="4300" dirty="0" smtClean="0"/>
              <a:t> сохранности имущества и других ценностей, переданных работнику на основании письменного договора о принятии на себя полной материальной ответственности;</a:t>
            </a:r>
          </a:p>
          <a:p>
            <a:pPr fontAlgn="base"/>
            <a:r>
              <a:rPr lang="ru-RU" sz="4300" dirty="0" smtClean="0"/>
              <a:t>2) </a:t>
            </a:r>
            <a:r>
              <a:rPr lang="ru-RU" sz="4300" dirty="0" err="1" smtClean="0"/>
              <a:t>необеспечения</a:t>
            </a:r>
            <a:r>
              <a:rPr lang="ru-RU" sz="4300" dirty="0" smtClean="0"/>
              <a:t> сохранности имущества и других ценностей, полученных работником под отчет по разовому документу;</a:t>
            </a:r>
          </a:p>
          <a:p>
            <a:pPr fontAlgn="base"/>
            <a:r>
              <a:rPr lang="ru-RU" sz="4300" dirty="0" smtClean="0"/>
              <a:t>3) причинения ущерба в состоянии алкогольного, наркотического или </a:t>
            </a:r>
            <a:r>
              <a:rPr lang="ru-RU" sz="4300" dirty="0" err="1" smtClean="0"/>
              <a:t>токсикоманического</a:t>
            </a:r>
            <a:r>
              <a:rPr lang="ru-RU" sz="4300" dirty="0" smtClean="0"/>
              <a:t> опьянения (их аналогов);</a:t>
            </a:r>
          </a:p>
          <a:p>
            <a:pPr fontAlgn="base"/>
            <a:r>
              <a:rPr lang="ru-RU" sz="4300" dirty="0" smtClean="0"/>
              <a:t>4) недостачи, умышленного уничтожения или умышленной порчи материалов, полуфабрикатов, изделий (продукции), в том числе при их изготовлении, а также инструментов, измерительных приборов, специальной одежды и других предметов, выданных работодателем работнику в пользование;</a:t>
            </a:r>
          </a:p>
          <a:p>
            <a:pPr fontAlgn="base"/>
            <a:r>
              <a:rPr lang="ru-RU" sz="4300" dirty="0" smtClean="0"/>
              <a:t>5) нарушения условия о </a:t>
            </a:r>
            <a:r>
              <a:rPr lang="ru-RU" sz="4300" dirty="0" err="1" smtClean="0"/>
              <a:t>неконкуренции</a:t>
            </a:r>
            <a:r>
              <a:rPr lang="ru-RU" sz="4300" dirty="0" smtClean="0"/>
              <a:t>, которое повлекло причинение ущерба для работодателя;</a:t>
            </a:r>
          </a:p>
          <a:p>
            <a:pPr fontAlgn="base"/>
            <a:r>
              <a:rPr lang="ru-RU" sz="4300" dirty="0" smtClean="0"/>
              <a:t>6) в иных случаях, оговоренных в трудовом, коллективном договорах.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21442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Устав Республиканского</a:t>
            </a:r>
            <a:br>
              <a:rPr lang="ru-RU" dirty="0" smtClean="0"/>
            </a:br>
            <a:r>
              <a:rPr lang="ru-RU" dirty="0" smtClean="0"/>
              <a:t>Общественного Объединения</a:t>
            </a:r>
            <a:br>
              <a:rPr lang="ru-RU" dirty="0" smtClean="0"/>
            </a:br>
            <a:r>
              <a:rPr lang="ru-RU" dirty="0" smtClean="0"/>
              <a:t>«СОЮЗ ОТЦОВ»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2900" dirty="0" smtClean="0"/>
              <a:t>3.2. Объединение обязано:</a:t>
            </a:r>
          </a:p>
          <a:p>
            <a:pPr>
              <a:buNone/>
            </a:pPr>
            <a:endParaRPr lang="ru-RU" sz="2900" dirty="0" smtClean="0"/>
          </a:p>
          <a:p>
            <a:pPr>
              <a:buNone/>
            </a:pPr>
            <a:endParaRPr lang="ru-RU" sz="2900" dirty="0" smtClean="0"/>
          </a:p>
          <a:p>
            <a:r>
              <a:rPr lang="ru-RU" sz="2900" dirty="0" smtClean="0"/>
              <a:t>соблюдать законодательство РК, а также нормы, предусмотренные уставом;</a:t>
            </a:r>
          </a:p>
          <a:p>
            <a:r>
              <a:rPr lang="ru-RU" sz="2900" dirty="0" smtClean="0"/>
              <a:t>иметь свои структурные подразделения (филиалы и представительства) на территории более половины областей Республики Казахстан.</a:t>
            </a:r>
          </a:p>
          <a:p>
            <a:r>
              <a:rPr lang="ru-RU" sz="2900" dirty="0" smtClean="0"/>
              <a:t>обеспечить своим членам возможность ознакомиться с документами и решениями, затрагивающими их права и интересы;</a:t>
            </a:r>
          </a:p>
          <a:p>
            <a:r>
              <a:rPr lang="ru-RU" sz="2900" dirty="0" smtClean="0"/>
              <a:t>информировать своих членов о поступлении и расходовании денежных средств;</a:t>
            </a:r>
          </a:p>
          <a:p>
            <a:r>
              <a:rPr lang="ru-RU" sz="2900" dirty="0" smtClean="0"/>
              <a:t>информировать регистрирующий орган об изменениях местонахождения постоянно действующего руководящего органа и данных о руководителях в объеме сведений, включаемых в единый государственный регистр;</a:t>
            </a:r>
          </a:p>
          <a:p>
            <a:r>
              <a:rPr lang="ru-RU" sz="2900" dirty="0" smtClean="0"/>
              <a:t>создавать союзы (ассоциации) общественных объединений на основе учредительных договоров и уставов, принятых союзами (ассоциациями), образуя новые юридические лица, а также быть участником международных союзов (ассоциаций);</a:t>
            </a:r>
          </a:p>
          <a:p>
            <a:r>
              <a:rPr lang="ru-RU" sz="2900" dirty="0" smtClean="0"/>
              <a:t>до истечения года со дня регистрации для подтверждения статуса предоставить в орган, зарегистрировавший Объединение, копии документов, подтверждающих прохождение учетной регистрации структурными подразделениями (филиалами, представительствами) в территориальных органах юстиции.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00098" y="642918"/>
            <a:ext cx="8534400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Структура, порядок формирования, </a:t>
            </a:r>
            <a:br>
              <a:rPr lang="ru-RU" sz="2400" dirty="0" smtClean="0"/>
            </a:br>
            <a:r>
              <a:rPr lang="ru-RU" sz="2400" dirty="0" smtClean="0"/>
              <a:t>компетенция органов управления некоммерческой организации.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5.1. Высшим органом управления Объединения является общее собрание учредителей созываемое по мере необходимости, но не реже одного раза в год. Внеочередные собрания могут быть созваны по решению Попечительского совета.</a:t>
            </a:r>
          </a:p>
          <a:p>
            <a:r>
              <a:rPr lang="ru-RU" dirty="0" smtClean="0"/>
              <a:t>5.2. К исключительной компетенции общего собрания учредителей относится:</a:t>
            </a:r>
          </a:p>
          <a:p>
            <a:r>
              <a:rPr lang="ru-RU" dirty="0" smtClean="0"/>
              <a:t>· избрание контрольного органа в виде Попечительского совета в составе не менее 3 (трех) человек, которые избирается 1 (один) раз в 3 (три) года</a:t>
            </a:r>
          </a:p>
          <a:p>
            <a:r>
              <a:rPr lang="ru-RU" dirty="0" smtClean="0"/>
              <a:t>· принятие, внесения изменений и дополнений в учредительные документы Объединения;</a:t>
            </a:r>
          </a:p>
          <a:p>
            <a:r>
              <a:rPr lang="ru-RU" dirty="0" smtClean="0"/>
              <a:t>· определение компетенции, организационной структуры, порядка формирования и прекращения полномочий органов управления;</a:t>
            </a:r>
          </a:p>
          <a:p>
            <a:r>
              <a:rPr lang="ru-RU" dirty="0" smtClean="0"/>
              <a:t>· принятие в пределах, установленных законодательными актами, решения об участии Объединения в создании или деятельности других юридических лиц, а также своих филиалов и представительств;</a:t>
            </a:r>
          </a:p>
          <a:p>
            <a:r>
              <a:rPr lang="ru-RU" dirty="0" smtClean="0"/>
              <a:t>· принятие решений об открытии структурных подразделений (филиалов, представительств),</a:t>
            </a:r>
          </a:p>
          <a:p>
            <a:r>
              <a:rPr lang="ru-RU" dirty="0" smtClean="0"/>
              <a:t>· определение основных направлений деятельности Объединения на предстоящий период;</a:t>
            </a:r>
          </a:p>
          <a:p>
            <a:r>
              <a:rPr lang="ru-RU" dirty="0" smtClean="0"/>
              <a:t>· принятие решений о реорганизации либо ликвидации Объединения.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00098" y="642918"/>
            <a:ext cx="8358246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Структура, порядок формирования, </a:t>
            </a:r>
            <a:br>
              <a:rPr lang="ru-RU" sz="2400" dirty="0" smtClean="0"/>
            </a:br>
            <a:r>
              <a:rPr lang="ru-RU" sz="2400" dirty="0" smtClean="0"/>
              <a:t>компетенция органов управления некоммерческой организации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 smtClean="0"/>
              <a:t>5.5. К компетенции Попечительского Совета относится:</a:t>
            </a:r>
          </a:p>
          <a:p>
            <a:pPr>
              <a:buNone/>
            </a:pPr>
            <a:r>
              <a:rPr lang="ru-RU" dirty="0" smtClean="0"/>
              <a:t>· реализация решений Общего собрания учредителей;</a:t>
            </a:r>
          </a:p>
          <a:p>
            <a:pPr>
              <a:buNone/>
            </a:pPr>
            <a:r>
              <a:rPr lang="ru-RU" dirty="0" smtClean="0"/>
              <a:t>· избрание Ревизора из числа членов Попечительского Совета;</a:t>
            </a:r>
          </a:p>
          <a:p>
            <a:pPr>
              <a:buNone/>
            </a:pPr>
            <a:r>
              <a:rPr lang="ru-RU" dirty="0" smtClean="0"/>
              <a:t>· избрание Исполнительного органа – Председателя и принятие решений о досрочном прекращении;</a:t>
            </a:r>
          </a:p>
          <a:p>
            <a:pPr>
              <a:buNone/>
            </a:pPr>
            <a:r>
              <a:rPr lang="ru-RU" dirty="0" smtClean="0"/>
              <a:t>· утверждение Положений структурных подразделений (филиалов, представительств) о них, избрание руководителей структурных подразделений (филиалов, представительств);</a:t>
            </a:r>
          </a:p>
          <a:p>
            <a:pPr>
              <a:buNone/>
            </a:pPr>
            <a:r>
              <a:rPr lang="ru-RU" dirty="0" smtClean="0"/>
              <a:t>· составление расходов и плана работ Объединения;</a:t>
            </a:r>
          </a:p>
          <a:p>
            <a:pPr>
              <a:buNone/>
            </a:pPr>
            <a:r>
              <a:rPr lang="ru-RU" dirty="0" smtClean="0"/>
              <a:t>· решение о совершении сделки с заинтересованностью;</a:t>
            </a:r>
          </a:p>
          <a:p>
            <a:pPr>
              <a:buNone/>
            </a:pPr>
            <a:r>
              <a:rPr lang="ru-RU" dirty="0" smtClean="0"/>
              <a:t>При этом сделки с заинтересованностью считаются такие сделки, в совершении которых имеется заинтересованность Председателя Объединения. Такие сделки не могут совершаться Объединением без согласия Общего собрания учредителей.</a:t>
            </a:r>
          </a:p>
          <a:p>
            <a:pPr>
              <a:buNone/>
            </a:pPr>
            <a:r>
              <a:rPr lang="ru-RU" dirty="0" smtClean="0"/>
              <a:t>Председатель признается заинтересованным в совершении сделки в случаях, если он, его супруга, родители, дети, братья, сестры и (или) лица, которые могут влиять на них или лица, на которых могут влиять (</a:t>
            </a:r>
            <a:r>
              <a:rPr lang="ru-RU" dirty="0" err="1" smtClean="0"/>
              <a:t>аффилированные</a:t>
            </a:r>
            <a:r>
              <a:rPr lang="ru-RU" dirty="0" smtClean="0"/>
              <a:t> лица):</a:t>
            </a:r>
          </a:p>
          <a:p>
            <a:pPr>
              <a:buNone/>
            </a:pPr>
            <a:r>
              <a:rPr lang="ru-RU" dirty="0" smtClean="0"/>
              <a:t>- являются стороной сделки или выступают в интересах третьих лиц в их отношениях с Объединением,</a:t>
            </a:r>
          </a:p>
          <a:p>
            <a:pPr>
              <a:buNone/>
            </a:pPr>
            <a:r>
              <a:rPr lang="ru-RU" dirty="0" smtClean="0"/>
              <a:t>- владеют (каждый или в совокупности) двадцатью или более процентами доли юридического лица, являющегося стороной сделки или выступающего в интересах третьих лиц в их отношениях с Объединением,</a:t>
            </a:r>
          </a:p>
          <a:p>
            <a:pPr>
              <a:buNone/>
            </a:pPr>
            <a:r>
              <a:rPr lang="ru-RU" dirty="0" smtClean="0"/>
              <a:t>- занимают должности в органах управления юридического лица, являющегося стороной сделки или выступающего в интересах третьих лиц в их отношениях с Объединением;</a:t>
            </a:r>
          </a:p>
          <a:p>
            <a:pPr>
              <a:buNone/>
            </a:pPr>
            <a:r>
              <a:rPr lang="ru-RU" dirty="0" smtClean="0"/>
              <a:t>· решение о совершении крупной сделки;</a:t>
            </a:r>
          </a:p>
          <a:p>
            <a:pPr>
              <a:buNone/>
            </a:pPr>
            <a:r>
              <a:rPr lang="ru-RU" dirty="0" smtClean="0"/>
              <a:t>При этом крупной сделкой согласно законодательству Республики Казахстан считается сделка (в том числе заем, кредит, залог, поручительство) или несколько взаимосвязанных сделок, связанных с приобретением, отчуждением или возможностью отчуждения прямо или косвенно имущества, стоимость которого составляет 25 (двадцать пять) или более процентов балансовой стоимости активов Объединения, определенной по данным его бухгалтерской отчетности на последнюю дату.</a:t>
            </a:r>
          </a:p>
          <a:p>
            <a:pPr>
              <a:buNone/>
            </a:pPr>
            <a:r>
              <a:rPr lang="ru-RU" dirty="0" smtClean="0"/>
              <a:t>· решение о залоге имущества Объединения, получении кредита или спонсорской помощи;</a:t>
            </a:r>
          </a:p>
          <a:p>
            <a:pPr>
              <a:buNone/>
            </a:pPr>
            <a:r>
              <a:rPr lang="ru-RU" dirty="0" smtClean="0"/>
              <a:t>· определение порядка внесения и размеров вступительных, членских и иных добровольных взносов членов Объединения;</a:t>
            </a:r>
          </a:p>
          <a:p>
            <a:pPr>
              <a:buNone/>
            </a:pPr>
            <a:r>
              <a:rPr lang="ru-RU" dirty="0" smtClean="0"/>
              <a:t>· решение других вопросов деятельности Объединения, не входящих в компетенцию Общего собрания учредителей и Ревизора;</a:t>
            </a:r>
          </a:p>
          <a:p>
            <a:pPr>
              <a:buNone/>
            </a:pPr>
            <a:r>
              <a:rPr lang="ru-RU" dirty="0" smtClean="0"/>
              <a:t>· определение штата, условий оплаты труда и материально-бытового обеспечения работников, расходов на его содержание.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1442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ПОЛОЖЕНИЕ</a:t>
            </a:r>
            <a:br>
              <a:rPr lang="ru-RU" sz="2700" dirty="0" smtClean="0"/>
            </a:br>
            <a:r>
              <a:rPr lang="ru-RU" sz="2700" dirty="0" smtClean="0"/>
              <a:t>о Филиале Республиканского Общественного Объединения «Союз Отцов»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3.1. Исполнительным органом филиала является Руководитель Филиала.</a:t>
            </a:r>
          </a:p>
          <a:p>
            <a:r>
              <a:rPr lang="ru-RU" dirty="0" smtClean="0"/>
              <a:t>3.2. Руководитель Филиала РОО «Союз отцов» избирается в порядке, предусмотренном Уставом РОО «Союз отцов» и настоящим положением.</a:t>
            </a:r>
          </a:p>
          <a:p>
            <a:r>
              <a:rPr lang="ru-RU" dirty="0" smtClean="0"/>
              <a:t>3.3. В соответствии с Уставом РОО «Союз отцов» руководитель Филиала назначается Попечительским Советом РОО «Союз отцов» и действуют на основании выданной доверенности Председателя РОО «Союз отцов».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ПОЛОЖЕНИЕ</a:t>
            </a:r>
            <a:br>
              <a:rPr lang="ru-RU" sz="3600" dirty="0" smtClean="0"/>
            </a:br>
            <a:r>
              <a:rPr lang="ru-RU" sz="3600" dirty="0" smtClean="0"/>
              <a:t>о Филиале Республиканского Общественного Объединения «Союз Отцов»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sz="3400" dirty="0" smtClean="0"/>
              <a:t>3.4. Руководитель филиала обязан:</a:t>
            </a:r>
          </a:p>
          <a:p>
            <a:pPr>
              <a:buNone/>
            </a:pPr>
            <a:r>
              <a:rPr lang="ru-RU" sz="3400" dirty="0" smtClean="0"/>
              <a:t>- подотчетен Попечительскому совету и Председателю РОО «Союз отцов»;</a:t>
            </a:r>
          </a:p>
          <a:p>
            <a:pPr>
              <a:buNone/>
            </a:pPr>
            <a:r>
              <a:rPr lang="ru-RU" sz="3400" dirty="0" smtClean="0"/>
              <a:t>- принятие решений о приеме в члены Филиала;</a:t>
            </a:r>
          </a:p>
          <a:p>
            <a:pPr>
              <a:buNone/>
            </a:pPr>
            <a:r>
              <a:rPr lang="ru-RU" sz="3400" dirty="0" smtClean="0"/>
              <a:t>- реализация решений Общего собрания учредителей и решений Попечительского Совета РОО «Союз отцов»;</a:t>
            </a:r>
          </a:p>
          <a:p>
            <a:pPr>
              <a:buNone/>
            </a:pPr>
            <a:r>
              <a:rPr lang="ru-RU" sz="3400" dirty="0" smtClean="0"/>
              <a:t>- планирует и осуществляет повседневную деятельность Филиала, утверждает номенклатуру дел Филиала;</a:t>
            </a:r>
          </a:p>
          <a:p>
            <a:pPr>
              <a:buNone/>
            </a:pPr>
            <a:r>
              <a:rPr lang="ru-RU" sz="3400" dirty="0" smtClean="0"/>
              <a:t>- председательствует на форумах, конференциях, заседаниях от РОО «Союз отцов»;</a:t>
            </a:r>
          </a:p>
          <a:p>
            <a:pPr>
              <a:buNone/>
            </a:pPr>
            <a:r>
              <a:rPr lang="ru-RU" sz="3400" dirty="0" smtClean="0"/>
              <a:t>- заключает от имени Филиала договоры за исключением указанных в Уставе РОО «Союз отцов» входящие в компетенцию Председателя РОО «Союз отцов» и Попечительского Совета РОО «Союз отцов»;</a:t>
            </a:r>
          </a:p>
          <a:p>
            <a:pPr>
              <a:buNone/>
            </a:pPr>
            <a:r>
              <a:rPr lang="ru-RU" sz="3400" dirty="0" smtClean="0"/>
              <a:t>- руководит работой Филиала, согласованной с Председателем РОО «Союз отцов»;</a:t>
            </a:r>
          </a:p>
          <a:p>
            <a:pPr>
              <a:buNone/>
            </a:pPr>
            <a:r>
              <a:rPr lang="ru-RU" sz="3400" dirty="0" smtClean="0"/>
              <a:t>- контролирует исполнение плана работы и мероприятий Филиала;</a:t>
            </a:r>
          </a:p>
          <a:p>
            <a:pPr>
              <a:buNone/>
            </a:pPr>
            <a:r>
              <a:rPr lang="ru-RU" sz="3400" dirty="0" smtClean="0"/>
              <a:t>-несет персональную ответственность за выполнение уставных обязанностей в соответствии с действующем законодательством РК;</a:t>
            </a:r>
          </a:p>
          <a:p>
            <a:pPr>
              <a:buNone/>
            </a:pPr>
            <a:r>
              <a:rPr lang="ru-RU" sz="3400" dirty="0" smtClean="0"/>
              <a:t>- по требованию Ревизора РОО «Союз отцов» дает необходимые пояснения в устной или письменной форме и контролирует финансово-хозяйственную и бухгалтерскую деятельность Филиала;</a:t>
            </a:r>
          </a:p>
          <a:p>
            <a:pPr>
              <a:buNone/>
            </a:pPr>
            <a:r>
              <a:rPr lang="ru-RU" sz="3400" dirty="0" smtClean="0"/>
              <a:t>- издает приказы и распоряжения, обязательные для исполнения всеми работниками Филиала;</a:t>
            </a:r>
          </a:p>
          <a:p>
            <a:pPr>
              <a:buNone/>
            </a:pPr>
            <a:r>
              <a:rPr lang="ru-RU" sz="3400" dirty="0" smtClean="0"/>
              <a:t>- решает кадровые вопросы, за исключением, относящихся к компетенции Попечительского Совета и Председателя РОО «Союз отцов»;</a:t>
            </a:r>
          </a:p>
          <a:p>
            <a:pPr>
              <a:buNone/>
            </a:pPr>
            <a:r>
              <a:rPr lang="ru-RU" sz="3400" dirty="0" smtClean="0"/>
              <a:t>- представляет интересы РОО «Союз отцов» перед государственными, общественными, международными и иными организациями по всем вопросам деятельности Филиала;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Правовой статус филиала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Филиал является обособленным подразделением Республиканского общественного объединения «Союз Отцов».</a:t>
            </a:r>
          </a:p>
          <a:p>
            <a:pPr>
              <a:buNone/>
            </a:pPr>
            <a:r>
              <a:rPr lang="ru-RU" dirty="0" smtClean="0"/>
              <a:t>4.2.Филиал обладает правами и полномочиями и может действовать самостоятельно в пределах, предусмотренных настоящим Положением.</a:t>
            </a:r>
          </a:p>
          <a:p>
            <a:pPr>
              <a:buNone/>
            </a:pPr>
            <a:r>
              <a:rPr lang="ru-RU" dirty="0" smtClean="0"/>
              <a:t>4.3.Филиал не является юридическом лицом, и действует на основании настоящего Положения. РОО «Союз отцов» наделяет Филиал основными и оборотными средствами и другим имуществом для осуществления хозяйственной, коммерческой и иных видов деятельности, которое учитывается на отдельном балансе. Баланс Филиала входит в консолидирующий баланс РОО «Союз отцов»</a:t>
            </a:r>
          </a:p>
          <a:p>
            <a:pPr>
              <a:buNone/>
            </a:pPr>
            <a:r>
              <a:rPr lang="ru-RU" dirty="0" smtClean="0"/>
              <a:t>4.4.В случае намерения Филиала принять участие в различного рода мероприятиях, конкурсах (регионального значения), Филиал обязан согласовать данное участие с Председателем РОО «Союз отцов».</a:t>
            </a:r>
          </a:p>
          <a:p>
            <a:pPr>
              <a:buNone/>
            </a:pPr>
            <a:r>
              <a:rPr lang="ru-RU" dirty="0" smtClean="0"/>
              <a:t>4.5.Участие Филиала как структурного подразделения РОО «Союз отцов» с целью получения финансирования в тендерах, грантах и конкурсах утверждается исключительно протоколом Попечительского совета РОО «Союз отцов».</a:t>
            </a:r>
          </a:p>
          <a:p>
            <a:pPr>
              <a:buNone/>
            </a:pPr>
            <a:r>
              <a:rPr lang="ru-RU" dirty="0" smtClean="0"/>
              <a:t>4.6.Филиал осуществляет деятельность от имени РОО «Союз отцов». Ответственность по всем обязательствам принятым на себя Филиалом в пределах его компетенции несет РОО «Союз отцов».</a:t>
            </a:r>
          </a:p>
          <a:p>
            <a:pPr>
              <a:buNone/>
            </a:pPr>
            <a:r>
              <a:rPr lang="ru-RU" dirty="0" smtClean="0"/>
              <a:t>4.7.Филиал открывает счета в банках в установленном порядке. Количество и виды счетов, которые может иметь Филиал, определяются действующими правовыми актами.</a:t>
            </a:r>
          </a:p>
          <a:p>
            <a:pPr>
              <a:buNone/>
            </a:pPr>
            <a:r>
              <a:rPr lang="ru-RU" dirty="0" smtClean="0"/>
              <a:t>4.8.Филиал имеет печать, штампы и бланки со своим наименованием и указанием на принадлежность Филиала РОО «Союз отцов».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Имущество Филиала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5.1.Имущество Филиала образуется из средств, закрепленных за ним РОО «Союз отцов» и (или) переданных Филиалу по иным основаниям, а также денежных и материальных средств, приобретенных в ходе его хозяйственной деятельности. Имущество, числящееся на балансе Филиала, является собственностью РОО «Союз отцов».</a:t>
            </a:r>
          </a:p>
          <a:p>
            <a:r>
              <a:rPr lang="ru-RU" dirty="0" smtClean="0"/>
              <a:t>5.2.В случае, если Филиал получает материальное имущество, в том числе денежные средства, посредством благотворительной деятельности, добровольных взносов юридических и физических лиц, ценные награды а также неимущественные блага, в том числе награды, призы, благодарственные письма, дарственные вещи, печатные издания и т.д., то Филиал не имеет права самостоятельно распоряжаться этими материальными и нематериальными ценностями, без письменного на то разрешения Попечительского Совета и (или) Председателя РОО «Союз отцов».</a:t>
            </a:r>
          </a:p>
          <a:p>
            <a:r>
              <a:rPr lang="ru-RU" dirty="0" smtClean="0"/>
              <a:t>5.3.За ненадлежащие исполнение п.5.2. настоящего Положения Руководитель Филиала несет дисциплинарную, гражданско-правовую и уголовную ответственность в соответствии с законодательством РК.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Контроль финансово – хозяйственной деятельности филиала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6.1. Проверка финансово-хозяйственной и правовой деятельности Филиала осуществляется ревизором РОО «Союз отцов», аудиторскими службами, назначенными или привлекаемыми союзом в случае необходимости.</a:t>
            </a:r>
          </a:p>
          <a:p>
            <a:r>
              <a:rPr lang="ru-RU" dirty="0" smtClean="0"/>
              <a:t>6.2. Контроль за финансово-хозяйственной деятельностью Филиала может осуществляться аудиторами (аудитором и (или) аудиторскими организациями на основании заключенных с ними договоров).</a:t>
            </a:r>
          </a:p>
          <a:p>
            <a:r>
              <a:rPr lang="ru-RU" dirty="0" smtClean="0"/>
              <a:t>6.3. Ревизор РОО «Союз отцов» и аудиторы вправе требовать от Руководителя Филиала предоставления им всех необходимых материалов, бухгалтерских или иных документов и личных объяснений.</a:t>
            </a:r>
          </a:p>
          <a:p>
            <a:r>
              <a:rPr lang="ru-RU" dirty="0" smtClean="0"/>
              <a:t>6.4. Ревизор РОО «Союз отцов» составляет заключение по годовым отчетам Филиала. Без заключения ревизора РОО «Союз отцов» Руководитель Филиала не вправе утверждать результаты хозяйственной деятельности Филиала.</a:t>
            </a:r>
          </a:p>
          <a:p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670043" cy="1670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758952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358082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6" name="Схема 5"/>
          <p:cNvGraphicFramePr/>
          <p:nvPr/>
        </p:nvGraphicFramePr>
        <p:xfrm>
          <a:off x="642910" y="2000240"/>
          <a:ext cx="7429552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6786610" cy="973266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Закон Республики Казахстан от 6 апреля 2016 года № 480-V «О правовых актах»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57158" y="1571612"/>
            <a:ext cx="7572428" cy="483209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ru-RU" sz="1400" b="1" dirty="0" smtClean="0"/>
              <a:t>Статья 10. Иерархия нормативных правовых актов</a:t>
            </a:r>
            <a:endParaRPr lang="ru-RU" sz="1400" dirty="0" smtClean="0"/>
          </a:p>
          <a:p>
            <a:pPr fontAlgn="base"/>
            <a:r>
              <a:rPr lang="ru-RU" sz="1400" dirty="0" smtClean="0"/>
              <a:t>1. Высшей юридической силой обладает </a:t>
            </a:r>
            <a:r>
              <a:rPr lang="ru-RU" sz="1400" u="sng" dirty="0" smtClean="0">
                <a:solidFill>
                  <a:srgbClr val="00B050"/>
                </a:solidFill>
              </a:rPr>
              <a:t>Конституция </a:t>
            </a:r>
            <a:r>
              <a:rPr lang="ru-RU" sz="1400" dirty="0" smtClean="0"/>
              <a:t>Республики Казахстан.</a:t>
            </a:r>
          </a:p>
          <a:p>
            <a:pPr fontAlgn="base"/>
            <a:r>
              <a:rPr lang="ru-RU" sz="1400" dirty="0" smtClean="0"/>
              <a:t>2. Соотношение юридической силы иных, кроме Конституции Республики Казахстан, нормативных правовых актов соответствует следующим нисходящим уровням:</a:t>
            </a:r>
          </a:p>
          <a:p>
            <a:pPr marL="228600" indent="-228600" fontAlgn="base">
              <a:buAutoNum type="arabicParenR"/>
            </a:pPr>
            <a:r>
              <a:rPr lang="ru-RU" sz="1400" dirty="0" smtClean="0"/>
              <a:t>законы, вносящие изменения и дополнения в Конституцию;</a:t>
            </a:r>
          </a:p>
          <a:p>
            <a:pPr marL="228600" indent="-228600" fontAlgn="base">
              <a:buAutoNum type="arabicParenR"/>
            </a:pPr>
            <a:r>
              <a:rPr lang="ru-RU" sz="1400" dirty="0" smtClean="0"/>
              <a:t>конституционные законы Республики Казахстан;</a:t>
            </a:r>
          </a:p>
          <a:p>
            <a:pPr fontAlgn="base"/>
            <a:r>
              <a:rPr lang="ru-RU" sz="1400" dirty="0" smtClean="0"/>
              <a:t>3) </a:t>
            </a:r>
            <a:r>
              <a:rPr lang="ru-RU" sz="1400" dirty="0" smtClean="0">
                <a:solidFill>
                  <a:srgbClr val="00B050"/>
                </a:solidFill>
              </a:rPr>
              <a:t>кодексы </a:t>
            </a:r>
            <a:r>
              <a:rPr lang="ru-RU" sz="1400" dirty="0" smtClean="0"/>
              <a:t>Республики Казахстан;</a:t>
            </a:r>
          </a:p>
          <a:p>
            <a:pPr fontAlgn="base"/>
            <a:r>
              <a:rPr lang="ru-RU" sz="1400" dirty="0" smtClean="0"/>
              <a:t>4) </a:t>
            </a:r>
            <a:r>
              <a:rPr lang="ru-RU" sz="1400" dirty="0" smtClean="0">
                <a:solidFill>
                  <a:srgbClr val="00B050"/>
                </a:solidFill>
              </a:rPr>
              <a:t>консолидированные законы</a:t>
            </a:r>
            <a:r>
              <a:rPr lang="ru-RU" sz="1400" dirty="0" smtClean="0"/>
              <a:t>, законы Республики Казахстан;</a:t>
            </a:r>
          </a:p>
          <a:p>
            <a:pPr fontAlgn="base"/>
            <a:r>
              <a:rPr lang="ru-RU" sz="1400" dirty="0" smtClean="0"/>
              <a:t>5) нормативные постановления Парламента Республики Казахстан и его Палат;</a:t>
            </a:r>
          </a:p>
          <a:p>
            <a:pPr fontAlgn="base"/>
            <a:r>
              <a:rPr lang="ru-RU" sz="1400" dirty="0" smtClean="0"/>
              <a:t>6) нормативные правовые указы Президента Республики Казахстан;</a:t>
            </a:r>
          </a:p>
          <a:p>
            <a:pPr fontAlgn="base"/>
            <a:r>
              <a:rPr lang="ru-RU" sz="1400" dirty="0" smtClean="0"/>
              <a:t>7) нормативные правовые постановления Правительства Республики Казахстан;</a:t>
            </a:r>
          </a:p>
          <a:p>
            <a:pPr fontAlgn="base"/>
            <a:r>
              <a:rPr lang="ru-RU" sz="1400" dirty="0" smtClean="0"/>
              <a:t>8) нормативные правовые приказы министров Республики Казахстан и иных руководителей центральных государственных органов, нормативные правовые постановления Центральной избирательной комиссии Республики Казахстан, Счетного комитета по контролю за исполнением республиканского бюджета Республики Казахстан, Национального Банка Республики Казахстан и иных центральных государственных органов;</a:t>
            </a:r>
          </a:p>
          <a:p>
            <a:pPr fontAlgn="base"/>
            <a:r>
              <a:rPr lang="ru-RU" sz="1400" dirty="0" smtClean="0"/>
              <a:t>9) нормативные правовые приказы руководителей ведомств центральных государственных органов;</a:t>
            </a:r>
          </a:p>
          <a:p>
            <a:pPr fontAlgn="base"/>
            <a:r>
              <a:rPr lang="ru-RU" sz="1400" dirty="0" smtClean="0"/>
              <a:t>10) нормативные правовые решения </a:t>
            </a:r>
            <a:r>
              <a:rPr lang="ru-RU" sz="1400" dirty="0" err="1" smtClean="0"/>
              <a:t>маслихатов</a:t>
            </a:r>
            <a:r>
              <a:rPr lang="ru-RU" sz="1400" dirty="0" smtClean="0"/>
              <a:t>, нормативные правовые постановления </a:t>
            </a:r>
            <a:r>
              <a:rPr lang="ru-RU" sz="1400" dirty="0" err="1" smtClean="0"/>
              <a:t>акиматов</a:t>
            </a:r>
            <a:r>
              <a:rPr lang="ru-RU" sz="1400" dirty="0" smtClean="0"/>
              <a:t>, нормативные правовые решения </a:t>
            </a:r>
            <a:r>
              <a:rPr lang="ru-RU" sz="1400" dirty="0" err="1" smtClean="0"/>
              <a:t>акимов</a:t>
            </a:r>
            <a:r>
              <a:rPr lang="ru-RU" sz="1400" dirty="0" smtClean="0"/>
              <a:t> и нормативные правовые постановления ревизионных комиссий.</a:t>
            </a:r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358082" y="142852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714356"/>
            <a:ext cx="7143768" cy="428628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>Конституция Республики Казахстан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358082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714348" y="1533465"/>
            <a:ext cx="72152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Статья 5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П.2 Общественные объединения равны перед законом. Не допускается незаконное вмешательство государства в дела общественных объединений и общественных объединений в дела государства, возложение на общественные объединения функций государственных органов. 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П.3. Запрещаются создание и деятельность общественных объединений, цели или действия которых направлены на насильственное изменение конституционного строя, нарушение целостности Республики, подрыв безопасности государства, разжигание социальной, расовой, национальной, религиозной, сословной и родовой розни, а также создание непредусмотренных законодательством военизированных формирований.</a:t>
            </a:r>
          </a:p>
          <a:p>
            <a:endParaRPr lang="ru-RU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Статья 18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П.3.  Государственные органы, общественные объединения, должностные лица и средства массовой информации  обязаны обеспечить каждому гражданину возможность ознакомиться с затрагивающими его права и интересы документами, решениями и источниками информации.</a:t>
            </a:r>
          </a:p>
          <a:p>
            <a:pPr>
              <a:buFont typeface="Arial" pitchFamily="34" charset="0"/>
              <a:buChar char="•"/>
            </a:pPr>
            <a:endParaRPr lang="ru-RU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Статья 23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П. 1. Граждане Республики Казахстан имеют право на свободу объединений. Деятельность общественных объединений регулируется законом.</a:t>
            </a:r>
          </a:p>
          <a:p>
            <a:endParaRPr lang="ru-RU" sz="1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7143800" cy="758952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/>
            </a:r>
            <a:br>
              <a:rPr lang="ru-RU" dirty="0" smtClean="0"/>
            </a:br>
            <a:r>
              <a:rPr lang="ru-RU" sz="2700" b="1" dirty="0" smtClean="0"/>
              <a:t>Закон Республики Казахстан от 16 января 2001 года № 142-II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b="1" dirty="0" smtClean="0"/>
              <a:t>О некоммерческих организациях</a:t>
            </a:r>
            <a:endParaRPr lang="ru-RU" sz="2700" dirty="0"/>
          </a:p>
        </p:txBody>
      </p:sp>
      <p:pic>
        <p:nvPicPr>
          <p:cNvPr id="4" name="Picture 2" descr="C:\Users\Бухгалтер\Desktop\Флешка_15.11.2018\Флешка Гаухар_23.08.2018\ЛОГОТИП СОЮЗ ОТЦОВ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57158" y="1928802"/>
            <a:ext cx="671517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Статья 2. Понятие некоммерческой организации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54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Некоммерческой организацией признается юридическое лицо, не имеющее в качестве основной цели извлечение дохода и не распределяющее полученный чистый доход между участниками.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3" name="Picture 5" descr="Что такое НПО? - NPOMANGYSTA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571876"/>
            <a:ext cx="5179255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6143668" cy="75895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Закон Республики Казахстан от 16 января 2001 года № 142-II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О некоммерческих организациях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ru-RU" b="1" dirty="0" smtClean="0"/>
              <a:t>Статья 5. Права и обязанности некоммерческих организаций</a:t>
            </a:r>
            <a:endParaRPr lang="ru-RU" dirty="0" smtClean="0"/>
          </a:p>
          <a:p>
            <a:pPr fontAlgn="base"/>
            <a:r>
              <a:rPr lang="ru-RU" dirty="0" smtClean="0"/>
              <a:t>1. Для осуществления уставных целей некоммерческие организации имеют право:</a:t>
            </a:r>
          </a:p>
          <a:p>
            <a:pPr fontAlgn="base"/>
            <a:r>
              <a:rPr lang="ru-RU" dirty="0" smtClean="0"/>
              <a:t>1) открывать счета в банках в установленном законодательством порядке;</a:t>
            </a:r>
          </a:p>
          <a:p>
            <a:pPr fontAlgn="base"/>
            <a:r>
              <a:rPr lang="ru-RU" dirty="0" smtClean="0"/>
              <a:t>2) иметь печать, штампы и бланки с полным наименованием организации на государственном и русском языках, а также эмблему (символику), зарегистрированную в установленном порядке;</a:t>
            </a:r>
          </a:p>
          <a:p>
            <a:pPr fontAlgn="base"/>
            <a:r>
              <a:rPr lang="ru-RU" dirty="0" smtClean="0"/>
              <a:t>3) иметь в собственности или в оперативном управлении обособленное имущество, а также самостоятельный баланс или смету;</a:t>
            </a:r>
          </a:p>
          <a:p>
            <a:pPr fontAlgn="base"/>
            <a:r>
              <a:rPr lang="ru-RU" dirty="0" smtClean="0"/>
              <a:t>4) приобретать и осуществлять имущественные и личные неимущественные права;</a:t>
            </a:r>
          </a:p>
          <a:p>
            <a:pPr fontAlgn="base"/>
            <a:r>
              <a:rPr lang="ru-RU" dirty="0" smtClean="0"/>
              <a:t>5) создавать другие юридические лица, если иное не предусмотрено законодательными актами;</a:t>
            </a:r>
          </a:p>
          <a:p>
            <a:pPr fontAlgn="base"/>
            <a:r>
              <a:rPr lang="ru-RU" dirty="0" smtClean="0"/>
              <a:t>6) открывать филиалы и представительства;</a:t>
            </a:r>
          </a:p>
          <a:p>
            <a:pPr fontAlgn="base"/>
            <a:r>
              <a:rPr lang="ru-RU" dirty="0" smtClean="0"/>
              <a:t>7) вступать в ассоциации и союзы, а также участвовать в их деятельности;</a:t>
            </a:r>
          </a:p>
          <a:p>
            <a:pPr fontAlgn="base"/>
            <a:r>
              <a:rPr lang="ru-RU" dirty="0" smtClean="0"/>
              <a:t>8) использовать средства на осуществление предусмотренных в уставе целей;</a:t>
            </a:r>
          </a:p>
          <a:p>
            <a:pPr fontAlgn="base"/>
            <a:r>
              <a:rPr lang="ru-RU" dirty="0" smtClean="0"/>
              <a:t>9) быть истцом и ответчиком в суде;</a:t>
            </a:r>
          </a:p>
          <a:p>
            <a:pPr fontAlgn="base"/>
            <a:r>
              <a:rPr lang="ru-RU" dirty="0" smtClean="0"/>
              <a:t>10) осуществлять иные права, не противоречащие законодательству Республики Казахстан.</a:t>
            </a:r>
          </a:p>
          <a:p>
            <a:pPr fontAlgn="base"/>
            <a:r>
              <a:rPr lang="ru-RU" dirty="0" smtClean="0"/>
              <a:t>2. Некоммерческие организации обязаны:</a:t>
            </a:r>
          </a:p>
          <a:p>
            <a:pPr fontAlgn="base"/>
            <a:r>
              <a:rPr lang="ru-RU" dirty="0" smtClean="0"/>
              <a:t>1) соблюдать законодательство Республики Казахстан;</a:t>
            </a:r>
          </a:p>
          <a:p>
            <a:pPr fontAlgn="base"/>
            <a:r>
              <a:rPr lang="ru-RU" dirty="0" smtClean="0"/>
              <a:t>2) уплачивать налоги и другие обязательные платежи в бюджет в установленном порядке;</a:t>
            </a:r>
          </a:p>
          <a:p>
            <a:pPr fontAlgn="base"/>
            <a:r>
              <a:rPr lang="ru-RU" dirty="0" smtClean="0"/>
              <a:t>3) отвечать по своим обязательствам всем принадлежащим им имуществом (за исключением учреждений);</a:t>
            </a:r>
          </a:p>
          <a:p>
            <a:pPr fontAlgn="base"/>
            <a:r>
              <a:rPr lang="ru-RU" dirty="0" smtClean="0"/>
              <a:t>4) нести ответственность в соответствии с законодательными актами Республики Казахстан.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785926"/>
            <a:ext cx="8503920" cy="45720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ru-RU" b="1" dirty="0" smtClean="0"/>
              <a:t>Статья 24. Филиалы и представительства некоммерческой организации</a:t>
            </a:r>
            <a:endParaRPr lang="ru-RU" dirty="0" smtClean="0"/>
          </a:p>
          <a:p>
            <a:pPr fontAlgn="base"/>
            <a:r>
              <a:rPr lang="ru-RU" dirty="0" smtClean="0"/>
              <a:t>1. Некоммерческая организация может создавать филиалы и открывать представительства на территории Республики Казахстан в соответствии с законодательством Республики Казахстан.</a:t>
            </a:r>
          </a:p>
          <a:p>
            <a:pPr fontAlgn="base"/>
            <a:r>
              <a:rPr lang="ru-RU" dirty="0" smtClean="0"/>
              <a:t>Общественные и религиозные объединения, учреждения могут создавать свои структурные подразделения в соответствии с законодательными актами об этих организациях.</a:t>
            </a:r>
          </a:p>
          <a:p>
            <a:pPr fontAlgn="base"/>
            <a:r>
              <a:rPr lang="ru-RU" dirty="0" smtClean="0"/>
              <a:t>2. Филиалом некоммерческой организации является обособленное подразделение некоммерческой организации, расположенное вне места ее нахождения и осуществляющее все или часть ее функций, в том числе функции представительства.</a:t>
            </a:r>
          </a:p>
          <a:p>
            <a:pPr fontAlgn="base"/>
            <a:r>
              <a:rPr lang="ru-RU" dirty="0" smtClean="0"/>
              <a:t>3. Представительством некоммерческой организации является обособленное подразделение некоммерческой организации, расположенное вне места ее нахождения и осуществляющее защиту и представительство интересов некоммерческой организации, совершающее от ее имени сделки и иные правовые действия.</a:t>
            </a:r>
          </a:p>
          <a:p>
            <a:pPr fontAlgn="base"/>
            <a:r>
              <a:rPr lang="ru-RU" dirty="0" smtClean="0"/>
              <a:t>4. Филиалы и представительства не являются юридическими лицами. Они наделяются имуществом создавшей их некоммерческой организации и действуют на основании утвержденного ею положения. Имущество филиала или представительства учитывается на отдельном балансе и на балансе создавшей их некоммерческой организации.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7143800" cy="75895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Закон Республики Казахстан от 16 января 2001 года № 142-II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О некоммерческих организациях</a:t>
            </a:r>
            <a:endParaRPr lang="ru-RU" sz="2400" dirty="0"/>
          </a:p>
        </p:txBody>
      </p:sp>
      <p:pic>
        <p:nvPicPr>
          <p:cNvPr id="5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785926"/>
            <a:ext cx="8503920" cy="45720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ru-RU" dirty="0" smtClean="0"/>
              <a:t>5. Руководители филиалов и представительств некоммерческих организаций (за исключением общественных и религиозных объединений) назначаются уполномоченным органом некоммерческой организации и действуют на основании его доверенности.</a:t>
            </a:r>
          </a:p>
          <a:p>
            <a:pPr fontAlgn="base"/>
            <a:r>
              <a:rPr lang="ru-RU" dirty="0" smtClean="0"/>
              <a:t>Руководители структурных подразделений (филиалов и представительств) общественных объединений избираются в порядке, предусмотренном уставом общественного объединения и положением о его филиале или представительстве.</a:t>
            </a:r>
          </a:p>
          <a:p>
            <a:pPr fontAlgn="base"/>
            <a:r>
              <a:rPr lang="ru-RU" dirty="0" smtClean="0"/>
              <a:t>Руководители структурных подразделений (филиалов и представительств) религиозных объединений избираются либо назначаются в порядке, предусмотренном уставом религиозного объединения и положением о его филиале или представительстве.</a:t>
            </a:r>
          </a:p>
          <a:p>
            <a:pPr fontAlgn="base"/>
            <a:r>
              <a:rPr lang="ru-RU" dirty="0" smtClean="0"/>
              <a:t>6. Филиал и представительство осуществляют деятельность от имени создавшей их некоммерческой организации. Ответственность за деятельность своего филиала либо представительства несет создавшая их некоммерческая организация.</a:t>
            </a:r>
          </a:p>
          <a:p>
            <a:pPr fontAlgn="base"/>
            <a:r>
              <a:rPr lang="ru-RU" dirty="0" smtClean="0"/>
              <a:t>6-1. Наименование филиала и представительства некоммерческой организации должно содержать указание наименования создавшей их некоммерческой организации.</a:t>
            </a:r>
          </a:p>
          <a:p>
            <a:pPr fontAlgn="base"/>
            <a:r>
              <a:rPr lang="ru-RU" dirty="0" smtClean="0"/>
              <a:t>7. Филиалы и представительства некоммерческой организации подлежат учетной регистрации, а в случае изменения наименования - перерегистрации.</a:t>
            </a:r>
          </a:p>
          <a:p>
            <a:pPr fontAlgn="base"/>
            <a:r>
              <a:rPr lang="ru-RU" dirty="0" smtClean="0"/>
              <a:t>Порядок и сроки учетной регистрации (перерегистрации) определяются </a:t>
            </a:r>
            <a:r>
              <a:rPr lang="ru-RU" dirty="0" smtClean="0">
                <a:hlinkClick r:id="rId2"/>
              </a:rPr>
              <a:t>законодательством</a:t>
            </a:r>
            <a:r>
              <a:rPr lang="ru-RU" dirty="0" smtClean="0"/>
              <a:t> Республики Казахстан о государственной регистрации юридических лиц и учетной регистрации филиалов и представительств.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6858048" cy="75895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Закон Республики Казахстан от 16 января 2001 года № 142-II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О некоммерческих организациях</a:t>
            </a:r>
            <a:endParaRPr lang="ru-RU" sz="2400" dirty="0"/>
          </a:p>
        </p:txBody>
      </p:sp>
      <p:pic>
        <p:nvPicPr>
          <p:cNvPr id="5" name="Picture 2" descr="C:\Users\Бухгалтер\Desktop\Флешка_15.11.2018\Флешка Гаухар_23.08.2018\ЛОГОТИП СОЮЗ ОТЦОВ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7286644" y="214290"/>
            <a:ext cx="1598605" cy="1598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404</TotalTime>
  <Words>3659</Words>
  <PresentationFormat>Экран (4:3)</PresentationFormat>
  <Paragraphs>286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Официальная</vt:lpstr>
      <vt:lpstr>Республиканское  Общественное  Объединение  «Союз Отцов»</vt:lpstr>
      <vt:lpstr>Цели и задачи семинара:</vt:lpstr>
      <vt:lpstr>Содержание</vt:lpstr>
      <vt:lpstr>Закон Республики Казахстан от 6 апреля 2016 года № 480-V «О правовых актах» </vt:lpstr>
      <vt:lpstr>Конституция Республики Казахстан  </vt:lpstr>
      <vt:lpstr> Закон Республики Казахстан от 16 января 2001 года № 142-II О некоммерческих организациях</vt:lpstr>
      <vt:lpstr>Закон Республики Казахстан от 16 января 2001 года № 142-II О некоммерческих организациях</vt:lpstr>
      <vt:lpstr>Закон Республики Казахстан от 16 января 2001 года № 142-II О некоммерческих организациях</vt:lpstr>
      <vt:lpstr>Закон Республики Казахстан от 16 января 2001 года № 142-II О некоммерческих организациях</vt:lpstr>
      <vt:lpstr>Закон Республики Казахстан от 31 мая 1996 года № 3-I «Об общественных объединениях»  </vt:lpstr>
      <vt:lpstr>Закон Республики Казахстан от 31 мая 1996 года № 3-I «Об общественных объединениях»  </vt:lpstr>
      <vt:lpstr>Закон Республики Казахстан от 31 мая 1996 года № 3-I «Об общественных объединениях»  </vt:lpstr>
      <vt:lpstr>Закон Республики Казахстан от 31 мая 1996 года № 3-I «Об общественных объединениях»  </vt:lpstr>
      <vt:lpstr>Закон Республики Казахстан от 31 мая 1996 года № 3-I «Об общественных объединениях»  </vt:lpstr>
      <vt:lpstr>Гражданский кодекс Республики Казахстан  </vt:lpstr>
      <vt:lpstr> Глава 23. Заключение договора Статья 393. Существенные условия договора </vt:lpstr>
      <vt:lpstr>Глава 24. Изменение и  расторжение договора</vt:lpstr>
      <vt:lpstr>РАЗДЕЛ 2. ТРУДОВЫЕ ОТНОШЕНИЯ   Глава 4. ТРУДОВОЙ ДОГОВОР </vt:lpstr>
      <vt:lpstr>Статья 32. Документы,  необходимые для заключения  трудового договора</vt:lpstr>
      <vt:lpstr>Основания прекращения  трудового договора</vt:lpstr>
      <vt:lpstr>Материальная ответственность работника за причинение ущерба работодателю</vt:lpstr>
      <vt:lpstr>Устав Республиканского Общественного Объединения «СОЮЗ ОТЦОВ» </vt:lpstr>
      <vt:lpstr>Структура, порядок формирования,  компетенция органов управления некоммерческой организации.</vt:lpstr>
      <vt:lpstr>   Структура, порядок формирования,  компетенция органов управления некоммерческой организации</vt:lpstr>
      <vt:lpstr>ПОЛОЖЕНИЕ о Филиале Республиканского Общественного Объединения «Союз Отцов» </vt:lpstr>
      <vt:lpstr>ПОЛОЖЕНИЕ о Филиале Республиканского Общественного Объединения «Союз Отцов»</vt:lpstr>
      <vt:lpstr>Правовой статус филиала</vt:lpstr>
      <vt:lpstr>Имущество Филиала</vt:lpstr>
      <vt:lpstr>Контроль финансово – хозяйственной деятельности филиала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Республиканское Общественное Объединение «Союз Отцов»</dc:title>
  <dc:creator>Бухгалтер</dc:creator>
  <cp:lastModifiedBy>Бухгалтер</cp:lastModifiedBy>
  <cp:revision>42</cp:revision>
  <dcterms:created xsi:type="dcterms:W3CDTF">2020-10-13T04:47:05Z</dcterms:created>
  <dcterms:modified xsi:type="dcterms:W3CDTF">2020-11-20T10:21:03Z</dcterms:modified>
</cp:coreProperties>
</file>