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128520"/>
            <a:ext cx="8229600" cy="1434600"/>
          </a:xfrm>
          <a:prstGeom prst="rect">
            <a:avLst/>
          </a:prstGeom>
        </p:spPr>
        <p:txBody>
          <a:bodyPr wrap="none" lIns="90000" tIns="46800" rIns="90000" bIns="46800" anchor="ctr"/>
          <a:lstStyle/>
          <a:p>
            <a:pPr algn="ctr"/>
            <a:endParaRPr/>
          </a:p>
        </p:txBody>
      </p:sp>
      <p:sp>
        <p:nvSpPr>
          <p:cNvPr id="27" name="PlaceHolder 2"/>
          <p:cNvSpPr>
            <a:spLocks noGrp="1"/>
          </p:cNvSpPr>
          <p:nvPr>
            <p:ph type="body"/>
          </p:nvPr>
        </p:nvSpPr>
        <p:spPr>
          <a:xfrm>
            <a:off x="457200" y="1600200"/>
            <a:ext cx="8229600" cy="2158560"/>
          </a:xfrm>
          <a:prstGeom prst="rect">
            <a:avLst/>
          </a:prstGeom>
        </p:spPr>
        <p:txBody>
          <a:bodyPr wrap="none" lIns="90000" tIns="46800" rIns="90000" bIns="46800"/>
          <a:lstStyle/>
          <a:p>
            <a:endParaRPr/>
          </a:p>
        </p:txBody>
      </p:sp>
      <p:sp>
        <p:nvSpPr>
          <p:cNvPr id="28" name="PlaceHolder 3"/>
          <p:cNvSpPr>
            <a:spLocks noGrp="1"/>
          </p:cNvSpPr>
          <p:nvPr>
            <p:ph type="body"/>
          </p:nvPr>
        </p:nvSpPr>
        <p:spPr>
          <a:xfrm>
            <a:off x="457200" y="3963960"/>
            <a:ext cx="8229600" cy="2158560"/>
          </a:xfrm>
          <a:prstGeom prst="rect">
            <a:avLst/>
          </a:prstGeom>
        </p:spPr>
        <p:txBody>
          <a:bodyPr wrap="none" lIns="90000" tIns="46800" rIns="90000" bIns="4680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128520"/>
            <a:ext cx="8229600" cy="1434600"/>
          </a:xfrm>
          <a:prstGeom prst="rect">
            <a:avLst/>
          </a:prstGeom>
        </p:spPr>
        <p:txBody>
          <a:bodyPr wrap="none" lIns="90000" tIns="46800" rIns="90000" bIns="46800" anchor="ctr"/>
          <a:lstStyle/>
          <a:p>
            <a:pPr algn="ctr"/>
            <a:endParaRPr/>
          </a:p>
        </p:txBody>
      </p:sp>
      <p:sp>
        <p:nvSpPr>
          <p:cNvPr id="30" name="PlaceHolder 2"/>
          <p:cNvSpPr>
            <a:spLocks noGrp="1"/>
          </p:cNvSpPr>
          <p:nvPr>
            <p:ph type="body"/>
          </p:nvPr>
        </p:nvSpPr>
        <p:spPr>
          <a:xfrm>
            <a:off x="457200" y="1600200"/>
            <a:ext cx="4015800" cy="2158560"/>
          </a:xfrm>
          <a:prstGeom prst="rect">
            <a:avLst/>
          </a:prstGeom>
        </p:spPr>
        <p:txBody>
          <a:bodyPr wrap="none" lIns="90000" tIns="46800" rIns="90000" bIns="46800"/>
          <a:lstStyle/>
          <a:p>
            <a:endParaRPr/>
          </a:p>
        </p:txBody>
      </p:sp>
      <p:sp>
        <p:nvSpPr>
          <p:cNvPr id="31" name="PlaceHolder 3"/>
          <p:cNvSpPr>
            <a:spLocks noGrp="1"/>
          </p:cNvSpPr>
          <p:nvPr>
            <p:ph type="body"/>
          </p:nvPr>
        </p:nvSpPr>
        <p:spPr>
          <a:xfrm>
            <a:off x="4673880" y="1600200"/>
            <a:ext cx="4015800" cy="2158560"/>
          </a:xfrm>
          <a:prstGeom prst="rect">
            <a:avLst/>
          </a:prstGeom>
        </p:spPr>
        <p:txBody>
          <a:bodyPr wrap="none" lIns="90000" tIns="46800" rIns="90000" bIns="46800"/>
          <a:lstStyle/>
          <a:p>
            <a:endParaRPr/>
          </a:p>
        </p:txBody>
      </p:sp>
      <p:sp>
        <p:nvSpPr>
          <p:cNvPr id="32" name="PlaceHolder 4"/>
          <p:cNvSpPr>
            <a:spLocks noGrp="1"/>
          </p:cNvSpPr>
          <p:nvPr>
            <p:ph type="body"/>
          </p:nvPr>
        </p:nvSpPr>
        <p:spPr>
          <a:xfrm>
            <a:off x="4673880" y="3963960"/>
            <a:ext cx="4015800" cy="2158560"/>
          </a:xfrm>
          <a:prstGeom prst="rect">
            <a:avLst/>
          </a:prstGeom>
        </p:spPr>
        <p:txBody>
          <a:bodyPr wrap="none" lIns="90000" tIns="46800" rIns="90000" bIns="46800"/>
          <a:lstStyle/>
          <a:p>
            <a:endParaRPr/>
          </a:p>
        </p:txBody>
      </p:sp>
      <p:sp>
        <p:nvSpPr>
          <p:cNvPr id="33" name="PlaceHolder 5"/>
          <p:cNvSpPr>
            <a:spLocks noGrp="1"/>
          </p:cNvSpPr>
          <p:nvPr>
            <p:ph type="body"/>
          </p:nvPr>
        </p:nvSpPr>
        <p:spPr>
          <a:xfrm>
            <a:off x="457200" y="3963960"/>
            <a:ext cx="4015800" cy="2158560"/>
          </a:xfrm>
          <a:prstGeom prst="rect">
            <a:avLst/>
          </a:prstGeom>
        </p:spPr>
        <p:txBody>
          <a:bodyPr wrap="none" lIns="90000" tIns="46800" rIns="90000" bIns="4680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128520"/>
            <a:ext cx="8229600" cy="1434600"/>
          </a:xfrm>
          <a:prstGeom prst="rect">
            <a:avLst/>
          </a:prstGeom>
        </p:spPr>
        <p:txBody>
          <a:bodyPr wrap="none" lIns="90000" tIns="46800" rIns="90000" bIns="46800" anchor="ctr"/>
          <a:lstStyle/>
          <a:p>
            <a:pPr algn="ctr"/>
            <a:endParaRPr/>
          </a:p>
        </p:txBody>
      </p:sp>
      <p:sp>
        <p:nvSpPr>
          <p:cNvPr id="35" name="PlaceHolder 2"/>
          <p:cNvSpPr>
            <a:spLocks noGrp="1"/>
          </p:cNvSpPr>
          <p:nvPr>
            <p:ph type="body"/>
          </p:nvPr>
        </p:nvSpPr>
        <p:spPr>
          <a:xfrm>
            <a:off x="457200" y="1600200"/>
            <a:ext cx="4015800" cy="2158560"/>
          </a:xfrm>
          <a:prstGeom prst="rect">
            <a:avLst/>
          </a:prstGeom>
        </p:spPr>
        <p:txBody>
          <a:bodyPr wrap="none" lIns="90000" tIns="46800" rIns="90000" bIns="46800"/>
          <a:lstStyle/>
          <a:p>
            <a:endParaRPr/>
          </a:p>
        </p:txBody>
      </p:sp>
      <p:sp>
        <p:nvSpPr>
          <p:cNvPr id="36" name="PlaceHolder 3"/>
          <p:cNvSpPr>
            <a:spLocks noGrp="1"/>
          </p:cNvSpPr>
          <p:nvPr>
            <p:ph type="body"/>
          </p:nvPr>
        </p:nvSpPr>
        <p:spPr>
          <a:xfrm>
            <a:off x="4673880" y="1600200"/>
            <a:ext cx="4015800" cy="2158560"/>
          </a:xfrm>
          <a:prstGeom prst="rect">
            <a:avLst/>
          </a:prstGeom>
        </p:spPr>
        <p:txBody>
          <a:bodyPr wrap="none" lIns="90000" tIns="46800" rIns="90000" bIns="46800"/>
          <a:lstStyle/>
          <a:p>
            <a:endParaRPr/>
          </a:p>
        </p:txBody>
      </p:sp>
      <p:pic>
        <p:nvPicPr>
          <p:cNvPr id="37" name="Рисунок 36"/>
          <p:cNvPicPr/>
          <p:nvPr/>
        </p:nvPicPr>
        <p:blipFill>
          <a:blip r:embed="rId2"/>
          <a:stretch>
            <a:fillRect/>
          </a:stretch>
        </p:blipFill>
        <p:spPr>
          <a:xfrm>
            <a:off x="5328720" y="3963960"/>
            <a:ext cx="2705400" cy="2158560"/>
          </a:xfrm>
          <a:prstGeom prst="rect">
            <a:avLst/>
          </a:prstGeom>
          <a:ln>
            <a:noFill/>
          </a:ln>
        </p:spPr>
      </p:pic>
      <p:pic>
        <p:nvPicPr>
          <p:cNvPr id="38" name="Рисунок 37"/>
          <p:cNvPicPr/>
          <p:nvPr/>
        </p:nvPicPr>
        <p:blipFill>
          <a:blip r:embed="rId2"/>
          <a:stretch>
            <a:fillRect/>
          </a:stretch>
        </p:blipFill>
        <p:spPr>
          <a:xfrm>
            <a:off x="1112040" y="3963960"/>
            <a:ext cx="2705400" cy="215856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128520"/>
            <a:ext cx="8229600" cy="1434600"/>
          </a:xfrm>
          <a:prstGeom prst="rect">
            <a:avLst/>
          </a:prstGeom>
        </p:spPr>
        <p:txBody>
          <a:bodyPr wrap="none" lIns="90000" tIns="46800" rIns="90000" bIns="46800" anchor="ctr"/>
          <a:lstStyle/>
          <a:p>
            <a:pPr algn="ctr"/>
            <a:endParaRPr/>
          </a:p>
        </p:txBody>
      </p:sp>
      <p:sp>
        <p:nvSpPr>
          <p:cNvPr id="6" name="PlaceHolder 2"/>
          <p:cNvSpPr>
            <a:spLocks noGrp="1"/>
          </p:cNvSpPr>
          <p:nvPr>
            <p:ph type="subTitle"/>
          </p:nvPr>
        </p:nvSpPr>
        <p:spPr>
          <a:xfrm>
            <a:off x="457200" y="1600200"/>
            <a:ext cx="8229600" cy="4526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128520"/>
            <a:ext cx="8229600" cy="1434600"/>
          </a:xfrm>
          <a:prstGeom prst="rect">
            <a:avLst/>
          </a:prstGeom>
        </p:spPr>
        <p:txBody>
          <a:bodyPr wrap="none" lIns="90000" tIns="46800" rIns="90000" bIns="46800" anchor="ctr"/>
          <a:lstStyle/>
          <a:p>
            <a:pPr algn="ctr"/>
            <a:endParaRPr/>
          </a:p>
        </p:txBody>
      </p:sp>
      <p:sp>
        <p:nvSpPr>
          <p:cNvPr id="8" name="PlaceHolder 2"/>
          <p:cNvSpPr>
            <a:spLocks noGrp="1"/>
          </p:cNvSpPr>
          <p:nvPr>
            <p:ph type="body"/>
          </p:nvPr>
        </p:nvSpPr>
        <p:spPr>
          <a:xfrm>
            <a:off x="457200" y="1600200"/>
            <a:ext cx="8229600" cy="4525920"/>
          </a:xfrm>
          <a:prstGeom prst="rect">
            <a:avLst/>
          </a:prstGeom>
        </p:spPr>
        <p:txBody>
          <a:bodyPr wrap="none" lIns="90000" tIns="46800" rIns="90000" bIns="4680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128520"/>
            <a:ext cx="8229600" cy="1434600"/>
          </a:xfrm>
          <a:prstGeom prst="rect">
            <a:avLst/>
          </a:prstGeom>
        </p:spPr>
        <p:txBody>
          <a:bodyPr wrap="none" lIns="90000" tIns="46800" rIns="90000" bIns="46800" anchor="ctr"/>
          <a:lstStyle/>
          <a:p>
            <a:pPr algn="ctr"/>
            <a:endParaRPr/>
          </a:p>
        </p:txBody>
      </p:sp>
      <p:sp>
        <p:nvSpPr>
          <p:cNvPr id="10" name="PlaceHolder 2"/>
          <p:cNvSpPr>
            <a:spLocks noGrp="1"/>
          </p:cNvSpPr>
          <p:nvPr>
            <p:ph type="body"/>
          </p:nvPr>
        </p:nvSpPr>
        <p:spPr>
          <a:xfrm>
            <a:off x="457200" y="1600200"/>
            <a:ext cx="4015800" cy="4525920"/>
          </a:xfrm>
          <a:prstGeom prst="rect">
            <a:avLst/>
          </a:prstGeom>
        </p:spPr>
        <p:txBody>
          <a:bodyPr wrap="none" lIns="90000" tIns="46800" rIns="90000" bIns="46800"/>
          <a:lstStyle/>
          <a:p>
            <a:endParaRPr/>
          </a:p>
        </p:txBody>
      </p:sp>
      <p:sp>
        <p:nvSpPr>
          <p:cNvPr id="11" name="PlaceHolder 3"/>
          <p:cNvSpPr>
            <a:spLocks noGrp="1"/>
          </p:cNvSpPr>
          <p:nvPr>
            <p:ph type="body"/>
          </p:nvPr>
        </p:nvSpPr>
        <p:spPr>
          <a:xfrm>
            <a:off x="4673880" y="1600200"/>
            <a:ext cx="4015800" cy="4525920"/>
          </a:xfrm>
          <a:prstGeom prst="rect">
            <a:avLst/>
          </a:prstGeom>
        </p:spPr>
        <p:txBody>
          <a:bodyPr wrap="none" lIns="90000" tIns="46800" rIns="90000" bIns="4680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128520"/>
            <a:ext cx="8229600" cy="1434600"/>
          </a:xfrm>
          <a:prstGeom prst="rect">
            <a:avLst/>
          </a:prstGeom>
        </p:spPr>
        <p:txBody>
          <a:bodyPr wrap="none" lIns="90000" tIns="46800" rIns="90000" bIns="4680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320"/>
            <a:ext cx="8229600" cy="58518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128520"/>
            <a:ext cx="8229600" cy="1434600"/>
          </a:xfrm>
          <a:prstGeom prst="rect">
            <a:avLst/>
          </a:prstGeom>
        </p:spPr>
        <p:txBody>
          <a:bodyPr wrap="none" lIns="90000" tIns="46800" rIns="90000" bIns="46800" anchor="ctr"/>
          <a:lstStyle/>
          <a:p>
            <a:pPr algn="ctr"/>
            <a:endParaRPr/>
          </a:p>
        </p:txBody>
      </p:sp>
      <p:sp>
        <p:nvSpPr>
          <p:cNvPr id="15" name="PlaceHolder 2"/>
          <p:cNvSpPr>
            <a:spLocks noGrp="1"/>
          </p:cNvSpPr>
          <p:nvPr>
            <p:ph type="body"/>
          </p:nvPr>
        </p:nvSpPr>
        <p:spPr>
          <a:xfrm>
            <a:off x="457200" y="1600200"/>
            <a:ext cx="4015800" cy="2158560"/>
          </a:xfrm>
          <a:prstGeom prst="rect">
            <a:avLst/>
          </a:prstGeom>
        </p:spPr>
        <p:txBody>
          <a:bodyPr wrap="none" lIns="90000" tIns="46800" rIns="90000" bIns="46800"/>
          <a:lstStyle/>
          <a:p>
            <a:endParaRPr/>
          </a:p>
        </p:txBody>
      </p:sp>
      <p:sp>
        <p:nvSpPr>
          <p:cNvPr id="16" name="PlaceHolder 3"/>
          <p:cNvSpPr>
            <a:spLocks noGrp="1"/>
          </p:cNvSpPr>
          <p:nvPr>
            <p:ph type="body"/>
          </p:nvPr>
        </p:nvSpPr>
        <p:spPr>
          <a:xfrm>
            <a:off x="457200" y="3963960"/>
            <a:ext cx="4015800" cy="2158560"/>
          </a:xfrm>
          <a:prstGeom prst="rect">
            <a:avLst/>
          </a:prstGeom>
        </p:spPr>
        <p:txBody>
          <a:bodyPr wrap="none" lIns="90000" tIns="46800" rIns="90000" bIns="46800"/>
          <a:lstStyle/>
          <a:p>
            <a:endParaRPr/>
          </a:p>
        </p:txBody>
      </p:sp>
      <p:sp>
        <p:nvSpPr>
          <p:cNvPr id="17" name="PlaceHolder 4"/>
          <p:cNvSpPr>
            <a:spLocks noGrp="1"/>
          </p:cNvSpPr>
          <p:nvPr>
            <p:ph type="body"/>
          </p:nvPr>
        </p:nvSpPr>
        <p:spPr>
          <a:xfrm>
            <a:off x="4673880" y="1600200"/>
            <a:ext cx="4015800" cy="4525920"/>
          </a:xfrm>
          <a:prstGeom prst="rect">
            <a:avLst/>
          </a:prstGeom>
        </p:spPr>
        <p:txBody>
          <a:bodyPr wrap="none" lIns="90000" tIns="46800" rIns="90000" bIns="4680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128520"/>
            <a:ext cx="8229600" cy="1434600"/>
          </a:xfrm>
          <a:prstGeom prst="rect">
            <a:avLst/>
          </a:prstGeom>
        </p:spPr>
        <p:txBody>
          <a:bodyPr wrap="none" lIns="90000" tIns="46800" rIns="90000" bIns="46800" anchor="ctr"/>
          <a:lstStyle/>
          <a:p>
            <a:pPr algn="ctr"/>
            <a:endParaRPr/>
          </a:p>
        </p:txBody>
      </p:sp>
      <p:sp>
        <p:nvSpPr>
          <p:cNvPr id="19" name="PlaceHolder 2"/>
          <p:cNvSpPr>
            <a:spLocks noGrp="1"/>
          </p:cNvSpPr>
          <p:nvPr>
            <p:ph type="body"/>
          </p:nvPr>
        </p:nvSpPr>
        <p:spPr>
          <a:xfrm>
            <a:off x="457200" y="1600200"/>
            <a:ext cx="4015800" cy="4525920"/>
          </a:xfrm>
          <a:prstGeom prst="rect">
            <a:avLst/>
          </a:prstGeom>
        </p:spPr>
        <p:txBody>
          <a:bodyPr wrap="none" lIns="90000" tIns="46800" rIns="90000" bIns="46800"/>
          <a:lstStyle/>
          <a:p>
            <a:endParaRPr/>
          </a:p>
        </p:txBody>
      </p:sp>
      <p:sp>
        <p:nvSpPr>
          <p:cNvPr id="20" name="PlaceHolder 3"/>
          <p:cNvSpPr>
            <a:spLocks noGrp="1"/>
          </p:cNvSpPr>
          <p:nvPr>
            <p:ph type="body"/>
          </p:nvPr>
        </p:nvSpPr>
        <p:spPr>
          <a:xfrm>
            <a:off x="4673880" y="1600200"/>
            <a:ext cx="4015800" cy="2158560"/>
          </a:xfrm>
          <a:prstGeom prst="rect">
            <a:avLst/>
          </a:prstGeom>
        </p:spPr>
        <p:txBody>
          <a:bodyPr wrap="none" lIns="90000" tIns="46800" rIns="90000" bIns="46800"/>
          <a:lstStyle/>
          <a:p>
            <a:endParaRPr/>
          </a:p>
        </p:txBody>
      </p:sp>
      <p:sp>
        <p:nvSpPr>
          <p:cNvPr id="21" name="PlaceHolder 4"/>
          <p:cNvSpPr>
            <a:spLocks noGrp="1"/>
          </p:cNvSpPr>
          <p:nvPr>
            <p:ph type="body"/>
          </p:nvPr>
        </p:nvSpPr>
        <p:spPr>
          <a:xfrm>
            <a:off x="4673880" y="3963960"/>
            <a:ext cx="4015800" cy="2158560"/>
          </a:xfrm>
          <a:prstGeom prst="rect">
            <a:avLst/>
          </a:prstGeom>
        </p:spPr>
        <p:txBody>
          <a:bodyPr wrap="none" lIns="90000" tIns="46800" rIns="90000" bIns="4680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128520"/>
            <a:ext cx="8229600" cy="1434600"/>
          </a:xfrm>
          <a:prstGeom prst="rect">
            <a:avLst/>
          </a:prstGeom>
        </p:spPr>
        <p:txBody>
          <a:bodyPr wrap="none" lIns="90000" tIns="46800" rIns="90000" bIns="46800" anchor="ctr"/>
          <a:lstStyle/>
          <a:p>
            <a:pPr algn="ctr"/>
            <a:endParaRPr/>
          </a:p>
        </p:txBody>
      </p:sp>
      <p:sp>
        <p:nvSpPr>
          <p:cNvPr id="23" name="PlaceHolder 2"/>
          <p:cNvSpPr>
            <a:spLocks noGrp="1"/>
          </p:cNvSpPr>
          <p:nvPr>
            <p:ph type="body"/>
          </p:nvPr>
        </p:nvSpPr>
        <p:spPr>
          <a:xfrm>
            <a:off x="457200" y="1600200"/>
            <a:ext cx="4015800" cy="2158560"/>
          </a:xfrm>
          <a:prstGeom prst="rect">
            <a:avLst/>
          </a:prstGeom>
        </p:spPr>
        <p:txBody>
          <a:bodyPr wrap="none" lIns="90000" tIns="46800" rIns="90000" bIns="46800"/>
          <a:lstStyle/>
          <a:p>
            <a:endParaRPr/>
          </a:p>
        </p:txBody>
      </p:sp>
      <p:sp>
        <p:nvSpPr>
          <p:cNvPr id="24" name="PlaceHolder 3"/>
          <p:cNvSpPr>
            <a:spLocks noGrp="1"/>
          </p:cNvSpPr>
          <p:nvPr>
            <p:ph type="body"/>
          </p:nvPr>
        </p:nvSpPr>
        <p:spPr>
          <a:xfrm>
            <a:off x="4673880" y="1600200"/>
            <a:ext cx="4015800" cy="2158560"/>
          </a:xfrm>
          <a:prstGeom prst="rect">
            <a:avLst/>
          </a:prstGeom>
        </p:spPr>
        <p:txBody>
          <a:bodyPr wrap="none" lIns="90000" tIns="46800" rIns="90000" bIns="46800"/>
          <a:lstStyle/>
          <a:p>
            <a:endParaRPr/>
          </a:p>
        </p:txBody>
      </p:sp>
      <p:sp>
        <p:nvSpPr>
          <p:cNvPr id="25" name="PlaceHolder 4"/>
          <p:cNvSpPr>
            <a:spLocks noGrp="1"/>
          </p:cNvSpPr>
          <p:nvPr>
            <p:ph type="body"/>
          </p:nvPr>
        </p:nvSpPr>
        <p:spPr>
          <a:xfrm>
            <a:off x="457200" y="3963960"/>
            <a:ext cx="8229240" cy="2158560"/>
          </a:xfrm>
          <a:prstGeom prst="rect">
            <a:avLst/>
          </a:prstGeom>
        </p:spPr>
        <p:txBody>
          <a:bodyPr wrap="none" lIns="90000" tIns="46800" rIns="90000" bIns="4680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320"/>
            <a:ext cx="8229600" cy="1143000"/>
          </a:xfrm>
          <a:prstGeom prst="rect">
            <a:avLst/>
          </a:prstGeom>
        </p:spPr>
        <p:txBody>
          <a:bodyPr lIns="90000" tIns="46800" rIns="90000" bIns="46800" anchor="ctr"/>
          <a:lstStyle/>
          <a:p>
            <a:pPr algn="ctr"/>
            <a:r>
              <a:rPr lang="ru-RU"/>
              <a:t>Для правки текста заголовка щелкните мышью</a:t>
            </a:r>
            <a:endParaRPr/>
          </a:p>
        </p:txBody>
      </p:sp>
      <p:sp>
        <p:nvSpPr>
          <p:cNvPr id="6" name="PlaceHolder 2"/>
          <p:cNvSpPr>
            <a:spLocks noGrp="1"/>
          </p:cNvSpPr>
          <p:nvPr>
            <p:ph type="body"/>
          </p:nvPr>
        </p:nvSpPr>
        <p:spPr>
          <a:xfrm>
            <a:off x="457200" y="1600200"/>
            <a:ext cx="8229600" cy="4525920"/>
          </a:xfrm>
          <a:prstGeom prst="rect">
            <a:avLst/>
          </a:prstGeom>
        </p:spPr>
        <p:txBody>
          <a:bodyPr lIns="90000" tIns="46800" rIns="90000" bIns="46800"/>
          <a:lstStyle/>
          <a:p>
            <a:pPr>
              <a:buFont typeface="Arial"/>
              <a:buChar char="•"/>
            </a:pPr>
            <a:r>
              <a:rPr lang="en-US"/>
              <a:t>Для правки структуры щелкните мышью</a:t>
            </a:r>
            <a:endParaRPr/>
          </a:p>
          <a:p>
            <a:pPr lvl="1">
              <a:buFont typeface="Arial"/>
              <a:buChar char="–"/>
            </a:pPr>
            <a:r>
              <a:rPr lang="en-US"/>
              <a:t>Второй уровень структуры</a:t>
            </a:r>
            <a:endParaRPr/>
          </a:p>
          <a:p>
            <a:pPr lvl="2">
              <a:buFont typeface="Arial"/>
              <a:buChar char="•"/>
            </a:pPr>
            <a:r>
              <a:rPr lang="en-US"/>
              <a:t>Третий уровень структуры</a:t>
            </a:r>
            <a:endParaRPr/>
          </a:p>
          <a:p>
            <a:pPr lvl="3">
              <a:buFont typeface="Arial"/>
              <a:buChar char="–"/>
            </a:pPr>
            <a:r>
              <a:rPr lang="en-US"/>
              <a:t>Четвёртый уровень структуры</a:t>
            </a:r>
            <a:endParaRPr/>
          </a:p>
          <a:p>
            <a:pPr lvl="4">
              <a:buFont typeface="Arial"/>
              <a:buChar char="»"/>
            </a:pPr>
            <a:r>
              <a:rPr lang="en-US"/>
              <a:t>Пятый уровень структуры</a:t>
            </a:r>
            <a:endParaRPr/>
          </a:p>
          <a:p>
            <a:pPr lvl="5">
              <a:buFont typeface="Arial"/>
              <a:buChar char="»"/>
            </a:pPr>
            <a:r>
              <a:rPr lang="en-US"/>
              <a:t>Шестой уровень структуры</a:t>
            </a:r>
            <a:endParaRPr/>
          </a:p>
          <a:p>
            <a:pPr lvl="6">
              <a:buFont typeface="Arial"/>
              <a:buChar char="»"/>
            </a:pPr>
            <a:r>
              <a:rPr lang="en-US"/>
              <a:t>Седьмой уровень структуры</a:t>
            </a:r>
            <a:endParaRPr/>
          </a:p>
        </p:txBody>
      </p:sp>
      <p:sp>
        <p:nvSpPr>
          <p:cNvPr id="2" name="PlaceHolder 3"/>
          <p:cNvSpPr>
            <a:spLocks noGrp="1"/>
          </p:cNvSpPr>
          <p:nvPr>
            <p:ph type="dt"/>
          </p:nvPr>
        </p:nvSpPr>
        <p:spPr>
          <a:xfrm>
            <a:off x="456840" y="6356520"/>
            <a:ext cx="2133720" cy="365040"/>
          </a:xfrm>
          <a:prstGeom prst="rect">
            <a:avLst/>
          </a:prstGeom>
        </p:spPr>
        <p:txBody>
          <a:bodyPr lIns="90000" tIns="46800" rIns="90000" bIns="46800" anchor="ctr"/>
          <a:lstStyle/>
          <a:p>
            <a:pPr>
              <a:buFont typeface="Calibri"/>
              <a:buChar char="•"/>
            </a:pPr>
            <a:r>
              <a:rPr lang="ru-RU"/>
              <a:t>&lt;дата/время&gt;</a:t>
            </a:r>
            <a:endParaRPr/>
          </a:p>
        </p:txBody>
      </p:sp>
      <p:sp>
        <p:nvSpPr>
          <p:cNvPr id="3" name="PlaceHolder 4"/>
          <p:cNvSpPr>
            <a:spLocks noGrp="1"/>
          </p:cNvSpPr>
          <p:nvPr>
            <p:ph type="ftr"/>
          </p:nvPr>
        </p:nvSpPr>
        <p:spPr>
          <a:xfrm>
            <a:off x="3124080" y="6356520"/>
            <a:ext cx="2895840" cy="365040"/>
          </a:xfrm>
          <a:prstGeom prst="rect">
            <a:avLst/>
          </a:prstGeom>
        </p:spPr>
        <p:txBody>
          <a:bodyPr lIns="90000" tIns="46800" rIns="90000" bIns="46800" anchor="ctr"/>
          <a:lstStyle/>
          <a:p>
            <a:pPr>
              <a:buFont typeface="Calibri"/>
              <a:buChar char="•"/>
            </a:pPr>
            <a:endParaRPr/>
          </a:p>
        </p:txBody>
      </p:sp>
      <p:sp>
        <p:nvSpPr>
          <p:cNvPr id="4" name="PlaceHolder 5"/>
          <p:cNvSpPr>
            <a:spLocks noGrp="1"/>
          </p:cNvSpPr>
          <p:nvPr>
            <p:ph type="sldNum"/>
          </p:nvPr>
        </p:nvSpPr>
        <p:spPr>
          <a:xfrm>
            <a:off x="6552720" y="6356520"/>
            <a:ext cx="2133720" cy="365040"/>
          </a:xfrm>
          <a:prstGeom prst="rect">
            <a:avLst/>
          </a:prstGeom>
        </p:spPr>
        <p:txBody>
          <a:bodyPr lIns="90000" tIns="46800" rIns="90000" bIns="46800" anchor="ctr"/>
          <a:lstStyle/>
          <a:p>
            <a:pPr>
              <a:buFont typeface="Calibri"/>
              <a:buChar char="•"/>
            </a:pPr>
            <a:fld id="{784BC6E7-BC6E-4C17-9E2B-D4F10137F058}" type="slidenum">
              <a:rPr lang="ru-RU"/>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457200" y="128520"/>
            <a:ext cx="8229600" cy="1434600"/>
          </a:xfrm>
          <a:prstGeom prst="rect">
            <a:avLst/>
          </a:prstGeom>
        </p:spPr>
        <p:txBody>
          <a:bodyPr wrap="none" lIns="90000" tIns="46800" rIns="90000" bIns="46800" anchor="ctr"/>
          <a:lstStyle/>
          <a:p>
            <a:pPr algn="ctr"/>
            <a:r>
              <a:rPr lang="en-GB" sz="3600" b="1" dirty="0">
                <a:effectLst>
                  <a:outerShdw blurRad="38100" dist="38100" dir="2700000" algn="tl">
                    <a:srgbClr val="000000">
                      <a:alpha val="43137"/>
                    </a:srgbClr>
                  </a:outerShdw>
                </a:effectLst>
                <a:latin typeface="Calibri" panose="020F0502020204030204" pitchFamily="34" charset="0"/>
              </a:rPr>
              <a:t>Presentation </a:t>
            </a:r>
            <a:endParaRPr lang="en-GB" sz="3600" b="1" dirty="0" smtClean="0">
              <a:effectLst>
                <a:outerShdw blurRad="38100" dist="38100" dir="2700000" algn="tl">
                  <a:srgbClr val="000000">
                    <a:alpha val="43137"/>
                  </a:srgbClr>
                </a:outerShdw>
              </a:effectLst>
              <a:latin typeface="Calibri" panose="020F0502020204030204" pitchFamily="34" charset="0"/>
            </a:endParaRPr>
          </a:p>
          <a:p>
            <a:pPr algn="ctr"/>
            <a:r>
              <a:rPr lang="en-GB" sz="3600" b="1" dirty="0" smtClean="0">
                <a:effectLst>
                  <a:outerShdw blurRad="38100" dist="38100" dir="2700000" algn="tl">
                    <a:srgbClr val="000000">
                      <a:alpha val="43137"/>
                    </a:srgbClr>
                  </a:outerShdw>
                </a:effectLst>
                <a:latin typeface="Calibri" panose="020F0502020204030204" pitchFamily="34" charset="0"/>
              </a:rPr>
              <a:t>Lesson </a:t>
            </a:r>
            <a:r>
              <a:rPr lang="en-GB" sz="3600" b="1" dirty="0">
                <a:effectLst>
                  <a:outerShdw blurRad="38100" dist="38100" dir="2700000" algn="tl">
                    <a:srgbClr val="000000">
                      <a:alpha val="43137"/>
                    </a:srgbClr>
                  </a:outerShdw>
                </a:effectLst>
                <a:latin typeface="Calibri" panose="020F0502020204030204" pitchFamily="34" charset="0"/>
              </a:rPr>
              <a:t>2</a:t>
            </a:r>
            <a:endParaRPr sz="3600" b="1" dirty="0">
              <a:effectLst>
                <a:outerShdw blurRad="38100" dist="38100" dir="2700000" algn="tl">
                  <a:srgbClr val="000000">
                    <a:alpha val="43137"/>
                  </a:srgbClr>
                </a:outerShdw>
              </a:effectLst>
              <a:latin typeface="Calibri" panose="020F0502020204030204" pitchFamily="34" charset="0"/>
            </a:endParaRPr>
          </a:p>
        </p:txBody>
      </p:sp>
      <p:pic>
        <p:nvPicPr>
          <p:cNvPr id="40" name="Рисунок 39"/>
          <p:cNvPicPr/>
          <p:nvPr/>
        </p:nvPicPr>
        <p:blipFill>
          <a:blip r:embed="rId2"/>
          <a:stretch>
            <a:fillRect/>
          </a:stretch>
        </p:blipFill>
        <p:spPr>
          <a:xfrm>
            <a:off x="1728000" y="1800000"/>
            <a:ext cx="6048000" cy="3744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457200" y="274320"/>
            <a:ext cx="8229600" cy="1143000"/>
          </a:xfrm>
          <a:prstGeom prst="rect">
            <a:avLst/>
          </a:prstGeom>
        </p:spPr>
        <p:txBody>
          <a:bodyPr anchor="ctr"/>
          <a:lstStyle/>
          <a:p>
            <a:pPr algn="ctr"/>
            <a:r>
              <a:rPr lang="en-US" sz="3600" dirty="0">
                <a:latin typeface="Calibri" panose="020F0502020204030204" pitchFamily="34" charset="0"/>
              </a:rPr>
              <a:t>Protected Access </a:t>
            </a:r>
            <a:r>
              <a:rPr lang="en-US" sz="3600" dirty="0" smtClean="0">
                <a:latin typeface="Calibri" panose="020F0502020204030204" pitchFamily="34" charset="0"/>
              </a:rPr>
              <a:t>Modifier</a:t>
            </a:r>
            <a:endParaRPr sz="3600" dirty="0">
              <a:latin typeface="Calibri" panose="020F0502020204030204" pitchFamily="34" charset="0"/>
            </a:endParaRPr>
          </a:p>
        </p:txBody>
      </p:sp>
      <p:sp>
        <p:nvSpPr>
          <p:cNvPr id="64" name="TextShape 2"/>
          <p:cNvSpPr txBox="1"/>
          <p:nvPr/>
        </p:nvSpPr>
        <p:spPr>
          <a:xfrm>
            <a:off x="755640" y="1557360"/>
            <a:ext cx="7786800" cy="4424400"/>
          </a:xfrm>
          <a:prstGeom prst="rect">
            <a:avLst/>
          </a:prstGeom>
        </p:spPr>
        <p:txBody>
          <a:bodyPr/>
          <a:lstStyle/>
          <a:p>
            <a:pPr marL="342900" indent="-342900">
              <a:buFont typeface="Wingdings" panose="05000000000000000000" pitchFamily="2" charset="2"/>
              <a:buChar char="ü"/>
            </a:pPr>
            <a:r>
              <a:rPr lang="en-US" sz="2200" dirty="0">
                <a:latin typeface="Calibri" panose="020F0502020204030204" pitchFamily="34" charset="0"/>
              </a:rPr>
              <a:t>Variables, methods and constructors which are declared protected in a superclass can be accessed only by the subclasses in other package or any class within the package of the protected members' class.</a:t>
            </a:r>
            <a:endParaRPr sz="2200" dirty="0">
              <a:latin typeface="Calibri" panose="020F0502020204030204" pitchFamily="34" charset="0"/>
            </a:endParaRPr>
          </a:p>
          <a:p>
            <a:pPr>
              <a:buFont typeface="Arial"/>
              <a:buChar char="•"/>
            </a:pPr>
            <a:endParaRPr dirty="0"/>
          </a:p>
          <a:p>
            <a:pPr>
              <a:buFont typeface="Arial"/>
              <a:buChar char="•"/>
            </a:pPr>
            <a:endParaRPr dirty="0"/>
          </a:p>
          <a:p>
            <a:pPr>
              <a:buFont typeface="Arial"/>
              <a:buChar char="•"/>
            </a:pPr>
            <a:endParaRPr dirty="0"/>
          </a:p>
          <a:p>
            <a:pPr>
              <a:buFont typeface="Arial"/>
              <a:buChar char="•"/>
            </a:pPr>
            <a:endParaRPr dirty="0"/>
          </a:p>
        </p:txBody>
      </p:sp>
      <p:pic>
        <p:nvPicPr>
          <p:cNvPr id="65" name="Рисунок 64"/>
          <p:cNvPicPr/>
          <p:nvPr/>
        </p:nvPicPr>
        <p:blipFill>
          <a:blip r:embed="rId2"/>
          <a:stretch>
            <a:fillRect/>
          </a:stretch>
        </p:blipFill>
        <p:spPr>
          <a:xfrm>
            <a:off x="1394280" y="3024000"/>
            <a:ext cx="6453720" cy="2448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457200" y="274320"/>
            <a:ext cx="8229600" cy="1143000"/>
          </a:xfrm>
          <a:prstGeom prst="rect">
            <a:avLst/>
          </a:prstGeom>
        </p:spPr>
        <p:txBody>
          <a:bodyPr anchor="ctr"/>
          <a:lstStyle/>
          <a:p>
            <a:pPr algn="ctr"/>
            <a:r>
              <a:rPr lang="en-US" sz="3600" dirty="0">
                <a:latin typeface="Calibri" panose="020F0502020204030204" pitchFamily="34" charset="0"/>
              </a:rPr>
              <a:t>Java Non Access Modifiers</a:t>
            </a:r>
            <a:endParaRPr sz="3600" dirty="0">
              <a:latin typeface="Calibri" panose="020F0502020204030204" pitchFamily="34" charset="0"/>
            </a:endParaRPr>
          </a:p>
        </p:txBody>
      </p:sp>
      <p:sp>
        <p:nvSpPr>
          <p:cNvPr id="67" name="TextShape 2"/>
          <p:cNvSpPr txBox="1"/>
          <p:nvPr/>
        </p:nvSpPr>
        <p:spPr>
          <a:xfrm>
            <a:off x="539280" y="1413000"/>
            <a:ext cx="8209080" cy="4968720"/>
          </a:xfrm>
          <a:prstGeom prst="rect">
            <a:avLst/>
          </a:prstGeom>
        </p:spPr>
        <p:txBody>
          <a:bodyPr/>
          <a:lstStyle/>
          <a:p>
            <a:pPr>
              <a:buFont typeface="Wingdings" charset="2"/>
              <a:buChar char=""/>
            </a:pPr>
            <a:r>
              <a:rPr lang="en-US" sz="2200" dirty="0">
                <a:latin typeface="Calibri" panose="020F0502020204030204" pitchFamily="34" charset="0"/>
              </a:rPr>
              <a:t>The static modifier for creating class methods and variables</a:t>
            </a:r>
            <a:endParaRPr sz="2200" dirty="0">
              <a:latin typeface="Calibri" panose="020F0502020204030204" pitchFamily="34" charset="0"/>
            </a:endParaRPr>
          </a:p>
          <a:p>
            <a:pPr>
              <a:buFont typeface="Wingdings" charset="2"/>
              <a:buChar char=""/>
            </a:pPr>
            <a:r>
              <a:rPr lang="en-US" sz="2200" dirty="0">
                <a:latin typeface="Calibri" panose="020F0502020204030204" pitchFamily="34" charset="0"/>
              </a:rPr>
              <a:t>The final modifier for finalizing the implementations of classes, methods, and variables.</a:t>
            </a:r>
            <a:endParaRPr sz="2200" dirty="0">
              <a:latin typeface="Calibri" panose="020F0502020204030204" pitchFamily="34" charset="0"/>
            </a:endParaRPr>
          </a:p>
          <a:p>
            <a:pPr>
              <a:buFont typeface="Wingdings" charset="2"/>
              <a:buChar char=""/>
            </a:pPr>
            <a:r>
              <a:rPr lang="en-US" sz="2200" dirty="0">
                <a:latin typeface="Calibri" panose="020F0502020204030204" pitchFamily="34" charset="0"/>
              </a:rPr>
              <a:t>The abstract modifier for creating abstract classes and methods.</a:t>
            </a:r>
            <a:endParaRPr sz="2200" dirty="0">
              <a:latin typeface="Calibri" panose="020F0502020204030204" pitchFamily="34" charset="0"/>
            </a:endParaRPr>
          </a:p>
          <a:p>
            <a:pPr>
              <a:buFont typeface="Wingdings" charset="2"/>
              <a:buChar char=""/>
            </a:pPr>
            <a:r>
              <a:rPr lang="en-US" sz="2200" dirty="0">
                <a:latin typeface="Calibri" panose="020F0502020204030204" pitchFamily="34" charset="0"/>
              </a:rPr>
              <a:t>The synchronized and volatile modifiers, which are used for threads</a:t>
            </a:r>
            <a:endParaRPr sz="2200" dirty="0">
              <a:latin typeface="Calibri" panose="020F0502020204030204" pitchFamily="34" charset="0"/>
            </a:endParaRPr>
          </a:p>
          <a:p>
            <a:pPr>
              <a:buFont typeface="Wingdings" charset="2"/>
              <a:buChar char=""/>
            </a:pPr>
            <a:endParaRPr dirty="0"/>
          </a:p>
          <a:p>
            <a:pPr>
              <a:buFont typeface="Arial"/>
              <a:buChar char="•"/>
            </a:pPr>
            <a:endParaRPr dirty="0"/>
          </a:p>
          <a:p>
            <a:pPr>
              <a:buFont typeface="Arial"/>
              <a:buChar char="•"/>
            </a:pPr>
            <a:endParaRPr dirty="0"/>
          </a:p>
        </p:txBody>
      </p:sp>
      <p:pic>
        <p:nvPicPr>
          <p:cNvPr id="68" name="Рисунок 67"/>
          <p:cNvPicPr/>
          <p:nvPr/>
        </p:nvPicPr>
        <p:blipFill>
          <a:blip r:embed="rId2"/>
          <a:stretch>
            <a:fillRect/>
          </a:stretch>
        </p:blipFill>
        <p:spPr>
          <a:xfrm>
            <a:off x="3601440" y="3558960"/>
            <a:ext cx="2590560" cy="2057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457200" y="274320"/>
            <a:ext cx="8229600" cy="877680"/>
          </a:xfrm>
          <a:prstGeom prst="rect">
            <a:avLst/>
          </a:prstGeom>
        </p:spPr>
        <p:txBody>
          <a:bodyPr anchor="ctr"/>
          <a:lstStyle/>
          <a:p>
            <a:pPr algn="ctr"/>
            <a:r>
              <a:rPr lang="en-US" sz="3600" dirty="0">
                <a:latin typeface="Calibri" panose="020F0502020204030204" pitchFamily="34" charset="0"/>
              </a:rPr>
              <a:t>Static VS </a:t>
            </a:r>
            <a:r>
              <a:rPr lang="en-US" sz="3600" dirty="0" smtClean="0">
                <a:latin typeface="Calibri" panose="020F0502020204030204" pitchFamily="34" charset="0"/>
              </a:rPr>
              <a:t>Final</a:t>
            </a:r>
            <a:endParaRPr sz="3600" dirty="0">
              <a:latin typeface="Calibri" panose="020F0502020204030204" pitchFamily="34" charset="0"/>
            </a:endParaRPr>
          </a:p>
        </p:txBody>
      </p:sp>
      <p:sp>
        <p:nvSpPr>
          <p:cNvPr id="70" name="TextShape 2"/>
          <p:cNvSpPr txBox="1"/>
          <p:nvPr/>
        </p:nvSpPr>
        <p:spPr>
          <a:xfrm>
            <a:off x="457200" y="1132560"/>
            <a:ext cx="4038480" cy="4525920"/>
          </a:xfrm>
          <a:prstGeom prst="rect">
            <a:avLst/>
          </a:prstGeom>
        </p:spPr>
        <p:txBody>
          <a:bodyPr/>
          <a:lstStyle/>
          <a:p>
            <a:pPr>
              <a:buFont typeface="Wingdings" charset="2"/>
              <a:buChar char=""/>
            </a:pPr>
            <a:r>
              <a:rPr lang="en-US" sz="2600" b="1" dirty="0">
                <a:solidFill>
                  <a:srgbClr val="000000"/>
                </a:solidFill>
                <a:latin typeface="Calibri" panose="020F0502020204030204" pitchFamily="34" charset="0"/>
              </a:rPr>
              <a:t>Static</a:t>
            </a:r>
            <a:endParaRPr dirty="0">
              <a:latin typeface="Calibri" panose="020F0502020204030204" pitchFamily="34" charset="0"/>
            </a:endParaRPr>
          </a:p>
          <a:p>
            <a:pPr>
              <a:buFont typeface="Calibri"/>
              <a:buChar char="-"/>
            </a:pPr>
            <a:r>
              <a:rPr lang="en-US" sz="2200" dirty="0">
                <a:solidFill>
                  <a:srgbClr val="000000"/>
                </a:solidFill>
                <a:latin typeface="Calibri" panose="020F0502020204030204" pitchFamily="34" charset="0"/>
              </a:rPr>
              <a:t>Static variables;</a:t>
            </a:r>
            <a:endParaRPr sz="2200" dirty="0">
              <a:latin typeface="Calibri" panose="020F0502020204030204" pitchFamily="34" charset="0"/>
            </a:endParaRPr>
          </a:p>
          <a:p>
            <a:r>
              <a:rPr lang="en-US" sz="1600" dirty="0">
                <a:solidFill>
                  <a:srgbClr val="000000"/>
                </a:solidFill>
                <a:latin typeface="Calibri" panose="020F0502020204030204" pitchFamily="34" charset="0"/>
              </a:rPr>
              <a:t>The static key word is used to create variables that will exist independently of any instances created for the class.</a:t>
            </a:r>
            <a:endParaRPr sz="1600" dirty="0">
              <a:latin typeface="Calibri" panose="020F0502020204030204" pitchFamily="34" charset="0"/>
            </a:endParaRPr>
          </a:p>
          <a:p>
            <a:pPr>
              <a:buFont typeface="Calibri"/>
              <a:buChar char="-"/>
            </a:pPr>
            <a:r>
              <a:rPr lang="en-US" sz="2200" dirty="0">
                <a:solidFill>
                  <a:srgbClr val="000000"/>
                </a:solidFill>
                <a:latin typeface="Calibri" panose="020F0502020204030204" pitchFamily="34" charset="0"/>
              </a:rPr>
              <a:t>Static methods;</a:t>
            </a:r>
            <a:endParaRPr sz="2200" dirty="0">
              <a:latin typeface="Calibri" panose="020F0502020204030204" pitchFamily="34" charset="0"/>
            </a:endParaRPr>
          </a:p>
          <a:p>
            <a:r>
              <a:rPr lang="en-US" sz="1600" dirty="0">
                <a:solidFill>
                  <a:srgbClr val="000000"/>
                </a:solidFill>
                <a:latin typeface="Calibri" panose="020F0502020204030204" pitchFamily="34" charset="0"/>
              </a:rPr>
              <a:t>Static methods do not use any instance variables of any object of the class they are defined in. Static methods take all the data from parameters and compute something from those parameters, with no reference to variables.;</a:t>
            </a:r>
            <a:endParaRPr sz="1600" dirty="0">
              <a:latin typeface="Calibri" panose="020F0502020204030204" pitchFamily="34" charset="0"/>
            </a:endParaRPr>
          </a:p>
          <a:p>
            <a:pPr>
              <a:buFont typeface="Calibri"/>
              <a:buChar char="-"/>
            </a:pPr>
            <a:endParaRPr dirty="0"/>
          </a:p>
        </p:txBody>
      </p:sp>
      <p:sp>
        <p:nvSpPr>
          <p:cNvPr id="71" name="TextShape 3"/>
          <p:cNvSpPr txBox="1"/>
          <p:nvPr/>
        </p:nvSpPr>
        <p:spPr>
          <a:xfrm>
            <a:off x="4601520" y="1090080"/>
            <a:ext cx="4254480" cy="5317920"/>
          </a:xfrm>
          <a:prstGeom prst="rect">
            <a:avLst/>
          </a:prstGeom>
        </p:spPr>
        <p:txBody>
          <a:bodyPr/>
          <a:lstStyle/>
          <a:p>
            <a:pPr>
              <a:buFont typeface="Wingdings" charset="2"/>
              <a:buChar char=""/>
            </a:pPr>
            <a:r>
              <a:rPr lang="en-US" sz="2600" b="1" dirty="0" smtClean="0">
                <a:solidFill>
                  <a:srgbClr val="000000"/>
                </a:solidFill>
                <a:latin typeface="Calibri" panose="020F0502020204030204" pitchFamily="34" charset="0"/>
              </a:rPr>
              <a:t>Final</a:t>
            </a:r>
            <a:endParaRPr dirty="0">
              <a:latin typeface="Calibri" panose="020F0502020204030204" pitchFamily="34" charset="0"/>
            </a:endParaRPr>
          </a:p>
          <a:p>
            <a:pPr>
              <a:buFont typeface="Calibri"/>
              <a:buChar char="-"/>
            </a:pPr>
            <a:r>
              <a:rPr lang="en-US" sz="2200" dirty="0">
                <a:solidFill>
                  <a:srgbClr val="000000"/>
                </a:solidFill>
                <a:latin typeface="Calibri" panose="020F0502020204030204" pitchFamily="34" charset="0"/>
              </a:rPr>
              <a:t>Final variables;</a:t>
            </a:r>
            <a:endParaRPr sz="2200" dirty="0">
              <a:latin typeface="Calibri" panose="020F0502020204030204" pitchFamily="34" charset="0"/>
            </a:endParaRPr>
          </a:p>
          <a:p>
            <a:r>
              <a:rPr lang="en-US" sz="1600" dirty="0">
                <a:solidFill>
                  <a:srgbClr val="000000"/>
                </a:solidFill>
                <a:latin typeface="Calibri" panose="020F0502020204030204" pitchFamily="34" charset="0"/>
              </a:rPr>
              <a:t>A final variable can be explicitly initialized only once. A reference variable declared final can never be reassigned to refer to an different object.</a:t>
            </a:r>
            <a:endParaRPr sz="1600" dirty="0">
              <a:latin typeface="Calibri" panose="020F0502020204030204" pitchFamily="34" charset="0"/>
            </a:endParaRPr>
          </a:p>
          <a:p>
            <a:pPr>
              <a:buFont typeface="Calibri"/>
              <a:buChar char="-"/>
            </a:pPr>
            <a:r>
              <a:rPr lang="en-US" sz="2200" dirty="0" smtClean="0">
                <a:solidFill>
                  <a:srgbClr val="000000"/>
                </a:solidFill>
              </a:rPr>
              <a:t> </a:t>
            </a:r>
            <a:r>
              <a:rPr lang="en-US" sz="2200" dirty="0" smtClean="0">
                <a:solidFill>
                  <a:srgbClr val="000000"/>
                </a:solidFill>
                <a:latin typeface="Calibri" panose="020F0502020204030204" pitchFamily="34" charset="0"/>
              </a:rPr>
              <a:t>Final </a:t>
            </a:r>
            <a:r>
              <a:rPr lang="en-US" sz="2200" dirty="0">
                <a:solidFill>
                  <a:srgbClr val="000000"/>
                </a:solidFill>
                <a:latin typeface="Calibri" panose="020F0502020204030204" pitchFamily="34" charset="0"/>
              </a:rPr>
              <a:t>methods;</a:t>
            </a:r>
            <a:endParaRPr sz="2200" dirty="0">
              <a:latin typeface="Calibri" panose="020F0502020204030204" pitchFamily="34" charset="0"/>
            </a:endParaRPr>
          </a:p>
          <a:p>
            <a:r>
              <a:rPr lang="en-US" sz="1600" dirty="0">
                <a:solidFill>
                  <a:srgbClr val="000000"/>
                </a:solidFill>
                <a:latin typeface="Calibri" panose="020F0502020204030204" pitchFamily="34" charset="0"/>
              </a:rPr>
              <a:t>A final method cannot be overridden by any subclasses. As mentioned previously the final modifier prevents a method from being modified in </a:t>
            </a:r>
            <a:r>
              <a:rPr lang="en-US" sz="1400" dirty="0">
                <a:solidFill>
                  <a:srgbClr val="000000"/>
                </a:solidFill>
              </a:rPr>
              <a:t>a subclass.</a:t>
            </a:r>
            <a:endParaRPr dirty="0"/>
          </a:p>
          <a:p>
            <a:endParaRPr dirty="0"/>
          </a:p>
          <a:p>
            <a:endParaRPr dirty="0"/>
          </a:p>
          <a:p>
            <a:endParaRPr dirty="0"/>
          </a:p>
          <a:p>
            <a:pPr>
              <a:buFont typeface="Calibri"/>
              <a:buChar char="-"/>
            </a:pPr>
            <a:r>
              <a:rPr lang="en-US" sz="2200" dirty="0" smtClean="0">
                <a:solidFill>
                  <a:srgbClr val="000000"/>
                </a:solidFill>
              </a:rPr>
              <a:t> </a:t>
            </a:r>
            <a:r>
              <a:rPr lang="en-US" sz="2200" dirty="0" smtClean="0">
                <a:solidFill>
                  <a:srgbClr val="000000"/>
                </a:solidFill>
                <a:latin typeface="Calibri" panose="020F0502020204030204" pitchFamily="34" charset="0"/>
              </a:rPr>
              <a:t>Final </a:t>
            </a:r>
            <a:r>
              <a:rPr lang="en-US" sz="2200" dirty="0">
                <a:solidFill>
                  <a:srgbClr val="000000"/>
                </a:solidFill>
                <a:latin typeface="Calibri" panose="020F0502020204030204" pitchFamily="34" charset="0"/>
              </a:rPr>
              <a:t>classes;</a:t>
            </a:r>
            <a:endParaRPr sz="2200" dirty="0">
              <a:latin typeface="Calibri" panose="020F0502020204030204" pitchFamily="34" charset="0"/>
            </a:endParaRPr>
          </a:p>
          <a:p>
            <a:r>
              <a:rPr lang="en-US" sz="1600" dirty="0">
                <a:solidFill>
                  <a:srgbClr val="000000"/>
                </a:solidFill>
                <a:latin typeface="Calibri" panose="020F0502020204030204" pitchFamily="34" charset="0"/>
              </a:rPr>
              <a:t>The main purpose of using a class being declared as final is to prevent the class from being </a:t>
            </a:r>
            <a:r>
              <a:rPr lang="en-US" sz="1600" dirty="0" err="1">
                <a:solidFill>
                  <a:srgbClr val="000000"/>
                </a:solidFill>
                <a:latin typeface="Calibri" panose="020F0502020204030204" pitchFamily="34" charset="0"/>
              </a:rPr>
              <a:t>subclassed</a:t>
            </a:r>
            <a:r>
              <a:rPr lang="en-US" sz="1600" dirty="0">
                <a:solidFill>
                  <a:srgbClr val="000000"/>
                </a:solidFill>
                <a:latin typeface="Calibri" panose="020F0502020204030204" pitchFamily="34" charset="0"/>
              </a:rPr>
              <a:t>. If a class is marked as final then no class can inherit any feature from the final class.</a:t>
            </a:r>
            <a:endParaRPr sz="1600" dirty="0">
              <a:latin typeface="Calibri" panose="020F0502020204030204" pitchFamily="34" charset="0"/>
            </a:endParaRPr>
          </a:p>
          <a:p>
            <a:endParaRPr dirty="0"/>
          </a:p>
          <a:p>
            <a:pPr>
              <a:buFont typeface="Calibri"/>
              <a:buChar char="-"/>
            </a:pPr>
            <a:endParaRPr dirty="0"/>
          </a:p>
        </p:txBody>
      </p:sp>
      <p:pic>
        <p:nvPicPr>
          <p:cNvPr id="72" name="Рисунок 71"/>
          <p:cNvPicPr/>
          <p:nvPr/>
        </p:nvPicPr>
        <p:blipFill>
          <a:blip r:embed="rId2"/>
          <a:stretch>
            <a:fillRect/>
          </a:stretch>
        </p:blipFill>
        <p:spPr>
          <a:xfrm>
            <a:off x="864000" y="4746960"/>
            <a:ext cx="3295440" cy="1733040"/>
          </a:xfrm>
          <a:prstGeom prst="rect">
            <a:avLst/>
          </a:prstGeom>
          <a:ln>
            <a:noFill/>
          </a:ln>
        </p:spPr>
      </p:pic>
      <p:pic>
        <p:nvPicPr>
          <p:cNvPr id="73" name="Рисунок 72"/>
          <p:cNvPicPr/>
          <p:nvPr/>
        </p:nvPicPr>
        <p:blipFill>
          <a:blip r:embed="rId3"/>
          <a:stretch>
            <a:fillRect/>
          </a:stretch>
        </p:blipFill>
        <p:spPr>
          <a:xfrm>
            <a:off x="4685760" y="4077072"/>
            <a:ext cx="2514240" cy="790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457200" y="274320"/>
            <a:ext cx="8229600" cy="877680"/>
          </a:xfrm>
          <a:prstGeom prst="rect">
            <a:avLst/>
          </a:prstGeom>
        </p:spPr>
        <p:txBody>
          <a:bodyPr anchor="ctr"/>
          <a:lstStyle/>
          <a:p>
            <a:pPr algn="ctr"/>
            <a:r>
              <a:rPr lang="en-US" sz="3600" dirty="0">
                <a:latin typeface="Calibri" panose="020F0502020204030204" pitchFamily="34" charset="0"/>
              </a:rPr>
              <a:t>Abstract VS </a:t>
            </a:r>
            <a:r>
              <a:rPr lang="en-US" sz="3600" dirty="0" smtClean="0">
                <a:latin typeface="Calibri" panose="020F0502020204030204" pitchFamily="34" charset="0"/>
              </a:rPr>
              <a:t>Synchronized</a:t>
            </a:r>
            <a:endParaRPr sz="3600" dirty="0">
              <a:latin typeface="Calibri" panose="020F0502020204030204" pitchFamily="34" charset="0"/>
            </a:endParaRPr>
          </a:p>
        </p:txBody>
      </p:sp>
      <p:sp>
        <p:nvSpPr>
          <p:cNvPr id="75" name="TextShape 2"/>
          <p:cNvSpPr txBox="1"/>
          <p:nvPr/>
        </p:nvSpPr>
        <p:spPr>
          <a:xfrm>
            <a:off x="353520" y="1132560"/>
            <a:ext cx="4038480" cy="4525920"/>
          </a:xfrm>
          <a:prstGeom prst="rect">
            <a:avLst/>
          </a:prstGeom>
        </p:spPr>
        <p:txBody>
          <a:bodyPr/>
          <a:lstStyle/>
          <a:p>
            <a:pPr>
              <a:buFont typeface="Wingdings" charset="2"/>
              <a:buChar char=""/>
            </a:pPr>
            <a:r>
              <a:rPr lang="en-US" sz="2600" b="1" dirty="0">
                <a:solidFill>
                  <a:srgbClr val="000000"/>
                </a:solidFill>
                <a:latin typeface="Calibri" panose="020F0502020204030204" pitchFamily="34" charset="0"/>
              </a:rPr>
              <a:t>Abstract</a:t>
            </a:r>
            <a:endParaRPr sz="2600" dirty="0">
              <a:latin typeface="Calibri" panose="020F0502020204030204" pitchFamily="34" charset="0"/>
            </a:endParaRPr>
          </a:p>
          <a:p>
            <a:pPr>
              <a:buFont typeface="Calibri"/>
              <a:buChar char="-"/>
            </a:pPr>
            <a:r>
              <a:rPr lang="en-US" sz="2200" dirty="0" smtClean="0">
                <a:solidFill>
                  <a:srgbClr val="000000"/>
                </a:solidFill>
              </a:rPr>
              <a:t> </a:t>
            </a:r>
            <a:r>
              <a:rPr lang="en-US" sz="2200" dirty="0" smtClean="0">
                <a:solidFill>
                  <a:srgbClr val="000000"/>
                </a:solidFill>
                <a:latin typeface="Calibri" panose="020F0502020204030204" pitchFamily="34" charset="0"/>
              </a:rPr>
              <a:t>Abstract </a:t>
            </a:r>
            <a:r>
              <a:rPr lang="en-US" sz="2200" dirty="0">
                <a:solidFill>
                  <a:srgbClr val="000000"/>
                </a:solidFill>
                <a:latin typeface="Calibri" panose="020F0502020204030204" pitchFamily="34" charset="0"/>
              </a:rPr>
              <a:t>classes;</a:t>
            </a:r>
            <a:endParaRPr dirty="0">
              <a:latin typeface="Calibri" panose="020F0502020204030204" pitchFamily="34" charset="0"/>
            </a:endParaRPr>
          </a:p>
          <a:p>
            <a:r>
              <a:rPr lang="en-US" sz="1600" dirty="0">
                <a:solidFill>
                  <a:srgbClr val="000000"/>
                </a:solidFill>
                <a:latin typeface="Calibri" panose="020F0502020204030204" pitchFamily="34" charset="0"/>
              </a:rPr>
              <a:t>An abstract class can never be instantiated. If a class is declared as abstract then the sole purpose is for the class to be extended.</a:t>
            </a:r>
            <a:endParaRPr sz="1600" dirty="0">
              <a:latin typeface="Calibri" panose="020F0502020204030204" pitchFamily="34" charset="0"/>
            </a:endParaRPr>
          </a:p>
          <a:p>
            <a:pPr>
              <a:buFont typeface="Calibri"/>
              <a:buChar char="-"/>
            </a:pPr>
            <a:endParaRPr dirty="0"/>
          </a:p>
          <a:p>
            <a:pPr>
              <a:buFont typeface="Calibri"/>
              <a:buChar char="-"/>
            </a:pPr>
            <a:endParaRPr dirty="0"/>
          </a:p>
          <a:p>
            <a:pPr>
              <a:buFont typeface="Calibri"/>
              <a:buChar char="-"/>
            </a:pPr>
            <a:endParaRPr dirty="0"/>
          </a:p>
          <a:p>
            <a:pPr>
              <a:buFont typeface="Calibri"/>
              <a:buChar char="-"/>
            </a:pPr>
            <a:endParaRPr dirty="0"/>
          </a:p>
          <a:p>
            <a:pPr>
              <a:buFont typeface="Calibri"/>
              <a:buChar char="-"/>
            </a:pPr>
            <a:r>
              <a:rPr lang="en-US" sz="2200" dirty="0" smtClean="0">
                <a:solidFill>
                  <a:srgbClr val="000000"/>
                </a:solidFill>
              </a:rPr>
              <a:t> </a:t>
            </a:r>
            <a:r>
              <a:rPr lang="en-US" sz="2200" dirty="0" smtClean="0">
                <a:solidFill>
                  <a:srgbClr val="000000"/>
                </a:solidFill>
                <a:latin typeface="Calibri" panose="020F0502020204030204" pitchFamily="34" charset="0"/>
              </a:rPr>
              <a:t>Abstract </a:t>
            </a:r>
            <a:r>
              <a:rPr lang="en-US" sz="2200" dirty="0">
                <a:solidFill>
                  <a:srgbClr val="000000"/>
                </a:solidFill>
                <a:latin typeface="Calibri" panose="020F0502020204030204" pitchFamily="34" charset="0"/>
              </a:rPr>
              <a:t>methods;</a:t>
            </a:r>
            <a:endParaRPr sz="2200" dirty="0">
              <a:latin typeface="Calibri" panose="020F0502020204030204" pitchFamily="34" charset="0"/>
            </a:endParaRPr>
          </a:p>
          <a:p>
            <a:r>
              <a:rPr lang="en-US" sz="1600" dirty="0">
                <a:solidFill>
                  <a:srgbClr val="000000"/>
                </a:solidFill>
                <a:latin typeface="Calibri" panose="020F0502020204030204" pitchFamily="34" charset="0"/>
              </a:rPr>
              <a:t>An abstract method is a method declared with out any implementation. The methods body(implementation) is provided by the subclass. Abstract methods can never be final or strict.</a:t>
            </a:r>
            <a:endParaRPr sz="1600" dirty="0">
              <a:latin typeface="Calibri" panose="020F0502020204030204" pitchFamily="34" charset="0"/>
            </a:endParaRPr>
          </a:p>
          <a:p>
            <a:pPr>
              <a:buFont typeface="Calibri"/>
              <a:buChar char="-"/>
            </a:pPr>
            <a:endParaRPr dirty="0"/>
          </a:p>
          <a:p>
            <a:pPr>
              <a:buFont typeface="Calibri"/>
              <a:buChar char="-"/>
            </a:pPr>
            <a:endParaRPr dirty="0"/>
          </a:p>
          <a:p>
            <a:pPr>
              <a:buFont typeface="Calibri"/>
              <a:buChar char="-"/>
            </a:pPr>
            <a:endParaRPr dirty="0"/>
          </a:p>
        </p:txBody>
      </p:sp>
      <p:sp>
        <p:nvSpPr>
          <p:cNvPr id="76" name="TextShape 3"/>
          <p:cNvSpPr txBox="1"/>
          <p:nvPr/>
        </p:nvSpPr>
        <p:spPr>
          <a:xfrm>
            <a:off x="4601520" y="1090080"/>
            <a:ext cx="4254480" cy="5317920"/>
          </a:xfrm>
          <a:prstGeom prst="rect">
            <a:avLst/>
          </a:prstGeom>
        </p:spPr>
        <p:txBody>
          <a:bodyPr/>
          <a:lstStyle/>
          <a:p>
            <a:pPr>
              <a:buFont typeface="Wingdings" charset="2"/>
              <a:buChar char=""/>
            </a:pPr>
            <a:r>
              <a:rPr lang="en-US" sz="2600" b="1" dirty="0">
                <a:solidFill>
                  <a:srgbClr val="000000"/>
                </a:solidFill>
                <a:latin typeface="Calibri" panose="020F0502020204030204" pitchFamily="34" charset="0"/>
              </a:rPr>
              <a:t>Synchronized</a:t>
            </a:r>
            <a:endParaRPr dirty="0">
              <a:latin typeface="Calibri" panose="020F0502020204030204" pitchFamily="34" charset="0"/>
            </a:endParaRPr>
          </a:p>
          <a:p>
            <a:r>
              <a:rPr lang="en-US" sz="2200" dirty="0">
                <a:solidFill>
                  <a:srgbClr val="000000"/>
                </a:solidFill>
                <a:latin typeface="Calibri" panose="020F0502020204030204" pitchFamily="34" charset="0"/>
              </a:rPr>
              <a:t>Synchronized modifier;</a:t>
            </a:r>
            <a:endParaRPr sz="2200" dirty="0">
              <a:latin typeface="Calibri" panose="020F0502020204030204" pitchFamily="34" charset="0"/>
            </a:endParaRPr>
          </a:p>
          <a:p>
            <a:r>
              <a:rPr lang="en-US" sz="1600" dirty="0">
                <a:solidFill>
                  <a:srgbClr val="000000"/>
                </a:solidFill>
                <a:latin typeface="Calibri" panose="020F0502020204030204" pitchFamily="34" charset="0"/>
              </a:rPr>
              <a:t>The synchronized key word used to indicate that a method can be accessed by only one thread at a time. The synchronized modifier can be applied with any of the four access level modifiers.</a:t>
            </a:r>
            <a:endParaRPr sz="1600" dirty="0">
              <a:latin typeface="Calibri" panose="020F0502020204030204" pitchFamily="34" charset="0"/>
            </a:endParaRPr>
          </a:p>
          <a:p>
            <a:endParaRPr dirty="0"/>
          </a:p>
          <a:p>
            <a:pPr>
              <a:buFont typeface="Calibri"/>
              <a:buChar char="-"/>
            </a:pPr>
            <a:endParaRPr dirty="0"/>
          </a:p>
          <a:p>
            <a:endParaRPr dirty="0"/>
          </a:p>
          <a:p>
            <a:pPr>
              <a:buFont typeface="Calibri"/>
              <a:buChar char="-"/>
            </a:pPr>
            <a:endParaRPr dirty="0"/>
          </a:p>
        </p:txBody>
      </p:sp>
      <p:pic>
        <p:nvPicPr>
          <p:cNvPr id="77" name="Рисунок 76"/>
          <p:cNvPicPr/>
          <p:nvPr/>
        </p:nvPicPr>
        <p:blipFill>
          <a:blip r:embed="rId2"/>
          <a:stretch>
            <a:fillRect/>
          </a:stretch>
        </p:blipFill>
        <p:spPr>
          <a:xfrm>
            <a:off x="501537" y="2674891"/>
            <a:ext cx="3714480" cy="1095120"/>
          </a:xfrm>
          <a:prstGeom prst="rect">
            <a:avLst/>
          </a:prstGeom>
          <a:ln>
            <a:noFill/>
          </a:ln>
        </p:spPr>
      </p:pic>
      <p:pic>
        <p:nvPicPr>
          <p:cNvPr id="78" name="Рисунок 77"/>
          <p:cNvPicPr/>
          <p:nvPr/>
        </p:nvPicPr>
        <p:blipFill>
          <a:blip r:embed="rId3"/>
          <a:stretch>
            <a:fillRect/>
          </a:stretch>
        </p:blipFill>
        <p:spPr>
          <a:xfrm>
            <a:off x="775800" y="5409000"/>
            <a:ext cx="2752200" cy="495000"/>
          </a:xfrm>
          <a:prstGeom prst="rect">
            <a:avLst/>
          </a:prstGeom>
          <a:ln>
            <a:noFill/>
          </a:ln>
        </p:spPr>
      </p:pic>
      <p:pic>
        <p:nvPicPr>
          <p:cNvPr id="79" name="Рисунок 78"/>
          <p:cNvPicPr/>
          <p:nvPr/>
        </p:nvPicPr>
        <p:blipFill>
          <a:blip r:embed="rId4"/>
          <a:stretch>
            <a:fillRect/>
          </a:stretch>
        </p:blipFill>
        <p:spPr>
          <a:xfrm>
            <a:off x="4752000" y="3182400"/>
            <a:ext cx="3312000" cy="993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457200" y="72000"/>
            <a:ext cx="8229600" cy="1143000"/>
          </a:xfrm>
          <a:prstGeom prst="rect">
            <a:avLst/>
          </a:prstGeom>
        </p:spPr>
        <p:txBody>
          <a:bodyPr anchor="ctr"/>
          <a:lstStyle/>
          <a:p>
            <a:pPr algn="ctr"/>
            <a:r>
              <a:rPr lang="en-US" sz="3600" dirty="0">
                <a:latin typeface="Calibri" panose="020F0502020204030204" pitchFamily="34" charset="0"/>
              </a:rPr>
              <a:t>JAVA </a:t>
            </a:r>
            <a:r>
              <a:rPr lang="en-US" sz="3600" dirty="0" smtClean="0">
                <a:latin typeface="Calibri" panose="020F0502020204030204" pitchFamily="34" charset="0"/>
              </a:rPr>
              <a:t>CONSTRUCTORS</a:t>
            </a:r>
            <a:r>
              <a:rPr lang="en-US" dirty="0"/>
              <a:t> </a:t>
            </a:r>
            <a:endParaRPr dirty="0"/>
          </a:p>
        </p:txBody>
      </p:sp>
      <p:sp>
        <p:nvSpPr>
          <p:cNvPr id="81" name="TextShape 2"/>
          <p:cNvSpPr txBox="1"/>
          <p:nvPr/>
        </p:nvSpPr>
        <p:spPr>
          <a:xfrm>
            <a:off x="720000" y="1224000"/>
            <a:ext cx="7786800" cy="4424400"/>
          </a:xfrm>
          <a:prstGeom prst="rect">
            <a:avLst/>
          </a:prstGeom>
        </p:spPr>
        <p:txBody>
          <a:bodyPr/>
          <a:lstStyle/>
          <a:p>
            <a:r>
              <a:rPr lang="en-US" sz="2000" dirty="0" smtClean="0">
                <a:latin typeface="Calibri" panose="020F0502020204030204" pitchFamily="34" charset="0"/>
              </a:rPr>
              <a:t>A java constructor has the same name as the name of the class to which it belongs. Constructor’s syntax does not include a return type, since constructors never return a value. Constructors may include parameters of various types. When the constructor is invoked using the new operator, the types must match those that are specified in the constructor definition. Java provides a default constructor which takes no arguments and performs no special actions or initializations, when no explicit constructors are provided. Constructor arguments provide you with a way to provide parameters for the initialization of an object</a:t>
            </a:r>
            <a:endParaRPr sz="2000" dirty="0">
              <a:latin typeface="Calibri" panose="020F0502020204030204" pitchFamily="34" charset="0"/>
            </a:endParaRPr>
          </a:p>
          <a:p>
            <a:pPr>
              <a:buFont typeface="Arial"/>
              <a:buChar char="•"/>
            </a:pPr>
            <a:endParaRPr dirty="0"/>
          </a:p>
          <a:p>
            <a:pPr>
              <a:buFont typeface="Arial"/>
              <a:buChar char="•"/>
            </a:pPr>
            <a:endParaRPr dirty="0"/>
          </a:p>
          <a:p>
            <a:pPr>
              <a:buFont typeface="Arial"/>
              <a:buChar char="•"/>
            </a:pPr>
            <a:endParaRPr dirty="0"/>
          </a:p>
          <a:p>
            <a:pPr>
              <a:buFont typeface="Arial"/>
              <a:buChar char="•"/>
            </a:pPr>
            <a:endParaRPr dirty="0"/>
          </a:p>
          <a:p>
            <a:pPr>
              <a:buFont typeface="Arial"/>
              <a:buChar char="•"/>
            </a:pPr>
            <a:endParaRPr dirty="0"/>
          </a:p>
        </p:txBody>
      </p:sp>
      <p:pic>
        <p:nvPicPr>
          <p:cNvPr id="82" name="Рисунок 81"/>
          <p:cNvPicPr/>
          <p:nvPr/>
        </p:nvPicPr>
        <p:blipFill>
          <a:blip r:embed="rId2"/>
          <a:stretch>
            <a:fillRect/>
          </a:stretch>
        </p:blipFill>
        <p:spPr>
          <a:xfrm>
            <a:off x="1717200" y="4176000"/>
            <a:ext cx="5266800" cy="2161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457200" y="72000"/>
            <a:ext cx="8229600" cy="1143000"/>
          </a:xfrm>
          <a:prstGeom prst="rect">
            <a:avLst/>
          </a:prstGeom>
        </p:spPr>
        <p:txBody>
          <a:bodyPr anchor="ctr"/>
          <a:lstStyle/>
          <a:p>
            <a:pPr algn="ctr"/>
            <a:r>
              <a:rPr lang="en-US" sz="3600" dirty="0">
                <a:latin typeface="Calibri" panose="020F0502020204030204" pitchFamily="34" charset="0"/>
              </a:rPr>
              <a:t>Keyword </a:t>
            </a:r>
            <a:r>
              <a:rPr lang="ru-RU" sz="3600" dirty="0" smtClean="0">
                <a:latin typeface="Calibri" panose="020F0502020204030204" pitchFamily="34" charset="0"/>
              </a:rPr>
              <a:t>«</a:t>
            </a:r>
            <a:r>
              <a:rPr lang="en-US" sz="3600" dirty="0" smtClean="0">
                <a:latin typeface="Calibri" panose="020F0502020204030204" pitchFamily="34" charset="0"/>
              </a:rPr>
              <a:t>this</a:t>
            </a:r>
            <a:r>
              <a:rPr lang="ru-RU" sz="3600" dirty="0" smtClean="0">
                <a:latin typeface="Calibri" panose="020F0502020204030204" pitchFamily="34" charset="0"/>
              </a:rPr>
              <a:t>»</a:t>
            </a:r>
            <a:r>
              <a:rPr lang="en-US" dirty="0"/>
              <a:t> </a:t>
            </a:r>
            <a:endParaRPr dirty="0"/>
          </a:p>
        </p:txBody>
      </p:sp>
      <p:sp>
        <p:nvSpPr>
          <p:cNvPr id="84" name="TextShape 2"/>
          <p:cNvSpPr txBox="1"/>
          <p:nvPr/>
        </p:nvSpPr>
        <p:spPr>
          <a:xfrm>
            <a:off x="720000" y="1224000"/>
            <a:ext cx="7786800" cy="4424400"/>
          </a:xfrm>
          <a:prstGeom prst="rect">
            <a:avLst/>
          </a:prstGeom>
        </p:spPr>
        <p:txBody>
          <a:bodyPr/>
          <a:lstStyle/>
          <a:p>
            <a:r>
              <a:rPr lang="en-US" sz="2200" dirty="0">
                <a:latin typeface="Calibri" panose="020F0502020204030204" pitchFamily="34" charset="0"/>
              </a:rPr>
              <a:t>Within an instance method or a constructor, this is a reference to the current object — the object whose method or constructor is being called. You can refer to any member of the current object from within an instance method or a constructor by using this.</a:t>
            </a:r>
            <a:endParaRPr sz="2200" dirty="0">
              <a:latin typeface="Calibri" panose="020F0502020204030204" pitchFamily="34" charset="0"/>
            </a:endParaRPr>
          </a:p>
          <a:p>
            <a:r>
              <a:rPr lang="en-US" sz="2200" dirty="0">
                <a:latin typeface="Calibri" panose="020F0502020204030204" pitchFamily="34" charset="0"/>
              </a:rPr>
              <a:t>Simple example:                                </a:t>
            </a:r>
            <a:r>
              <a:rPr lang="en-US" sz="2200" dirty="0" smtClean="0">
                <a:latin typeface="Calibri" panose="020F0502020204030204" pitchFamily="34" charset="0"/>
              </a:rPr>
              <a:t>Example </a:t>
            </a:r>
            <a:r>
              <a:rPr lang="en-US" sz="2200" dirty="0">
                <a:latin typeface="Calibri" panose="020F0502020204030204" pitchFamily="34" charset="0"/>
              </a:rPr>
              <a:t>with constructor:</a:t>
            </a:r>
            <a:endParaRPr sz="2200" dirty="0">
              <a:latin typeface="Calibri" panose="020F0502020204030204" pitchFamily="34" charset="0"/>
            </a:endParaRPr>
          </a:p>
          <a:p>
            <a:pPr>
              <a:buFont typeface="Arial"/>
              <a:buChar char="•"/>
            </a:pPr>
            <a:endParaRPr dirty="0"/>
          </a:p>
          <a:p>
            <a:pPr>
              <a:buFont typeface="Arial"/>
              <a:buChar char="•"/>
            </a:pPr>
            <a:endParaRPr dirty="0"/>
          </a:p>
          <a:p>
            <a:pPr>
              <a:buFont typeface="Arial"/>
              <a:buChar char="•"/>
            </a:pPr>
            <a:endParaRPr dirty="0"/>
          </a:p>
          <a:p>
            <a:pPr>
              <a:buFont typeface="Arial"/>
              <a:buChar char="•"/>
            </a:pPr>
            <a:endParaRPr dirty="0"/>
          </a:p>
          <a:p>
            <a:pPr>
              <a:buFont typeface="Arial"/>
              <a:buChar char="•"/>
            </a:pPr>
            <a:endParaRPr dirty="0"/>
          </a:p>
        </p:txBody>
      </p:sp>
      <p:pic>
        <p:nvPicPr>
          <p:cNvPr id="85" name="Рисунок 84"/>
          <p:cNvPicPr/>
          <p:nvPr/>
        </p:nvPicPr>
        <p:blipFill>
          <a:blip r:embed="rId2"/>
          <a:stretch>
            <a:fillRect/>
          </a:stretch>
        </p:blipFill>
        <p:spPr>
          <a:xfrm>
            <a:off x="1465920" y="3600000"/>
            <a:ext cx="2638080" cy="1809360"/>
          </a:xfrm>
          <a:prstGeom prst="rect">
            <a:avLst/>
          </a:prstGeom>
          <a:ln>
            <a:noFill/>
          </a:ln>
        </p:spPr>
      </p:pic>
      <p:pic>
        <p:nvPicPr>
          <p:cNvPr id="86" name="Рисунок 85"/>
          <p:cNvPicPr/>
          <p:nvPr/>
        </p:nvPicPr>
        <p:blipFill>
          <a:blip r:embed="rId3"/>
          <a:stretch>
            <a:fillRect/>
          </a:stretch>
        </p:blipFill>
        <p:spPr>
          <a:xfrm>
            <a:off x="4968000" y="3384000"/>
            <a:ext cx="3469680" cy="2432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457200" y="72000"/>
            <a:ext cx="8229600" cy="1143000"/>
          </a:xfrm>
          <a:prstGeom prst="rect">
            <a:avLst/>
          </a:prstGeom>
        </p:spPr>
        <p:txBody>
          <a:bodyPr anchor="ctr"/>
          <a:lstStyle/>
          <a:p>
            <a:pPr algn="ctr"/>
            <a:r>
              <a:rPr lang="en-US" sz="3600" dirty="0" smtClean="0">
                <a:latin typeface="Calibri" panose="020F0502020204030204" pitchFamily="34" charset="0"/>
              </a:rPr>
              <a:t>Keyword </a:t>
            </a:r>
            <a:r>
              <a:rPr lang="ru-RU" sz="3600" dirty="0" smtClean="0">
                <a:latin typeface="Calibri" panose="020F0502020204030204" pitchFamily="34" charset="0"/>
              </a:rPr>
              <a:t>«</a:t>
            </a:r>
            <a:r>
              <a:rPr lang="en-US" sz="3600" dirty="0" smtClean="0">
                <a:latin typeface="Calibri" panose="020F0502020204030204" pitchFamily="34" charset="0"/>
              </a:rPr>
              <a:t>void</a:t>
            </a:r>
            <a:r>
              <a:rPr lang="ru-RU" sz="3600" dirty="0" smtClean="0">
                <a:latin typeface="Calibri" panose="020F0502020204030204" pitchFamily="34" charset="0"/>
              </a:rPr>
              <a:t>»</a:t>
            </a:r>
            <a:r>
              <a:rPr lang="en-US" dirty="0"/>
              <a:t> </a:t>
            </a:r>
            <a:endParaRPr dirty="0"/>
          </a:p>
        </p:txBody>
      </p:sp>
      <p:sp>
        <p:nvSpPr>
          <p:cNvPr id="88" name="TextShape 2"/>
          <p:cNvSpPr txBox="1"/>
          <p:nvPr/>
        </p:nvSpPr>
        <p:spPr>
          <a:xfrm>
            <a:off x="720000" y="1224000"/>
            <a:ext cx="7786800" cy="4424400"/>
          </a:xfrm>
          <a:prstGeom prst="rect">
            <a:avLst/>
          </a:prstGeom>
        </p:spPr>
        <p:txBody>
          <a:bodyPr/>
          <a:lstStyle/>
          <a:p>
            <a:r>
              <a:rPr lang="en-US" sz="2200" dirty="0">
                <a:latin typeface="Calibri" panose="020F0502020204030204" pitchFamily="34" charset="0"/>
              </a:rPr>
              <a:t>Void is used when you are creating a class that will not return any value. Java always needs to know what to expect. So if you will get a string after to perform the action you would need to label string, if you expect a number you would label </a:t>
            </a:r>
            <a:r>
              <a:rPr lang="en-US" sz="2200" dirty="0" err="1">
                <a:latin typeface="Calibri" panose="020F0502020204030204" pitchFamily="34" charset="0"/>
              </a:rPr>
              <a:t>int</a:t>
            </a:r>
            <a:r>
              <a:rPr lang="en-US" sz="2200" dirty="0">
                <a:latin typeface="Calibri" panose="020F0502020204030204" pitchFamily="34" charset="0"/>
              </a:rPr>
              <a:t>, double, or whatever type of number will come back.</a:t>
            </a:r>
            <a:endParaRPr sz="2200" dirty="0">
              <a:latin typeface="Calibri" panose="020F0502020204030204" pitchFamily="34" charset="0"/>
            </a:endParaRPr>
          </a:p>
          <a:p>
            <a:pPr>
              <a:buFont typeface="Arial"/>
              <a:buChar char="•"/>
            </a:pPr>
            <a:endParaRPr dirty="0"/>
          </a:p>
          <a:p>
            <a:r>
              <a:rPr lang="en-US" sz="2000" dirty="0" smtClean="0"/>
              <a:t>                                     </a:t>
            </a:r>
            <a:endParaRPr dirty="0"/>
          </a:p>
          <a:p>
            <a:pPr>
              <a:buFont typeface="Arial"/>
              <a:buChar char="•"/>
            </a:pPr>
            <a:endParaRPr dirty="0"/>
          </a:p>
          <a:p>
            <a:pPr>
              <a:buFont typeface="Arial"/>
              <a:buChar char="•"/>
            </a:pPr>
            <a:endParaRPr dirty="0"/>
          </a:p>
          <a:p>
            <a:pPr>
              <a:buFont typeface="Arial"/>
              <a:buChar char="•"/>
            </a:pPr>
            <a:endParaRPr dirty="0"/>
          </a:p>
          <a:p>
            <a:pPr>
              <a:buFont typeface="Arial"/>
              <a:buChar char="•"/>
            </a:pPr>
            <a:endParaRPr dirty="0"/>
          </a:p>
          <a:p>
            <a:pPr>
              <a:buFont typeface="Arial"/>
              <a:buChar char="•"/>
            </a:pPr>
            <a:endParaRPr dirty="0"/>
          </a:p>
        </p:txBody>
      </p:sp>
      <p:pic>
        <p:nvPicPr>
          <p:cNvPr id="89" name="Рисунок 88"/>
          <p:cNvPicPr/>
          <p:nvPr/>
        </p:nvPicPr>
        <p:blipFill>
          <a:blip r:embed="rId2"/>
          <a:stretch>
            <a:fillRect/>
          </a:stretch>
        </p:blipFill>
        <p:spPr>
          <a:xfrm>
            <a:off x="2808000" y="3672000"/>
            <a:ext cx="3384000" cy="1368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72000"/>
            <a:ext cx="8229600" cy="1143000"/>
          </a:xfrm>
          <a:prstGeom prst="rect">
            <a:avLst/>
          </a:prstGeom>
        </p:spPr>
        <p:txBody>
          <a:bodyPr anchor="ctr"/>
          <a:lstStyle/>
          <a:p>
            <a:pPr algn="ctr"/>
            <a:r>
              <a:rPr lang="en-US" sz="3600" dirty="0">
                <a:latin typeface="Calibri" panose="020F0502020204030204" pitchFamily="34" charset="0"/>
              </a:rPr>
              <a:t>Return type in </a:t>
            </a:r>
            <a:r>
              <a:rPr lang="en-US" sz="3600" dirty="0" smtClean="0">
                <a:latin typeface="Calibri" panose="020F0502020204030204" pitchFamily="34" charset="0"/>
              </a:rPr>
              <a:t>java</a:t>
            </a:r>
            <a:endParaRPr sz="3600" dirty="0">
              <a:latin typeface="Calibri" panose="020F0502020204030204" pitchFamily="34" charset="0"/>
            </a:endParaRPr>
          </a:p>
        </p:txBody>
      </p:sp>
      <p:sp>
        <p:nvSpPr>
          <p:cNvPr id="91" name="TextShape 2"/>
          <p:cNvSpPr txBox="1"/>
          <p:nvPr/>
        </p:nvSpPr>
        <p:spPr>
          <a:xfrm>
            <a:off x="720000" y="1224000"/>
            <a:ext cx="7786800" cy="4424400"/>
          </a:xfrm>
          <a:prstGeom prst="rect">
            <a:avLst/>
          </a:prstGeom>
        </p:spPr>
        <p:txBody>
          <a:bodyPr/>
          <a:lstStyle/>
          <a:p>
            <a:pPr>
              <a:buFont typeface="Arial"/>
              <a:buChar char="•"/>
            </a:pPr>
            <a:endParaRPr/>
          </a:p>
          <a:p>
            <a:pPr>
              <a:buFont typeface="Arial"/>
              <a:buChar char="•"/>
            </a:pPr>
            <a:endParaRPr/>
          </a:p>
          <a:p>
            <a:pPr>
              <a:buFont typeface="Arial"/>
              <a:buChar char="•"/>
            </a:pPr>
            <a:r>
              <a:rPr lang="en-US" sz="2000"/>
              <a:t>                                        </a:t>
            </a:r>
            <a:endParaRPr/>
          </a:p>
          <a:p>
            <a:pPr>
              <a:buFont typeface="Arial"/>
              <a:buChar char="•"/>
            </a:pPr>
            <a:endParaRPr/>
          </a:p>
          <a:p>
            <a:pPr>
              <a:buFont typeface="Arial"/>
              <a:buChar char="•"/>
            </a:pPr>
            <a:endParaRPr/>
          </a:p>
          <a:p>
            <a:pPr>
              <a:buFont typeface="Arial"/>
              <a:buChar char="•"/>
            </a:pPr>
            <a:endParaRPr/>
          </a:p>
          <a:p>
            <a:pPr>
              <a:buFont typeface="Arial"/>
              <a:buChar char="•"/>
            </a:pPr>
            <a:endParaRPr/>
          </a:p>
          <a:p>
            <a:pPr>
              <a:buFont typeface="Arial"/>
              <a:buChar char="•"/>
            </a:pPr>
            <a:endParaRPr/>
          </a:p>
        </p:txBody>
      </p:sp>
      <p:sp>
        <p:nvSpPr>
          <p:cNvPr id="92" name="TextShape 3"/>
          <p:cNvSpPr txBox="1"/>
          <p:nvPr/>
        </p:nvSpPr>
        <p:spPr>
          <a:xfrm>
            <a:off x="529920" y="1242360"/>
            <a:ext cx="8254080" cy="5165640"/>
          </a:xfrm>
          <a:prstGeom prst="rect">
            <a:avLst/>
          </a:prstGeom>
        </p:spPr>
        <p:txBody>
          <a:bodyPr wrap="none" lIns="90000" tIns="45000" rIns="90000" bIns="45000"/>
          <a:lstStyle/>
          <a:p>
            <a:pPr>
              <a:buSzPct val="25000"/>
            </a:pPr>
            <a:r>
              <a:rPr lang="en-US" sz="1600" dirty="0">
                <a:latin typeface="Calibri" panose="020F0502020204030204" pitchFamily="34" charset="0"/>
              </a:rPr>
              <a:t>Used in methods</a:t>
            </a:r>
            <a:endParaRPr sz="1600" dirty="0">
              <a:latin typeface="Calibri" panose="020F0502020204030204" pitchFamily="34" charset="0"/>
            </a:endParaRPr>
          </a:p>
          <a:p>
            <a:pPr>
              <a:buSzPct val="25000"/>
            </a:pPr>
            <a:r>
              <a:rPr lang="en-US" sz="1600" dirty="0" smtClean="0">
                <a:latin typeface="Calibri" panose="020F0502020204030204" pitchFamily="34" charset="0"/>
              </a:rPr>
              <a:t>Method </a:t>
            </a:r>
            <a:r>
              <a:rPr lang="en-US" sz="1600" dirty="0">
                <a:latin typeface="Calibri" panose="020F0502020204030204" pitchFamily="34" charset="0"/>
              </a:rPr>
              <a:t>signature includes this return </a:t>
            </a:r>
            <a:r>
              <a:rPr lang="en-US" sz="1600" dirty="0" smtClean="0">
                <a:latin typeface="Calibri" panose="020F0502020204030204" pitchFamily="34" charset="0"/>
              </a:rPr>
              <a:t>type.</a:t>
            </a:r>
            <a:endParaRPr sz="1600" dirty="0" smtClean="0">
              <a:latin typeface="Calibri" panose="020F0502020204030204" pitchFamily="34" charset="0"/>
            </a:endParaRPr>
          </a:p>
          <a:p>
            <a:pPr>
              <a:buSzPct val="25000"/>
            </a:pPr>
            <a:r>
              <a:rPr lang="en-US" sz="1600" dirty="0" smtClean="0">
                <a:latin typeface="Calibri" panose="020F0502020204030204" pitchFamily="34" charset="0"/>
              </a:rPr>
              <a:t>we </a:t>
            </a:r>
            <a:r>
              <a:rPr lang="en-US" sz="1600" dirty="0">
                <a:latin typeface="Calibri" panose="020F0502020204030204" pitchFamily="34" charset="0"/>
              </a:rPr>
              <a:t>will use methods to do a particular task after completion </a:t>
            </a:r>
            <a:endParaRPr lang="ru-RU" sz="1600" dirty="0" smtClean="0">
              <a:latin typeface="Calibri" panose="020F0502020204030204" pitchFamily="34" charset="0"/>
            </a:endParaRPr>
          </a:p>
          <a:p>
            <a:pPr>
              <a:buSzPct val="25000"/>
            </a:pPr>
            <a:r>
              <a:rPr lang="en-US" sz="1600" dirty="0" smtClean="0">
                <a:latin typeface="Calibri" panose="020F0502020204030204" pitchFamily="34" charset="0"/>
              </a:rPr>
              <a:t>of </a:t>
            </a:r>
            <a:r>
              <a:rPr lang="en-US" sz="1600" dirty="0">
                <a:latin typeface="Calibri" panose="020F0502020204030204" pitchFamily="34" charset="0"/>
              </a:rPr>
              <a:t>task if we want to return something to the calling place </a:t>
            </a:r>
            <a:endParaRPr lang="ru-RU" sz="1600" dirty="0" smtClean="0">
              <a:latin typeface="Calibri" panose="020F0502020204030204" pitchFamily="34" charset="0"/>
            </a:endParaRPr>
          </a:p>
          <a:p>
            <a:pPr>
              <a:buSzPct val="25000"/>
            </a:pPr>
            <a:r>
              <a:rPr lang="en-US" sz="1600" dirty="0" smtClean="0">
                <a:latin typeface="Calibri" panose="020F0502020204030204" pitchFamily="34" charset="0"/>
              </a:rPr>
              <a:t>these </a:t>
            </a:r>
            <a:r>
              <a:rPr lang="en-US" sz="1600" dirty="0">
                <a:latin typeface="Calibri" panose="020F0502020204030204" pitchFamily="34" charset="0"/>
              </a:rPr>
              <a:t>return types will be </a:t>
            </a:r>
            <a:r>
              <a:rPr lang="en-US" sz="1600" dirty="0" smtClean="0">
                <a:latin typeface="Calibri" panose="020F0502020204030204" pitchFamily="34" charset="0"/>
              </a:rPr>
              <a:t>used.</a:t>
            </a:r>
            <a:r>
              <a:rPr lang="en-US" sz="1600" dirty="0">
                <a:latin typeface="Calibri" panose="020F0502020204030204" pitchFamily="34" charset="0"/>
              </a:rPr>
              <a:t> </a:t>
            </a:r>
            <a:r>
              <a:rPr lang="en-US" sz="1600" dirty="0" smtClean="0">
                <a:latin typeface="Calibri" panose="020F0502020204030204" pitchFamily="34" charset="0"/>
              </a:rPr>
              <a:t>Based </a:t>
            </a:r>
            <a:r>
              <a:rPr lang="en-US" sz="1600" dirty="0">
                <a:latin typeface="Calibri" panose="020F0502020204030204" pitchFamily="34" charset="0"/>
              </a:rPr>
              <a:t>on the type of data to be returned will mention </a:t>
            </a:r>
            <a:endParaRPr lang="en-US" sz="1600" dirty="0" smtClean="0">
              <a:latin typeface="Calibri" panose="020F0502020204030204" pitchFamily="34" charset="0"/>
            </a:endParaRPr>
          </a:p>
          <a:p>
            <a:pPr>
              <a:buSzPct val="25000"/>
            </a:pPr>
            <a:r>
              <a:rPr lang="en-US" sz="1600" dirty="0" smtClean="0">
                <a:latin typeface="Calibri" panose="020F0502020204030204" pitchFamily="34" charset="0"/>
              </a:rPr>
              <a:t>it </a:t>
            </a:r>
            <a:r>
              <a:rPr lang="en-US" sz="1600" dirty="0">
                <a:latin typeface="Calibri" panose="020F0502020204030204" pitchFamily="34" charset="0"/>
              </a:rPr>
              <a:t>as </a:t>
            </a:r>
            <a:r>
              <a:rPr lang="en-US" sz="1600" dirty="0" err="1">
                <a:latin typeface="Calibri" panose="020F0502020204030204" pitchFamily="34" charset="0"/>
              </a:rPr>
              <a:t>int</a:t>
            </a:r>
            <a:r>
              <a:rPr lang="en-US" sz="1600" dirty="0">
                <a:latin typeface="Calibri" panose="020F0502020204030204" pitchFamily="34" charset="0"/>
              </a:rPr>
              <a:t> , char , </a:t>
            </a:r>
          </a:p>
          <a:p>
            <a:pPr>
              <a:buSzPct val="25000"/>
            </a:pPr>
            <a:r>
              <a:rPr lang="en-US" sz="1600" dirty="0" smtClean="0">
                <a:latin typeface="Calibri" panose="020F0502020204030204" pitchFamily="34" charset="0"/>
              </a:rPr>
              <a:t>float </a:t>
            </a:r>
            <a:r>
              <a:rPr lang="en-US" sz="1600" dirty="0">
                <a:latin typeface="Calibri" panose="020F0502020204030204" pitchFamily="34" charset="0"/>
              </a:rPr>
              <a:t>double </a:t>
            </a:r>
            <a:r>
              <a:rPr lang="en-US" sz="1600" dirty="0" err="1">
                <a:latin typeface="Calibri" panose="020F0502020204030204" pitchFamily="34" charset="0"/>
              </a:rPr>
              <a:t>etc</a:t>
            </a:r>
            <a:r>
              <a:rPr lang="en-US" sz="1600" dirty="0">
                <a:latin typeface="Calibri" panose="020F0502020204030204" pitchFamily="34" charset="0"/>
              </a:rPr>
              <a:t> as return type in method signature and return statement </a:t>
            </a:r>
            <a:endParaRPr lang="ru-RU" sz="1600" dirty="0" smtClean="0">
              <a:latin typeface="Calibri" panose="020F0502020204030204" pitchFamily="34" charset="0"/>
            </a:endParaRPr>
          </a:p>
          <a:p>
            <a:pPr>
              <a:buSzPct val="25000"/>
            </a:pPr>
            <a:r>
              <a:rPr lang="en-US" sz="1600" dirty="0" smtClean="0">
                <a:latin typeface="Calibri" panose="020F0502020204030204" pitchFamily="34" charset="0"/>
              </a:rPr>
              <a:t>should </a:t>
            </a:r>
            <a:r>
              <a:rPr lang="en-US" sz="1600" dirty="0">
                <a:latin typeface="Calibri" panose="020F0502020204030204" pitchFamily="34" charset="0"/>
              </a:rPr>
              <a:t>be the last statement of the method body.</a:t>
            </a:r>
            <a:endParaRPr sz="1600" dirty="0">
              <a:latin typeface="Calibri" panose="020F0502020204030204" pitchFamily="34" charset="0"/>
            </a:endParaRPr>
          </a:p>
          <a:p>
            <a:pPr>
              <a:buSzPct val="25000"/>
              <a:buFont typeface="StarSymbol"/>
              <a:buChar char=""/>
            </a:pPr>
            <a:endParaRPr dirty="0"/>
          </a:p>
          <a:p>
            <a:pPr>
              <a:buSzPct val="25000"/>
              <a:buFont typeface="StarSymbol"/>
              <a:buChar char=""/>
            </a:pPr>
            <a:endParaRPr dirty="0"/>
          </a:p>
          <a:p>
            <a:pPr>
              <a:buSzPct val="25000"/>
              <a:buFont typeface="StarSymbol"/>
              <a:buChar char=""/>
            </a:pPr>
            <a:endParaRPr dirty="0"/>
          </a:p>
        </p:txBody>
      </p:sp>
      <p:pic>
        <p:nvPicPr>
          <p:cNvPr id="93" name="Рисунок 92"/>
          <p:cNvPicPr/>
          <p:nvPr/>
        </p:nvPicPr>
        <p:blipFill>
          <a:blip r:embed="rId2"/>
          <a:stretch>
            <a:fillRect/>
          </a:stretch>
        </p:blipFill>
        <p:spPr>
          <a:xfrm>
            <a:off x="1584000" y="3729960"/>
            <a:ext cx="3816000" cy="2030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457200" y="72000"/>
            <a:ext cx="8229600" cy="1143000"/>
          </a:xfrm>
          <a:prstGeom prst="rect">
            <a:avLst/>
          </a:prstGeom>
        </p:spPr>
        <p:txBody>
          <a:bodyPr anchor="ctr"/>
          <a:lstStyle/>
          <a:p>
            <a:pPr algn="ctr"/>
            <a:r>
              <a:rPr lang="en-US" sz="3600" dirty="0">
                <a:latin typeface="Calibri" panose="020F0502020204030204" pitchFamily="34" charset="0"/>
              </a:rPr>
              <a:t>Creation of class instances(objects) </a:t>
            </a:r>
            <a:endParaRPr sz="3600" dirty="0">
              <a:latin typeface="Calibri" panose="020F0502020204030204" pitchFamily="34" charset="0"/>
            </a:endParaRPr>
          </a:p>
        </p:txBody>
      </p:sp>
      <p:sp>
        <p:nvSpPr>
          <p:cNvPr id="95" name="TextShape 2"/>
          <p:cNvSpPr txBox="1"/>
          <p:nvPr/>
        </p:nvSpPr>
        <p:spPr>
          <a:xfrm>
            <a:off x="720000" y="1224000"/>
            <a:ext cx="7786800" cy="4424400"/>
          </a:xfrm>
          <a:prstGeom prst="rect">
            <a:avLst/>
          </a:prstGeom>
        </p:spPr>
        <p:txBody>
          <a:bodyPr/>
          <a:lstStyle/>
          <a:p>
            <a:pPr>
              <a:buFont typeface="Arial"/>
              <a:buChar char="•"/>
            </a:pPr>
            <a:endParaRPr/>
          </a:p>
          <a:p>
            <a:pPr>
              <a:buFont typeface="Arial"/>
              <a:buChar char="•"/>
            </a:pPr>
            <a:endParaRPr/>
          </a:p>
          <a:p>
            <a:pPr>
              <a:buFont typeface="Arial"/>
              <a:buChar char="•"/>
            </a:pPr>
            <a:r>
              <a:rPr lang="en-US" sz="2000"/>
              <a:t>                                        </a:t>
            </a:r>
            <a:endParaRPr/>
          </a:p>
          <a:p>
            <a:pPr>
              <a:buFont typeface="Arial"/>
              <a:buChar char="•"/>
            </a:pPr>
            <a:endParaRPr/>
          </a:p>
          <a:p>
            <a:pPr>
              <a:buFont typeface="Arial"/>
              <a:buChar char="•"/>
            </a:pPr>
            <a:endParaRPr/>
          </a:p>
          <a:p>
            <a:pPr>
              <a:buFont typeface="Arial"/>
              <a:buChar char="•"/>
            </a:pPr>
            <a:endParaRPr/>
          </a:p>
          <a:p>
            <a:pPr>
              <a:buFont typeface="Arial"/>
              <a:buChar char="•"/>
            </a:pPr>
            <a:endParaRPr/>
          </a:p>
          <a:p>
            <a:pPr>
              <a:buFont typeface="Arial"/>
              <a:buChar char="•"/>
            </a:pPr>
            <a:endParaRPr/>
          </a:p>
        </p:txBody>
      </p:sp>
      <p:sp>
        <p:nvSpPr>
          <p:cNvPr id="96" name="TextShape 3"/>
          <p:cNvSpPr txBox="1"/>
          <p:nvPr/>
        </p:nvSpPr>
        <p:spPr>
          <a:xfrm>
            <a:off x="529920" y="1242360"/>
            <a:ext cx="8254080" cy="5165640"/>
          </a:xfrm>
          <a:prstGeom prst="rect">
            <a:avLst/>
          </a:prstGeom>
        </p:spPr>
        <p:txBody>
          <a:bodyPr wrap="none" lIns="90000" tIns="45000" rIns="90000" bIns="45000"/>
          <a:lstStyle/>
          <a:p>
            <a:pPr marL="342900" indent="-342900">
              <a:buFont typeface="Wingdings" panose="05000000000000000000" pitchFamily="2" charset="2"/>
              <a:buChar char="ü"/>
            </a:pPr>
            <a:r>
              <a:rPr lang="en-US" sz="2200" dirty="0">
                <a:latin typeface="Calibri" panose="020F0502020204030204" pitchFamily="34" charset="0"/>
              </a:rPr>
              <a:t>Instance variables and methods are accessed via created objects</a:t>
            </a:r>
            <a:r>
              <a:rPr lang="en-US" sz="2200" dirty="0" smtClean="0">
                <a:latin typeface="Calibri" panose="020F0502020204030204" pitchFamily="34" charset="0"/>
              </a:rPr>
              <a:t>.</a:t>
            </a:r>
          </a:p>
          <a:p>
            <a:pPr marL="342900" indent="-342900">
              <a:buFont typeface="Wingdings" panose="05000000000000000000" pitchFamily="2" charset="2"/>
              <a:buChar char="ü"/>
            </a:pPr>
            <a:r>
              <a:rPr lang="en-US" sz="2200" dirty="0" smtClean="0">
                <a:latin typeface="Calibri" panose="020F0502020204030204" pitchFamily="34" charset="0"/>
              </a:rPr>
              <a:t>To </a:t>
            </a:r>
            <a:r>
              <a:rPr lang="en-US" sz="2200" dirty="0">
                <a:latin typeface="Calibri" panose="020F0502020204030204" pitchFamily="34" charset="0"/>
              </a:rPr>
              <a:t>access an instance variable </a:t>
            </a:r>
            <a:r>
              <a:rPr lang="en-US" sz="2200" dirty="0" smtClean="0">
                <a:latin typeface="Calibri" panose="020F0502020204030204" pitchFamily="34" charset="0"/>
              </a:rPr>
              <a:t>the </a:t>
            </a:r>
            <a:r>
              <a:rPr lang="en-US" sz="2200" dirty="0">
                <a:latin typeface="Calibri" panose="020F0502020204030204" pitchFamily="34" charset="0"/>
              </a:rPr>
              <a:t>fully qualified </a:t>
            </a:r>
            <a:endParaRPr lang="en-US" sz="2200" dirty="0" smtClean="0">
              <a:latin typeface="Calibri" panose="020F0502020204030204" pitchFamily="34" charset="0"/>
            </a:endParaRPr>
          </a:p>
          <a:p>
            <a:pPr marL="342900" indent="-342900">
              <a:buFont typeface="Wingdings" panose="05000000000000000000" pitchFamily="2" charset="2"/>
              <a:buChar char="ü"/>
            </a:pPr>
            <a:r>
              <a:rPr lang="en-US" sz="2200" dirty="0" smtClean="0">
                <a:latin typeface="Calibri" panose="020F0502020204030204" pitchFamily="34" charset="0"/>
              </a:rPr>
              <a:t>path </a:t>
            </a:r>
            <a:r>
              <a:rPr lang="en-US" sz="2200" dirty="0">
                <a:latin typeface="Calibri" panose="020F0502020204030204" pitchFamily="34" charset="0"/>
              </a:rPr>
              <a:t>should be as follows:</a:t>
            </a:r>
            <a:endParaRPr dirty="0">
              <a:latin typeface="Calibri" panose="020F0502020204030204" pitchFamily="34" charset="0"/>
            </a:endParaRPr>
          </a:p>
          <a:p>
            <a:pPr marL="342900" indent="-342900">
              <a:buFont typeface="Wingdings" panose="05000000000000000000" pitchFamily="2" charset="2"/>
              <a:buChar char="ü"/>
            </a:pPr>
            <a:r>
              <a:rPr lang="en-US" sz="2200" dirty="0">
                <a:latin typeface="Calibri" panose="020F0502020204030204" pitchFamily="34" charset="0"/>
              </a:rPr>
              <a:t>Few examples:</a:t>
            </a:r>
            <a:endParaRPr dirty="0">
              <a:latin typeface="Calibri" panose="020F0502020204030204" pitchFamily="34" charset="0"/>
            </a:endParaRPr>
          </a:p>
          <a:p>
            <a:pPr>
              <a:buFont typeface="Calibri"/>
              <a:buChar char="•"/>
            </a:pPr>
            <a:endParaRPr dirty="0"/>
          </a:p>
          <a:p>
            <a:pPr>
              <a:buSzPct val="25000"/>
              <a:buFont typeface="StarSymbol"/>
              <a:buChar char=""/>
            </a:pPr>
            <a:endParaRPr dirty="0"/>
          </a:p>
          <a:p>
            <a:pPr>
              <a:buSzPct val="25000"/>
              <a:buFont typeface="StarSymbol"/>
              <a:buChar char=""/>
            </a:pPr>
            <a:endParaRPr dirty="0"/>
          </a:p>
          <a:p>
            <a:pPr>
              <a:buSzPct val="25000"/>
              <a:buFont typeface="StarSymbol"/>
              <a:buChar char=""/>
            </a:pPr>
            <a:endParaRPr dirty="0"/>
          </a:p>
        </p:txBody>
      </p:sp>
      <p:pic>
        <p:nvPicPr>
          <p:cNvPr id="97" name="Рисунок 96"/>
          <p:cNvPicPr/>
          <p:nvPr/>
        </p:nvPicPr>
        <p:blipFill>
          <a:blip r:embed="rId2"/>
          <a:stretch>
            <a:fillRect/>
          </a:stretch>
        </p:blipFill>
        <p:spPr>
          <a:xfrm>
            <a:off x="630720" y="4142880"/>
            <a:ext cx="3257280" cy="1257120"/>
          </a:xfrm>
          <a:prstGeom prst="rect">
            <a:avLst/>
          </a:prstGeom>
          <a:ln>
            <a:noFill/>
          </a:ln>
        </p:spPr>
      </p:pic>
      <p:pic>
        <p:nvPicPr>
          <p:cNvPr id="98" name="Рисунок 97"/>
          <p:cNvPicPr/>
          <p:nvPr/>
        </p:nvPicPr>
        <p:blipFill>
          <a:blip r:embed="rId3"/>
          <a:stretch>
            <a:fillRect/>
          </a:stretch>
        </p:blipFill>
        <p:spPr>
          <a:xfrm>
            <a:off x="4293720" y="1949040"/>
            <a:ext cx="4346280" cy="4458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457200" y="274320"/>
            <a:ext cx="8229600" cy="1143000"/>
          </a:xfrm>
          <a:prstGeom prst="rect">
            <a:avLst/>
          </a:prstGeom>
        </p:spPr>
        <p:txBody>
          <a:bodyPr anchor="ctr"/>
          <a:lstStyle/>
          <a:p>
            <a:pPr algn="ctr"/>
            <a:r>
              <a:rPr lang="en-US" sz="3600" dirty="0">
                <a:latin typeface="Calibri" panose="020F0502020204030204" pitchFamily="34" charset="0"/>
              </a:rPr>
              <a:t>UML Notations</a:t>
            </a:r>
            <a:endParaRPr sz="3600" dirty="0">
              <a:latin typeface="Calibri" panose="020F0502020204030204" pitchFamily="34" charset="0"/>
            </a:endParaRPr>
          </a:p>
        </p:txBody>
      </p:sp>
      <p:sp>
        <p:nvSpPr>
          <p:cNvPr id="42" name="TextShape 2"/>
          <p:cNvSpPr txBox="1"/>
          <p:nvPr/>
        </p:nvSpPr>
        <p:spPr>
          <a:xfrm>
            <a:off x="468360" y="1413000"/>
            <a:ext cx="8424720" cy="4968720"/>
          </a:xfrm>
          <a:prstGeom prst="rect">
            <a:avLst/>
          </a:prstGeom>
        </p:spPr>
        <p:txBody>
          <a:bodyPr/>
          <a:lstStyle/>
          <a:p>
            <a:r>
              <a:rPr lang="en-US" dirty="0">
                <a:latin typeface="Calibri" panose="020F0502020204030204" pitchFamily="34" charset="0"/>
              </a:rPr>
              <a:t>UML is popular for its diagrammatic notations. We all know that UML is for visualizing, specifying, constructing and documenting the components of software and non software systems. Here the Visualization is the most important part which needs to be understood and remembered by heart.</a:t>
            </a:r>
            <a:endParaRPr dirty="0">
              <a:latin typeface="Calibri" panose="020F0502020204030204" pitchFamily="34" charset="0"/>
            </a:endParaRPr>
          </a:p>
          <a:p>
            <a:r>
              <a:rPr lang="en-US" dirty="0">
                <a:latin typeface="Calibri" panose="020F0502020204030204" pitchFamily="34" charset="0"/>
              </a:rPr>
              <a:t>UML notations are the most important elements in modeling. Efficient and appropriate use of notations is very important for making a complete and meaningful model. The model is useless unless its purpose is depicted properly</a:t>
            </a:r>
            <a:endParaRPr dirty="0">
              <a:latin typeface="Calibri" panose="020F0502020204030204" pitchFamily="34" charset="0"/>
            </a:endParaRPr>
          </a:p>
          <a:p>
            <a:pPr>
              <a:buFont typeface="Arial"/>
              <a:buChar char="•"/>
            </a:pPr>
            <a:endParaRPr dirty="0"/>
          </a:p>
        </p:txBody>
      </p:sp>
      <p:pic>
        <p:nvPicPr>
          <p:cNvPr id="43" name="Рисунок 42"/>
          <p:cNvPicPr/>
          <p:nvPr/>
        </p:nvPicPr>
        <p:blipFill>
          <a:blip r:embed="rId2"/>
          <a:stretch>
            <a:fillRect/>
          </a:stretch>
        </p:blipFill>
        <p:spPr>
          <a:xfrm>
            <a:off x="360000" y="3963600"/>
            <a:ext cx="4248000" cy="2228400"/>
          </a:xfrm>
          <a:prstGeom prst="rect">
            <a:avLst/>
          </a:prstGeom>
          <a:ln>
            <a:noFill/>
          </a:ln>
        </p:spPr>
      </p:pic>
      <p:pic>
        <p:nvPicPr>
          <p:cNvPr id="44" name="Рисунок 43"/>
          <p:cNvPicPr/>
          <p:nvPr/>
        </p:nvPicPr>
        <p:blipFill>
          <a:blip r:embed="rId3"/>
          <a:stretch>
            <a:fillRect/>
          </a:stretch>
        </p:blipFill>
        <p:spPr>
          <a:xfrm>
            <a:off x="4824000" y="4032000"/>
            <a:ext cx="3384000" cy="2060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457200" y="274320"/>
            <a:ext cx="8229600" cy="1143000"/>
          </a:xfrm>
          <a:prstGeom prst="rect">
            <a:avLst/>
          </a:prstGeom>
        </p:spPr>
        <p:txBody>
          <a:bodyPr anchor="ctr"/>
          <a:lstStyle/>
          <a:p>
            <a:pPr algn="ctr"/>
            <a:r>
              <a:rPr lang="en-US" sz="3600" dirty="0" smtClean="0">
                <a:latin typeface="Calibri" panose="020F0502020204030204" pitchFamily="34" charset="0"/>
              </a:rPr>
              <a:t>Table of Contents</a:t>
            </a:r>
            <a:endParaRPr sz="3600" dirty="0">
              <a:latin typeface="Calibri" panose="020F0502020204030204" pitchFamily="34" charset="0"/>
            </a:endParaRPr>
          </a:p>
        </p:txBody>
      </p:sp>
      <p:sp>
        <p:nvSpPr>
          <p:cNvPr id="46" name="TextShape 2"/>
          <p:cNvSpPr txBox="1"/>
          <p:nvPr/>
        </p:nvSpPr>
        <p:spPr>
          <a:xfrm>
            <a:off x="468360" y="1413000"/>
            <a:ext cx="8424720" cy="4968720"/>
          </a:xfrm>
          <a:prstGeom prst="rect">
            <a:avLst/>
          </a:prstGeom>
        </p:spPr>
        <p:txBody>
          <a:bodyPr/>
          <a:lstStyle/>
          <a:p>
            <a:pPr marL="342900" indent="-342900">
              <a:buAutoNum type="arabicPeriod"/>
            </a:pPr>
            <a:r>
              <a:rPr lang="en-US" sz="2400" dirty="0" smtClean="0">
                <a:latin typeface="Calibri" panose="020F0502020204030204" pitchFamily="34" charset="0"/>
              </a:rPr>
              <a:t>UML </a:t>
            </a:r>
            <a:r>
              <a:rPr lang="en-US" sz="2400" dirty="0">
                <a:latin typeface="Calibri" panose="020F0502020204030204" pitchFamily="34" charset="0"/>
              </a:rPr>
              <a:t>Notations</a:t>
            </a:r>
          </a:p>
          <a:p>
            <a:pPr marL="342900" indent="-342900">
              <a:buAutoNum type="arabicPeriod"/>
            </a:pPr>
            <a:r>
              <a:rPr lang="en-US" sz="2400" dirty="0">
                <a:latin typeface="Calibri" panose="020F0502020204030204" pitchFamily="34" charset="0"/>
              </a:rPr>
              <a:t> Basic Data Types</a:t>
            </a:r>
          </a:p>
          <a:p>
            <a:pPr marL="342900" indent="-342900">
              <a:buAutoNum type="arabicPeriod"/>
            </a:pPr>
            <a:r>
              <a:rPr lang="en-US" sz="2400" dirty="0">
                <a:latin typeface="Calibri" panose="020F0502020204030204" pitchFamily="34" charset="0"/>
              </a:rPr>
              <a:t>Access Modifiers</a:t>
            </a:r>
          </a:p>
          <a:p>
            <a:pPr marL="342900" indent="-342900">
              <a:buAutoNum type="arabicPeriod"/>
            </a:pPr>
            <a:r>
              <a:rPr lang="en-US" sz="2400" dirty="0">
                <a:latin typeface="Calibri" panose="020F0502020204030204" pitchFamily="34" charset="0"/>
              </a:rPr>
              <a:t>Non-access modifiers</a:t>
            </a:r>
          </a:p>
          <a:p>
            <a:pPr marL="342900" indent="-342900">
              <a:buAutoNum type="arabicPeriod"/>
            </a:pPr>
            <a:r>
              <a:rPr lang="en-US" sz="2400" dirty="0">
                <a:latin typeface="Calibri" panose="020F0502020204030204" pitchFamily="34" charset="0"/>
              </a:rPr>
              <a:t>Constructor in Java</a:t>
            </a:r>
          </a:p>
          <a:p>
            <a:pPr marL="342900" indent="-342900">
              <a:buAutoNum type="arabicPeriod"/>
            </a:pPr>
            <a:r>
              <a:rPr lang="en-US" sz="2400" dirty="0">
                <a:latin typeface="Calibri" panose="020F0502020204030204" pitchFamily="34" charset="0"/>
              </a:rPr>
              <a:t>Keyword </a:t>
            </a:r>
            <a:r>
              <a:rPr lang="ru-RU" sz="2400" dirty="0">
                <a:latin typeface="Calibri" panose="020F0502020204030204" pitchFamily="34" charset="0"/>
              </a:rPr>
              <a:t>«</a:t>
            </a:r>
            <a:r>
              <a:rPr lang="en-US" sz="2400" dirty="0">
                <a:latin typeface="Calibri" panose="020F0502020204030204" pitchFamily="34" charset="0"/>
              </a:rPr>
              <a:t>this</a:t>
            </a:r>
            <a:r>
              <a:rPr lang="ru-RU" sz="2400" dirty="0">
                <a:latin typeface="Calibri" panose="020F0502020204030204" pitchFamily="34" charset="0"/>
              </a:rPr>
              <a:t>»</a:t>
            </a:r>
            <a:endParaRPr lang="en-US" sz="2400" dirty="0">
              <a:latin typeface="Calibri" panose="020F0502020204030204" pitchFamily="34" charset="0"/>
            </a:endParaRPr>
          </a:p>
          <a:p>
            <a:pPr marL="342900" indent="-342900">
              <a:buFontTx/>
              <a:buAutoNum type="arabicPeriod"/>
            </a:pPr>
            <a:r>
              <a:rPr lang="en-US" sz="2400" dirty="0">
                <a:latin typeface="Calibri" panose="020F0502020204030204" pitchFamily="34" charset="0"/>
              </a:rPr>
              <a:t>Keyword </a:t>
            </a:r>
            <a:r>
              <a:rPr lang="ru-RU" sz="2400" dirty="0">
                <a:latin typeface="Calibri" panose="020F0502020204030204" pitchFamily="34" charset="0"/>
              </a:rPr>
              <a:t>«</a:t>
            </a:r>
            <a:r>
              <a:rPr lang="en-US" sz="2400" dirty="0">
                <a:latin typeface="Calibri" panose="020F0502020204030204" pitchFamily="34" charset="0"/>
              </a:rPr>
              <a:t>void</a:t>
            </a:r>
            <a:r>
              <a:rPr lang="ru-RU" sz="2400" dirty="0">
                <a:latin typeface="Calibri" panose="020F0502020204030204" pitchFamily="34" charset="0"/>
              </a:rPr>
              <a:t>»</a:t>
            </a:r>
            <a:endParaRPr lang="en-US" sz="2400" dirty="0">
              <a:latin typeface="Calibri" panose="020F0502020204030204" pitchFamily="34" charset="0"/>
            </a:endParaRPr>
          </a:p>
          <a:p>
            <a:pPr marL="342900" indent="-342900">
              <a:buFontTx/>
              <a:buAutoNum type="arabicPeriod"/>
            </a:pPr>
            <a:r>
              <a:rPr lang="en-US" sz="2400" dirty="0">
                <a:latin typeface="Calibri" panose="020F0502020204030204" pitchFamily="34" charset="0"/>
              </a:rPr>
              <a:t>Keyword </a:t>
            </a:r>
            <a:r>
              <a:rPr lang="ru-RU" sz="2400" dirty="0">
                <a:latin typeface="Calibri" panose="020F0502020204030204" pitchFamily="34" charset="0"/>
              </a:rPr>
              <a:t>«</a:t>
            </a:r>
            <a:r>
              <a:rPr lang="en-US" sz="2400" dirty="0">
                <a:latin typeface="Calibri" panose="020F0502020204030204" pitchFamily="34" charset="0"/>
              </a:rPr>
              <a:t>return</a:t>
            </a:r>
            <a:r>
              <a:rPr lang="ru-RU" sz="2400" dirty="0">
                <a:latin typeface="Calibri" panose="020F0502020204030204" pitchFamily="34" charset="0"/>
              </a:rPr>
              <a:t>»</a:t>
            </a:r>
            <a:endParaRPr lang="en-US" sz="2400" dirty="0">
              <a:latin typeface="Calibri" panose="020F0502020204030204" pitchFamily="34" charset="0"/>
            </a:endParaRPr>
          </a:p>
          <a:p>
            <a:pPr marL="342900" indent="-342900">
              <a:buFontTx/>
              <a:buAutoNum type="arabicPeriod"/>
            </a:pPr>
            <a:r>
              <a:rPr lang="en-US" sz="2400" dirty="0">
                <a:latin typeface="Calibri" panose="020F0502020204030204" pitchFamily="34" charset="0"/>
              </a:rPr>
              <a:t>Creation of class instances (objects)</a:t>
            </a:r>
          </a:p>
          <a:p>
            <a:endParaRPr sz="2200" dirty="0">
              <a:latin typeface="Calibri" panose="020F0502020204030204" pitchFamily="34" charset="0"/>
            </a:endParaRPr>
          </a:p>
          <a:p>
            <a:pPr>
              <a:buFont typeface="Arial"/>
              <a:buChar char="•"/>
            </a:pPr>
            <a:endParaRPr dirty="0"/>
          </a:p>
        </p:txBody>
      </p:sp>
    </p:spTree>
    <p:extLst>
      <p:ext uri="{BB962C8B-B14F-4D97-AF65-F5344CB8AC3E}">
        <p14:creationId xmlns:p14="http://schemas.microsoft.com/office/powerpoint/2010/main" val="3829363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457200" y="274320"/>
            <a:ext cx="8229600" cy="1143000"/>
          </a:xfrm>
          <a:prstGeom prst="rect">
            <a:avLst/>
          </a:prstGeom>
        </p:spPr>
        <p:txBody>
          <a:bodyPr anchor="ctr"/>
          <a:lstStyle/>
          <a:p>
            <a:pPr algn="ctr"/>
            <a:r>
              <a:rPr lang="en-US" sz="3600" dirty="0">
                <a:latin typeface="Calibri" panose="020F0502020204030204" pitchFamily="34" charset="0"/>
              </a:rPr>
              <a:t>Basic data types</a:t>
            </a:r>
            <a:endParaRPr sz="3600" dirty="0">
              <a:latin typeface="Calibri" panose="020F0502020204030204" pitchFamily="34" charset="0"/>
            </a:endParaRPr>
          </a:p>
        </p:txBody>
      </p:sp>
      <p:sp>
        <p:nvSpPr>
          <p:cNvPr id="46" name="TextShape 2"/>
          <p:cNvSpPr txBox="1"/>
          <p:nvPr/>
        </p:nvSpPr>
        <p:spPr>
          <a:xfrm>
            <a:off x="468360" y="1413000"/>
            <a:ext cx="8424720" cy="4968720"/>
          </a:xfrm>
          <a:prstGeom prst="rect">
            <a:avLst/>
          </a:prstGeom>
        </p:spPr>
        <p:txBody>
          <a:bodyPr/>
          <a:lstStyle/>
          <a:p>
            <a:r>
              <a:rPr lang="en-US" sz="2200" dirty="0">
                <a:latin typeface="Calibri" panose="020F0502020204030204" pitchFamily="34" charset="0"/>
              </a:rPr>
              <a:t>Based on the data type of a variable, the operating system allocates memory and decides what can be stored in the reserved memory. Therefore, by assigning different data types to variables, you can store integers, decimals, or characters in these variables</a:t>
            </a:r>
            <a:r>
              <a:rPr lang="en-US" sz="2200" dirty="0" smtClean="0">
                <a:latin typeface="Calibri" panose="020F0502020204030204" pitchFamily="34" charset="0"/>
              </a:rPr>
              <a:t>.</a:t>
            </a:r>
            <a:endParaRPr sz="2200" dirty="0">
              <a:latin typeface="Calibri" panose="020F0502020204030204" pitchFamily="34" charset="0"/>
            </a:endParaRPr>
          </a:p>
          <a:p>
            <a:pPr>
              <a:buFont typeface="Arial"/>
              <a:buChar char="•"/>
            </a:pPr>
            <a:endParaRPr dirty="0"/>
          </a:p>
        </p:txBody>
      </p:sp>
      <p:pic>
        <p:nvPicPr>
          <p:cNvPr id="47" name="Picture 2"/>
          <p:cNvPicPr/>
          <p:nvPr/>
        </p:nvPicPr>
        <p:blipFill>
          <a:blip r:embed="rId2"/>
          <a:stretch>
            <a:fillRect/>
          </a:stretch>
        </p:blipFill>
        <p:spPr>
          <a:xfrm>
            <a:off x="2516040" y="3717032"/>
            <a:ext cx="4648248" cy="2664688"/>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457200" y="274320"/>
            <a:ext cx="8229600" cy="1143000"/>
          </a:xfrm>
          <a:prstGeom prst="rect">
            <a:avLst/>
          </a:prstGeom>
        </p:spPr>
        <p:txBody>
          <a:bodyPr anchor="ctr"/>
          <a:lstStyle/>
          <a:p>
            <a:pPr algn="ctr"/>
            <a:r>
              <a:rPr lang="en-US" sz="3600" dirty="0">
                <a:latin typeface="Calibri" panose="020F0502020204030204" pitchFamily="34" charset="0"/>
              </a:rPr>
              <a:t>Two data types available in Java:</a:t>
            </a:r>
            <a:endParaRPr sz="3600" dirty="0">
              <a:latin typeface="Calibri" panose="020F0502020204030204" pitchFamily="34" charset="0"/>
            </a:endParaRPr>
          </a:p>
        </p:txBody>
      </p:sp>
      <p:sp>
        <p:nvSpPr>
          <p:cNvPr id="49" name="TextShape 2"/>
          <p:cNvSpPr txBox="1"/>
          <p:nvPr/>
        </p:nvSpPr>
        <p:spPr>
          <a:xfrm>
            <a:off x="457200" y="1600200"/>
            <a:ext cx="4038480" cy="4525920"/>
          </a:xfrm>
          <a:prstGeom prst="rect">
            <a:avLst/>
          </a:prstGeom>
        </p:spPr>
        <p:txBody>
          <a:bodyPr/>
          <a:lstStyle/>
          <a:p>
            <a:pPr>
              <a:buFont typeface="Wingdings" charset="2"/>
              <a:buChar char=""/>
            </a:pPr>
            <a:r>
              <a:rPr lang="en-US" sz="2600" dirty="0">
                <a:solidFill>
                  <a:srgbClr val="000000"/>
                </a:solidFill>
                <a:latin typeface="Calibri" panose="020F0502020204030204" pitchFamily="34" charset="0"/>
              </a:rPr>
              <a:t>Primitive Data Types</a:t>
            </a:r>
            <a:endParaRPr dirty="0">
              <a:latin typeface="Calibri" panose="020F0502020204030204" pitchFamily="34" charset="0"/>
            </a:endParaRPr>
          </a:p>
          <a:p>
            <a:pPr>
              <a:buFont typeface="Calibri"/>
              <a:buChar char="-"/>
            </a:pPr>
            <a:r>
              <a:rPr lang="en-US" sz="2200" dirty="0">
                <a:solidFill>
                  <a:srgbClr val="000000"/>
                </a:solidFill>
                <a:latin typeface="Calibri" panose="020F0502020204030204" pitchFamily="34" charset="0"/>
              </a:rPr>
              <a:t>Byte (-128 …. 127);</a:t>
            </a:r>
            <a:endParaRPr sz="2200" dirty="0">
              <a:latin typeface="Calibri" panose="020F0502020204030204" pitchFamily="34" charset="0"/>
            </a:endParaRPr>
          </a:p>
          <a:p>
            <a:pPr>
              <a:buFont typeface="Calibri"/>
              <a:buChar char="-"/>
            </a:pPr>
            <a:r>
              <a:rPr lang="en-US" sz="2200" dirty="0">
                <a:solidFill>
                  <a:srgbClr val="000000"/>
                </a:solidFill>
                <a:latin typeface="Calibri" panose="020F0502020204030204" pitchFamily="34" charset="0"/>
              </a:rPr>
              <a:t>Short (-32768 …. 32767);</a:t>
            </a:r>
            <a:endParaRPr sz="2200" dirty="0">
              <a:latin typeface="Calibri" panose="020F0502020204030204" pitchFamily="34" charset="0"/>
            </a:endParaRPr>
          </a:p>
          <a:p>
            <a:pPr>
              <a:buFont typeface="Calibri"/>
              <a:buChar char="-"/>
            </a:pPr>
            <a:r>
              <a:rPr lang="en-US" sz="2200" dirty="0" err="1">
                <a:solidFill>
                  <a:srgbClr val="000000"/>
                </a:solidFill>
                <a:latin typeface="Calibri" panose="020F0502020204030204" pitchFamily="34" charset="0"/>
              </a:rPr>
              <a:t>Int</a:t>
            </a:r>
            <a:r>
              <a:rPr lang="en-US" sz="2200" dirty="0">
                <a:solidFill>
                  <a:srgbClr val="000000"/>
                </a:solidFill>
                <a:latin typeface="Calibri" panose="020F0502020204030204" pitchFamily="34" charset="0"/>
              </a:rPr>
              <a:t> (</a:t>
            </a:r>
            <a:r>
              <a:rPr lang="ru-RU" sz="2200" dirty="0">
                <a:solidFill>
                  <a:srgbClr val="000000"/>
                </a:solidFill>
                <a:latin typeface="Calibri" panose="020F0502020204030204" pitchFamily="34" charset="0"/>
              </a:rPr>
              <a:t>-2^31</a:t>
            </a:r>
            <a:r>
              <a:rPr lang="en-US" sz="2200" dirty="0">
                <a:solidFill>
                  <a:srgbClr val="000000"/>
                </a:solidFill>
                <a:latin typeface="Calibri" panose="020F0502020204030204" pitchFamily="34" charset="0"/>
              </a:rPr>
              <a:t> …. </a:t>
            </a:r>
            <a:r>
              <a:rPr lang="ru-RU" sz="2200" dirty="0">
                <a:solidFill>
                  <a:srgbClr val="000000"/>
                </a:solidFill>
                <a:latin typeface="Calibri" panose="020F0502020204030204" pitchFamily="34" charset="0"/>
              </a:rPr>
              <a:t>2^31</a:t>
            </a:r>
            <a:r>
              <a:rPr lang="en-US" sz="2200" dirty="0">
                <a:solidFill>
                  <a:srgbClr val="000000"/>
                </a:solidFill>
                <a:latin typeface="Calibri" panose="020F0502020204030204" pitchFamily="34" charset="0"/>
              </a:rPr>
              <a:t>);</a:t>
            </a:r>
            <a:endParaRPr sz="2200" dirty="0">
              <a:latin typeface="Calibri" panose="020F0502020204030204" pitchFamily="34" charset="0"/>
            </a:endParaRPr>
          </a:p>
          <a:p>
            <a:pPr>
              <a:buFont typeface="Calibri"/>
              <a:buChar char="-"/>
            </a:pPr>
            <a:r>
              <a:rPr lang="en-US" sz="2200" dirty="0">
                <a:solidFill>
                  <a:srgbClr val="000000"/>
                </a:solidFill>
                <a:latin typeface="Calibri" panose="020F0502020204030204" pitchFamily="34" charset="0"/>
              </a:rPr>
              <a:t>Long (-2^63 …. </a:t>
            </a:r>
            <a:r>
              <a:rPr lang="ru-RU" sz="2200" dirty="0">
                <a:solidFill>
                  <a:srgbClr val="000000"/>
                </a:solidFill>
                <a:latin typeface="Calibri" panose="020F0502020204030204" pitchFamily="34" charset="0"/>
              </a:rPr>
              <a:t>2^63 -1</a:t>
            </a:r>
            <a:r>
              <a:rPr lang="en-US" sz="2200" dirty="0">
                <a:solidFill>
                  <a:srgbClr val="000000"/>
                </a:solidFill>
                <a:latin typeface="Calibri" panose="020F0502020204030204" pitchFamily="34" charset="0"/>
              </a:rPr>
              <a:t>);</a:t>
            </a:r>
            <a:endParaRPr sz="2200" dirty="0">
              <a:latin typeface="Calibri" panose="020F0502020204030204" pitchFamily="34" charset="0"/>
            </a:endParaRPr>
          </a:p>
          <a:p>
            <a:pPr>
              <a:buFont typeface="Calibri"/>
              <a:buChar char="-"/>
            </a:pPr>
            <a:r>
              <a:rPr lang="en-US" sz="2200" dirty="0">
                <a:solidFill>
                  <a:srgbClr val="000000"/>
                </a:solidFill>
                <a:latin typeface="Calibri" panose="020F0502020204030204" pitchFamily="34" charset="0"/>
              </a:rPr>
              <a:t>Float (single-precision 32-bit);</a:t>
            </a:r>
            <a:endParaRPr sz="2200" dirty="0">
              <a:latin typeface="Calibri" panose="020F0502020204030204" pitchFamily="34" charset="0"/>
            </a:endParaRPr>
          </a:p>
          <a:p>
            <a:pPr>
              <a:buFont typeface="Calibri"/>
              <a:buChar char="-"/>
            </a:pPr>
            <a:r>
              <a:rPr lang="en-US" sz="2200" dirty="0">
                <a:solidFill>
                  <a:srgbClr val="000000"/>
                </a:solidFill>
                <a:latin typeface="Calibri" panose="020F0502020204030204" pitchFamily="34" charset="0"/>
              </a:rPr>
              <a:t>Double (single-precision 32-bit);</a:t>
            </a:r>
            <a:endParaRPr sz="2200" dirty="0">
              <a:latin typeface="Calibri" panose="020F0502020204030204" pitchFamily="34" charset="0"/>
            </a:endParaRPr>
          </a:p>
          <a:p>
            <a:pPr>
              <a:buFont typeface="Calibri"/>
              <a:buChar char="-"/>
            </a:pPr>
            <a:r>
              <a:rPr lang="en-US" sz="2200" dirty="0">
                <a:solidFill>
                  <a:srgbClr val="000000"/>
                </a:solidFill>
                <a:latin typeface="Calibri" panose="020F0502020204030204" pitchFamily="34" charset="0"/>
              </a:rPr>
              <a:t>Boolean (true or false);</a:t>
            </a:r>
            <a:endParaRPr sz="2200" dirty="0">
              <a:latin typeface="Calibri" panose="020F0502020204030204" pitchFamily="34" charset="0"/>
            </a:endParaRPr>
          </a:p>
          <a:p>
            <a:pPr>
              <a:buFont typeface="Calibri"/>
              <a:buChar char="-"/>
            </a:pPr>
            <a:r>
              <a:rPr lang="en-US" sz="2200" dirty="0">
                <a:solidFill>
                  <a:srgbClr val="000000"/>
                </a:solidFill>
                <a:latin typeface="Calibri" panose="020F0502020204030204" pitchFamily="34" charset="0"/>
              </a:rPr>
              <a:t>Char (16-bit Unicode character);</a:t>
            </a:r>
            <a:endParaRPr sz="2200" dirty="0">
              <a:latin typeface="Calibri" panose="020F0502020204030204" pitchFamily="34" charset="0"/>
            </a:endParaRPr>
          </a:p>
        </p:txBody>
      </p:sp>
      <p:sp>
        <p:nvSpPr>
          <p:cNvPr id="50" name="TextShape 3"/>
          <p:cNvSpPr txBox="1"/>
          <p:nvPr/>
        </p:nvSpPr>
        <p:spPr>
          <a:xfrm>
            <a:off x="4648320" y="1600200"/>
            <a:ext cx="4038480" cy="4525920"/>
          </a:xfrm>
          <a:prstGeom prst="rect">
            <a:avLst/>
          </a:prstGeom>
        </p:spPr>
        <p:txBody>
          <a:bodyPr/>
          <a:lstStyle/>
          <a:p>
            <a:pPr>
              <a:buFont typeface="Wingdings" charset="2"/>
              <a:buChar char=""/>
            </a:pPr>
            <a:r>
              <a:rPr lang="en-US" sz="2600" dirty="0">
                <a:solidFill>
                  <a:srgbClr val="000000"/>
                </a:solidFill>
                <a:latin typeface="Calibri" panose="020F0502020204030204" pitchFamily="34" charset="0"/>
              </a:rPr>
              <a:t>Reference/Object Data Types</a:t>
            </a:r>
            <a:endParaRPr dirty="0">
              <a:latin typeface="Calibri" panose="020F0502020204030204" pitchFamily="34" charset="0"/>
            </a:endParaRPr>
          </a:p>
          <a:p>
            <a:pPr>
              <a:buFont typeface="Calibri"/>
              <a:buChar char="-"/>
            </a:pPr>
            <a:r>
              <a:rPr lang="en-US" sz="2200" dirty="0">
                <a:solidFill>
                  <a:srgbClr val="000000"/>
                </a:solidFill>
                <a:latin typeface="Calibri" panose="020F0502020204030204" pitchFamily="34" charset="0"/>
              </a:rPr>
              <a:t>Using defined constructors of classes</a:t>
            </a:r>
            <a:endParaRPr dirty="0">
              <a:latin typeface="Calibri" panose="020F0502020204030204" pitchFamily="34" charset="0"/>
            </a:endParaRPr>
          </a:p>
          <a:p>
            <a:pPr>
              <a:buFont typeface="Calibri"/>
              <a:buChar char="-"/>
            </a:pPr>
            <a:r>
              <a:rPr lang="en-US" sz="2200" dirty="0">
                <a:solidFill>
                  <a:srgbClr val="000000"/>
                </a:solidFill>
                <a:latin typeface="Calibri" panose="020F0502020204030204" pitchFamily="34" charset="0"/>
              </a:rPr>
              <a:t>Reference data type</a:t>
            </a:r>
            <a:endParaRPr dirty="0">
              <a:latin typeface="Calibri" panose="020F0502020204030204" pitchFamily="34" charset="0"/>
            </a:endParaRPr>
          </a:p>
          <a:p>
            <a:pPr>
              <a:buFont typeface="Calibri"/>
              <a:buChar char="-"/>
            </a:pPr>
            <a:r>
              <a:rPr lang="en-US" sz="2200" dirty="0">
                <a:solidFill>
                  <a:srgbClr val="000000"/>
                </a:solidFill>
                <a:latin typeface="Calibri" panose="020F0502020204030204" pitchFamily="34" charset="0"/>
              </a:rPr>
              <a:t>Default value of any reference variable is null</a:t>
            </a:r>
            <a:endParaRPr dirty="0">
              <a:latin typeface="Calibri" panose="020F0502020204030204" pitchFamily="34" charset="0"/>
            </a:endParaRPr>
          </a:p>
          <a:p>
            <a:pPr>
              <a:buFont typeface="Calibri"/>
              <a:buChar char="-"/>
            </a:pPr>
            <a:r>
              <a:rPr lang="en-US" sz="2200" dirty="0">
                <a:solidFill>
                  <a:srgbClr val="000000"/>
                </a:solidFill>
                <a:latin typeface="Calibri" panose="020F0502020204030204" pitchFamily="34" charset="0"/>
              </a:rPr>
              <a:t>refer to any object of the declared type or any compatible type</a:t>
            </a:r>
            <a:endParaRPr dirty="0">
              <a:latin typeface="Calibri" panose="020F0502020204030204" pitchFamily="34" charset="0"/>
            </a:endParaRPr>
          </a:p>
          <a:p>
            <a:pPr>
              <a:buFont typeface="Calibri"/>
              <a:buChar char="-"/>
            </a:pPr>
            <a:r>
              <a:rPr lang="en-US" sz="1900" dirty="0">
                <a:solidFill>
                  <a:srgbClr val="000000"/>
                </a:solidFill>
                <a:latin typeface="Calibri" panose="020F0502020204030204" pitchFamily="34" charset="0"/>
              </a:rPr>
              <a:t>Animal </a:t>
            </a:r>
            <a:r>
              <a:rPr lang="en-US" sz="1900" dirty="0" err="1">
                <a:solidFill>
                  <a:srgbClr val="000000"/>
                </a:solidFill>
                <a:latin typeface="Calibri" panose="020F0502020204030204" pitchFamily="34" charset="0"/>
              </a:rPr>
              <a:t>animal</a:t>
            </a:r>
            <a:r>
              <a:rPr lang="en-US" sz="1900" dirty="0">
                <a:solidFill>
                  <a:srgbClr val="000000"/>
                </a:solidFill>
                <a:latin typeface="Calibri" panose="020F0502020204030204" pitchFamily="34" charset="0"/>
              </a:rPr>
              <a:t> = new Animal("giraffe");</a:t>
            </a:r>
            <a:endParaRPr dirty="0">
              <a:latin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457200" y="274320"/>
            <a:ext cx="8229600" cy="1143000"/>
          </a:xfrm>
          <a:prstGeom prst="rect">
            <a:avLst/>
          </a:prstGeom>
        </p:spPr>
        <p:txBody>
          <a:bodyPr anchor="ctr"/>
          <a:lstStyle/>
          <a:p>
            <a:pPr algn="ctr"/>
            <a:r>
              <a:rPr lang="en-US" sz="3600" dirty="0">
                <a:latin typeface="Calibri" panose="020F0502020204030204" pitchFamily="34" charset="0"/>
              </a:rPr>
              <a:t>Java Access Modifiers</a:t>
            </a:r>
            <a:endParaRPr sz="3600" dirty="0">
              <a:latin typeface="Calibri" panose="020F0502020204030204" pitchFamily="34" charset="0"/>
            </a:endParaRPr>
          </a:p>
        </p:txBody>
      </p:sp>
      <p:sp>
        <p:nvSpPr>
          <p:cNvPr id="52" name="TextShape 2"/>
          <p:cNvSpPr txBox="1"/>
          <p:nvPr/>
        </p:nvSpPr>
        <p:spPr>
          <a:xfrm>
            <a:off x="539280" y="1413000"/>
            <a:ext cx="8209080" cy="4968720"/>
          </a:xfrm>
          <a:prstGeom prst="rect">
            <a:avLst/>
          </a:prstGeom>
        </p:spPr>
        <p:txBody>
          <a:bodyPr/>
          <a:lstStyle/>
          <a:p>
            <a:pPr>
              <a:buFont typeface="Wingdings" charset="2"/>
              <a:buChar char=""/>
            </a:pPr>
            <a:r>
              <a:rPr lang="en-US" sz="2400" dirty="0">
                <a:latin typeface="Calibri" panose="020F0502020204030204" pitchFamily="34" charset="0"/>
              </a:rPr>
              <a:t>Visible to the package. the default. No modifiers are needed.</a:t>
            </a:r>
            <a:endParaRPr sz="2400" dirty="0">
              <a:latin typeface="Calibri" panose="020F0502020204030204" pitchFamily="34" charset="0"/>
            </a:endParaRPr>
          </a:p>
          <a:p>
            <a:pPr>
              <a:buFont typeface="Wingdings" charset="2"/>
              <a:buChar char=""/>
            </a:pPr>
            <a:r>
              <a:rPr lang="en-US" sz="2400" dirty="0">
                <a:latin typeface="Calibri" panose="020F0502020204030204" pitchFamily="34" charset="0"/>
              </a:rPr>
              <a:t>Visible to the class only (private).</a:t>
            </a:r>
            <a:endParaRPr sz="2400" dirty="0">
              <a:latin typeface="Calibri" panose="020F0502020204030204" pitchFamily="34" charset="0"/>
            </a:endParaRPr>
          </a:p>
          <a:p>
            <a:pPr>
              <a:buFont typeface="Wingdings" charset="2"/>
              <a:buChar char=""/>
            </a:pPr>
            <a:r>
              <a:rPr lang="en-US" sz="2400" dirty="0">
                <a:latin typeface="Calibri" panose="020F0502020204030204" pitchFamily="34" charset="0"/>
              </a:rPr>
              <a:t>Visible to the world (public).</a:t>
            </a:r>
            <a:endParaRPr sz="2400" dirty="0">
              <a:latin typeface="Calibri" panose="020F0502020204030204" pitchFamily="34" charset="0"/>
            </a:endParaRPr>
          </a:p>
          <a:p>
            <a:pPr>
              <a:buFont typeface="Wingdings" charset="2"/>
              <a:buChar char=""/>
            </a:pPr>
            <a:r>
              <a:rPr lang="en-US" sz="2400" dirty="0">
                <a:latin typeface="Calibri" panose="020F0502020204030204" pitchFamily="34" charset="0"/>
              </a:rPr>
              <a:t>Visible to the package and all subclasses (protected)</a:t>
            </a:r>
            <a:endParaRPr sz="2400" dirty="0">
              <a:latin typeface="Calibri" panose="020F0502020204030204" pitchFamily="34" charset="0"/>
            </a:endParaRPr>
          </a:p>
          <a:p>
            <a:pPr>
              <a:buFont typeface="Arial"/>
              <a:buChar char="•"/>
            </a:pPr>
            <a:endParaRPr dirty="0"/>
          </a:p>
          <a:p>
            <a:pPr>
              <a:buFont typeface="Arial"/>
              <a:buChar char="•"/>
            </a:pPr>
            <a:endParaRPr dirty="0"/>
          </a:p>
        </p:txBody>
      </p:sp>
      <p:pic>
        <p:nvPicPr>
          <p:cNvPr id="53" name="Picture 3"/>
          <p:cNvPicPr/>
          <p:nvPr/>
        </p:nvPicPr>
        <p:blipFill>
          <a:blip r:embed="rId2"/>
          <a:stretch>
            <a:fillRect/>
          </a:stretch>
        </p:blipFill>
        <p:spPr>
          <a:xfrm>
            <a:off x="1893960" y="3429000"/>
            <a:ext cx="6188040" cy="2475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Shape 1"/>
          <p:cNvSpPr txBox="1"/>
          <p:nvPr/>
        </p:nvSpPr>
        <p:spPr>
          <a:xfrm>
            <a:off x="457200" y="274320"/>
            <a:ext cx="8229600" cy="1143000"/>
          </a:xfrm>
          <a:prstGeom prst="rect">
            <a:avLst/>
          </a:prstGeom>
        </p:spPr>
        <p:txBody>
          <a:bodyPr anchor="ctr"/>
          <a:lstStyle/>
          <a:p>
            <a:pPr algn="ctr"/>
            <a:r>
              <a:rPr lang="en-US" sz="3600" dirty="0">
                <a:latin typeface="Calibri" panose="020F0502020204030204" pitchFamily="34" charset="0"/>
              </a:rPr>
              <a:t>Default Access Modifier</a:t>
            </a:r>
            <a:r>
              <a:rPr lang="en-US" dirty="0"/>
              <a:t> </a:t>
            </a:r>
            <a:endParaRPr dirty="0"/>
          </a:p>
        </p:txBody>
      </p:sp>
      <p:sp>
        <p:nvSpPr>
          <p:cNvPr id="55" name="TextShape 2"/>
          <p:cNvSpPr txBox="1"/>
          <p:nvPr/>
        </p:nvSpPr>
        <p:spPr>
          <a:xfrm>
            <a:off x="755640" y="1557360"/>
            <a:ext cx="7786800" cy="4424400"/>
          </a:xfrm>
          <a:prstGeom prst="rect">
            <a:avLst/>
          </a:prstGeom>
        </p:spPr>
        <p:txBody>
          <a:bodyPr/>
          <a:lstStyle/>
          <a:p>
            <a:r>
              <a:rPr lang="en-US" sz="2000" dirty="0" smtClean="0">
                <a:latin typeface="Calibri" panose="020F0502020204030204" pitchFamily="34" charset="0"/>
              </a:rPr>
              <a:t>Default </a:t>
            </a:r>
            <a:r>
              <a:rPr lang="en-US" sz="2000" dirty="0">
                <a:latin typeface="Calibri" panose="020F0502020204030204" pitchFamily="34" charset="0"/>
              </a:rPr>
              <a:t>access modifier means we do not explicitly declare an access modifier for a class, field, method, etc. A variable or method declared without any access control modifier is available to any other class in the same package. The fields in an interface are implicitly public static final and the methods in an interface are by default public.</a:t>
            </a:r>
            <a:endParaRPr dirty="0">
              <a:latin typeface="Calibri" panose="020F0502020204030204" pitchFamily="34" charset="0"/>
            </a:endParaRPr>
          </a:p>
          <a:p>
            <a:pPr>
              <a:buFont typeface="Arial"/>
              <a:buChar char="•"/>
            </a:pPr>
            <a:endParaRPr dirty="0"/>
          </a:p>
          <a:p>
            <a:pPr>
              <a:buFont typeface="Arial"/>
              <a:buChar char="•"/>
            </a:pPr>
            <a:endParaRPr dirty="0"/>
          </a:p>
        </p:txBody>
      </p:sp>
      <p:pic>
        <p:nvPicPr>
          <p:cNvPr id="56" name="Picture 2"/>
          <p:cNvPicPr/>
          <p:nvPr/>
        </p:nvPicPr>
        <p:blipFill>
          <a:blip r:embed="rId2"/>
          <a:stretch>
            <a:fillRect/>
          </a:stretch>
        </p:blipFill>
        <p:spPr>
          <a:xfrm>
            <a:off x="1835280" y="3429000"/>
            <a:ext cx="5778360" cy="224172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457200" y="274320"/>
            <a:ext cx="8229600" cy="1143000"/>
          </a:xfrm>
          <a:prstGeom prst="rect">
            <a:avLst/>
          </a:prstGeom>
        </p:spPr>
        <p:txBody>
          <a:bodyPr anchor="ctr"/>
          <a:lstStyle/>
          <a:p>
            <a:pPr algn="ctr"/>
            <a:r>
              <a:rPr lang="en-US" sz="3600" dirty="0">
                <a:latin typeface="Calibri" panose="020F0502020204030204" pitchFamily="34" charset="0"/>
              </a:rPr>
              <a:t>Private Access </a:t>
            </a:r>
            <a:r>
              <a:rPr lang="en-US" sz="3600" dirty="0" smtClean="0">
                <a:latin typeface="Calibri" panose="020F0502020204030204" pitchFamily="34" charset="0"/>
              </a:rPr>
              <a:t>Modifier</a:t>
            </a:r>
            <a:r>
              <a:rPr lang="en-US" dirty="0"/>
              <a:t> </a:t>
            </a:r>
            <a:endParaRPr dirty="0"/>
          </a:p>
        </p:txBody>
      </p:sp>
      <p:sp>
        <p:nvSpPr>
          <p:cNvPr id="58" name="TextShape 2"/>
          <p:cNvSpPr txBox="1"/>
          <p:nvPr/>
        </p:nvSpPr>
        <p:spPr>
          <a:xfrm>
            <a:off x="576000" y="1417320"/>
            <a:ext cx="8352000" cy="5206680"/>
          </a:xfrm>
          <a:prstGeom prst="rect">
            <a:avLst/>
          </a:prstGeom>
        </p:spPr>
        <p:txBody>
          <a:bodyPr/>
          <a:lstStyle/>
          <a:p>
            <a:pPr marL="342900" indent="-342900">
              <a:buFont typeface="Wingdings" panose="05000000000000000000" pitchFamily="2" charset="2"/>
              <a:buChar char="ü"/>
            </a:pPr>
            <a:r>
              <a:rPr lang="en-US" sz="2000" dirty="0" smtClean="0"/>
              <a:t> </a:t>
            </a:r>
            <a:r>
              <a:rPr lang="en-US" sz="2000" dirty="0" smtClean="0">
                <a:latin typeface="Calibri" panose="020F0502020204030204" pitchFamily="34" charset="0"/>
              </a:rPr>
              <a:t>Methods</a:t>
            </a:r>
            <a:r>
              <a:rPr lang="en-US" sz="2000" dirty="0">
                <a:latin typeface="Calibri" panose="020F0502020204030204" pitchFamily="34" charset="0"/>
              </a:rPr>
              <a:t>, Variables and Constructors that are declared private can only be accessed within the declared class itself.</a:t>
            </a:r>
            <a:endParaRPr dirty="0">
              <a:latin typeface="Calibri" panose="020F0502020204030204" pitchFamily="34" charset="0"/>
            </a:endParaRPr>
          </a:p>
          <a:p>
            <a:pPr marL="342900" indent="-342900">
              <a:buFont typeface="Wingdings" panose="05000000000000000000" pitchFamily="2" charset="2"/>
              <a:buChar char="ü"/>
            </a:pPr>
            <a:r>
              <a:rPr lang="en-US" sz="2000" dirty="0">
                <a:latin typeface="Calibri" panose="020F0502020204030204" pitchFamily="34" charset="0"/>
              </a:rPr>
              <a:t>Class and interfaces cannot be private.</a:t>
            </a:r>
            <a:endParaRPr dirty="0">
              <a:latin typeface="Calibri" panose="020F0502020204030204" pitchFamily="34" charset="0"/>
            </a:endParaRPr>
          </a:p>
          <a:p>
            <a:pPr marL="342900" indent="-342900">
              <a:buFont typeface="Wingdings" panose="05000000000000000000" pitchFamily="2" charset="2"/>
              <a:buChar char="ü"/>
            </a:pPr>
            <a:r>
              <a:rPr lang="en-US" sz="2000" dirty="0">
                <a:latin typeface="Calibri" panose="020F0502020204030204" pitchFamily="34" charset="0"/>
              </a:rPr>
              <a:t>Variables that are declared private can be accessed outside the class if public getter methods are present in the class.</a:t>
            </a:r>
            <a:endParaRPr dirty="0">
              <a:latin typeface="Calibri" panose="020F0502020204030204" pitchFamily="34" charset="0"/>
            </a:endParaRPr>
          </a:p>
          <a:p>
            <a:pPr marL="342900" indent="-342900">
              <a:buFont typeface="Wingdings" panose="05000000000000000000" pitchFamily="2" charset="2"/>
              <a:buChar char="ü"/>
            </a:pPr>
            <a:r>
              <a:rPr lang="en-US" sz="2000" dirty="0">
                <a:latin typeface="Calibri" panose="020F0502020204030204" pitchFamily="34" charset="0"/>
              </a:rPr>
              <a:t>Using the private modifier is the main way that an object encapsulates itself and hide data from the outside world.</a:t>
            </a:r>
            <a:endParaRPr dirty="0">
              <a:latin typeface="Calibri" panose="020F0502020204030204" pitchFamily="34" charset="0"/>
            </a:endParaRPr>
          </a:p>
          <a:p>
            <a:pPr>
              <a:buFont typeface="Arial"/>
              <a:buChar char="•"/>
            </a:pPr>
            <a:endParaRPr dirty="0"/>
          </a:p>
          <a:p>
            <a:pPr>
              <a:buFont typeface="Arial"/>
              <a:buChar char="•"/>
            </a:pPr>
            <a:endParaRPr dirty="0"/>
          </a:p>
          <a:p>
            <a:pPr>
              <a:buFont typeface="Arial"/>
              <a:buChar char="•"/>
            </a:pPr>
            <a:endParaRPr dirty="0"/>
          </a:p>
        </p:txBody>
      </p:sp>
      <p:pic>
        <p:nvPicPr>
          <p:cNvPr id="59" name="Рисунок 58"/>
          <p:cNvPicPr/>
          <p:nvPr/>
        </p:nvPicPr>
        <p:blipFill>
          <a:blip r:embed="rId2"/>
          <a:stretch>
            <a:fillRect/>
          </a:stretch>
        </p:blipFill>
        <p:spPr>
          <a:xfrm>
            <a:off x="4755204" y="3645024"/>
            <a:ext cx="3314520" cy="2800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Shape 1"/>
          <p:cNvSpPr txBox="1"/>
          <p:nvPr/>
        </p:nvSpPr>
        <p:spPr>
          <a:xfrm>
            <a:off x="457200" y="274320"/>
            <a:ext cx="8229600" cy="1143000"/>
          </a:xfrm>
          <a:prstGeom prst="rect">
            <a:avLst/>
          </a:prstGeom>
        </p:spPr>
        <p:txBody>
          <a:bodyPr anchor="ctr"/>
          <a:lstStyle/>
          <a:p>
            <a:pPr algn="ctr"/>
            <a:r>
              <a:rPr lang="en-US" sz="3600" dirty="0">
                <a:latin typeface="Calibri" panose="020F0502020204030204" pitchFamily="34" charset="0"/>
              </a:rPr>
              <a:t>Public Access </a:t>
            </a:r>
            <a:r>
              <a:rPr lang="en-US" sz="3600" dirty="0" smtClean="0">
                <a:latin typeface="Calibri" panose="020F0502020204030204" pitchFamily="34" charset="0"/>
              </a:rPr>
              <a:t>Modifier</a:t>
            </a:r>
            <a:r>
              <a:rPr lang="en-US" dirty="0"/>
              <a:t> </a:t>
            </a:r>
            <a:endParaRPr dirty="0"/>
          </a:p>
        </p:txBody>
      </p:sp>
      <p:sp>
        <p:nvSpPr>
          <p:cNvPr id="61" name="TextShape 2"/>
          <p:cNvSpPr txBox="1"/>
          <p:nvPr/>
        </p:nvSpPr>
        <p:spPr>
          <a:xfrm>
            <a:off x="755640" y="1557360"/>
            <a:ext cx="7786800" cy="4424400"/>
          </a:xfrm>
          <a:prstGeom prst="rect">
            <a:avLst/>
          </a:prstGeom>
        </p:spPr>
        <p:txBody>
          <a:bodyPr/>
          <a:lstStyle/>
          <a:p>
            <a:pPr marL="342900" indent="-342900">
              <a:buFont typeface="Wingdings" panose="05000000000000000000" pitchFamily="2" charset="2"/>
              <a:buChar char="ü"/>
            </a:pPr>
            <a:r>
              <a:rPr lang="en-US" sz="2200" dirty="0">
                <a:latin typeface="Calibri" panose="020F0502020204030204" pitchFamily="34" charset="0"/>
              </a:rPr>
              <a:t>A class, method, constructor, interface </a:t>
            </a:r>
            <a:r>
              <a:rPr lang="en-US" sz="2200" dirty="0" err="1">
                <a:latin typeface="Calibri" panose="020F0502020204030204" pitchFamily="34" charset="0"/>
              </a:rPr>
              <a:t>etc</a:t>
            </a:r>
            <a:r>
              <a:rPr lang="en-US" sz="2200" dirty="0">
                <a:latin typeface="Calibri" panose="020F0502020204030204" pitchFamily="34" charset="0"/>
              </a:rPr>
              <a:t> declared public can be accessed from any other class. Therefore fields, methods, blocks declared inside a public class can be accessed from any class belonging to the Java Universe.</a:t>
            </a:r>
            <a:endParaRPr sz="2200" dirty="0">
              <a:latin typeface="Calibri" panose="020F0502020204030204" pitchFamily="34" charset="0"/>
            </a:endParaRPr>
          </a:p>
          <a:p>
            <a:pPr>
              <a:buFont typeface="Arial"/>
              <a:buChar char="•"/>
            </a:pPr>
            <a:endParaRPr dirty="0"/>
          </a:p>
          <a:p>
            <a:pPr>
              <a:buFont typeface="Arial"/>
              <a:buChar char="•"/>
            </a:pPr>
            <a:endParaRPr dirty="0"/>
          </a:p>
          <a:p>
            <a:pPr>
              <a:buFont typeface="Arial"/>
              <a:buChar char="•"/>
            </a:pPr>
            <a:endParaRPr dirty="0"/>
          </a:p>
        </p:txBody>
      </p:sp>
      <p:pic>
        <p:nvPicPr>
          <p:cNvPr id="62" name="Рисунок 61"/>
          <p:cNvPicPr/>
          <p:nvPr/>
        </p:nvPicPr>
        <p:blipFill>
          <a:blip r:embed="rId2"/>
          <a:stretch>
            <a:fillRect/>
          </a:stretch>
        </p:blipFill>
        <p:spPr>
          <a:xfrm>
            <a:off x="1800000" y="3600000"/>
            <a:ext cx="4968000" cy="1296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1225</Words>
  <Application>Microsoft Office PowerPoint</Application>
  <PresentationFormat>Экран (4:3)</PresentationFormat>
  <Paragraphs>138</Paragraphs>
  <Slides>18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18</vt:i4>
      </vt:variant>
    </vt:vector>
  </HeadingPairs>
  <TitlesOfParts>
    <vt:vector size="19" baseType="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Зуев Даниил Игоревич</dc:creator>
  <cp:lastModifiedBy>Зуев Даниил Игоревич</cp:lastModifiedBy>
  <cp:revision>5</cp:revision>
  <dcterms:modified xsi:type="dcterms:W3CDTF">2016-05-18T07:10:36Z</dcterms:modified>
</cp:coreProperties>
</file>