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57" r:id="rId3"/>
    <p:sldId id="274" r:id="rId4"/>
    <p:sldId id="262" r:id="rId5"/>
    <p:sldId id="258" r:id="rId6"/>
    <p:sldId id="267" r:id="rId7"/>
    <p:sldId id="268" r:id="rId8"/>
    <p:sldId id="269" r:id="rId9"/>
    <p:sldId id="270" r:id="rId10"/>
    <p:sldId id="272" r:id="rId11"/>
    <p:sldId id="259" r:id="rId12"/>
    <p:sldId id="263" r:id="rId13"/>
    <p:sldId id="271" r:id="rId14"/>
    <p:sldId id="264" r:id="rId15"/>
    <p:sldId id="266" r:id="rId16"/>
    <p:sldId id="260" r:id="rId17"/>
    <p:sldId id="26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0" autoAdjust="0"/>
    <p:restoredTop sz="77852" autoAdjust="0"/>
  </p:normalViewPr>
  <p:slideViewPr>
    <p:cSldViewPr snapToGrid="0">
      <p:cViewPr varScale="1">
        <p:scale>
          <a:sx n="62" d="100"/>
          <a:sy n="62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647C9-1843-4622-876B-08FEF839EF28}" type="datetimeFigureOut">
              <a:rPr lang="en-PH" smtClean="0"/>
              <a:t>10/21/2017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9040D-8921-46AD-BFCC-D1A0965BA31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2617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dirty="0" err="1" smtClean="0"/>
              <a:t>Merch</a:t>
            </a:r>
            <a:r>
              <a:rPr lang="en-PH" dirty="0" smtClean="0"/>
              <a:t>-Ent is currently selling collectibles and personalized T-shirt products online through its </a:t>
            </a:r>
            <a:r>
              <a:rPr lang="en-PH" dirty="0" err="1" smtClean="0"/>
              <a:t>Wix</a:t>
            </a:r>
            <a:r>
              <a:rPr lang="en-PH" dirty="0" smtClean="0"/>
              <a:t> e-commerce store with market penetration and</a:t>
            </a:r>
            <a:r>
              <a:rPr lang="en-PH" baseline="0" dirty="0" smtClean="0"/>
              <a:t> </a:t>
            </a:r>
            <a:r>
              <a:rPr lang="en-PH" dirty="0" smtClean="0"/>
              <a:t>shipping primarily in the Philippines. Listed below are the objectives of the company: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9040D-8921-46AD-BFCC-D1A0965BA31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4986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sz="1200" dirty="0" smtClean="0"/>
              <a:t>Marketing research is all about falling into decisions</a:t>
            </a:r>
            <a:r>
              <a:rPr lang="en-PH" sz="1200" baseline="0" dirty="0" smtClean="0"/>
              <a:t> and it </a:t>
            </a:r>
            <a:r>
              <a:rPr lang="en-PH" sz="1200" dirty="0" smtClean="0"/>
              <a:t>Involves looking all competition, products, pricing functionality and innovation</a:t>
            </a:r>
            <a:r>
              <a:rPr lang="en-PH" sz="1200" baseline="0" dirty="0" smtClean="0"/>
              <a:t> t</a:t>
            </a:r>
            <a:r>
              <a:rPr lang="en-PH" sz="1200" dirty="0" smtClean="0"/>
              <a:t>hrough secondary data, personal experience, word f mouth, primary market research</a:t>
            </a:r>
          </a:p>
          <a:p>
            <a:endParaRPr lang="en-PH" sz="1200" dirty="0" smtClean="0"/>
          </a:p>
          <a:p>
            <a:r>
              <a:rPr lang="en-PH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mar·ket</a:t>
            </a:r>
            <a:r>
              <a:rPr lang="en-P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PH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re·search</a:t>
            </a:r>
            <a:endParaRPr lang="en-PH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action or activity of gathering information about consumers' needs and preferences.</a:t>
            </a:r>
          </a:p>
          <a:p>
            <a:endParaRPr lang="en-PH" sz="1200" dirty="0" smtClean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9040D-8921-46AD-BFCC-D1A0965BA31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0989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busi·ness</a:t>
            </a:r>
            <a:r>
              <a:rPr lang="en-P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PH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mod·el</a:t>
            </a:r>
            <a:endParaRPr lang="en-PH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PH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design for the successful operation of a business, identifying revenue sources, customer base, products, and details of financing.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9040D-8921-46AD-BFCC-D1A0965BA31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108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C633830-2244-49AE-BC4A-47F415C177C6}" type="datetimeFigureOut">
              <a:rPr lang="en-US" smtClean="0"/>
              <a:pPr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99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EBDF-DB68-47C4-A2C2-5ABEE57C8F74}" type="datetimeFigureOut">
              <a:rPr lang="en-PH" smtClean="0"/>
              <a:t>10/21/2017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25943-99BD-4D7B-9845-9F2A1B450D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548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EBDF-DB68-47C4-A2C2-5ABEE57C8F74}" type="datetimeFigureOut">
              <a:rPr lang="en-PH" smtClean="0"/>
              <a:t>10/21/2017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25943-99BD-4D7B-9845-9F2A1B450D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7847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EBDF-DB68-47C4-A2C2-5ABEE57C8F74}" type="datetimeFigureOut">
              <a:rPr lang="en-PH" smtClean="0"/>
              <a:t>10/21/2017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25943-99BD-4D7B-9845-9F2A1B450D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70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EBDF-DB68-47C4-A2C2-5ABEE57C8F74}" type="datetimeFigureOut">
              <a:rPr lang="en-PH" smtClean="0"/>
              <a:t>10/21/2017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25943-99BD-4D7B-9845-9F2A1B450D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3287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EBDF-DB68-47C4-A2C2-5ABEE57C8F74}" type="datetimeFigureOut">
              <a:rPr lang="en-PH" smtClean="0"/>
              <a:t>10/21/2017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25943-99BD-4D7B-9845-9F2A1B450D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3456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EBDF-DB68-47C4-A2C2-5ABEE57C8F74}" type="datetimeFigureOut">
              <a:rPr lang="en-PH" smtClean="0"/>
              <a:t>10/21/2017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25943-99BD-4D7B-9845-9F2A1B450D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939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EBDF-DB68-47C4-A2C2-5ABEE57C8F74}" type="datetimeFigureOut">
              <a:rPr lang="en-PH" smtClean="0"/>
              <a:t>10/21/2017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25943-99BD-4D7B-9845-9F2A1B450D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0382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EBDF-DB68-47C4-A2C2-5ABEE57C8F74}" type="datetimeFigureOut">
              <a:rPr lang="en-PH" smtClean="0"/>
              <a:t>10/21/2017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25943-99BD-4D7B-9845-9F2A1B450D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895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EBDF-DB68-47C4-A2C2-5ABEE57C8F74}" type="datetimeFigureOut">
              <a:rPr lang="en-PH" smtClean="0"/>
              <a:t>10/21/2017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25943-99BD-4D7B-9845-9F2A1B450D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028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5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EBDF-DB68-47C4-A2C2-5ABEE57C8F74}" type="datetimeFigureOut">
              <a:rPr lang="en-PH" smtClean="0"/>
              <a:t>10/21/2017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25943-99BD-4D7B-9845-9F2A1B450D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904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EBDF-DB68-47C4-A2C2-5ABEE57C8F74}" type="datetimeFigureOut">
              <a:rPr lang="en-PH" smtClean="0"/>
              <a:t>10/21/2017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25943-99BD-4D7B-9845-9F2A1B450D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801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EBDF-DB68-47C4-A2C2-5ABEE57C8F74}" type="datetimeFigureOut">
              <a:rPr lang="en-PH" smtClean="0"/>
              <a:t>10/21/2017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25943-99BD-4D7B-9845-9F2A1B450D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145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9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EBDF-DB68-47C4-A2C2-5ABEE57C8F74}" type="datetimeFigureOut">
              <a:rPr lang="en-PH" smtClean="0"/>
              <a:t>10/21/2017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25943-99BD-4D7B-9845-9F2A1B450D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45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EBDF-DB68-47C4-A2C2-5ABEE57C8F74}" type="datetimeFigureOut">
              <a:rPr lang="en-PH" smtClean="0"/>
              <a:t>10/21/2017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25943-99BD-4D7B-9845-9F2A1B450D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43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96EBDF-DB68-47C4-A2C2-5ABEE57C8F74}" type="datetimeFigureOut">
              <a:rPr lang="en-PH" smtClean="0"/>
              <a:t>10/21/2017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325943-99BD-4D7B-9845-9F2A1B450D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4954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700" y="1462736"/>
            <a:ext cx="10972800" cy="2043684"/>
          </a:xfrm>
        </p:spPr>
        <p:txBody>
          <a:bodyPr>
            <a:normAutofit/>
          </a:bodyPr>
          <a:lstStyle/>
          <a:p>
            <a:r>
              <a:rPr lang="en-PH" sz="11500" dirty="0" err="1" smtClean="0">
                <a:latin typeface="Berlin Sans FB" panose="020E0602020502020306" pitchFamily="34" charset="0"/>
              </a:rPr>
              <a:t>Merch</a:t>
            </a:r>
            <a:r>
              <a:rPr lang="en-PH" sz="11500" dirty="0" smtClean="0">
                <a:latin typeface="Berlin Sans FB" panose="020E0602020502020306" pitchFamily="34" charset="0"/>
              </a:rPr>
              <a:t>-Ent</a:t>
            </a:r>
            <a:endParaRPr lang="en-PH" sz="11500" dirty="0">
              <a:latin typeface="Berlin Sans FB" panose="020E06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300" y="4385732"/>
            <a:ext cx="7616825" cy="1405467"/>
          </a:xfrm>
        </p:spPr>
        <p:txBody>
          <a:bodyPr/>
          <a:lstStyle/>
          <a:p>
            <a:r>
              <a:rPr lang="en-PH" dirty="0" smtClean="0"/>
              <a:t>Rico </a:t>
            </a:r>
            <a:r>
              <a:rPr lang="en-PH" dirty="0" err="1" smtClean="0"/>
              <a:t>custodio</a:t>
            </a:r>
            <a:r>
              <a:rPr lang="en-PH" dirty="0" smtClean="0"/>
              <a:t> * </a:t>
            </a:r>
            <a:r>
              <a:rPr lang="en-PH" dirty="0" err="1" smtClean="0"/>
              <a:t>dan</a:t>
            </a:r>
            <a:r>
              <a:rPr lang="en-PH" dirty="0" smtClean="0"/>
              <a:t> </a:t>
            </a:r>
            <a:r>
              <a:rPr lang="en-PH" dirty="0" err="1" smtClean="0"/>
              <a:t>avery</a:t>
            </a:r>
            <a:r>
              <a:rPr lang="en-PH" dirty="0" smtClean="0"/>
              <a:t> </a:t>
            </a:r>
            <a:r>
              <a:rPr lang="en-PH" dirty="0" err="1" smtClean="0"/>
              <a:t>loayon</a:t>
            </a:r>
            <a:r>
              <a:rPr lang="en-PH" dirty="0" smtClean="0"/>
              <a:t> * michaela Aranas * Jerome </a:t>
            </a:r>
            <a:r>
              <a:rPr lang="en-PH" dirty="0" err="1" smtClean="0"/>
              <a:t>Boado</a:t>
            </a:r>
            <a:endParaRPr lang="en-PH" dirty="0" smtClean="0"/>
          </a:p>
          <a:p>
            <a:r>
              <a:rPr lang="en-PH" dirty="0" smtClean="0"/>
              <a:t>III - BSIS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9" r="16674"/>
          <a:stretch/>
        </p:blipFill>
        <p:spPr>
          <a:xfrm>
            <a:off x="1422400" y="1339852"/>
            <a:ext cx="1907088" cy="280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2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1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19100"/>
            <a:ext cx="10131425" cy="1456267"/>
          </a:xfrm>
        </p:spPr>
        <p:txBody>
          <a:bodyPr/>
          <a:lstStyle/>
          <a:p>
            <a:r>
              <a:rPr lang="en-PH" dirty="0" smtClean="0">
                <a:latin typeface="Berlin Sans FB" panose="020E0602020502020306" pitchFamily="34" charset="0"/>
              </a:rPr>
              <a:t>TARGET MARKET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0" y="1346204"/>
            <a:ext cx="10071100" cy="4978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2400" b="1" dirty="0"/>
              <a:t>C</a:t>
            </a:r>
            <a:r>
              <a:rPr lang="en-PH" sz="2400" b="1" dirty="0" smtClean="0"/>
              <a:t>onsumer Segment</a:t>
            </a:r>
            <a:r>
              <a:rPr lang="en-PH" sz="2400" b="1" dirty="0"/>
              <a:t>:</a:t>
            </a:r>
          </a:p>
          <a:p>
            <a:r>
              <a:rPr lang="en-PH" sz="2400" b="1" dirty="0" err="1" smtClean="0">
                <a:solidFill>
                  <a:srgbClr val="92D050"/>
                </a:solidFill>
              </a:rPr>
              <a:t>KDrama</a:t>
            </a:r>
            <a:r>
              <a:rPr lang="en-PH" sz="2400" b="1" dirty="0" smtClean="0">
                <a:solidFill>
                  <a:srgbClr val="92D050"/>
                </a:solidFill>
              </a:rPr>
              <a:t> </a:t>
            </a:r>
            <a:r>
              <a:rPr lang="en-PH" sz="2400" b="1" dirty="0">
                <a:solidFill>
                  <a:srgbClr val="92D050"/>
                </a:solidFill>
              </a:rPr>
              <a:t>and Anime fanatics first target: </a:t>
            </a:r>
            <a:r>
              <a:rPr lang="en-PH" sz="2400" dirty="0"/>
              <a:t>Philippines</a:t>
            </a:r>
          </a:p>
          <a:p>
            <a:r>
              <a:rPr lang="en-PH" sz="2400" b="1" dirty="0" smtClean="0">
                <a:solidFill>
                  <a:srgbClr val="92D050"/>
                </a:solidFill>
              </a:rPr>
              <a:t>Age</a:t>
            </a:r>
            <a:r>
              <a:rPr lang="en-PH" sz="2400" b="1" dirty="0">
                <a:solidFill>
                  <a:srgbClr val="92D050"/>
                </a:solidFill>
              </a:rPr>
              <a:t>:</a:t>
            </a:r>
            <a:r>
              <a:rPr lang="en-PH" sz="2400" dirty="0">
                <a:solidFill>
                  <a:srgbClr val="92D050"/>
                </a:solidFill>
              </a:rPr>
              <a:t> </a:t>
            </a:r>
            <a:r>
              <a:rPr lang="en-PH" sz="2400" dirty="0"/>
              <a:t>15 and above</a:t>
            </a:r>
          </a:p>
          <a:p>
            <a:r>
              <a:rPr lang="en-PH" sz="2400" b="1" dirty="0" smtClean="0">
                <a:solidFill>
                  <a:srgbClr val="92D050"/>
                </a:solidFill>
              </a:rPr>
              <a:t>Gender</a:t>
            </a:r>
            <a:r>
              <a:rPr lang="en-PH" sz="2400" b="1" dirty="0">
                <a:solidFill>
                  <a:srgbClr val="92D050"/>
                </a:solidFill>
              </a:rPr>
              <a:t>:</a:t>
            </a:r>
            <a:r>
              <a:rPr lang="en-PH" sz="2400" dirty="0"/>
              <a:t> Male and Female</a:t>
            </a:r>
          </a:p>
          <a:p>
            <a:r>
              <a:rPr lang="en-PH" sz="2400" b="1" dirty="0" smtClean="0">
                <a:solidFill>
                  <a:srgbClr val="92D050"/>
                </a:solidFill>
              </a:rPr>
              <a:t>Addicted  </a:t>
            </a:r>
            <a:r>
              <a:rPr lang="en-PH" sz="2400" b="1" dirty="0">
                <a:solidFill>
                  <a:srgbClr val="92D050"/>
                </a:solidFill>
              </a:rPr>
              <a:t>to  watching anime, dramas and  playing games:  </a:t>
            </a:r>
            <a:endParaRPr lang="en-PH" sz="2400" b="1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PH" sz="2400" b="1" dirty="0"/>
              <a:t>	</a:t>
            </a:r>
            <a:r>
              <a:rPr lang="en-PH" sz="2400" dirty="0" smtClean="0"/>
              <a:t>They </a:t>
            </a:r>
            <a:r>
              <a:rPr lang="en-PH" sz="2400" dirty="0"/>
              <a:t>always watch and </a:t>
            </a:r>
            <a:r>
              <a:rPr lang="en-PH" sz="2400" dirty="0" smtClean="0"/>
              <a:t>anticipate </a:t>
            </a:r>
            <a:r>
              <a:rPr lang="en-PH" sz="2400" dirty="0" err="1"/>
              <a:t>KDramas</a:t>
            </a:r>
            <a:r>
              <a:rPr lang="en-PH" sz="2400" dirty="0"/>
              <a:t> and </a:t>
            </a:r>
            <a:r>
              <a:rPr lang="en-PH" sz="2400" dirty="0" err="1"/>
              <a:t>animes</a:t>
            </a:r>
            <a:r>
              <a:rPr lang="en-PH" sz="2400" dirty="0"/>
              <a:t>, </a:t>
            </a:r>
            <a:r>
              <a:rPr lang="en-PH" sz="2400" dirty="0" smtClean="0"/>
              <a:t>fans of </a:t>
            </a:r>
            <a:r>
              <a:rPr lang="en-PH" sz="2400" dirty="0" err="1" smtClean="0"/>
              <a:t>KPop</a:t>
            </a:r>
            <a:r>
              <a:rPr lang="en-PH" sz="2400" dirty="0" smtClean="0"/>
              <a:t> </a:t>
            </a:r>
            <a:r>
              <a:rPr lang="en-PH" sz="2400" dirty="0"/>
              <a:t>artists, </a:t>
            </a:r>
            <a:r>
              <a:rPr lang="en-PH" sz="2400" dirty="0" smtClean="0"/>
              <a:t>	and </a:t>
            </a:r>
            <a:r>
              <a:rPr lang="en-PH" sz="2400" dirty="0"/>
              <a:t>they are heavily </a:t>
            </a:r>
            <a:r>
              <a:rPr lang="en-PH" sz="2400" dirty="0" smtClean="0"/>
              <a:t>	playing games</a:t>
            </a:r>
            <a:r>
              <a:rPr lang="en-PH" sz="2400" dirty="0"/>
              <a:t>.</a:t>
            </a:r>
          </a:p>
          <a:p>
            <a:r>
              <a:rPr lang="en-PH" sz="2400" b="1" dirty="0" smtClean="0">
                <a:solidFill>
                  <a:srgbClr val="92D050"/>
                </a:solidFill>
              </a:rPr>
              <a:t>Location</a:t>
            </a:r>
            <a:r>
              <a:rPr lang="en-PH" sz="2400" b="1" dirty="0">
                <a:solidFill>
                  <a:srgbClr val="92D050"/>
                </a:solidFill>
              </a:rPr>
              <a:t>: </a:t>
            </a:r>
            <a:r>
              <a:rPr lang="en-PH" sz="2400" dirty="0"/>
              <a:t>The beachheads for the company will be in </a:t>
            </a:r>
            <a:r>
              <a:rPr lang="en-PH" sz="2400" dirty="0" smtClean="0"/>
              <a:t>Pampanga. However</a:t>
            </a:r>
            <a:r>
              <a:rPr lang="en-PH" sz="2400" dirty="0"/>
              <a:t>, </a:t>
            </a:r>
            <a:r>
              <a:rPr lang="en-PH" sz="2400" dirty="0" smtClean="0"/>
              <a:t>	with the ability  </a:t>
            </a:r>
            <a:r>
              <a:rPr lang="en-PH" sz="2400" dirty="0"/>
              <a:t>to  shop  online,  we’ll </a:t>
            </a:r>
            <a:r>
              <a:rPr lang="en-PH" sz="2400" dirty="0" smtClean="0"/>
              <a:t>heavily  </a:t>
            </a:r>
            <a:r>
              <a:rPr lang="en-PH" sz="2400" dirty="0"/>
              <a:t>promote </a:t>
            </a:r>
            <a:r>
              <a:rPr lang="en-PH" sz="2400" dirty="0" smtClean="0"/>
              <a:t>ourselves  	throughout  </a:t>
            </a:r>
            <a:r>
              <a:rPr lang="en-PH" sz="2400" dirty="0"/>
              <a:t>the  </a:t>
            </a:r>
            <a:r>
              <a:rPr lang="en-PH" sz="2400" dirty="0" smtClean="0"/>
              <a:t>entire Philippines</a:t>
            </a:r>
            <a:r>
              <a:rPr lang="en-PH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006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28" y="391886"/>
            <a:ext cx="10131425" cy="1456267"/>
          </a:xfrm>
        </p:spPr>
        <p:txBody>
          <a:bodyPr/>
          <a:lstStyle/>
          <a:p>
            <a:r>
              <a:rPr lang="en-PH" dirty="0" smtClean="0">
                <a:latin typeface="Berlin Sans FB" panose="020E0602020502020306" pitchFamily="34" charset="0"/>
              </a:rPr>
              <a:t>advertising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715" y="1384302"/>
            <a:ext cx="10131425" cy="1424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2400" dirty="0" smtClean="0"/>
              <a:t>Online advertisements about new offers in other sites.</a:t>
            </a:r>
          </a:p>
          <a:p>
            <a:r>
              <a:rPr lang="en-PH" sz="2400" dirty="0" smtClean="0"/>
              <a:t>E.g. social media sites </a:t>
            </a:r>
            <a:endParaRPr lang="en-PH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7828" y="3072798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dirty="0" smtClean="0">
                <a:latin typeface="Berlin Sans FB" panose="020E0602020502020306" pitchFamily="34" charset="0"/>
              </a:rPr>
              <a:t>community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06715" y="4203706"/>
            <a:ext cx="10131425" cy="1424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PH" sz="2400" dirty="0" smtClean="0"/>
              <a:t>Costumer can give comments about the website, offers, services, complaints and suggestions from the Contact Us section of the website.</a:t>
            </a:r>
          </a:p>
          <a:p>
            <a:pPr marL="0" indent="0">
              <a:buFont typeface="Arial"/>
              <a:buNone/>
            </a:pPr>
            <a:r>
              <a:rPr lang="en-PH" sz="2400" dirty="0" smtClean="0"/>
              <a:t>Then, we can improve our business after analyzing their comments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30719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>
                <a:latin typeface="Berlin Sans FB" panose="020E0602020502020306" pitchFamily="34" charset="0"/>
              </a:rPr>
              <a:t>Brand Differentiation and Value </a:t>
            </a:r>
            <a:r>
              <a:rPr lang="en-PH" dirty="0" smtClean="0">
                <a:latin typeface="Berlin Sans FB" panose="020E0602020502020306" pitchFamily="34" charset="0"/>
              </a:rPr>
              <a:t>Proposition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PH" sz="2400" dirty="0" smtClean="0"/>
              <a:t>Unlike </a:t>
            </a:r>
            <a:r>
              <a:rPr lang="en-PH" sz="2400" dirty="0"/>
              <a:t>our first-mover competitor Comic Alley, who only sell stuff that can be seen </a:t>
            </a:r>
            <a:r>
              <a:rPr lang="en-PH" sz="2400" dirty="0" smtClean="0"/>
              <a:t>in  </a:t>
            </a:r>
            <a:r>
              <a:rPr lang="en-PH" sz="2400" dirty="0"/>
              <a:t>anime, we  offer  more items that can be seen on  </a:t>
            </a:r>
            <a:r>
              <a:rPr lang="en-PH" sz="2400" dirty="0" err="1"/>
              <a:t>KPop</a:t>
            </a:r>
            <a:r>
              <a:rPr lang="en-PH" sz="2400" dirty="0"/>
              <a:t>, </a:t>
            </a:r>
            <a:r>
              <a:rPr lang="en-PH" sz="2400" dirty="0" err="1"/>
              <a:t>KDramas</a:t>
            </a:r>
            <a:r>
              <a:rPr lang="en-PH" sz="2400" dirty="0"/>
              <a:t>,  films,  and games. </a:t>
            </a:r>
            <a:r>
              <a:rPr lang="en-PH" sz="2400" dirty="0" smtClean="0"/>
              <a:t>Our </a:t>
            </a:r>
            <a:r>
              <a:rPr lang="en-PH" sz="2400" dirty="0"/>
              <a:t>plan is to leverage to customers in embracing and expressing their inner </a:t>
            </a:r>
            <a:r>
              <a:rPr lang="en-PH" sz="2400" dirty="0" smtClean="0"/>
              <a:t>geekiness and </a:t>
            </a:r>
            <a:r>
              <a:rPr lang="en-PH" sz="2400" dirty="0"/>
              <a:t>use a marketing strategy that is closely aligned with building personal relationships </a:t>
            </a:r>
            <a:r>
              <a:rPr lang="en-PH" sz="2400" dirty="0" smtClean="0"/>
              <a:t>with </a:t>
            </a:r>
            <a:r>
              <a:rPr lang="en-PH" sz="2400" dirty="0"/>
              <a:t>our target market.  Collectors will be enticed to buy since the  company offers exclusive </a:t>
            </a:r>
            <a:r>
              <a:rPr lang="en-PH" sz="2400" dirty="0" smtClean="0"/>
              <a:t>items</a:t>
            </a:r>
            <a:r>
              <a:rPr lang="en-PH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294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Berlin Sans FB" panose="020E0602020502020306" pitchFamily="34" charset="0"/>
              </a:rPr>
              <a:t>Market research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400" b="1" dirty="0" smtClean="0">
                <a:solidFill>
                  <a:srgbClr val="92D050"/>
                </a:solidFill>
              </a:rPr>
              <a:t>Competition</a:t>
            </a:r>
            <a:r>
              <a:rPr lang="en-PH" sz="2400" dirty="0" smtClean="0"/>
              <a:t> – who are our rivals offering collectibles</a:t>
            </a:r>
          </a:p>
          <a:p>
            <a:r>
              <a:rPr lang="en-PH" sz="2400" b="1" dirty="0" smtClean="0">
                <a:solidFill>
                  <a:srgbClr val="92D050"/>
                </a:solidFill>
              </a:rPr>
              <a:t>Pricing</a:t>
            </a:r>
            <a:r>
              <a:rPr lang="en-PH" sz="2400" dirty="0" smtClean="0"/>
              <a:t> – high quality products at a reasonable price</a:t>
            </a:r>
          </a:p>
          <a:p>
            <a:r>
              <a:rPr lang="en-PH" sz="2400" b="1" dirty="0" smtClean="0">
                <a:solidFill>
                  <a:srgbClr val="92D050"/>
                </a:solidFill>
              </a:rPr>
              <a:t>Products</a:t>
            </a:r>
            <a:r>
              <a:rPr lang="en-PH" sz="2400" dirty="0" smtClean="0"/>
              <a:t> – focuses on collectible categories which are selling more and 		identifying collectible categories with lower sales and take necessary actions</a:t>
            </a:r>
          </a:p>
          <a:p>
            <a:r>
              <a:rPr lang="en-PH" sz="2400" b="1" dirty="0" smtClean="0">
                <a:solidFill>
                  <a:srgbClr val="92D050"/>
                </a:solidFill>
              </a:rPr>
              <a:t>Functionality</a:t>
            </a:r>
            <a:r>
              <a:rPr lang="en-PH" sz="2400" dirty="0" smtClean="0"/>
              <a:t> – always try </a:t>
            </a:r>
            <a:r>
              <a:rPr lang="en-PH" sz="2400" dirty="0"/>
              <a:t>t</a:t>
            </a:r>
            <a:r>
              <a:rPr lang="en-PH" sz="2400" dirty="0" smtClean="0"/>
              <a:t>o keep our online presence simple, reliable and eligible</a:t>
            </a:r>
          </a:p>
          <a:p>
            <a:r>
              <a:rPr lang="en-PH" sz="2400" b="1" dirty="0" smtClean="0">
                <a:solidFill>
                  <a:srgbClr val="92D050"/>
                </a:solidFill>
              </a:rPr>
              <a:t>Innovation</a:t>
            </a:r>
            <a:r>
              <a:rPr lang="en-PH" sz="2400" dirty="0" smtClean="0"/>
              <a:t> – images of the latest products and attractive online shopping window</a:t>
            </a:r>
          </a:p>
        </p:txBody>
      </p:sp>
    </p:spTree>
    <p:extLst>
      <p:ext uri="{BB962C8B-B14F-4D97-AF65-F5344CB8AC3E}">
        <p14:creationId xmlns:p14="http://schemas.microsoft.com/office/powerpoint/2010/main" val="10870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Berlin Sans FB" panose="020E0602020502020306" pitchFamily="34" charset="0"/>
              </a:rPr>
              <a:t>BUSINESS MODEL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2082805"/>
            <a:ext cx="10769600" cy="2819396"/>
          </a:xfrm>
        </p:spPr>
        <p:txBody>
          <a:bodyPr>
            <a:normAutofit/>
          </a:bodyPr>
          <a:lstStyle/>
          <a:p>
            <a:r>
              <a:rPr lang="en-PH" sz="2400" dirty="0" smtClean="0"/>
              <a:t>Online (www.merch-ent.com)</a:t>
            </a:r>
          </a:p>
          <a:p>
            <a:r>
              <a:rPr lang="en-PH" sz="2400" dirty="0" smtClean="0"/>
              <a:t>Frequently updating the site with new arrivals for the convenience of the customers.</a:t>
            </a:r>
          </a:p>
          <a:p>
            <a:r>
              <a:rPr lang="en-PH" sz="2400" dirty="0" smtClean="0"/>
              <a:t>Payment through </a:t>
            </a:r>
            <a:r>
              <a:rPr lang="en-PH" sz="2400" dirty="0" err="1" smtClean="0"/>
              <a:t>Paypal</a:t>
            </a:r>
            <a:endParaRPr lang="en-PH" sz="2400" dirty="0" smtClean="0"/>
          </a:p>
          <a:p>
            <a:r>
              <a:rPr lang="en-PH" sz="2400" dirty="0" smtClean="0"/>
              <a:t>Availability of Shopping Carts</a:t>
            </a:r>
          </a:p>
        </p:txBody>
      </p:sp>
    </p:spTree>
    <p:extLst>
      <p:ext uri="{BB962C8B-B14F-4D97-AF65-F5344CB8AC3E}">
        <p14:creationId xmlns:p14="http://schemas.microsoft.com/office/powerpoint/2010/main" val="28596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52400"/>
            <a:ext cx="10131425" cy="1456267"/>
          </a:xfrm>
        </p:spPr>
        <p:txBody>
          <a:bodyPr/>
          <a:lstStyle/>
          <a:p>
            <a:r>
              <a:rPr lang="en-PH" dirty="0" smtClean="0">
                <a:latin typeface="Berlin Sans FB" panose="020E0602020502020306" pitchFamily="34" charset="0"/>
              </a:rPr>
              <a:t>BUSINESS MODEL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230967"/>
            <a:ext cx="10131425" cy="3649133"/>
          </a:xfrm>
        </p:spPr>
        <p:txBody>
          <a:bodyPr>
            <a:noAutofit/>
          </a:bodyPr>
          <a:lstStyle/>
          <a:p>
            <a:r>
              <a:rPr lang="en-PH" sz="2400" b="1" dirty="0" smtClean="0">
                <a:solidFill>
                  <a:srgbClr val="92D050"/>
                </a:solidFill>
              </a:rPr>
              <a:t>Outsource Production</a:t>
            </a:r>
          </a:p>
          <a:p>
            <a:pPr marL="0" indent="0">
              <a:buNone/>
            </a:pPr>
            <a:r>
              <a:rPr lang="en-PH" sz="2400" dirty="0"/>
              <a:t>	</a:t>
            </a:r>
            <a:r>
              <a:rPr lang="en-PH" sz="2400" dirty="0" smtClean="0"/>
              <a:t>Currently</a:t>
            </a:r>
            <a:r>
              <a:rPr lang="en-PH" sz="2400" dirty="0"/>
              <a:t>, we are buying items from</a:t>
            </a:r>
            <a:r>
              <a:rPr lang="en-PH" sz="2400" dirty="0" smtClean="0"/>
              <a:t>:</a:t>
            </a:r>
            <a:endParaRPr lang="en-PH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PH" sz="2400" dirty="0"/>
              <a:t>Man at Arms, </a:t>
            </a:r>
            <a:r>
              <a:rPr lang="en-PH" sz="2400" dirty="0" err="1"/>
              <a:t>Michaelethulhu</a:t>
            </a:r>
            <a:r>
              <a:rPr lang="en-PH" sz="2400" dirty="0" smtClean="0"/>
              <a:t>, </a:t>
            </a:r>
            <a:r>
              <a:rPr lang="en-PH" sz="2400" dirty="0"/>
              <a:t>and NECA - </a:t>
            </a:r>
            <a:r>
              <a:rPr lang="en-PH" sz="2400" dirty="0" smtClean="0"/>
              <a:t>Gaming collectibles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PH" sz="2400" dirty="0" smtClean="0"/>
              <a:t>Hasbro </a:t>
            </a:r>
            <a:r>
              <a:rPr lang="en-PH" sz="2400" dirty="0"/>
              <a:t>– </a:t>
            </a:r>
            <a:r>
              <a:rPr lang="en-PH" sz="2400" dirty="0" smtClean="0"/>
              <a:t>Film </a:t>
            </a:r>
            <a:r>
              <a:rPr lang="en-PH" sz="2400" dirty="0"/>
              <a:t>collectibles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PH" sz="2400" dirty="0" err="1"/>
              <a:t>Kpop</a:t>
            </a:r>
            <a:r>
              <a:rPr lang="en-PH" sz="2400" dirty="0"/>
              <a:t> Mall USA - </a:t>
            </a:r>
            <a:r>
              <a:rPr lang="en-PH" sz="2400" dirty="0" err="1"/>
              <a:t>KPop</a:t>
            </a:r>
            <a:r>
              <a:rPr lang="en-PH" sz="2400" dirty="0"/>
              <a:t> collectibles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PH" sz="2400" dirty="0"/>
              <a:t>YESASIA  - </a:t>
            </a:r>
            <a:r>
              <a:rPr lang="en-PH" sz="2400" dirty="0" err="1"/>
              <a:t>KDrama</a:t>
            </a:r>
            <a:r>
              <a:rPr lang="en-PH" sz="2400" dirty="0"/>
              <a:t> </a:t>
            </a:r>
            <a:r>
              <a:rPr lang="en-PH" sz="2400" dirty="0" smtClean="0"/>
              <a:t>collectibles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PH" sz="2400" dirty="0"/>
              <a:t>Global Sources </a:t>
            </a:r>
            <a:r>
              <a:rPr lang="en-PH" sz="2400" dirty="0" smtClean="0"/>
              <a:t>– Anime collectibles</a:t>
            </a:r>
            <a:endParaRPr lang="en-PH" sz="2400" dirty="0"/>
          </a:p>
          <a:p>
            <a:r>
              <a:rPr lang="en-PH" sz="2400" b="1" dirty="0" smtClean="0">
                <a:solidFill>
                  <a:srgbClr val="92D050"/>
                </a:solidFill>
              </a:rPr>
              <a:t>Competitor</a:t>
            </a:r>
          </a:p>
          <a:p>
            <a:pPr marL="457200" lvl="1" indent="0">
              <a:buNone/>
            </a:pPr>
            <a:r>
              <a:rPr lang="en-PH" sz="2400" dirty="0"/>
              <a:t>	</a:t>
            </a:r>
            <a:r>
              <a:rPr lang="en-PH" sz="2400" dirty="0" smtClean="0"/>
              <a:t>- Comic Alley</a:t>
            </a:r>
            <a:endParaRPr lang="en-PH" sz="2400" dirty="0"/>
          </a:p>
          <a:p>
            <a:pPr marL="457200" lvl="1" indent="0">
              <a:buNone/>
            </a:pPr>
            <a:endParaRPr lang="en-PH" sz="2400" dirty="0" smtClean="0"/>
          </a:p>
        </p:txBody>
      </p:sp>
    </p:spTree>
    <p:extLst>
      <p:ext uri="{BB962C8B-B14F-4D97-AF65-F5344CB8AC3E}">
        <p14:creationId xmlns:p14="http://schemas.microsoft.com/office/powerpoint/2010/main" val="23583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PH" sz="8000" dirty="0" smtClean="0"/>
              <a:t>Thanks</a:t>
            </a:r>
            <a:r>
              <a:rPr lang="en-PH" dirty="0" smtClean="0"/>
              <a:t> be to </a:t>
            </a:r>
            <a:br>
              <a:rPr lang="en-PH" dirty="0" smtClean="0"/>
            </a:br>
            <a:r>
              <a:rPr lang="en-PH" sz="9600" dirty="0" smtClean="0"/>
              <a:t>g</a:t>
            </a:r>
            <a:r>
              <a:rPr lang="en-PH" sz="8000" dirty="0" smtClean="0"/>
              <a:t>od</a:t>
            </a:r>
            <a:endParaRPr lang="en-P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142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723" y="1327761"/>
            <a:ext cx="6526060" cy="4283900"/>
          </a:xfrm>
        </p:spPr>
        <p:txBody>
          <a:bodyPr>
            <a:normAutofit fontScale="90000"/>
          </a:bodyPr>
          <a:lstStyle/>
          <a:p>
            <a:r>
              <a:rPr lang="en-PH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Name:</a:t>
            </a:r>
            <a:r>
              <a:rPr lang="en-PH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PH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Merch</a:t>
            </a:r>
            <a:r>
              <a:rPr lang="en-PH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-Ent</a:t>
            </a:r>
            <a:br>
              <a:rPr lang="en-PH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PH" i="1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WEBSITE: </a:t>
            </a:r>
            <a:r>
              <a:rPr lang="en-PH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www.merch-ent.com</a:t>
            </a:r>
            <a:r>
              <a:rPr lang="en-PH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PH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PH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Address:</a:t>
            </a:r>
            <a:r>
              <a:rPr lang="en-PH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PH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Brgy</a:t>
            </a:r>
            <a:r>
              <a:rPr lang="en-PH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PH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Sampaloc</a:t>
            </a:r>
            <a:r>
              <a:rPr lang="en-PH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PH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Apalit</a:t>
            </a:r>
            <a:r>
              <a:rPr lang="en-PH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, Pampanga</a:t>
            </a:r>
            <a:r>
              <a:rPr lang="en-PH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PH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PH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Email: </a:t>
            </a:r>
            <a:r>
              <a:rPr lang="en-PH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wearemerchent@gmail.com </a:t>
            </a:r>
            <a:r>
              <a:rPr lang="en-PH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PH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PH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9" r="16674"/>
          <a:stretch/>
        </p:blipFill>
        <p:spPr>
          <a:xfrm>
            <a:off x="590723" y="-171448"/>
            <a:ext cx="4421688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8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12008"/>
            <a:ext cx="10131425" cy="1126210"/>
          </a:xfrm>
        </p:spPr>
        <p:txBody>
          <a:bodyPr/>
          <a:lstStyle/>
          <a:p>
            <a:r>
              <a:rPr lang="en-PH" dirty="0">
                <a:latin typeface="Berlin Sans FB" panose="020E0602020502020306" pitchFamily="34" charset="0"/>
              </a:rPr>
              <a:t>M</a:t>
            </a:r>
            <a:r>
              <a:rPr lang="en-PH" dirty="0" smtClean="0">
                <a:latin typeface="Berlin Sans FB" panose="020E0602020502020306" pitchFamily="34" charset="0"/>
              </a:rPr>
              <a:t>ISSION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74589"/>
            <a:ext cx="10131425" cy="1267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2600" dirty="0" smtClean="0"/>
              <a:t>To </a:t>
            </a:r>
            <a:r>
              <a:rPr lang="en-PH" sz="2600" smtClean="0"/>
              <a:t>be the </a:t>
            </a:r>
            <a:r>
              <a:rPr lang="en-PH" sz="2600" dirty="0" smtClean="0"/>
              <a:t>leading e-commerce site in providing a wide variety </a:t>
            </a:r>
            <a:r>
              <a:rPr lang="en-PH" sz="2600" smtClean="0"/>
              <a:t>of entertainment collectibles.</a:t>
            </a:r>
            <a:endParaRPr lang="en-PH" sz="2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741625"/>
            <a:ext cx="10131425" cy="11262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dirty="0" smtClean="0">
                <a:latin typeface="Berlin Sans FB" panose="020E0602020502020306" pitchFamily="34" charset="0"/>
              </a:rPr>
              <a:t>VISION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4110352"/>
            <a:ext cx="10131425" cy="126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2600" dirty="0"/>
              <a:t>To be the number one seller of anime, </a:t>
            </a:r>
            <a:r>
              <a:rPr lang="en-PH" sz="2600" dirty="0" err="1"/>
              <a:t>KDrama</a:t>
            </a:r>
            <a:r>
              <a:rPr lang="en-PH" sz="2600" dirty="0"/>
              <a:t>, </a:t>
            </a:r>
            <a:r>
              <a:rPr lang="en-PH" sz="2600" dirty="0" err="1"/>
              <a:t>KPop</a:t>
            </a:r>
            <a:r>
              <a:rPr lang="en-PH" sz="2600" dirty="0"/>
              <a:t>, American films and </a:t>
            </a:r>
            <a:r>
              <a:rPr lang="en-PH" sz="2600" dirty="0" smtClean="0"/>
              <a:t>games merchandise </a:t>
            </a:r>
            <a:r>
              <a:rPr lang="en-PH" sz="2600" dirty="0"/>
              <a:t>in the Philippines</a:t>
            </a:r>
            <a:r>
              <a:rPr lang="en-PH" sz="2600" dirty="0" smtClean="0"/>
              <a:t>.</a:t>
            </a:r>
            <a:endParaRPr lang="en-PH" sz="2600" dirty="0"/>
          </a:p>
        </p:txBody>
      </p:sp>
    </p:spTree>
    <p:extLst>
      <p:ext uri="{BB962C8B-B14F-4D97-AF65-F5344CB8AC3E}">
        <p14:creationId xmlns:p14="http://schemas.microsoft.com/office/powerpoint/2010/main" val="421501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66700"/>
            <a:ext cx="10131425" cy="1456267"/>
          </a:xfrm>
        </p:spPr>
        <p:txBody>
          <a:bodyPr/>
          <a:lstStyle/>
          <a:p>
            <a:r>
              <a:rPr lang="en-PH" dirty="0" smtClean="0">
                <a:latin typeface="Berlin Sans FB" panose="020E0602020502020306" pitchFamily="34" charset="0"/>
              </a:rPr>
              <a:t>OBJECTIVES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22967"/>
            <a:ext cx="10131425" cy="41825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2400" dirty="0" smtClean="0"/>
              <a:t>1</a:t>
            </a:r>
            <a:r>
              <a:rPr lang="en-PH" sz="2400" dirty="0"/>
              <a:t>.  To be the number one seller of anime, </a:t>
            </a:r>
            <a:r>
              <a:rPr lang="en-PH" sz="2400" dirty="0" err="1"/>
              <a:t>KDrama</a:t>
            </a:r>
            <a:r>
              <a:rPr lang="en-PH" sz="2400" dirty="0"/>
              <a:t>, </a:t>
            </a:r>
            <a:r>
              <a:rPr lang="en-PH" sz="2400" dirty="0" err="1"/>
              <a:t>KPop</a:t>
            </a:r>
            <a:r>
              <a:rPr lang="en-PH" sz="2400" dirty="0"/>
              <a:t>, American films and </a:t>
            </a:r>
            <a:r>
              <a:rPr lang="en-PH" sz="2400" dirty="0" smtClean="0"/>
              <a:t>	games merchandise </a:t>
            </a:r>
            <a:r>
              <a:rPr lang="en-PH" sz="2400" dirty="0"/>
              <a:t>in the Philippines.</a:t>
            </a:r>
          </a:p>
          <a:p>
            <a:pPr marL="0" indent="0">
              <a:buNone/>
            </a:pPr>
            <a:r>
              <a:rPr lang="en-PH" sz="2400" dirty="0"/>
              <a:t>2.  To provide a wide range of merchandise at reasonable prices.</a:t>
            </a:r>
          </a:p>
          <a:p>
            <a:pPr marL="0" indent="0">
              <a:buNone/>
            </a:pPr>
            <a:r>
              <a:rPr lang="en-PH" sz="2400" dirty="0"/>
              <a:t>3.  To have a customer base of 1,000 by the end of the first operating year.</a:t>
            </a:r>
          </a:p>
          <a:p>
            <a:pPr marL="0" indent="0">
              <a:buNone/>
            </a:pPr>
            <a:r>
              <a:rPr lang="en-PH" sz="2400" dirty="0"/>
              <a:t>4.  To achieve a healthy profit margin within the first year.</a:t>
            </a:r>
          </a:p>
          <a:p>
            <a:pPr marL="0" indent="0">
              <a:buNone/>
            </a:pPr>
            <a:r>
              <a:rPr lang="en-PH" sz="2400" dirty="0"/>
              <a:t>5.  To achieve a modest profit by year two.</a:t>
            </a:r>
          </a:p>
          <a:p>
            <a:pPr marL="0" indent="0">
              <a:buNone/>
            </a:pPr>
            <a:r>
              <a:rPr lang="en-PH" sz="2400" dirty="0"/>
              <a:t>6.  To be an active and vocal member of the anime community and Korean </a:t>
            </a:r>
            <a:r>
              <a:rPr lang="en-PH" sz="2400" dirty="0" smtClean="0"/>
              <a:t>	community  in </a:t>
            </a:r>
            <a:r>
              <a:rPr lang="en-PH" sz="2400" dirty="0"/>
              <a:t>the Philippines.</a:t>
            </a:r>
          </a:p>
          <a:p>
            <a:pPr marL="0" indent="0">
              <a:buNone/>
            </a:pPr>
            <a:r>
              <a:rPr lang="en-PH" sz="2400" dirty="0"/>
              <a:t>7.  To expand our service in some country in Asia in four-year to five-year </a:t>
            </a:r>
            <a:r>
              <a:rPr lang="en-PH" sz="2400" dirty="0" smtClean="0"/>
              <a:t>	period.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22426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Berlin Sans FB" panose="020E0602020502020306" pitchFamily="34" charset="0"/>
              </a:rPr>
              <a:t>PRODUCTS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1" y="1849967"/>
            <a:ext cx="10131425" cy="3649133"/>
          </a:xfrm>
        </p:spPr>
        <p:txBody>
          <a:bodyPr>
            <a:noAutofit/>
          </a:bodyPr>
          <a:lstStyle/>
          <a:p>
            <a:r>
              <a:rPr lang="en-PH" sz="2800" dirty="0" smtClean="0">
                <a:solidFill>
                  <a:srgbClr val="92D050"/>
                </a:solidFill>
              </a:rPr>
              <a:t>Collectibles</a:t>
            </a:r>
          </a:p>
          <a:p>
            <a:pPr lvl="1"/>
            <a:r>
              <a:rPr lang="en-PH" sz="2400" dirty="0"/>
              <a:t>Anime</a:t>
            </a:r>
          </a:p>
          <a:p>
            <a:pPr lvl="1"/>
            <a:r>
              <a:rPr lang="en-PH" sz="2400" dirty="0"/>
              <a:t>Films </a:t>
            </a:r>
          </a:p>
          <a:p>
            <a:pPr lvl="1"/>
            <a:r>
              <a:rPr lang="en-PH" sz="2400" dirty="0"/>
              <a:t>Games</a:t>
            </a:r>
          </a:p>
          <a:p>
            <a:pPr lvl="1"/>
            <a:r>
              <a:rPr lang="en-PH" sz="2400" dirty="0" err="1"/>
              <a:t>Kpop</a:t>
            </a:r>
            <a:r>
              <a:rPr lang="en-PH" sz="2400" dirty="0"/>
              <a:t> &amp; </a:t>
            </a:r>
            <a:r>
              <a:rPr lang="en-PH" sz="2400" dirty="0" err="1" smtClean="0"/>
              <a:t>Kdrama</a:t>
            </a:r>
            <a:endParaRPr lang="en-PH" sz="2400" dirty="0" smtClean="0"/>
          </a:p>
          <a:p>
            <a:pPr lvl="1"/>
            <a:endParaRPr lang="en-PH" sz="2000" dirty="0" smtClean="0"/>
          </a:p>
          <a:p>
            <a:r>
              <a:rPr lang="en-PH" sz="2800" dirty="0" smtClean="0">
                <a:solidFill>
                  <a:srgbClr val="92D050"/>
                </a:solidFill>
              </a:rPr>
              <a:t>Customized T-Shirts </a:t>
            </a:r>
            <a:r>
              <a:rPr lang="en-PH" sz="2800" i="1" dirty="0" smtClean="0">
                <a:solidFill>
                  <a:srgbClr val="92D050"/>
                </a:solidFill>
              </a:rPr>
              <a:t>(future plan)</a:t>
            </a:r>
          </a:p>
        </p:txBody>
      </p:sp>
    </p:spTree>
    <p:extLst>
      <p:ext uri="{BB962C8B-B14F-4D97-AF65-F5344CB8AC3E}">
        <p14:creationId xmlns:p14="http://schemas.microsoft.com/office/powerpoint/2010/main" val="285855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4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2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7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4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7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7" id="{ED981ECF-4A53-4497-B33B-026AB9337C98}" vid="{9DA28102-B484-4600-A3C9-0924090967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Theme7</Template>
  <TotalTime>306</TotalTime>
  <Words>439</Words>
  <Application>Microsoft Office PowerPoint</Application>
  <PresentationFormat>Widescreen</PresentationFormat>
  <Paragraphs>73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Berlin Sans FB</vt:lpstr>
      <vt:lpstr>Calibri</vt:lpstr>
      <vt:lpstr>Calibri Light</vt:lpstr>
      <vt:lpstr>Segoe UI</vt:lpstr>
      <vt:lpstr>Wingdings</vt:lpstr>
      <vt:lpstr>Theme7</vt:lpstr>
      <vt:lpstr>Merch-Ent</vt:lpstr>
      <vt:lpstr>Name: Merch-Ent WEBSITE: www.merch-ent.com Address: Brgy. Sampaloc, Apalit, Pampanga Email: wearemerchent@gmail.com  </vt:lpstr>
      <vt:lpstr>MISSION</vt:lpstr>
      <vt:lpstr>OBJECTIVES</vt:lpstr>
      <vt:lpstr>PRODUCTS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TARGET MARKET</vt:lpstr>
      <vt:lpstr>advertising</vt:lpstr>
      <vt:lpstr>PowerPoint Presentation</vt:lpstr>
      <vt:lpstr>Brand Differentiation and Value Proposition</vt:lpstr>
      <vt:lpstr>Market research</vt:lpstr>
      <vt:lpstr>BUSINESS MODEL</vt:lpstr>
      <vt:lpstr>BUSINESS MODEL</vt:lpstr>
      <vt:lpstr>Thanks be to  god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Merch-Ent Business Plan</dc:title>
  <dc:creator>michaela aranas</dc:creator>
  <cp:lastModifiedBy>michaela aranas</cp:lastModifiedBy>
  <cp:revision>18</cp:revision>
  <dcterms:created xsi:type="dcterms:W3CDTF">2017-10-20T21:02:42Z</dcterms:created>
  <dcterms:modified xsi:type="dcterms:W3CDTF">2017-10-21T03:20:25Z</dcterms:modified>
</cp:coreProperties>
</file>