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
      <p:font typeface="PT Sans Narrow" panose="020B0506020203020204" pitchFamily="34" charset="77"/>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0"/>
  </p:normalViewPr>
  <p:slideViewPr>
    <p:cSldViewPr snapToGrid="0">
      <p:cViewPr varScale="1">
        <p:scale>
          <a:sx n="158" d="100"/>
          <a:sy n="158" d="100"/>
        </p:scale>
        <p:origin x="56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4edfe12aa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4edfe12a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44edfe12aa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44edfe12a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44edfe12aa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44edfe12a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44edfe12aa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44edfe12a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44edfe12aa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44edfe12a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44edfe12aa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44edfe12a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4edfe12aa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4edfe12a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abr.org/sabermetrics/asking-right-question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www.baseball-reference.com/bullpen/Slugging_percentage" TargetMode="External"/><Relationship Id="rId5" Type="http://schemas.openxmlformats.org/officeDocument/2006/relationships/hyperlink" Target="https://www.baseball-reference.com/bullpen/Sabermetrics" TargetMode="External"/><Relationship Id="rId4" Type="http://schemas.openxmlformats.org/officeDocument/2006/relationships/hyperlink" Target="https://www.baseball-reference.com/bullpen/On_base_percent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260"/>
              <a:t>Using Machine Learning to Project Individual OPS for MLB Players</a:t>
            </a:r>
            <a:endParaRPr sz="426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Daniel Brilliant</a:t>
            </a:r>
            <a:endParaRPr/>
          </a:p>
          <a:p>
            <a:pPr marL="0" lvl="0" indent="0" algn="ctr" rtl="0">
              <a:spcBef>
                <a:spcPts val="0"/>
              </a:spcBef>
              <a:spcAft>
                <a:spcPts val="0"/>
              </a:spcAft>
              <a:buNone/>
            </a:pPr>
            <a:r>
              <a:rPr lang="en" sz="1200"/>
              <a:t>DATA602 Spring 2023</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73" name="Google Shape;73;p14"/>
          <p:cNvSpPr txBox="1">
            <a:spLocks noGrp="1"/>
          </p:cNvSpPr>
          <p:nvPr>
            <p:ph type="body" idx="1"/>
          </p:nvPr>
        </p:nvSpPr>
        <p:spPr>
          <a:xfrm>
            <a:off x="311700" y="1266325"/>
            <a:ext cx="4551600" cy="3302700"/>
          </a:xfrm>
          <a:prstGeom prst="rect">
            <a:avLst/>
          </a:prstGeom>
        </p:spPr>
        <p:txBody>
          <a:bodyPr spcFirstLastPara="1" wrap="square" lIns="91425" tIns="91425" rIns="91425" bIns="91425" anchor="t" anchorCtr="0">
            <a:normAutofit fontScale="77500" lnSpcReduction="20000"/>
          </a:bodyPr>
          <a:lstStyle/>
          <a:p>
            <a:pPr marL="457200" lvl="0" indent="-307340" algn="l" rtl="0">
              <a:spcBef>
                <a:spcPts val="0"/>
              </a:spcBef>
              <a:spcAft>
                <a:spcPts val="0"/>
              </a:spcAft>
              <a:buSzPct val="100000"/>
              <a:buChar char="●"/>
            </a:pPr>
            <a:r>
              <a:rPr lang="en" sz="1600"/>
              <a:t>Baseball analytics have existed for decades now, in the form of sabermetrics</a:t>
            </a:r>
            <a:endParaRPr sz="1600"/>
          </a:p>
          <a:p>
            <a:pPr marL="457200" lvl="0" indent="-307340" algn="l" rtl="0">
              <a:spcBef>
                <a:spcPts val="0"/>
              </a:spcBef>
              <a:spcAft>
                <a:spcPts val="0"/>
              </a:spcAft>
              <a:buSzPct val="100000"/>
              <a:buChar char="●"/>
            </a:pPr>
            <a:r>
              <a:rPr lang="en" sz="1600"/>
              <a:t>Sabermetrics is the search for objective baseball knowledge through statistical analysis</a:t>
            </a:r>
            <a:endParaRPr sz="1600"/>
          </a:p>
          <a:p>
            <a:pPr marL="457200" lvl="0" indent="-307340" algn="l" rtl="0">
              <a:spcBef>
                <a:spcPts val="0"/>
              </a:spcBef>
              <a:spcAft>
                <a:spcPts val="0"/>
              </a:spcAft>
              <a:buSzPct val="100000"/>
              <a:buChar char="●"/>
            </a:pPr>
            <a:r>
              <a:rPr lang="en" sz="1600"/>
              <a:t>Public sabermetric research began in 1982 when Bill James published his ideas in the </a:t>
            </a:r>
            <a:r>
              <a:rPr lang="en" sz="1600" i="1"/>
              <a:t>Bill James Baseball Abstract</a:t>
            </a:r>
            <a:r>
              <a:rPr lang="en" sz="1600"/>
              <a:t>. </a:t>
            </a:r>
            <a:endParaRPr sz="1600"/>
          </a:p>
          <a:p>
            <a:pPr marL="457200" lvl="0" indent="-307340" algn="l" rtl="0">
              <a:spcBef>
                <a:spcPts val="0"/>
              </a:spcBef>
              <a:spcAft>
                <a:spcPts val="0"/>
              </a:spcAft>
              <a:buSzPct val="100000"/>
              <a:buChar char="●"/>
            </a:pPr>
            <a:r>
              <a:rPr lang="en" sz="1600"/>
              <a:t>Public baseball research has grown and expanded over the years, leading to the formation of SABR (the Society of American Baseball Research) and implementation of sabermetric research and analytics departments on every MLB team by the mid-2010s</a:t>
            </a:r>
            <a:endParaRPr sz="1600"/>
          </a:p>
          <a:p>
            <a:pPr marL="457200" lvl="0" indent="-307340" algn="l" rtl="0">
              <a:spcBef>
                <a:spcPts val="0"/>
              </a:spcBef>
              <a:spcAft>
                <a:spcPts val="0"/>
              </a:spcAft>
              <a:buSzPct val="100000"/>
              <a:buChar char="●"/>
            </a:pPr>
            <a:r>
              <a:rPr lang="en" sz="1600"/>
              <a:t>MLB team implementation of analytics forefronted by Billy Beane and the Oakland Athletics in the early 2000s, as chronicled by the Michael Lewis book </a:t>
            </a:r>
            <a:r>
              <a:rPr lang="en" sz="1600" i="1"/>
              <a:t>Moneyball</a:t>
            </a:r>
            <a:endParaRPr sz="1600"/>
          </a:p>
        </p:txBody>
      </p:sp>
      <p:pic>
        <p:nvPicPr>
          <p:cNvPr id="74" name="Google Shape;74;p14"/>
          <p:cNvPicPr preferRelativeResize="0"/>
          <p:nvPr/>
        </p:nvPicPr>
        <p:blipFill>
          <a:blip r:embed="rId3">
            <a:alphaModFix/>
          </a:blip>
          <a:stretch>
            <a:fillRect/>
          </a:stretch>
        </p:blipFill>
        <p:spPr>
          <a:xfrm>
            <a:off x="5015700" y="1304825"/>
            <a:ext cx="3975899" cy="2573166"/>
          </a:xfrm>
          <a:prstGeom prst="rect">
            <a:avLst/>
          </a:prstGeom>
          <a:noFill/>
          <a:ln>
            <a:noFill/>
          </a:ln>
        </p:spPr>
      </p:pic>
      <p:sp>
        <p:nvSpPr>
          <p:cNvPr id="75" name="Google Shape;75;p14"/>
          <p:cNvSpPr txBox="1"/>
          <p:nvPr/>
        </p:nvSpPr>
        <p:spPr>
          <a:xfrm>
            <a:off x="5026250" y="3890650"/>
            <a:ext cx="39759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a:latin typeface="Open Sans"/>
                <a:ea typeface="Open Sans"/>
                <a:cs typeface="Open Sans"/>
                <a:sym typeface="Open Sans"/>
              </a:rPr>
              <a:t>Image from: https://brewmaths.com/sabermetric-table-of-elements/</a:t>
            </a:r>
            <a:endParaRPr sz="6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OPS?</a:t>
            </a:r>
            <a:endParaRPr/>
          </a:p>
        </p:txBody>
      </p:sp>
      <p:sp>
        <p:nvSpPr>
          <p:cNvPr id="81" name="Google Shape;81;p15"/>
          <p:cNvSpPr txBox="1">
            <a:spLocks noGrp="1"/>
          </p:cNvSpPr>
          <p:nvPr>
            <p:ph type="body" idx="1"/>
          </p:nvPr>
        </p:nvSpPr>
        <p:spPr>
          <a:xfrm>
            <a:off x="311700" y="1266325"/>
            <a:ext cx="3728700" cy="3302700"/>
          </a:xfrm>
          <a:prstGeom prst="rect">
            <a:avLst/>
          </a:prstGeom>
        </p:spPr>
        <p:txBody>
          <a:bodyPr spcFirstLastPara="1" wrap="square" lIns="91425" tIns="91425" rIns="91425" bIns="91425" anchor="t" anchorCtr="0">
            <a:normAutofit fontScale="55000" lnSpcReduction="10000"/>
          </a:bodyPr>
          <a:lstStyle/>
          <a:p>
            <a:pPr marL="457200" lvl="0" indent="-291465" algn="l" rtl="0">
              <a:spcBef>
                <a:spcPts val="0"/>
              </a:spcBef>
              <a:spcAft>
                <a:spcPts val="0"/>
              </a:spcAft>
              <a:buSzPct val="100000"/>
              <a:buChar char="●"/>
            </a:pPr>
            <a:r>
              <a:rPr lang="en"/>
              <a:t>OPS = On base percentage (O) Plus (P) slugging percentage (S)</a:t>
            </a:r>
            <a:endParaRPr/>
          </a:p>
          <a:p>
            <a:pPr marL="457200" lvl="0" indent="-291465" algn="l" rtl="0">
              <a:spcBef>
                <a:spcPts val="0"/>
              </a:spcBef>
              <a:spcAft>
                <a:spcPts val="0"/>
              </a:spcAft>
              <a:buSzPct val="100000"/>
              <a:buChar char="●"/>
            </a:pPr>
            <a:r>
              <a:rPr lang="en"/>
              <a:t>On base percentage (OBP) is how often a player reaches base, calculated by the sum of hits, walks, and times hit by pitch divided by the sum of at bats, walks, times hit by pitch, and sacrifice flies</a:t>
            </a:r>
            <a:endParaRPr/>
          </a:p>
          <a:p>
            <a:pPr marL="457200" lvl="0" indent="-291465" algn="l" rtl="0">
              <a:spcBef>
                <a:spcPts val="0"/>
              </a:spcBef>
              <a:spcAft>
                <a:spcPts val="0"/>
              </a:spcAft>
              <a:buSzPct val="100000"/>
              <a:buChar char="●"/>
            </a:pPr>
            <a:r>
              <a:rPr lang="en"/>
              <a:t>Slugging percentage (SLG) is the number of total bases divided by the number of at bats. Total bases are calculated by multiplying each hit by the amount of bases are taken by the hit (singles by 1, doubled by 2, triples by 3, home runs by 4) and summing them. Slugging percentage is used to identify power.</a:t>
            </a:r>
            <a:endParaRPr/>
          </a:p>
          <a:p>
            <a:pPr marL="457200" lvl="0" indent="-291465" algn="l" rtl="0">
              <a:spcBef>
                <a:spcPts val="0"/>
              </a:spcBef>
              <a:spcAft>
                <a:spcPts val="0"/>
              </a:spcAft>
              <a:buSzPct val="100000"/>
              <a:buChar char="●"/>
            </a:pPr>
            <a:r>
              <a:rPr lang="en"/>
              <a:t>Combining these two statistics makes OPS, a statistic that signifies a catch-all definition of a hitter’s impact. </a:t>
            </a:r>
            <a:endParaRPr/>
          </a:p>
          <a:p>
            <a:pPr marL="457200" lvl="0" indent="-291465" algn="l" rtl="0">
              <a:spcBef>
                <a:spcPts val="0"/>
              </a:spcBef>
              <a:spcAft>
                <a:spcPts val="0"/>
              </a:spcAft>
              <a:buSzPct val="100000"/>
              <a:buChar char="●"/>
            </a:pPr>
            <a:r>
              <a:rPr lang="en"/>
              <a:t>Studies have shown that OPS correlates highly to run production, more so than batting average, which was once looked at at the best identifier of offensive production</a:t>
            </a:r>
            <a:endParaRPr/>
          </a:p>
        </p:txBody>
      </p:sp>
      <p:pic>
        <p:nvPicPr>
          <p:cNvPr id="82" name="Google Shape;82;p15"/>
          <p:cNvPicPr preferRelativeResize="0"/>
          <p:nvPr/>
        </p:nvPicPr>
        <p:blipFill>
          <a:blip r:embed="rId3">
            <a:alphaModFix/>
          </a:blip>
          <a:stretch>
            <a:fillRect/>
          </a:stretch>
        </p:blipFill>
        <p:spPr>
          <a:xfrm>
            <a:off x="4040400" y="1468963"/>
            <a:ext cx="5103600" cy="2205575"/>
          </a:xfrm>
          <a:prstGeom prst="rect">
            <a:avLst/>
          </a:prstGeom>
          <a:noFill/>
          <a:ln>
            <a:noFill/>
          </a:ln>
        </p:spPr>
      </p:pic>
      <p:sp>
        <p:nvSpPr>
          <p:cNvPr id="83" name="Google Shape;83;p15"/>
          <p:cNvSpPr txBox="1"/>
          <p:nvPr/>
        </p:nvSpPr>
        <p:spPr>
          <a:xfrm>
            <a:off x="4133400" y="3674550"/>
            <a:ext cx="5010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Open Sans"/>
                <a:ea typeface="Open Sans"/>
                <a:cs typeface="Open Sans"/>
                <a:sym typeface="Open Sans"/>
              </a:rPr>
              <a:t>Image from: https://www.thedrummeyangle.com/post/ops-the-weirdest-stat-conundrum-in-baseballhttps://www.thedrummeyangle.com/post/ops-the-weirdest-stat-conundrum-in-baseball</a:t>
            </a:r>
            <a:endParaRPr sz="7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Learning Strategy for OPS Prediction</a:t>
            </a:r>
            <a:endParaRPr/>
          </a:p>
        </p:txBody>
      </p:sp>
      <p:sp>
        <p:nvSpPr>
          <p:cNvPr id="89" name="Google Shape;89;p16"/>
          <p:cNvSpPr txBox="1">
            <a:spLocks noGrp="1"/>
          </p:cNvSpPr>
          <p:nvPr>
            <p:ph type="body" idx="1"/>
          </p:nvPr>
        </p:nvSpPr>
        <p:spPr>
          <a:xfrm>
            <a:off x="311700" y="1266325"/>
            <a:ext cx="4690500" cy="3302700"/>
          </a:xfrm>
          <a:prstGeom prst="rect">
            <a:avLst/>
          </a:prstGeom>
        </p:spPr>
        <p:txBody>
          <a:bodyPr spcFirstLastPara="1" wrap="square" lIns="91425" tIns="91425" rIns="91425" bIns="91425" anchor="t" anchorCtr="0">
            <a:normAutofit fontScale="77500" lnSpcReduction="10000"/>
          </a:bodyPr>
          <a:lstStyle/>
          <a:p>
            <a:pPr marL="457200" lvl="0" indent="-317182" algn="l" rtl="0">
              <a:spcBef>
                <a:spcPts val="0"/>
              </a:spcBef>
              <a:spcAft>
                <a:spcPts val="0"/>
              </a:spcAft>
              <a:buSzPct val="100000"/>
              <a:buChar char="●"/>
            </a:pPr>
            <a:r>
              <a:rPr lang="en"/>
              <a:t>Adapted prior project for modeling</a:t>
            </a:r>
            <a:endParaRPr/>
          </a:p>
          <a:p>
            <a:pPr marL="457200" lvl="0" indent="-317182" algn="l" rtl="0">
              <a:spcBef>
                <a:spcPts val="0"/>
              </a:spcBef>
              <a:spcAft>
                <a:spcPts val="0"/>
              </a:spcAft>
              <a:buSzPct val="100000"/>
              <a:buChar char="●"/>
            </a:pPr>
            <a:r>
              <a:rPr lang="en"/>
              <a:t>Previous project predicted the next season’s OPS from 2001-2016, this project predicted next season’s OPS from 2001-2022</a:t>
            </a:r>
            <a:endParaRPr/>
          </a:p>
          <a:p>
            <a:pPr marL="457200" lvl="0" indent="-317182" algn="l" rtl="0">
              <a:spcBef>
                <a:spcPts val="0"/>
              </a:spcBef>
              <a:spcAft>
                <a:spcPts val="0"/>
              </a:spcAft>
              <a:buSzPct val="100000"/>
              <a:buChar char="●"/>
            </a:pPr>
            <a:r>
              <a:rPr lang="en"/>
              <a:t>Data was obtained from the Lahman Baseball Database</a:t>
            </a:r>
            <a:endParaRPr/>
          </a:p>
          <a:p>
            <a:pPr marL="457200" lvl="0" indent="-317182" algn="l" rtl="0">
              <a:spcBef>
                <a:spcPts val="0"/>
              </a:spcBef>
              <a:spcAft>
                <a:spcPts val="0"/>
              </a:spcAft>
              <a:buSzPct val="100000"/>
              <a:buChar char="●"/>
            </a:pPr>
            <a:r>
              <a:rPr lang="en"/>
              <a:t>Used the prior 5 season’s offensive counting statistics, the previous season’s postseason offensive counting statistics, and the previous season’s team, primary position, and awards as the features for the model</a:t>
            </a:r>
            <a:endParaRPr/>
          </a:p>
          <a:p>
            <a:pPr marL="457200" lvl="0" indent="-317182" algn="l" rtl="0">
              <a:spcBef>
                <a:spcPts val="0"/>
              </a:spcBef>
              <a:spcAft>
                <a:spcPts val="0"/>
              </a:spcAft>
              <a:buSzPct val="100000"/>
              <a:buChar char="●"/>
            </a:pPr>
            <a:r>
              <a:rPr lang="en"/>
              <a:t>Analyzed several regression models to see which was most accurate on the training dataset, then evaluated on the training dataset</a:t>
            </a:r>
            <a:endParaRPr/>
          </a:p>
        </p:txBody>
      </p:sp>
      <p:pic>
        <p:nvPicPr>
          <p:cNvPr id="90" name="Google Shape;90;p16"/>
          <p:cNvPicPr preferRelativeResize="0"/>
          <p:nvPr/>
        </p:nvPicPr>
        <p:blipFill>
          <a:blip r:embed="rId3">
            <a:alphaModFix/>
          </a:blip>
          <a:stretch>
            <a:fillRect/>
          </a:stretch>
        </p:blipFill>
        <p:spPr>
          <a:xfrm>
            <a:off x="5154600" y="1304825"/>
            <a:ext cx="3837000" cy="2754096"/>
          </a:xfrm>
          <a:prstGeom prst="rect">
            <a:avLst/>
          </a:prstGeom>
          <a:noFill/>
          <a:ln>
            <a:noFill/>
          </a:ln>
        </p:spPr>
      </p:pic>
      <p:sp>
        <p:nvSpPr>
          <p:cNvPr id="91" name="Google Shape;91;p16"/>
          <p:cNvSpPr txBox="1"/>
          <p:nvPr/>
        </p:nvSpPr>
        <p:spPr>
          <a:xfrm>
            <a:off x="5265675" y="4088525"/>
            <a:ext cx="37260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a:latin typeface="Open Sans"/>
                <a:ea typeface="Open Sans"/>
                <a:cs typeface="Open Sans"/>
                <a:sym typeface="Open Sans"/>
              </a:rPr>
              <a:t>Image from: https://relational.fit.cvut.cz/dataset/Lahman</a:t>
            </a:r>
            <a:endParaRPr sz="6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Selection</a:t>
            </a:r>
            <a:endParaRPr/>
          </a:p>
        </p:txBody>
      </p:sp>
      <p:sp>
        <p:nvSpPr>
          <p:cNvPr id="97" name="Google Shape;97;p17"/>
          <p:cNvSpPr txBox="1">
            <a:spLocks noGrp="1"/>
          </p:cNvSpPr>
          <p:nvPr>
            <p:ph type="body" idx="1"/>
          </p:nvPr>
        </p:nvSpPr>
        <p:spPr>
          <a:xfrm>
            <a:off x="311700" y="1276850"/>
            <a:ext cx="3787200" cy="33027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en"/>
              <a:t>Analyzed three different tree-based regression models: GradientBoostingRegressor, AdaBoost, RandomForestRegressor</a:t>
            </a:r>
            <a:endParaRPr/>
          </a:p>
          <a:p>
            <a:pPr marL="457200" lvl="0" indent="-317182" algn="l" rtl="0">
              <a:spcBef>
                <a:spcPts val="0"/>
              </a:spcBef>
              <a:spcAft>
                <a:spcPts val="0"/>
              </a:spcAft>
              <a:buSzPct val="100000"/>
              <a:buChar char="●"/>
            </a:pPr>
            <a:r>
              <a:rPr lang="en"/>
              <a:t>Performed hyperparameter tuning for each method to find the most effective version of each model</a:t>
            </a:r>
            <a:endParaRPr/>
          </a:p>
          <a:p>
            <a:pPr marL="457200" lvl="0" indent="-317182" algn="l" rtl="0">
              <a:spcBef>
                <a:spcPts val="0"/>
              </a:spcBef>
              <a:spcAft>
                <a:spcPts val="0"/>
              </a:spcAft>
              <a:buSzPct val="100000"/>
              <a:buChar char="●"/>
            </a:pPr>
            <a:r>
              <a:rPr lang="en"/>
              <a:t>Evaluated which model to use by finding R</a:t>
            </a:r>
            <a:r>
              <a:rPr lang="en" baseline="30000"/>
              <a:t>2</a:t>
            </a:r>
            <a:r>
              <a:rPr lang="en"/>
              <a:t> scores for each</a:t>
            </a:r>
            <a:endParaRPr/>
          </a:p>
          <a:p>
            <a:pPr marL="457200" lvl="0" indent="-317182" algn="l" rtl="0">
              <a:spcBef>
                <a:spcPts val="0"/>
              </a:spcBef>
              <a:spcAft>
                <a:spcPts val="0"/>
              </a:spcAft>
              <a:buSzPct val="100000"/>
              <a:buChar char="●"/>
            </a:pPr>
            <a:r>
              <a:rPr lang="en"/>
              <a:t>Initial tuning and analysis found the RandomForestRegressor to be most effective on the training data at an R</a:t>
            </a:r>
            <a:r>
              <a:rPr lang="en" baseline="30000"/>
              <a:t>2</a:t>
            </a:r>
            <a:r>
              <a:rPr lang="en"/>
              <a:t> score of 0.461, but further parameter tuning got the model to an R</a:t>
            </a:r>
            <a:r>
              <a:rPr lang="en" baseline="30000"/>
              <a:t>2</a:t>
            </a:r>
            <a:r>
              <a:rPr lang="en"/>
              <a:t> score of 0.754 with an RMSE of 0.169</a:t>
            </a:r>
            <a:endParaRPr/>
          </a:p>
        </p:txBody>
      </p:sp>
      <p:pic>
        <p:nvPicPr>
          <p:cNvPr id="98" name="Google Shape;98;p17"/>
          <p:cNvPicPr preferRelativeResize="0"/>
          <p:nvPr/>
        </p:nvPicPr>
        <p:blipFill rotWithShape="1">
          <a:blip r:embed="rId3">
            <a:alphaModFix/>
          </a:blip>
          <a:srcRect t="85607" r="50181"/>
          <a:stretch/>
        </p:blipFill>
        <p:spPr>
          <a:xfrm>
            <a:off x="4098900" y="445025"/>
            <a:ext cx="2327849" cy="758950"/>
          </a:xfrm>
          <a:prstGeom prst="rect">
            <a:avLst/>
          </a:prstGeom>
          <a:noFill/>
          <a:ln>
            <a:noFill/>
          </a:ln>
        </p:spPr>
      </p:pic>
      <p:pic>
        <p:nvPicPr>
          <p:cNvPr id="99" name="Google Shape;99;p17"/>
          <p:cNvPicPr preferRelativeResize="0"/>
          <p:nvPr/>
        </p:nvPicPr>
        <p:blipFill rotWithShape="1">
          <a:blip r:embed="rId4">
            <a:alphaModFix/>
          </a:blip>
          <a:srcRect t="67985" r="50181" b="3"/>
          <a:stretch/>
        </p:blipFill>
        <p:spPr>
          <a:xfrm>
            <a:off x="6426750" y="445025"/>
            <a:ext cx="2327850" cy="658375"/>
          </a:xfrm>
          <a:prstGeom prst="rect">
            <a:avLst/>
          </a:prstGeom>
          <a:noFill/>
          <a:ln>
            <a:noFill/>
          </a:ln>
        </p:spPr>
      </p:pic>
      <p:pic>
        <p:nvPicPr>
          <p:cNvPr id="100" name="Google Shape;100;p17"/>
          <p:cNvPicPr preferRelativeResize="0"/>
          <p:nvPr/>
        </p:nvPicPr>
        <p:blipFill rotWithShape="1">
          <a:blip r:embed="rId5">
            <a:alphaModFix/>
          </a:blip>
          <a:srcRect t="85380"/>
          <a:stretch/>
        </p:blipFill>
        <p:spPr>
          <a:xfrm>
            <a:off x="4097950" y="1276850"/>
            <a:ext cx="4672575" cy="658368"/>
          </a:xfrm>
          <a:prstGeom prst="rect">
            <a:avLst/>
          </a:prstGeom>
          <a:noFill/>
          <a:ln>
            <a:noFill/>
          </a:ln>
        </p:spPr>
      </p:pic>
      <p:pic>
        <p:nvPicPr>
          <p:cNvPr id="101" name="Google Shape;101;p17"/>
          <p:cNvPicPr preferRelativeResize="0"/>
          <p:nvPr/>
        </p:nvPicPr>
        <p:blipFill>
          <a:blip r:embed="rId6">
            <a:alphaModFix/>
          </a:blip>
          <a:stretch>
            <a:fillRect/>
          </a:stretch>
        </p:blipFill>
        <p:spPr>
          <a:xfrm>
            <a:off x="4098900" y="1935225"/>
            <a:ext cx="4672576" cy="2266951"/>
          </a:xfrm>
          <a:prstGeom prst="rect">
            <a:avLst/>
          </a:prstGeom>
          <a:noFill/>
          <a:ln>
            <a:noFill/>
          </a:ln>
        </p:spPr>
      </p:pic>
      <p:pic>
        <p:nvPicPr>
          <p:cNvPr id="102" name="Google Shape;102;p17"/>
          <p:cNvPicPr preferRelativeResize="0"/>
          <p:nvPr/>
        </p:nvPicPr>
        <p:blipFill>
          <a:blip r:embed="rId7">
            <a:alphaModFix/>
          </a:blip>
          <a:stretch>
            <a:fillRect/>
          </a:stretch>
        </p:blipFill>
        <p:spPr>
          <a:xfrm>
            <a:off x="4097950" y="4202175"/>
            <a:ext cx="4734351" cy="75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Model Evaluation</a:t>
            </a:r>
            <a:endParaRPr/>
          </a:p>
        </p:txBody>
      </p:sp>
      <p:sp>
        <p:nvSpPr>
          <p:cNvPr id="108" name="Google Shape;108;p18"/>
          <p:cNvSpPr txBox="1">
            <a:spLocks noGrp="1"/>
          </p:cNvSpPr>
          <p:nvPr>
            <p:ph type="body" idx="1"/>
          </p:nvPr>
        </p:nvSpPr>
        <p:spPr>
          <a:xfrm>
            <a:off x="311700" y="1266325"/>
            <a:ext cx="43095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Investigated y_pred vs y_train along with residuals plot</a:t>
            </a:r>
            <a:endParaRPr/>
          </a:p>
          <a:p>
            <a:pPr marL="457200" lvl="0" indent="-342900" algn="l" rtl="0">
              <a:spcBef>
                <a:spcPts val="0"/>
              </a:spcBef>
              <a:spcAft>
                <a:spcPts val="0"/>
              </a:spcAft>
              <a:buSzPts val="1800"/>
              <a:buChar char="●"/>
            </a:pPr>
            <a:r>
              <a:rPr lang="en"/>
              <a:t>Noticed evidence of uncaptured exploratory information in the residuals</a:t>
            </a:r>
            <a:endParaRPr/>
          </a:p>
          <a:p>
            <a:pPr marL="457200" lvl="0" indent="-342900" algn="l" rtl="0">
              <a:spcBef>
                <a:spcPts val="0"/>
              </a:spcBef>
              <a:spcAft>
                <a:spcPts val="0"/>
              </a:spcAft>
              <a:buSzPts val="1800"/>
              <a:buChar char="●"/>
            </a:pPr>
            <a:r>
              <a:rPr lang="en"/>
              <a:t>Evaluation of test data showed that the model did not have predictive validity, with an R</a:t>
            </a:r>
            <a:r>
              <a:rPr lang="en" baseline="30000"/>
              <a:t>2</a:t>
            </a:r>
            <a:r>
              <a:rPr lang="en"/>
              <a:t> score of 0.298 and a RMSE of 0.289</a:t>
            </a:r>
            <a:endParaRPr/>
          </a:p>
        </p:txBody>
      </p:sp>
      <p:pic>
        <p:nvPicPr>
          <p:cNvPr id="109" name="Google Shape;109;p18"/>
          <p:cNvPicPr preferRelativeResize="0"/>
          <p:nvPr/>
        </p:nvPicPr>
        <p:blipFill>
          <a:blip r:embed="rId3">
            <a:alphaModFix/>
          </a:blip>
          <a:stretch>
            <a:fillRect/>
          </a:stretch>
        </p:blipFill>
        <p:spPr>
          <a:xfrm>
            <a:off x="4345375" y="644675"/>
            <a:ext cx="2347324" cy="2220701"/>
          </a:xfrm>
          <a:prstGeom prst="rect">
            <a:avLst/>
          </a:prstGeom>
          <a:noFill/>
          <a:ln>
            <a:noFill/>
          </a:ln>
        </p:spPr>
      </p:pic>
      <p:pic>
        <p:nvPicPr>
          <p:cNvPr id="110" name="Google Shape;110;p18"/>
          <p:cNvPicPr preferRelativeResize="0"/>
          <p:nvPr/>
        </p:nvPicPr>
        <p:blipFill>
          <a:blip r:embed="rId4">
            <a:alphaModFix/>
          </a:blip>
          <a:stretch>
            <a:fillRect/>
          </a:stretch>
        </p:blipFill>
        <p:spPr>
          <a:xfrm>
            <a:off x="6692700" y="644200"/>
            <a:ext cx="2350001" cy="2220700"/>
          </a:xfrm>
          <a:prstGeom prst="rect">
            <a:avLst/>
          </a:prstGeom>
          <a:noFill/>
          <a:ln>
            <a:noFill/>
          </a:ln>
        </p:spPr>
      </p:pic>
      <p:pic>
        <p:nvPicPr>
          <p:cNvPr id="111" name="Google Shape;111;p18"/>
          <p:cNvPicPr preferRelativeResize="0"/>
          <p:nvPr/>
        </p:nvPicPr>
        <p:blipFill>
          <a:blip r:embed="rId5">
            <a:alphaModFix/>
          </a:blip>
          <a:stretch>
            <a:fillRect/>
          </a:stretch>
        </p:blipFill>
        <p:spPr>
          <a:xfrm>
            <a:off x="4345375" y="2865375"/>
            <a:ext cx="4697324" cy="1085850"/>
          </a:xfrm>
          <a:prstGeom prst="rect">
            <a:avLst/>
          </a:prstGeom>
          <a:noFill/>
          <a:ln>
            <a:noFill/>
          </a:ln>
        </p:spPr>
      </p:pic>
      <p:pic>
        <p:nvPicPr>
          <p:cNvPr id="112" name="Google Shape;112;p18"/>
          <p:cNvPicPr preferRelativeResize="0"/>
          <p:nvPr/>
        </p:nvPicPr>
        <p:blipFill>
          <a:blip r:embed="rId6">
            <a:alphaModFix/>
          </a:blip>
          <a:stretch>
            <a:fillRect/>
          </a:stretch>
        </p:blipFill>
        <p:spPr>
          <a:xfrm>
            <a:off x="4345375" y="3951225"/>
            <a:ext cx="4697324" cy="925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118" name="Google Shape;118;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RandomForestRegressor model had evidence of accurate OPS prediction in the training data, but potential uncaptured exploratory information in the residuals and low accuracy in the test data show the need for further model development</a:t>
            </a:r>
            <a:endParaRPr/>
          </a:p>
          <a:p>
            <a:pPr marL="457200" lvl="0" indent="-342900" algn="l" rtl="0">
              <a:spcBef>
                <a:spcPts val="0"/>
              </a:spcBef>
              <a:spcAft>
                <a:spcPts val="0"/>
              </a:spcAft>
              <a:buSzPts val="1800"/>
              <a:buChar char="●"/>
            </a:pPr>
            <a:r>
              <a:rPr lang="en"/>
              <a:t>Potential further investigations:</a:t>
            </a:r>
            <a:endParaRPr/>
          </a:p>
          <a:p>
            <a:pPr marL="914400" lvl="1" indent="-317500" algn="l" rtl="0">
              <a:spcBef>
                <a:spcPts val="0"/>
              </a:spcBef>
              <a:spcAft>
                <a:spcPts val="0"/>
              </a:spcAft>
              <a:buSzPts val="1400"/>
              <a:buChar char="○"/>
            </a:pPr>
            <a:r>
              <a:rPr lang="en"/>
              <a:t>Run model with less features</a:t>
            </a:r>
            <a:endParaRPr/>
          </a:p>
          <a:p>
            <a:pPr marL="914400" lvl="1" indent="-317500" algn="l" rtl="0">
              <a:spcBef>
                <a:spcPts val="0"/>
              </a:spcBef>
              <a:spcAft>
                <a:spcPts val="0"/>
              </a:spcAft>
              <a:buSzPts val="1400"/>
              <a:buChar char="○"/>
            </a:pPr>
            <a:r>
              <a:rPr lang="en"/>
              <a:t>Run model with more past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Citations</a:t>
            </a:r>
            <a:endParaRPr/>
          </a:p>
        </p:txBody>
      </p:sp>
      <p:sp>
        <p:nvSpPr>
          <p:cNvPr id="124" name="Google Shape;124;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Birnbaum, P. (n.d.). A Guide to Sabermetric Research: Asking the Right Questions . Society for American Baseball Research. </a:t>
            </a:r>
            <a:r>
              <a:rPr lang="en" u="sng">
                <a:solidFill>
                  <a:schemeClr val="hlink"/>
                </a:solidFill>
                <a:hlinkClick r:id="rId3"/>
              </a:rPr>
              <a:t>https://sabr.org/sabermetrics/asking-right-questions</a:t>
            </a:r>
            <a:endParaRPr/>
          </a:p>
          <a:p>
            <a:pPr marL="0" lvl="0" indent="0" algn="l" rtl="0">
              <a:spcBef>
                <a:spcPts val="1200"/>
              </a:spcBef>
              <a:spcAft>
                <a:spcPts val="0"/>
              </a:spcAft>
              <a:buNone/>
            </a:pPr>
            <a:r>
              <a:rPr lang="en"/>
              <a:t>On base percentage - BR Bullpen. (n.d.). Baseball Reference. </a:t>
            </a:r>
            <a:r>
              <a:rPr lang="en" u="sng">
                <a:solidFill>
                  <a:schemeClr val="hlink"/>
                </a:solidFill>
                <a:hlinkClick r:id="rId4"/>
              </a:rPr>
              <a:t>https://www.baseball-reference.com/bullpen/On_base_percentage</a:t>
            </a:r>
            <a:endParaRPr/>
          </a:p>
          <a:p>
            <a:pPr marL="0" lvl="0" indent="0" algn="l" rtl="0">
              <a:spcBef>
                <a:spcPts val="1200"/>
              </a:spcBef>
              <a:spcAft>
                <a:spcPts val="0"/>
              </a:spcAft>
              <a:buNone/>
            </a:pPr>
            <a:r>
              <a:rPr lang="en"/>
              <a:t>Sabermetrics - BR Bullpen. (n.d.). Baseball Reference. </a:t>
            </a:r>
            <a:r>
              <a:rPr lang="en" u="sng">
                <a:solidFill>
                  <a:schemeClr val="hlink"/>
                </a:solidFill>
                <a:hlinkClick r:id="rId5"/>
              </a:rPr>
              <a:t>https://www.baseball-reference.com/bullpen/Sabermetrics</a:t>
            </a:r>
            <a:endParaRPr/>
          </a:p>
          <a:p>
            <a:pPr marL="0" lvl="0" indent="0" algn="l" rtl="0">
              <a:spcBef>
                <a:spcPts val="1200"/>
              </a:spcBef>
              <a:spcAft>
                <a:spcPts val="0"/>
              </a:spcAft>
              <a:buNone/>
            </a:pPr>
            <a:r>
              <a:rPr lang="en"/>
              <a:t>Slugging percentage - BR Bullpen. (n.d.). Baseball Reference. </a:t>
            </a:r>
            <a:r>
              <a:rPr lang="en" u="sng">
                <a:solidFill>
                  <a:schemeClr val="hlink"/>
                </a:solidFill>
                <a:hlinkClick r:id="rId6"/>
              </a:rPr>
              <a:t>https://www.baseball-reference.com/bullpen/Slugging_percentage</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747</Words>
  <Application>Microsoft Macintosh PowerPoint</Application>
  <PresentationFormat>On-screen Show (16:9)</PresentationFormat>
  <Paragraphs>43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PT Sans Narrow</vt:lpstr>
      <vt:lpstr>Open Sans</vt:lpstr>
      <vt:lpstr>Arial</vt:lpstr>
      <vt:lpstr>Tropic</vt:lpstr>
      <vt:lpstr>Using Machine Learning to Project Individual OPS for MLB Players</vt:lpstr>
      <vt:lpstr>Background</vt:lpstr>
      <vt:lpstr>What is OPS?</vt:lpstr>
      <vt:lpstr>Machine Learning Strategy for OPS Prediction</vt:lpstr>
      <vt:lpstr>Model Selection</vt:lpstr>
      <vt:lpstr>Final Model Evaluation</vt:lpstr>
      <vt:lpstr>Conclusions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Project Individual OPS for MLB Players</dc:title>
  <cp:lastModifiedBy>Daniel Brilliant</cp:lastModifiedBy>
  <cp:revision>1</cp:revision>
  <dcterms:modified xsi:type="dcterms:W3CDTF">2023-12-27T17:13:55Z</dcterms:modified>
</cp:coreProperties>
</file>