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1" r:id="rId4"/>
    <p:sldId id="262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88BE9-0FE7-4547-8643-26C79B2AF1A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BUDDY-SPEICHERVERWALTUNG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84086-1F16-4A0B-B817-8AE9047BA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10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C371-74C2-4C77-99BA-8D05741F7D33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BUDDY-SPEICHERVERWALTUNG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BB-20FA-4893-BAA2-ABDD1F72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146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85D-E24E-4543-9DC3-DA536AF84BE0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781414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04065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188602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3903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666160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E1CC-7AE8-40CA-ABF4-01B9D44BC080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729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7A4-BEF6-4B54-93F2-B4093C680ADA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4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99D4-ECA4-45AC-A033-2E029597D181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6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E89B-76B4-4358-A93A-EBBCD04F3B2A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2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995-27AF-4108-9E2B-F12D9BAE3C21}" type="datetime1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78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9D96-C448-4C13-A493-168BD7F2F362}" type="datetime1">
              <a:rPr lang="de-DE" smtClean="0"/>
              <a:t>28.06.2021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01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4481-7C22-4170-B29E-923F588F122D}" type="datetime1">
              <a:rPr lang="de-DE" smtClean="0"/>
              <a:t>28.06.2021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8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1721-602F-4EDC-955A-3CD1ABC30E41}" type="datetime1">
              <a:rPr lang="de-DE" smtClean="0"/>
              <a:t>28.06.2021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00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A229-7102-4FE0-878A-E94555371C89}" type="datetime1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C4C0-26DD-4138-BEDB-FC4F60698FF3}" type="datetime1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0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C4BB-9A43-4D7E-BDC9-24D9B0E556FF}" type="datetime1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02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1"/>
              <a:t>Dynamische Partitionierung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76424" y="5337699"/>
            <a:ext cx="5124886" cy="365125"/>
          </a:xfrm>
        </p:spPr>
        <p:txBody>
          <a:bodyPr/>
          <a:lstStyle/>
          <a:p>
            <a:r>
              <a:rPr lang="en-US" dirty="0"/>
              <a:t>Daniel Bilic, Pedro Martin Moralejo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51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3389"/>
          </a:xfrm>
        </p:spPr>
        <p:txBody>
          <a:bodyPr>
            <a:normAutofit/>
          </a:bodyPr>
          <a:lstStyle/>
          <a:p>
            <a:r>
              <a:rPr lang="en-US" noProof="1"/>
              <a:t>Dynamische Partitionierung</a:t>
            </a:r>
          </a:p>
          <a:p>
            <a:r>
              <a:rPr lang="en-US" noProof="1"/>
              <a:t>Beispiel-Verfahren</a:t>
            </a:r>
          </a:p>
          <a:p>
            <a:r>
              <a:rPr lang="en-US" noProof="1"/>
              <a:t>Realisierung</a:t>
            </a:r>
          </a:p>
          <a:p>
            <a:r>
              <a:rPr lang="en-US" noProof="1"/>
              <a:t>Programmausschnitt</a:t>
            </a:r>
          </a:p>
          <a:p>
            <a:r>
              <a:rPr lang="en-US" noProof="1"/>
              <a:t>Fazit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2690332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Dynamische Partitionierung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Vier Realisierungskonzepte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dirty="0" err="1"/>
              <a:t>FirstFit</a:t>
            </a:r>
            <a:r>
              <a:rPr lang="de-DE" dirty="0"/>
              <a:t>: Der erste freie Speicherblock beginnend ab dem Anfang wird angesprochen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dirty="0" err="1"/>
              <a:t>NextFit</a:t>
            </a:r>
            <a:r>
              <a:rPr lang="de-DE" dirty="0"/>
              <a:t>: Der erste freie Speicherblock, beginnend ab letztem Speicherblock wird 		angesprochen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dirty="0" err="1"/>
              <a:t>BestFit</a:t>
            </a:r>
            <a:r>
              <a:rPr lang="de-DE" dirty="0"/>
              <a:t>: Der freie Speicherblock, mit der kleinsten Differenz zwischen Prozess- und 	Speichergröße wird angesprochen.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dirty="0" err="1"/>
              <a:t>RandomFit</a:t>
            </a:r>
            <a:r>
              <a:rPr lang="de-DE" dirty="0"/>
              <a:t>: Ein willkürlicher freier Speicherblock wird angesprochen.</a:t>
            </a:r>
          </a:p>
          <a:p>
            <a:pPr marL="342900" indent="-342900">
              <a:buFont typeface="Arial" charset="0"/>
              <a:buChar char="•"/>
            </a:pPr>
            <a:r>
              <a:rPr lang="de-DE" dirty="0"/>
              <a:t>Freigabe von Prozessen</a:t>
            </a:r>
          </a:p>
          <a:p>
            <a:pPr marL="342900" indent="-342900">
              <a:buFont typeface="Arial" charset="0"/>
              <a:buChar char="•"/>
            </a:pPr>
            <a:r>
              <a:rPr lang="de-DE" dirty="0"/>
              <a:t>Speicherblöcke die nebeneinander liegen, werden zusammengefügt</a:t>
            </a:r>
          </a:p>
        </p:txBody>
      </p:sp>
    </p:spTree>
    <p:extLst>
      <p:ext uri="{BB962C8B-B14F-4D97-AF65-F5344CB8AC3E}">
        <p14:creationId xmlns:p14="http://schemas.microsoft.com/office/powerpoint/2010/main" val="4243366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3030" y="2332223"/>
            <a:ext cx="3489569" cy="6950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de-DE" sz="4400" dirty="0"/>
              <a:t>Beispiel</a:t>
            </a:r>
          </a:p>
        </p:txBody>
      </p:sp>
      <p:sp>
        <p:nvSpPr>
          <p:cNvPr id="498" name="Fußzeilenplatzhalter 3"/>
          <p:cNvSpPr txBox="1">
            <a:spLocks/>
          </p:cNvSpPr>
          <p:nvPr/>
        </p:nvSpPr>
        <p:spPr>
          <a:xfrm>
            <a:off x="1118988" y="5443666"/>
            <a:ext cx="5124886" cy="503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Arial" panose="020B0604020202020204" pitchFamily="34" charset="0"/>
              </a:rPr>
              <a:t>[Grafik] Abbildung 1 – Beispiel zum Buddy-Verfahren</a:t>
            </a:r>
          </a:p>
          <a:p>
            <a:r>
              <a:rPr lang="de-DE">
                <a:solidFill>
                  <a:schemeClr val="bg1"/>
                </a:solidFill>
                <a:cs typeface="Arial" panose="020B0604020202020204" pitchFamily="34" charset="0"/>
              </a:rPr>
              <a:t>(Quelle: </a:t>
            </a:r>
            <a:r>
              <a:rPr lang="de-DE" b="1">
                <a:solidFill>
                  <a:schemeClr val="bg1"/>
                </a:solidFill>
              </a:rPr>
              <a:t>Betriebssysteme und Rechnernetze</a:t>
            </a:r>
            <a:r>
              <a:rPr lang="de-DE">
                <a:solidFill>
                  <a:schemeClr val="bg1"/>
                </a:solidFill>
              </a:rPr>
              <a:t>, </a:t>
            </a:r>
            <a:r>
              <a:rPr lang="de-DE" i="1">
                <a:solidFill>
                  <a:schemeClr val="bg1"/>
                </a:solidFill>
              </a:rPr>
              <a:t>Prof. Dr. Christian Baun</a:t>
            </a:r>
            <a:r>
              <a:rPr lang="de-DE">
                <a:solidFill>
                  <a:schemeClr val="bg1"/>
                </a:solidFill>
              </a:rPr>
              <a:t>, Foliensatz 2 (SS2017), S.21</a:t>
            </a:r>
            <a:r>
              <a:rPr lang="de-DE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pPr defTabSz="914400"/>
            <a:r>
              <a:rPr lang="en-US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8E7472-558E-46F5-BCCA-AA47112D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0"/>
            <a:ext cx="550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59A514D-2CE9-4D4C-B78B-473A46F4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6" y="2516443"/>
            <a:ext cx="7930096" cy="10668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1212" y="1490089"/>
            <a:ext cx="5873700" cy="2353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Programm-Beispiel</a:t>
            </a:r>
            <a:endParaRPr lang="en-US" sz="4800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6642D5-7523-494F-853C-A75456696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6" y="258449"/>
            <a:ext cx="7930097" cy="1064302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963CB4-C7A9-43EE-A823-E31E971E0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6" y="1378530"/>
            <a:ext cx="7790507" cy="108213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9FE7963-F94A-44F9-8A1A-1547ED563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6" y="4065332"/>
            <a:ext cx="4509856" cy="1065175"/>
          </a:xfrm>
          <a:prstGeom prst="rect">
            <a:avLst/>
          </a:prstGeom>
        </p:spPr>
      </p:pic>
      <p:pic>
        <p:nvPicPr>
          <p:cNvPr id="16" name="Grafik 1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7CB0C6F-1516-42F8-8978-B164350E1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01" y="4597919"/>
            <a:ext cx="3835154" cy="11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965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98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+ Einfache Implementierung</a:t>
            </a:r>
          </a:p>
          <a:p>
            <a:pPr lvl="1"/>
            <a:r>
              <a:rPr lang="en-US" dirty="0"/>
              <a:t>L</a:t>
            </a:r>
            <a:r>
              <a:rPr lang="de-DE" dirty="0"/>
              <a:t>ässt sich leicht in Systeme implementieren</a:t>
            </a:r>
          </a:p>
          <a:p>
            <a:pPr marL="0" indent="0">
              <a:buNone/>
            </a:pPr>
            <a:r>
              <a:rPr lang="de-DE" dirty="0"/>
              <a:t>+ Möglichkeiten</a:t>
            </a:r>
          </a:p>
          <a:p>
            <a:pPr lvl="1"/>
            <a:r>
              <a:rPr lang="de-DE" dirty="0"/>
              <a:t>Best-Fit: möglichst wenig Fragmentierung</a:t>
            </a:r>
          </a:p>
          <a:p>
            <a:pPr lvl="1"/>
            <a:r>
              <a:rPr lang="de-DE" dirty="0"/>
              <a:t>First/</a:t>
            </a:r>
            <a:r>
              <a:rPr lang="de-DE" dirty="0" err="1"/>
              <a:t>NextFit</a:t>
            </a:r>
            <a:r>
              <a:rPr lang="de-DE" dirty="0"/>
              <a:t>: möglichst schnell</a:t>
            </a:r>
          </a:p>
          <a:p>
            <a:pPr marL="0" indent="0">
              <a:buNone/>
            </a:pPr>
            <a:r>
              <a:rPr lang="de-DE" dirty="0"/>
              <a:t>- Externe Fragmentierung</a:t>
            </a:r>
          </a:p>
          <a:p>
            <a:pPr lvl="1"/>
            <a:r>
              <a:rPr lang="en-US" dirty="0" err="1"/>
              <a:t>Externe</a:t>
            </a:r>
            <a:r>
              <a:rPr lang="en-US" dirty="0"/>
              <a:t>: </a:t>
            </a:r>
            <a:r>
              <a:rPr lang="en-US" dirty="0" err="1"/>
              <a:t>Obwohl</a:t>
            </a:r>
            <a:r>
              <a:rPr lang="en-US" dirty="0"/>
              <a:t> der </a:t>
            </a:r>
            <a:r>
              <a:rPr lang="en-US" dirty="0" err="1"/>
              <a:t>gesamte</a:t>
            </a:r>
            <a:r>
              <a:rPr lang="en-US" dirty="0"/>
              <a:t> </a:t>
            </a:r>
            <a:r>
              <a:rPr lang="en-US" dirty="0" err="1"/>
              <a:t>freie</a:t>
            </a:r>
            <a:r>
              <a:rPr lang="en-US" dirty="0"/>
              <a:t> Speicher </a:t>
            </a:r>
            <a:r>
              <a:rPr lang="en-US" dirty="0" err="1"/>
              <a:t>reicht</a:t>
            </a:r>
            <a:r>
              <a:rPr lang="en-US" dirty="0"/>
              <a:t>, kann trotzdem kein 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         </a:t>
            </a:r>
            <a:r>
              <a:rPr lang="en-US" dirty="0" err="1"/>
              <a:t>Größe</a:t>
            </a:r>
            <a:r>
              <a:rPr lang="en-US" dirty="0"/>
              <a:t> </a:t>
            </a:r>
            <a:r>
              <a:rPr lang="en-US" dirty="0" err="1"/>
              <a:t>gestartet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da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nebeneinanderliegende</a:t>
            </a:r>
            <a:r>
              <a:rPr lang="en-US" dirty="0"/>
              <a:t> </a:t>
            </a:r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Blöcke</a:t>
            </a:r>
            <a:r>
              <a:rPr lang="en-US" dirty="0"/>
              <a:t> </a:t>
            </a:r>
            <a:r>
              <a:rPr lang="en-US" dirty="0" err="1"/>
              <a:t>zusammengefasst</a:t>
            </a:r>
            <a:r>
              <a:rPr lang="en-US" dirty="0"/>
              <a:t>      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Fazit</a:t>
            </a:r>
            <a:r>
              <a:rPr lang="en-US" dirty="0"/>
              <a:t>: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Defragmentierung</a:t>
            </a:r>
            <a:r>
              <a:rPr lang="en-US" dirty="0"/>
              <a:t> </a:t>
            </a:r>
            <a:r>
              <a:rPr lang="en-US" dirty="0" err="1"/>
              <a:t>verbraucht</a:t>
            </a:r>
            <a:r>
              <a:rPr lang="en-US" dirty="0"/>
              <a:t> die </a:t>
            </a:r>
            <a:r>
              <a:rPr lang="en-US" dirty="0" err="1"/>
              <a:t>Dynamische</a:t>
            </a:r>
            <a:r>
              <a:rPr lang="en-US" dirty="0"/>
              <a:t> </a:t>
            </a:r>
            <a:r>
              <a:rPr lang="en-US" dirty="0" err="1"/>
              <a:t>Partitionierung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           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Ressourcen</a:t>
            </a:r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5160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8255" y="1122363"/>
            <a:ext cx="5928545" cy="416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6230826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187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Dynamische Partitionierung</vt:lpstr>
      <vt:lpstr>Gliederung</vt:lpstr>
      <vt:lpstr>Dynamische Partitionierung</vt:lpstr>
      <vt:lpstr>Beispiel</vt:lpstr>
      <vt:lpstr>Programm-Beispiel</vt:lpstr>
      <vt:lpstr>Fazit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Berat Cakir</dc:creator>
  <cp:lastModifiedBy>Pedro Martin Moralejo</cp:lastModifiedBy>
  <cp:revision>45</cp:revision>
  <dcterms:created xsi:type="dcterms:W3CDTF">2017-05-14T15:13:38Z</dcterms:created>
  <dcterms:modified xsi:type="dcterms:W3CDTF">2021-06-28T20:50:08Z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