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Northern Lights display over a snowy landscape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Colorful clouds against a starry night sky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Northern Lights display over a snowy mountain landscape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Northern Lights display over a snowy landscap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orthern Lights display in a dark night sky over mountains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lorful clouds against a starry night sky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orthern Lights display over a snowy mountain landscape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kaggle.com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tock Predictions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1658070">
              <a:defRPr spc="-236" sz="7887"/>
            </a:pPr>
            <a:r>
              <a:t>Stock Predictions </a:t>
            </a:r>
          </a:p>
          <a:p>
            <a:pPr defTabSz="1658070">
              <a:defRPr spc="-236" sz="7887"/>
            </a:pPr>
            <a:r>
              <a:t>vs</a:t>
            </a:r>
          </a:p>
          <a:p>
            <a:pPr defTabSz="1658070">
              <a:defRPr spc="-236" sz="7887"/>
            </a:pPr>
            <a:r>
              <a:t>Actual Price </a:t>
            </a:r>
          </a:p>
        </p:txBody>
      </p:sp>
      <p:sp>
        <p:nvSpPr>
          <p:cNvPr id="172" name="Group 1 : August 6th 2024"/>
          <p:cNvSpPr txBox="1"/>
          <p:nvPr>
            <p:ph type="body" idx="21"/>
          </p:nvPr>
        </p:nvSpPr>
        <p:spPr>
          <a:xfrm>
            <a:off x="1270000" y="7892097"/>
            <a:ext cx="21844000" cy="6940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Group 1 : August 6th 2024 </a:t>
            </a:r>
          </a:p>
        </p:txBody>
      </p:sp>
      <p:sp>
        <p:nvSpPr>
          <p:cNvPr id="173" name="William Aromando…"/>
          <p:cNvSpPr txBox="1"/>
          <p:nvPr>
            <p:ph type="subTitle" sz="quarter" idx="1"/>
          </p:nvPr>
        </p:nvSpPr>
        <p:spPr>
          <a:xfrm>
            <a:off x="1270000" y="9508099"/>
            <a:ext cx="21844000" cy="2512352"/>
          </a:xfrm>
          <a:prstGeom prst="rect">
            <a:avLst/>
          </a:prstGeom>
        </p:spPr>
        <p:txBody>
          <a:bodyPr/>
          <a:lstStyle/>
          <a:p>
            <a:pPr defTabSz="462280">
              <a:defRPr sz="3584"/>
            </a:pPr>
            <a:r>
              <a:t>William Aromando</a:t>
            </a:r>
          </a:p>
          <a:p>
            <a:pPr defTabSz="462280">
              <a:defRPr sz="3584"/>
            </a:pPr>
            <a:r>
              <a:t>Dan Becker </a:t>
            </a:r>
          </a:p>
          <a:p>
            <a:pPr defTabSz="462280">
              <a:defRPr sz="3584"/>
            </a:pPr>
            <a:r>
              <a:t>Vivan Rajagopalan</a:t>
            </a:r>
          </a:p>
          <a:p>
            <a:pPr defTabSz="462280">
              <a:defRPr sz="3584"/>
            </a:pPr>
            <a:r>
              <a:t>Anthony Nguyễn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roject Rec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Recap </a:t>
            </a:r>
          </a:p>
        </p:txBody>
      </p:sp>
      <p:sp>
        <p:nvSpPr>
          <p:cNvPr id="214" name="Checking the accuracy of Prophet Analysi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Checking the accuracy of Prophet Analysis </a:t>
            </a:r>
          </a:p>
        </p:txBody>
      </p:sp>
      <p:sp>
        <p:nvSpPr>
          <p:cNvPr id="215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roject Intr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Intro </a:t>
            </a:r>
          </a:p>
        </p:txBody>
      </p:sp>
      <p:sp>
        <p:nvSpPr>
          <p:cNvPr id="176" name="Searching for data"/>
          <p:cNvSpPr txBox="1"/>
          <p:nvPr>
            <p:ph type="body" idx="21"/>
          </p:nvPr>
        </p:nvSpPr>
        <p:spPr>
          <a:xfrm>
            <a:off x="1270000" y="2133322"/>
            <a:ext cx="21844000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5000"/>
            </a:lvl1pPr>
          </a:lstStyle>
          <a:p>
            <a:pPr/>
            <a:r>
              <a:t>Searching for data </a:t>
            </a:r>
          </a:p>
        </p:txBody>
      </p:sp>
      <p:sp>
        <p:nvSpPr>
          <p:cNvPr id="177" name="Searched on Kaggle for datasets to work with, we knew we wanted to work in stocks or finances.  (https://www.kaggle.com/)…"/>
          <p:cNvSpPr txBox="1"/>
          <p:nvPr>
            <p:ph type="body" idx="1"/>
          </p:nvPr>
        </p:nvSpPr>
        <p:spPr>
          <a:xfrm>
            <a:off x="1270000" y="4271367"/>
            <a:ext cx="21844000" cy="8432801"/>
          </a:xfrm>
          <a:prstGeom prst="rect">
            <a:avLst/>
          </a:prstGeom>
        </p:spPr>
        <p:txBody>
          <a:bodyPr/>
          <a:lstStyle/>
          <a:p>
            <a:pPr marL="558800" indent="-558800">
              <a:defRPr sz="4200"/>
            </a:pPr>
            <a:r>
              <a:t>Searched on Kaggle for datasets to work with, we knew we wanted to work in stocks or finances.  (</a:t>
            </a:r>
            <a:r>
              <a:rPr u="sng">
                <a:hlinkClick r:id="rId2" invalidUrl="" action="" tgtFrame="" tooltip="" history="1" highlightClick="0" endSnd="0"/>
              </a:rPr>
              <a:t>https://www.kaggle.com/</a:t>
            </a:r>
            <a:r>
              <a:t>)</a:t>
            </a:r>
          </a:p>
          <a:p>
            <a:pPr marL="558800" indent="-558800">
              <a:defRPr sz="4200"/>
            </a:pPr>
            <a:r>
              <a:t>Created a repository and added each member as a collaborator</a:t>
            </a:r>
          </a:p>
          <a:p>
            <a:pPr marL="558800" indent="-558800">
              <a:defRPr sz="4200"/>
            </a:pPr>
            <a:r>
              <a:t>Found Google stock and Apple stock data on kaggle and imported it into our repo to review the data </a:t>
            </a:r>
          </a:p>
          <a:p>
            <a:pPr marL="558800" indent="-558800">
              <a:defRPr sz="4200"/>
            </a:pPr>
            <a:r>
              <a:t>Decided to pull predictions from the Google and Apple datasets </a:t>
            </a:r>
          </a:p>
          <a:p>
            <a:pPr marL="558800" indent="-558800">
              <a:defRPr sz="4200"/>
            </a:pPr>
            <a:r>
              <a:t>Filtered the data to exclude already known data to complete predictions on </a:t>
            </a:r>
          </a:p>
          <a:p>
            <a:pPr marL="558800" indent="-558800">
              <a:defRPr sz="4200"/>
            </a:pPr>
            <a:r>
              <a:t>Compared prediction data to the known data to visualize prediction accuracy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Northern Lights display over a snowy mountain landscape" descr="Northern Lights display over a snowy mountain landscape"/>
          <p:cNvPicPr>
            <a:picLocks noChangeAspect="1"/>
          </p:cNvPicPr>
          <p:nvPr>
            <p:ph type="pic" idx="21"/>
          </p:nvPr>
        </p:nvPicPr>
        <p:blipFill>
          <a:blip r:embed="rId2">
            <a:alphaModFix amt="99411"/>
            <a:extLst/>
          </a:blip>
          <a:srcRect l="0" t="0" r="0" b="0"/>
          <a:stretch>
            <a:fillRect/>
          </a:stretch>
        </p:blipFill>
        <p:spPr>
          <a:xfrm>
            <a:off x="11194700" y="1560115"/>
            <a:ext cx="13047338" cy="10595768"/>
          </a:xfrm>
          <a:prstGeom prst="rect">
            <a:avLst/>
          </a:prstGeom>
          <a:ln w="25400"/>
          <a:effectLst>
            <a:reflection blurRad="0" stA="51152" stPos="0" endA="0" endPos="40000" dist="0" dir="5400000" fadeDir="5400000" sx="100000" sy="-100000" kx="0" ky="0" algn="bl" rotWithShape="0"/>
          </a:effectLst>
        </p:spPr>
      </p:pic>
      <p:sp>
        <p:nvSpPr>
          <p:cNvPr id="180" name="Apple Stock Predi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76909">
              <a:defRPr spc="-206" sz="6887"/>
            </a:lvl1pPr>
          </a:lstStyle>
          <a:p>
            <a:pPr/>
            <a:r>
              <a:t>Apple Stock Predictions </a:t>
            </a:r>
          </a:p>
        </p:txBody>
      </p:sp>
      <p:sp>
        <p:nvSpPr>
          <p:cNvPr id="181" name="import Apple_stock_history.csv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 Apple_stock_history.csv</a:t>
            </a:r>
          </a:p>
          <a:p>
            <a:pPr/>
            <a:r>
              <a:t>Checked/cleaned the data </a:t>
            </a:r>
          </a:p>
          <a:p>
            <a:pPr/>
            <a:r>
              <a:t>filtered data to necessary columns </a:t>
            </a:r>
          </a:p>
          <a:p>
            <a:pPr/>
            <a:r>
              <a:t>Placed filtered data frame into a Prophet model for predictions </a:t>
            </a:r>
          </a:p>
          <a:p>
            <a:pPr/>
            <a:r>
              <a:t>Plotted predictions </a:t>
            </a:r>
          </a:p>
        </p:txBody>
      </p:sp>
      <p:sp>
        <p:nvSpPr>
          <p:cNvPr id="182" name="2016 - 2017 year data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2016 - 2017 year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Northern Lights display over a snowy landscape" descr="Northern Lights display over a snowy landscap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4200"/>
          <a:stretch>
            <a:fillRect/>
          </a:stretch>
        </p:blipFill>
        <p:spPr>
          <a:xfrm>
            <a:off x="689371" y="91040"/>
            <a:ext cx="23005306" cy="13533910"/>
          </a:xfrm>
          <a:prstGeom prst="rect">
            <a:avLst/>
          </a:prstGeom>
        </p:spPr>
      </p:pic>
      <p:sp>
        <p:nvSpPr>
          <p:cNvPr id="185" name="Text"/>
          <p:cNvSpPr txBox="1"/>
          <p:nvPr/>
        </p:nvSpPr>
        <p:spPr>
          <a:xfrm>
            <a:off x="11549024" y="6403847"/>
            <a:ext cx="1285952" cy="90830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186" name="Plotted data in different format by year and day of week for possible trend spotting"/>
          <p:cNvSpPr txBox="1"/>
          <p:nvPr/>
        </p:nvSpPr>
        <p:spPr>
          <a:xfrm>
            <a:off x="2872744" y="-134276"/>
            <a:ext cx="18638512" cy="174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pc="-162" sz="5400">
                <a:gradFill flip="none" rotWithShape="1">
                  <a:gsLst>
                    <a:gs pos="0">
                      <a:schemeClr val="accent1">
                        <a:lumOff val="13575"/>
                      </a:schemeClr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Plotted data in different format by year and day of week for possible trend spotting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ctual Apple Sto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Actual Apple Stock </a:t>
            </a:r>
          </a:p>
        </p:txBody>
      </p:sp>
      <p:sp>
        <p:nvSpPr>
          <p:cNvPr id="189" name="Filtered the original data frame to only the year 2018 for actual stock prices…"/>
          <p:cNvSpPr txBox="1"/>
          <p:nvPr>
            <p:ph type="body" sz="half" idx="1"/>
          </p:nvPr>
        </p:nvSpPr>
        <p:spPr>
          <a:xfrm>
            <a:off x="1270000" y="3782226"/>
            <a:ext cx="9652000" cy="8432801"/>
          </a:xfrm>
          <a:prstGeom prst="rect">
            <a:avLst/>
          </a:prstGeom>
        </p:spPr>
        <p:txBody>
          <a:bodyPr/>
          <a:lstStyle/>
          <a:p>
            <a:pPr/>
            <a:r>
              <a:t>Filtered the original data frame to only the year 2018 for actual stock prices</a:t>
            </a:r>
          </a:p>
          <a:p>
            <a:pPr/>
            <a:r>
              <a:t>Prepared this data to be compared to the predicted data for 2018</a:t>
            </a:r>
          </a:p>
        </p:txBody>
      </p:sp>
      <p:sp>
        <p:nvSpPr>
          <p:cNvPr id="190" name="Filtered 2018 Data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Filtered 2018 Data</a:t>
            </a:r>
          </a:p>
        </p:txBody>
      </p:sp>
      <p:pic>
        <p:nvPicPr>
          <p:cNvPr id="191" name="Screenshot 2024-08-01 at 11.17.55 PM.png" descr="Screenshot 2024-08-01 at 11.17.5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19480" y="1802983"/>
            <a:ext cx="13270870" cy="101100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Actual vs Prediction"/>
          <p:cNvSpPr txBox="1"/>
          <p:nvPr>
            <p:ph type="title"/>
          </p:nvPr>
        </p:nvSpPr>
        <p:spPr>
          <a:xfrm>
            <a:off x="1270000" y="838200"/>
            <a:ext cx="8952869" cy="1549400"/>
          </a:xfrm>
          <a:prstGeom prst="rect">
            <a:avLst/>
          </a:prstGeom>
        </p:spPr>
        <p:txBody>
          <a:bodyPr/>
          <a:lstStyle>
            <a:lvl1pPr defTabSz="751205">
              <a:defRPr spc="-229" sz="7644"/>
            </a:lvl1pPr>
          </a:lstStyle>
          <a:p>
            <a:pPr/>
            <a:r>
              <a:t>Actual vs Prediction</a:t>
            </a:r>
          </a:p>
        </p:txBody>
      </p:sp>
      <p:sp>
        <p:nvSpPr>
          <p:cNvPr id="194" name="Plotted the Apple stock predictions and the actual stock price from 2018…"/>
          <p:cNvSpPr txBox="1"/>
          <p:nvPr>
            <p:ph type="body" sz="half" idx="1"/>
          </p:nvPr>
        </p:nvSpPr>
        <p:spPr>
          <a:xfrm>
            <a:off x="1270000" y="4267200"/>
            <a:ext cx="8952869" cy="8432800"/>
          </a:xfrm>
          <a:prstGeom prst="rect">
            <a:avLst/>
          </a:prstGeom>
        </p:spPr>
        <p:txBody>
          <a:bodyPr/>
          <a:lstStyle/>
          <a:p>
            <a:pPr/>
            <a:r>
              <a:t>Plotted the Apple stock predictions and the actual stock price from 2018</a:t>
            </a:r>
          </a:p>
          <a:p>
            <a:pPr/>
            <a:r>
              <a:t>Our figure showed that in this instance the prediction model was accurate </a:t>
            </a:r>
          </a:p>
        </p:txBody>
      </p:sp>
      <p:sp>
        <p:nvSpPr>
          <p:cNvPr id="195" name="Apple Prediction accuracy"/>
          <p:cNvSpPr txBox="1"/>
          <p:nvPr>
            <p:ph type="body" idx="22"/>
          </p:nvPr>
        </p:nvSpPr>
        <p:spPr>
          <a:xfrm>
            <a:off x="1270000" y="2133600"/>
            <a:ext cx="8952869" cy="1016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Apple</a:t>
            </a:r>
            <a:r>
              <a:rPr sz="4600"/>
              <a:t> Prediction accuracy</a:t>
            </a:r>
            <a:r>
              <a:t> </a:t>
            </a:r>
          </a:p>
        </p:txBody>
      </p:sp>
      <p:pic>
        <p:nvPicPr>
          <p:cNvPr id="196" name="Screenshot 2024-08-01 at 11.22.34 PM.png" descr="Screenshot 2024-08-01 at 11.22.3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74471" y="2229950"/>
            <a:ext cx="14796246" cy="9256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Northern Lights display over a snowy mountain landscape" descr="Northern Lights display over a snowy mountain landscap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12465" r="0" b="12465"/>
          <a:stretch>
            <a:fillRect/>
          </a:stretch>
        </p:blipFill>
        <p:spPr>
          <a:xfrm>
            <a:off x="12204700" y="0"/>
            <a:ext cx="12192000" cy="13716000"/>
          </a:xfrm>
          <a:prstGeom prst="rect">
            <a:avLst/>
          </a:prstGeom>
        </p:spPr>
      </p:pic>
      <p:sp>
        <p:nvSpPr>
          <p:cNvPr id="199" name="Google Stock Predi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35634">
              <a:defRPr spc="-194" sz="6468"/>
            </a:lvl1pPr>
          </a:lstStyle>
          <a:p>
            <a:pPr/>
            <a:r>
              <a:t>Google Stock Predictions</a:t>
            </a:r>
          </a:p>
        </p:txBody>
      </p:sp>
      <p:sp>
        <p:nvSpPr>
          <p:cNvPr id="200" name="Slide bullet tex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2016 - 2017 Data"/>
          <p:cNvSpPr txBox="1"/>
          <p:nvPr>
            <p:ph type="body" idx="22"/>
          </p:nvPr>
        </p:nvSpPr>
        <p:spPr>
          <a:xfrm>
            <a:off x="1270000" y="2123519"/>
            <a:ext cx="9652000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2016 - 2017 Data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Northern Lights display over a snowy mountain landscape" descr="Northern Lights display over a snowy mountain landscap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12465" r="0" b="12465"/>
          <a:stretch>
            <a:fillRect/>
          </a:stretch>
        </p:blipFill>
        <p:spPr>
          <a:xfrm>
            <a:off x="12204700" y="0"/>
            <a:ext cx="12192000" cy="13716000"/>
          </a:xfrm>
          <a:prstGeom prst="rect">
            <a:avLst/>
          </a:prstGeom>
        </p:spPr>
      </p:pic>
      <p:sp>
        <p:nvSpPr>
          <p:cNvPr id="204" name="Actual Google Sto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defRPr spc="-241" sz="8064"/>
            </a:lvl1pPr>
          </a:lstStyle>
          <a:p>
            <a:pPr/>
            <a:r>
              <a:t>Actual Google Stock </a:t>
            </a:r>
          </a:p>
        </p:txBody>
      </p:sp>
      <p:sp>
        <p:nvSpPr>
          <p:cNvPr id="205" name="Slide bullet tex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lide Subtitle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Northern Lights display over a snowy mountain landscape" descr="Northern Lights display over a snowy mountain landscap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12465" r="0" b="12465"/>
          <a:stretch>
            <a:fillRect/>
          </a:stretch>
        </p:blipFill>
        <p:spPr>
          <a:xfrm>
            <a:off x="12204700" y="0"/>
            <a:ext cx="12192000" cy="13716000"/>
          </a:xfrm>
          <a:prstGeom prst="rect">
            <a:avLst/>
          </a:prstGeom>
        </p:spPr>
      </p:pic>
      <p:sp>
        <p:nvSpPr>
          <p:cNvPr id="209" name="Actual vs Predict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Actual vs Predicted </a:t>
            </a:r>
          </a:p>
        </p:txBody>
      </p:sp>
      <p:sp>
        <p:nvSpPr>
          <p:cNvPr id="210" name="Slide bullet tex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Google prediction accuracy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Google prediction accuracy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D000FF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