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46B01-05AC-374E-B79C-F098EA8FEE9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0730-0B40-3043-A4A8-578C1F3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E3EB-8C69-654B-A2BF-87A3BD28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38E9-98CE-D840-8A99-EE25D806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26CD-3673-6146-9E97-04E78B8D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F68C-CE4A-EF4B-AFBD-4FDDE46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4956-C148-7D4F-A65E-2AC981A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DF2C-6047-2E4D-A486-82E4C1F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0346-1239-5F46-9B9A-81687510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2093-C595-194A-B82D-04187AF4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5DEB-6EB2-4245-855F-FE77E83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11E4-843A-824A-A9AA-812584DD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B2691-6236-C54F-A971-39E4A13CF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0197-7EA9-ED4D-B3E9-A0734B93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5AD2-79B6-F64B-B082-EB9C0E08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6F3D-87E1-8D4F-A767-67349979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D19F-F7CA-FD46-B78C-DDC61EC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8344-088C-6A47-B8E3-68946B4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1559-FE32-1C41-9C7F-BF2866D9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92A7-5881-7E45-A398-0457EF47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6484-9BA9-1642-96DB-22D066A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6B5D-A314-C64C-89D9-A8210943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11C2-0864-0847-B6B3-78E7BB90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5387-18D2-2046-A0F7-61CBD926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6A44-D4DC-AF45-A6A3-E3A1B54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897F-BAFE-BD4A-8D15-CA37BD41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827A-19CC-FC4D-B6AE-8DDBA974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90C4-9B1C-1142-8D2D-6D06A96B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A31A-6D23-4E46-A968-C11AC73DA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F9DD7-D3D5-E642-A3FE-27A0CCB2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9D16-7610-9444-8DB1-1E3039E0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D447-9F58-F744-AA43-1C4F9C04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3C33-6FCA-0F47-9ACC-F1B2331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B1C1-D7C9-D84C-AD47-601EED27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EEFD-519D-4143-997F-390BE6E3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8DBB-ACF9-B249-95D1-368A8B3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EA41-7101-7E45-BBF6-487CADD1E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4F45-071C-FF4C-B971-D6207259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7AC8C-7EA6-CE47-94F6-89285508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98B20-3520-DF40-BE98-CCC57C8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AD7C6-E8FC-9546-90BD-0A1EFEA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63B-DD47-F440-86CA-24E498D6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C1376-2C51-4B48-BF42-77AA92A8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0913B-61F4-BD4D-AD3D-9678F498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8B6B6-59F8-8B42-94BF-4989BFD0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D13DC-BD84-3B4C-8775-C73E05D3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172E-2856-9343-878F-AE6BF220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BA55-B5E0-4C4B-B60D-AA54BE24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244D-62EC-D346-A049-4073507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0D25-1F96-494D-96F9-B2073440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5E114-61C6-854B-A97F-D40CDFDA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F6F6-4FE4-6242-BB72-E5D45F8C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557C-0D42-FD4C-8A6F-11D06062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EB5A-60EA-B044-8897-4A597FF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AF4E-3AD0-6941-A751-0CCD8F51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0EDA-ED09-644C-A043-E0F70515A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55CF6-79DD-A94D-8635-C36DD01E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100B-B9B2-0147-8DA9-9902CB75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6AD3F-C108-8C49-88BB-18D4FED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4B60-8903-AB4E-8D03-61DAF35B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FAA-357A-2346-8ADC-62190AA4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C9FC-202C-4B47-902E-89CB7FE6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4FC3-0C2E-804E-A26E-CE1E1C07E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3AD3-264F-3345-A4F2-DBFDDED6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E4DC-9FC7-9C49-994C-29DF8D7CC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6" b="17093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9A284-8760-5242-81E2-3FD0838D4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188" y="1985011"/>
            <a:ext cx="4016397" cy="89743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The NBA 2020 Draft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DFC21-4988-A940-87DC-636EC7FE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44" y="5461723"/>
            <a:ext cx="10656310" cy="4259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Dan Baumann and </a:t>
            </a:r>
            <a:r>
              <a:rPr lang="en-US" dirty="0" err="1">
                <a:solidFill>
                  <a:schemeClr val="tx1"/>
                </a:solidFill>
              </a:rPr>
              <a:t>Sez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Isguzar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01EE7-64BA-A844-B801-F1B3E8F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7" y="1183296"/>
            <a:ext cx="2993693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Our Mission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F8BAD-141A-3D4C-8EFD-BE8851BEB55E}"/>
              </a:ext>
            </a:extLst>
          </p:cNvPr>
          <p:cNvSpPr txBox="1"/>
          <p:nvPr/>
        </p:nvSpPr>
        <p:spPr>
          <a:xfrm>
            <a:off x="411480" y="1646327"/>
            <a:ext cx="5684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The New Orleans Pelican’s 2019 Season in numbers</a:t>
            </a:r>
          </a:p>
          <a:p>
            <a:pPr algn="ctr"/>
            <a:endParaRPr lang="en-US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33 Wins and 49 Losses (League Rank 22/30)</a:t>
            </a:r>
          </a:p>
          <a:p>
            <a:pPr algn="ctr"/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116.8 points conceded per Game (League Rank 27/30)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A 9.1% decrease in blocks per game from the year before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A decrease in 3 point percentage throws from the year before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A League Rank of 19 for Personal Fouls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112E9-F091-C14F-AA01-A8471E2B20CD}"/>
              </a:ext>
            </a:extLst>
          </p:cNvPr>
          <p:cNvSpPr txBox="1"/>
          <p:nvPr/>
        </p:nvSpPr>
        <p:spPr>
          <a:xfrm>
            <a:off x="6095999" y="2029463"/>
            <a:ext cx="5684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we are here: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We want to help your franchise reach the playoffs of the 2020 Season</a:t>
            </a:r>
            <a:endParaRPr lang="en-US" sz="2400" b="1" dirty="0"/>
          </a:p>
          <a:p>
            <a:pPr algn="ctr"/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5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How we can improve your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F8BAD-141A-3D4C-8EFD-BE8851BEB55E}"/>
              </a:ext>
            </a:extLst>
          </p:cNvPr>
          <p:cNvSpPr txBox="1"/>
          <p:nvPr/>
        </p:nvSpPr>
        <p:spPr>
          <a:xfrm>
            <a:off x="411479" y="1372007"/>
            <a:ext cx="5684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 Points of Action</a:t>
            </a:r>
          </a:p>
          <a:p>
            <a:pPr algn="ctr"/>
            <a:endParaRPr lang="en-US" b="1" dirty="0"/>
          </a:p>
          <a:p>
            <a:r>
              <a:rPr lang="en-US" b="1" dirty="0"/>
              <a:t>We want to improve your team by: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1.  Raising your 3 point shooting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modern game needs clinical 3 point shooters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endParaRPr lang="en-US" b="1" dirty="0"/>
          </a:p>
          <a:p>
            <a:r>
              <a:rPr lang="en-US" b="1" dirty="0"/>
              <a:t>2.  Decreasing the team’s personal fouls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Giving away too many fouls will make defenses weaker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3.  Raising your free throw shooting 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Maximizes attacking output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4.  Making your defense more robust with more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Decrease the chance of your opponents scoring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112E9-F091-C14F-AA01-A8471E2B20CD}"/>
              </a:ext>
            </a:extLst>
          </p:cNvPr>
          <p:cNvSpPr txBox="1"/>
          <p:nvPr/>
        </p:nvSpPr>
        <p:spPr>
          <a:xfrm>
            <a:off x="6095999" y="1776888"/>
            <a:ext cx="56845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Our approach:</a:t>
            </a:r>
          </a:p>
          <a:p>
            <a:pPr algn="ctr"/>
            <a:endParaRPr lang="en-US" sz="2800" b="1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Using comprehensive statistics consisting of more than 1500 players we investigated these points of action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Our thorough analysis will allow us to prescribe the type of player the New Orleans Pelicans ought to buy in the NBA 2020 Draft</a:t>
            </a:r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884" y="173477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1) Raising 3 point percentage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C8A351-1D71-6D42-B093-0D23C39A9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3609"/>
            <a:ext cx="121596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2) Decreasing personal fouls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D7651B-BB4C-8349-86C6-A7A158239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" y="0"/>
            <a:ext cx="12082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0" y="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3) Raising your free throw percentage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49C03-2B91-C84C-A812-20687508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2" y="1610033"/>
            <a:ext cx="2685273" cy="1663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203EA-E656-FE4B-9948-DCEC910E4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07" y="1610033"/>
            <a:ext cx="2717967" cy="1663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55AE9-4F37-FA45-B2D4-9561F11D5790}"/>
              </a:ext>
            </a:extLst>
          </p:cNvPr>
          <p:cNvSpPr txBox="1"/>
          <p:nvPr/>
        </p:nvSpPr>
        <p:spPr>
          <a:xfrm>
            <a:off x="6236474" y="1127760"/>
            <a:ext cx="56454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Point Guards vs. Shooting Guards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100" u="sng" dirty="0"/>
              <a:t>Our hypothesis more formally:</a:t>
            </a:r>
          </a:p>
          <a:p>
            <a:endParaRPr lang="en-US" sz="1000" dirty="0"/>
          </a:p>
          <a:p>
            <a:r>
              <a:rPr lang="en-US" sz="1400" b="1" dirty="0"/>
              <a:t>Null Hypothesis: </a:t>
            </a:r>
          </a:p>
          <a:p>
            <a:r>
              <a:rPr lang="en-US" sz="1050" dirty="0"/>
              <a:t>The average free throw shooting percentage for point guards is NO DIFFERENT to the shooting percentage of shooting guards</a:t>
            </a:r>
          </a:p>
          <a:p>
            <a:r>
              <a:rPr lang="en-US" sz="1000" dirty="0"/>
              <a:t> </a:t>
            </a:r>
          </a:p>
          <a:p>
            <a:r>
              <a:rPr lang="en-US" sz="1400" b="1" dirty="0"/>
              <a:t>Alternative Hypothesis: </a:t>
            </a:r>
          </a:p>
          <a:p>
            <a:r>
              <a:rPr lang="en-US" sz="1050" dirty="0"/>
              <a:t>The average free throw shooting percentage for point guards is GREATER THAN the shooting percentage of shooting guards</a:t>
            </a:r>
          </a:p>
          <a:p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7A5EC-6518-FE4A-9529-1DDEF95B6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539" y="4080805"/>
            <a:ext cx="3293828" cy="2340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9724BB-00CE-1F4D-B95C-D2EA2BC0BEA1}"/>
              </a:ext>
            </a:extLst>
          </p:cNvPr>
          <p:cNvSpPr txBox="1"/>
          <p:nvPr/>
        </p:nvSpPr>
        <p:spPr>
          <a:xfrm>
            <a:off x="1504366" y="1158240"/>
            <a:ext cx="32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initial glimpse into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207C7-20AF-7E44-ABF5-79FD9EEF749D}"/>
              </a:ext>
            </a:extLst>
          </p:cNvPr>
          <p:cNvSpPr txBox="1"/>
          <p:nvPr/>
        </p:nvSpPr>
        <p:spPr>
          <a:xfrm>
            <a:off x="1691640" y="3711473"/>
            <a:ext cx="26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sample distributions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5DCE464-4EE9-9C4E-84A1-A09D15AC9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56943"/>
              </p:ext>
            </p:extLst>
          </p:nvPr>
        </p:nvGraphicFramePr>
        <p:xfrm>
          <a:off x="6390861" y="4174434"/>
          <a:ext cx="4910566" cy="134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283">
                  <a:extLst>
                    <a:ext uri="{9D8B030D-6E8A-4147-A177-3AD203B41FA5}">
                      <a16:colId xmlns:a16="http://schemas.microsoft.com/office/drawing/2014/main" val="2296504194"/>
                    </a:ext>
                  </a:extLst>
                </a:gridCol>
                <a:gridCol w="2455283">
                  <a:extLst>
                    <a:ext uri="{9D8B030D-6E8A-4147-A177-3AD203B41FA5}">
                      <a16:colId xmlns:a16="http://schemas.microsoft.com/office/drawing/2014/main" val="2520670556"/>
                    </a:ext>
                  </a:extLst>
                </a:gridCol>
              </a:tblGrid>
              <a:tr h="328326">
                <a:tc>
                  <a:txBody>
                    <a:bodyPr/>
                    <a:lstStyle/>
                    <a:p>
                      <a:r>
                        <a:rPr lang="en-US" sz="1400" dirty="0"/>
                        <a:t>Welch’s t-statistic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0203"/>
                  </a:ext>
                </a:extLst>
              </a:tr>
              <a:tr h="233920"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92124"/>
                  </a:ext>
                </a:extLst>
              </a:tr>
              <a:tr h="233920">
                <a:tc>
                  <a:txBody>
                    <a:bodyPr/>
                    <a:lstStyle/>
                    <a:p>
                      <a:r>
                        <a:rPr lang="en-US" sz="1400" dirty="0"/>
                        <a:t>t-critical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93570"/>
                  </a:ext>
                </a:extLst>
              </a:tr>
              <a:tr h="409360">
                <a:tc>
                  <a:txBody>
                    <a:bodyPr/>
                    <a:lstStyle/>
                    <a:p>
                      <a:r>
                        <a:rPr lang="en-US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REJECT the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1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87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4) Raising your blocks per game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90015-D86A-AC4E-9F83-1EBF769EAF89}"/>
              </a:ext>
            </a:extLst>
          </p:cNvPr>
          <p:cNvSpPr txBox="1"/>
          <p:nvPr/>
        </p:nvSpPr>
        <p:spPr>
          <a:xfrm>
            <a:off x="5796501" y="1232452"/>
            <a:ext cx="578854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Blocks per game differ by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another statistical method called ANOVA, we can compare the differences in blocks per game across all the different positions on a basketball court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u="sng" dirty="0"/>
              <a:t>Our hypothesis more formally:</a:t>
            </a:r>
          </a:p>
          <a:p>
            <a:endParaRPr lang="en-US" sz="1100" u="sng" dirty="0"/>
          </a:p>
          <a:p>
            <a:r>
              <a:rPr lang="en-US" sz="1400" b="1" dirty="0"/>
              <a:t>Null Hypothesis:</a:t>
            </a:r>
          </a:p>
          <a:p>
            <a:r>
              <a:rPr lang="en-US" sz="1050" dirty="0"/>
              <a:t>Across different positions, there is NO DIFFERENCE in blocks per game </a:t>
            </a:r>
          </a:p>
          <a:p>
            <a:endParaRPr lang="en-US" sz="1050" dirty="0"/>
          </a:p>
          <a:p>
            <a:r>
              <a:rPr lang="en-US" sz="1400" b="1" dirty="0"/>
              <a:t>Alternative Hypothesis:</a:t>
            </a:r>
          </a:p>
          <a:p>
            <a:r>
              <a:rPr lang="en-US" sz="1050" dirty="0"/>
              <a:t>Across different positions, there are certain positions which have GREATER blocks per game</a:t>
            </a:r>
          </a:p>
          <a:p>
            <a:endParaRPr lang="en-US" sz="1200" dirty="0"/>
          </a:p>
          <a:p>
            <a:endParaRPr lang="en-US" sz="1200" u="sng" dirty="0"/>
          </a:p>
          <a:p>
            <a:endParaRPr lang="en-US" sz="1200" u="sng" dirty="0"/>
          </a:p>
          <a:p>
            <a:r>
              <a:rPr lang="en-US" sz="1200" u="sng" dirty="0"/>
              <a:t>ANOVA Analysis</a:t>
            </a:r>
          </a:p>
          <a:p>
            <a:endParaRPr lang="en-US" sz="1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EF030-D61D-674D-A620-D2CEDD6F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18" y="4479145"/>
            <a:ext cx="3914140" cy="511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1BE59-4164-2144-831A-979CCB3EF537}"/>
              </a:ext>
            </a:extLst>
          </p:cNvPr>
          <p:cNvSpPr txBox="1"/>
          <p:nvPr/>
        </p:nvSpPr>
        <p:spPr>
          <a:xfrm>
            <a:off x="6376947" y="5367303"/>
            <a:ext cx="403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REJECT THE NULL!!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AD3AE-1EC9-BD45-A459-CB750C771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13" y="1319530"/>
            <a:ext cx="3460507" cy="1967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330BB-BA53-204F-807E-E77C737C4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13" y="3428999"/>
            <a:ext cx="3492181" cy="1967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A08A6B-6967-EA4C-BDBE-F05CA1B01A74}"/>
              </a:ext>
            </a:extLst>
          </p:cNvPr>
          <p:cNvSpPr txBox="1"/>
          <p:nvPr/>
        </p:nvSpPr>
        <p:spPr>
          <a:xfrm>
            <a:off x="928613" y="5608822"/>
            <a:ext cx="346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pair-wise t-test between point guards and centers allows us to conclude that centers are better at blocking!!</a:t>
            </a:r>
          </a:p>
        </p:txBody>
      </p:sp>
    </p:spTree>
    <p:extLst>
      <p:ext uri="{BB962C8B-B14F-4D97-AF65-F5344CB8AC3E}">
        <p14:creationId xmlns:p14="http://schemas.microsoft.com/office/powerpoint/2010/main" val="389439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0" y="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D04F1F-CF1E-7B46-8187-089011DC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82283"/>
            <a:ext cx="8580120" cy="6454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Concluding remarks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0F7D7A-70D6-504A-B5CB-205F277090C8}"/>
              </a:ext>
            </a:extLst>
          </p:cNvPr>
          <p:cNvSpPr txBox="1"/>
          <p:nvPr/>
        </p:nvSpPr>
        <p:spPr>
          <a:xfrm>
            <a:off x="1698928" y="2352628"/>
            <a:ext cx="879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Draft point guards over shooting guards to increase free throw percentage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Draft centers to improve blocks per game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Draft shorter players to improve 3 point percentage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Draft lighter people to avoid more fouling</a:t>
            </a:r>
          </a:p>
        </p:txBody>
      </p:sp>
    </p:spTree>
    <p:extLst>
      <p:ext uri="{BB962C8B-B14F-4D97-AF65-F5344CB8AC3E}">
        <p14:creationId xmlns:p14="http://schemas.microsoft.com/office/powerpoint/2010/main" val="368807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F9871-7666-A249-977C-056B96E8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</a:blip>
          <a:srcRect t="16546" b="17093"/>
          <a:stretch/>
        </p:blipFill>
        <p:spPr>
          <a:xfrm>
            <a:off x="-1" y="0"/>
            <a:ext cx="12192000" cy="6857990"/>
          </a:xfrm>
          <a:prstGeom prst="rect">
            <a:avLst/>
          </a:prstGeom>
          <a:effectLst>
            <a:glow>
              <a:schemeClr val="accent1">
                <a:alpha val="8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A91B4-51ED-CD4E-B353-782B3DCF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486319" y="5608822"/>
            <a:ext cx="1219362" cy="912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0F7D7A-70D6-504A-B5CB-205F277090C8}"/>
              </a:ext>
            </a:extLst>
          </p:cNvPr>
          <p:cNvSpPr txBox="1"/>
          <p:nvPr/>
        </p:nvSpPr>
        <p:spPr>
          <a:xfrm>
            <a:off x="1698928" y="2352628"/>
            <a:ext cx="8794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SAFE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446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NBA 2020 Draft </vt:lpstr>
      <vt:lpstr>Our Mission</vt:lpstr>
      <vt:lpstr>How we can improve your team</vt:lpstr>
      <vt:lpstr>1) Raising 3 point percentage </vt:lpstr>
      <vt:lpstr>2) Decreasing personal fouls</vt:lpstr>
      <vt:lpstr>3) Raising your free throw percentage</vt:lpstr>
      <vt:lpstr>4) Raising your blocks per game</vt:lpstr>
      <vt:lpstr>Concluding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NBA 2020 Draft </dc:title>
  <dc:creator>Baumann, Dan</dc:creator>
  <cp:lastModifiedBy>Baumann, Dan</cp:lastModifiedBy>
  <cp:revision>12</cp:revision>
  <dcterms:created xsi:type="dcterms:W3CDTF">2019-11-14T12:57:19Z</dcterms:created>
  <dcterms:modified xsi:type="dcterms:W3CDTF">2019-11-14T14:56:02Z</dcterms:modified>
</cp:coreProperties>
</file>