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60" r:id="rId4"/>
    <p:sldId id="278" r:id="rId5"/>
    <p:sldId id="279" r:id="rId6"/>
    <p:sldId id="408" r:id="rId7"/>
    <p:sldId id="409" r:id="rId8"/>
    <p:sldId id="407" r:id="rId9"/>
    <p:sldId id="402" r:id="rId10"/>
    <p:sldId id="280" r:id="rId11"/>
    <p:sldId id="295" r:id="rId12"/>
    <p:sldId id="404" r:id="rId13"/>
    <p:sldId id="285" r:id="rId14"/>
    <p:sldId id="293" r:id="rId15"/>
    <p:sldId id="284" r:id="rId16"/>
    <p:sldId id="401" r:id="rId17"/>
    <p:sldId id="282" r:id="rId18"/>
    <p:sldId id="403" r:id="rId19"/>
    <p:sldId id="405" r:id="rId20"/>
    <p:sldId id="281" r:id="rId21"/>
    <p:sldId id="283" r:id="rId22"/>
    <p:sldId id="286" r:id="rId23"/>
    <p:sldId id="287" r:id="rId24"/>
    <p:sldId id="289" r:id="rId25"/>
    <p:sldId id="290" r:id="rId26"/>
    <p:sldId id="292" r:id="rId27"/>
    <p:sldId id="296" r:id="rId28"/>
    <p:sldId id="297" r:id="rId29"/>
    <p:sldId id="291" r:id="rId30"/>
    <p:sldId id="294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939"/>
    <a:srgbClr val="1D1F1E"/>
    <a:srgbClr val="1F1E1E"/>
    <a:srgbClr val="8FCBDC"/>
    <a:srgbClr val="3C9AD5"/>
    <a:srgbClr val="0074D9"/>
    <a:srgbClr val="083664"/>
    <a:srgbClr val="F88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9"/>
  </p:normalViewPr>
  <p:slideViewPr>
    <p:cSldViewPr snapToGrid="0" snapToObjects="1">
      <p:cViewPr varScale="1">
        <p:scale>
          <a:sx n="107" d="100"/>
          <a:sy n="107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10CE5-A004-DF4B-BD4A-500AF87A5C6F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DF5E-59C0-CA44-9E62-B8D3E431A4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225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861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5030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97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7008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880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2422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644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8;p13">
            <a:extLst>
              <a:ext uri="{FF2B5EF4-FFF2-40B4-BE49-F238E27FC236}">
                <a16:creationId xmlns:a16="http://schemas.microsoft.com/office/drawing/2014/main" id="{844CFB47-99CE-B944-BE54-FCF5324683B4}"/>
              </a:ext>
            </a:extLst>
          </p:cNvPr>
          <p:cNvSpPr/>
          <p:nvPr userDrawn="1"/>
        </p:nvSpPr>
        <p:spPr>
          <a:xfrm>
            <a:off x="0" y="57300"/>
            <a:ext cx="12192000" cy="6800699"/>
          </a:xfrm>
          <a:prstGeom prst="rect">
            <a:avLst/>
          </a:prstGeom>
          <a:solidFill>
            <a:srgbClr val="393939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740300B-2ABA-D449-AAEE-7D5507A3BC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43014"/>
            <a:ext cx="1698849" cy="59137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AC823E7-C62A-8A43-A065-DE6B4F2F73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64640" y="243014"/>
            <a:ext cx="1015660" cy="105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5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50C4F-1E71-8A42-B0CD-D460F96E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F74666-D63C-254A-8E5A-9221EA989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813475-DF21-EE43-9D05-32494BB71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0E1FE5-E425-7349-AD90-3495FF6D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392-6134-AF42-A87E-868B2A608BD0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4344BB-ED1B-9540-BCB6-84FB9308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020ED3-4A90-7A47-833C-D8AD20D3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25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8C721-6205-9F42-AD92-CE5F4F90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A239F1-1505-8548-9741-AF2DF6FBE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452BB7-6A31-F74F-AE5B-FCD73551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392-6134-AF42-A87E-868B2A608BD0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4D61F2-C3D8-D341-A232-6EAB99E7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8096-FB14-EB48-B486-7D6C6E60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098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4923A5-8E50-3740-BD88-7D9447FB1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53C63-7BC5-8D41-B9F3-9EA797167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5DD154-DACF-B44C-9DAA-70C25D07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392-6134-AF42-A87E-868B2A608BD0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D1A194-0676-BC42-9E6F-EE9D73FB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09186C-2208-564D-B75C-58E2CA9C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93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DFA9D-17C7-0C43-BC36-B16B76154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36E3B8-E57E-A44D-9828-5AB10317A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10A7D-F526-C94B-8ED5-3C538D08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392-6134-AF42-A87E-868B2A608BD0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CCED32-C449-6145-884A-F47AE352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D97B38-8848-BD4F-B0F9-E84F6480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Google Shape;59;p13">
            <a:extLst>
              <a:ext uri="{FF2B5EF4-FFF2-40B4-BE49-F238E27FC236}">
                <a16:creationId xmlns:a16="http://schemas.microsoft.com/office/drawing/2014/main" id="{94939770-4242-6B47-B435-727F842415CC}"/>
              </a:ext>
            </a:extLst>
          </p:cNvPr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94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6E839-FD01-E148-8BD9-117EC6A4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0BE130-1DDE-E547-9159-A3764684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EC22DE-946A-8143-93D1-A6FBA79E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392-6134-AF42-A87E-868B2A608BD0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40737E-4BF7-A74D-83E3-7507F42C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997144-94D8-9443-ABC9-C6821626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Google Shape;59;p13">
            <a:extLst>
              <a:ext uri="{FF2B5EF4-FFF2-40B4-BE49-F238E27FC236}">
                <a16:creationId xmlns:a16="http://schemas.microsoft.com/office/drawing/2014/main" id="{1653513A-0BED-D14E-849E-7755C1850105}"/>
              </a:ext>
            </a:extLst>
          </p:cNvPr>
          <p:cNvSpPr/>
          <p:nvPr userDrawn="1"/>
        </p:nvSpPr>
        <p:spPr>
          <a:xfrm>
            <a:off x="0" y="6825127"/>
            <a:ext cx="12192000" cy="45719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51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5A96B-103B-5946-BD25-B8E0401B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C9265F-BF11-DE42-AD5F-112AFC07F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1DB46B-F973-6F4B-A21C-F8D8F6BA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392-6134-AF42-A87E-868B2A608BD0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E368A8-0117-BC44-BA55-F3040C4D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5D3066-2AD4-3A45-8FEC-32334DD3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77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3FD45-D383-914E-A7FE-C7A7F2DE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1B8B7E-2954-3E46-9927-351A603CF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0D4B0C-E792-3F48-95F2-7026C4669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8A43A-B0D4-5A4D-9A5D-3CAC1845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392-6134-AF42-A87E-868B2A608BD0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AB7D59-2B39-034F-A808-0D45A9D3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7B840B-83D9-3A47-9094-4E8F1A5B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61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4D2C6-9A4A-794D-A128-851AD051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67CCD6-2B5E-714E-826A-492D61FD2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7C81EB-4A21-7A44-A638-DD167F540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86D6CE-8673-B04B-9E83-AAE8CD547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1687D8-E05A-8144-9D3D-0F62BF2FD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97EFB63-0153-B345-9D43-C5824AA0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392-6134-AF42-A87E-868B2A608BD0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A58E6C-02A5-6B49-96D8-63588326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D6816B1-5DD2-6F44-8AE3-FF1F1AFB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40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9CC8F-7CD1-D041-82F7-13A461BF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8878C9-2A8A-3042-A6A9-E24F68E4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392-6134-AF42-A87E-868B2A608BD0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0607B6-E0A4-4647-AFBD-DA325154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A37453-8E56-4C43-9350-8FA58454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60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DA7827-3B91-C545-B0A8-BD6CCB5E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392-6134-AF42-A87E-868B2A608BD0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CD8E768-97FB-6B4F-A2F3-90C8D2BD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10BF64-424D-DE44-825C-27A030D5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62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EC124-C924-D24D-9E4E-8FE265B7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BD3DA5-07A8-5942-8312-B6D4E941D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0BF6C5-C6ED-1743-AB24-86131BAE5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E65F02-7093-744F-A0AC-681EE05F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392-6134-AF42-A87E-868B2A608BD0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635A7C-4FBB-F044-8229-13D30856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D720E-81E4-EF47-A67D-4B3203AC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39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136925-543B-BA47-92F0-E58AD027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606FD1-6476-F54A-BFA4-8D61FF6F0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5537C7-C8FB-5745-80CC-725A3F73B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43392-6134-AF42-A87E-868B2A608BD0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5F7960-A31B-6B43-BD3A-FF047646C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4B111C-0EAF-7B40-8492-15983AD48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69A7B-A6BB-0843-A1F7-7C6C99262E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60;p13">
            <a:extLst>
              <a:ext uri="{FF2B5EF4-FFF2-40B4-BE49-F238E27FC236}">
                <a16:creationId xmlns:a16="http://schemas.microsoft.com/office/drawing/2014/main" id="{C4583338-B8AF-AD4F-86F9-6942191D0F61}"/>
              </a:ext>
            </a:extLst>
          </p:cNvPr>
          <p:cNvPicPr preferRelativeResize="0"/>
          <p:nvPr userDrawn="1"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34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microsoft.com/office/2007/relationships/hdphoto" Target="../media/hdphoto4.wdp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DanBertolini/dio-bootcamp" TargetMode="External"/><Relationship Id="rId4" Type="http://schemas.openxmlformats.org/officeDocument/2006/relationships/hyperlink" Target="https://code.visualstudio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15600" y="1781050"/>
            <a:ext cx="11360800" cy="86794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pt-BR" sz="2400" dirty="0">
                <a:solidFill>
                  <a:srgbClr val="F78321"/>
                </a:solidFill>
                <a:latin typeface="Century Gothic" panose="020B0502020202020204" pitchFamily="34" charset="0"/>
              </a:rPr>
              <a:t>Santander </a:t>
            </a:r>
            <a:r>
              <a:rPr lang="pt-BR" sz="2400" dirty="0" err="1">
                <a:solidFill>
                  <a:srgbClr val="F78321"/>
                </a:solidFill>
                <a:latin typeface="Century Gothic" panose="020B0502020202020204" pitchFamily="34" charset="0"/>
              </a:rPr>
              <a:t>Bootcamp</a:t>
            </a:r>
            <a:r>
              <a:rPr lang="pt-BR" sz="2400" dirty="0">
                <a:solidFill>
                  <a:srgbClr val="F78321"/>
                </a:solidFill>
                <a:latin typeface="Century Gothic" panose="020B0502020202020204" pitchFamily="34" charset="0"/>
              </a:rPr>
              <a:t> | </a:t>
            </a:r>
            <a:r>
              <a:rPr lang="pt-BR" sz="2400" dirty="0" err="1">
                <a:solidFill>
                  <a:srgbClr val="F78321"/>
                </a:solidFill>
                <a:latin typeface="Century Gothic" panose="020B0502020202020204" pitchFamily="34" charset="0"/>
              </a:rPr>
              <a:t>Fullstack</a:t>
            </a:r>
            <a:r>
              <a:rPr lang="pt-BR" sz="2400" dirty="0">
                <a:solidFill>
                  <a:srgbClr val="F78321"/>
                </a:solidFill>
                <a:latin typeface="Century Gothic" panose="020B0502020202020204" pitchFamily="34" charset="0"/>
              </a:rPr>
              <a:t> </a:t>
            </a:r>
            <a:r>
              <a:rPr lang="pt-BR" sz="2400" dirty="0" err="1">
                <a:solidFill>
                  <a:srgbClr val="F78321"/>
                </a:solidFill>
                <a:latin typeface="Century Gothic" panose="020B0502020202020204" pitchFamily="34" charset="0"/>
              </a:rPr>
              <a:t>Developer</a:t>
            </a:r>
            <a:endParaRPr sz="24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35056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404040"/>
                </a:solidFill>
                <a:latin typeface="Century Gothic" panose="020B0502020202020204" pitchFamily="34" charset="0"/>
              </a:rPr>
              <a:t>Como criar componentes reutilizáveis com os recursos do Angular</a:t>
            </a:r>
            <a:endParaRPr sz="4000" b="1" dirty="0">
              <a:solidFill>
                <a:srgbClr val="404040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" name="Google Shape;58;p1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54;p13">
            <a:extLst>
              <a:ext uri="{FF2B5EF4-FFF2-40B4-BE49-F238E27FC236}">
                <a16:creationId xmlns:a16="http://schemas.microsoft.com/office/drawing/2014/main" id="{7807C0BD-78DD-FC48-AB28-48EC855B52EE}"/>
              </a:ext>
            </a:extLst>
          </p:cNvPr>
          <p:cNvSpPr txBox="1">
            <a:spLocks/>
          </p:cNvSpPr>
          <p:nvPr/>
        </p:nvSpPr>
        <p:spPr>
          <a:xfrm>
            <a:off x="621000" y="5241334"/>
            <a:ext cx="4184100" cy="91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Daniel Bertolini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4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Arquitetura de Front-</a:t>
            </a:r>
            <a:r>
              <a:rPr lang="pt-BR" sz="1400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End</a:t>
            </a:r>
            <a:b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2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Santander Tecnologia</a:t>
            </a:r>
          </a:p>
        </p:txBody>
      </p:sp>
      <p:sp>
        <p:nvSpPr>
          <p:cNvPr id="9" name="Google Shape;57;p13">
            <a:extLst>
              <a:ext uri="{FF2B5EF4-FFF2-40B4-BE49-F238E27FC236}">
                <a16:creationId xmlns:a16="http://schemas.microsoft.com/office/drawing/2014/main" id="{37A956DC-F39D-114F-92D1-C02C80178D11}"/>
              </a:ext>
            </a:extLst>
          </p:cNvPr>
          <p:cNvSpPr/>
          <p:nvPr/>
        </p:nvSpPr>
        <p:spPr>
          <a:xfrm>
            <a:off x="698850" y="5175568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F496D12-979D-B841-B9F4-D2B5C9959109}"/>
              </a:ext>
            </a:extLst>
          </p:cNvPr>
          <p:cNvCxnSpPr/>
          <p:nvPr/>
        </p:nvCxnSpPr>
        <p:spPr>
          <a:xfrm>
            <a:off x="4084431" y="5189709"/>
            <a:ext cx="0" cy="846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7B906109-E40A-0F4F-9F42-FC9CB7F49B8D}"/>
              </a:ext>
            </a:extLst>
          </p:cNvPr>
          <p:cNvSpPr txBox="1">
            <a:spLocks/>
          </p:cNvSpPr>
          <p:nvPr/>
        </p:nvSpPr>
        <p:spPr>
          <a:xfrm>
            <a:off x="4253523" y="5241334"/>
            <a:ext cx="4184100" cy="91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Lucas Martins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4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Arquitetura de Front-</a:t>
            </a:r>
            <a:r>
              <a:rPr lang="pt-BR" sz="1400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End</a:t>
            </a:r>
            <a:b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2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Santander Tecnologia</a:t>
            </a:r>
          </a:p>
        </p:txBody>
      </p:sp>
      <p:sp>
        <p:nvSpPr>
          <p:cNvPr id="13" name="Google Shape;57;p13">
            <a:extLst>
              <a:ext uri="{FF2B5EF4-FFF2-40B4-BE49-F238E27FC236}">
                <a16:creationId xmlns:a16="http://schemas.microsoft.com/office/drawing/2014/main" id="{981AA636-2C75-FD47-B785-2BF842414C43}"/>
              </a:ext>
            </a:extLst>
          </p:cNvPr>
          <p:cNvSpPr/>
          <p:nvPr/>
        </p:nvSpPr>
        <p:spPr>
          <a:xfrm>
            <a:off x="4331373" y="5175568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1B64BA7-BC42-074A-BA14-3EAFA1E774CD}"/>
              </a:ext>
            </a:extLst>
          </p:cNvPr>
          <p:cNvGrpSpPr/>
          <p:nvPr/>
        </p:nvGrpSpPr>
        <p:grpSpPr>
          <a:xfrm>
            <a:off x="780071" y="3376906"/>
            <a:ext cx="769763" cy="1563768"/>
            <a:chOff x="792280" y="2679175"/>
            <a:chExt cx="769763" cy="1563768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187B834A-2456-C548-9D02-A6222F088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205" t="26566" r="77615" b="37850"/>
            <a:stretch/>
          </p:blipFill>
          <p:spPr>
            <a:xfrm>
              <a:off x="815212" y="2679175"/>
              <a:ext cx="723900" cy="1153121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CBE6001-2EBE-584F-8CF1-613CE936FAA6}"/>
                </a:ext>
              </a:extLst>
            </p:cNvPr>
            <p:cNvSpPr txBox="1"/>
            <p:nvPr/>
          </p:nvSpPr>
          <p:spPr>
            <a:xfrm>
              <a:off x="792280" y="3965944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2">
                      <a:lumMod val="50000"/>
                    </a:schemeClr>
                  </a:solidFill>
                </a:rPr>
                <a:t>Ex.: input</a:t>
              </a:r>
            </a:p>
          </p:txBody>
        </p:sp>
      </p:grpSp>
      <p:sp>
        <p:nvSpPr>
          <p:cNvPr id="37" name="Google Shape;76;p15">
            <a:extLst>
              <a:ext uri="{FF2B5EF4-FFF2-40B4-BE49-F238E27FC236}">
                <a16:creationId xmlns:a16="http://schemas.microsoft.com/office/drawing/2014/main" id="{6ACD8E6E-1CF3-0B44-8B75-965E290944E1}"/>
              </a:ext>
            </a:extLst>
          </p:cNvPr>
          <p:cNvSpPr txBox="1">
            <a:spLocks/>
          </p:cNvSpPr>
          <p:nvPr/>
        </p:nvSpPr>
        <p:spPr>
          <a:xfrm>
            <a:off x="472368" y="1758261"/>
            <a:ext cx="7044713" cy="787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Design Atômico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DEBB230A-8F3E-9546-9FA6-9B99335CB7C8}"/>
              </a:ext>
            </a:extLst>
          </p:cNvPr>
          <p:cNvGrpSpPr/>
          <p:nvPr/>
        </p:nvGrpSpPr>
        <p:grpSpPr>
          <a:xfrm>
            <a:off x="3228959" y="3376906"/>
            <a:ext cx="1754326" cy="1563768"/>
            <a:chOff x="1959563" y="2679175"/>
            <a:chExt cx="1754326" cy="1563768"/>
          </a:xfrm>
        </p:grpSpPr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4510B2E5-C45E-F243-ABAB-5FDA31B9F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127" t="26490" r="60846" b="37923"/>
            <a:stretch/>
          </p:blipFill>
          <p:spPr>
            <a:xfrm>
              <a:off x="2451493" y="2679175"/>
              <a:ext cx="770467" cy="1153121"/>
            </a:xfrm>
            <a:prstGeom prst="rect">
              <a:avLst/>
            </a:prstGeom>
          </p:spPr>
        </p:pic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4ED1E64-68FC-2542-B59A-EE8B229E4004}"/>
                </a:ext>
              </a:extLst>
            </p:cNvPr>
            <p:cNvSpPr txBox="1"/>
            <p:nvPr/>
          </p:nvSpPr>
          <p:spPr>
            <a:xfrm>
              <a:off x="1959563" y="3965944"/>
              <a:ext cx="1754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2">
                      <a:lumMod val="50000"/>
                    </a:schemeClr>
                  </a:solidFill>
                </a:rPr>
                <a:t>Ex.: campo de formulário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66D7C7B-A46F-C64D-9E6B-7CF9465240B7}"/>
              </a:ext>
            </a:extLst>
          </p:cNvPr>
          <p:cNvGrpSpPr/>
          <p:nvPr/>
        </p:nvGrpSpPr>
        <p:grpSpPr>
          <a:xfrm>
            <a:off x="6662410" y="3328588"/>
            <a:ext cx="1103187" cy="1563243"/>
            <a:chOff x="4318856" y="2679700"/>
            <a:chExt cx="1103187" cy="1563243"/>
          </a:xfrm>
        </p:grpSpPr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87CF90C7-421E-194C-88B6-12EE7EA506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424" t="26553" r="44396" b="37861"/>
            <a:stretch/>
          </p:blipFill>
          <p:spPr>
            <a:xfrm>
              <a:off x="4508500" y="2679700"/>
              <a:ext cx="723900" cy="1153121"/>
            </a:xfrm>
            <a:prstGeom prst="rect">
              <a:avLst/>
            </a:prstGeom>
          </p:spPr>
        </p:pic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4D957A74-6C3E-DE4F-B405-3ECB13DD1E05}"/>
                </a:ext>
              </a:extLst>
            </p:cNvPr>
            <p:cNvSpPr txBox="1"/>
            <p:nvPr/>
          </p:nvSpPr>
          <p:spPr>
            <a:xfrm>
              <a:off x="4318856" y="3965944"/>
              <a:ext cx="11031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2">
                      <a:lumMod val="50000"/>
                    </a:schemeClr>
                  </a:solidFill>
                </a:rPr>
                <a:t>Ex.: formulário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B21E9A3B-6073-2941-BBE1-5BE8901C57D9}"/>
              </a:ext>
            </a:extLst>
          </p:cNvPr>
          <p:cNvGrpSpPr/>
          <p:nvPr/>
        </p:nvGrpSpPr>
        <p:grpSpPr>
          <a:xfrm>
            <a:off x="9444723" y="3328588"/>
            <a:ext cx="1703919" cy="1563243"/>
            <a:chOff x="6002867" y="2679700"/>
            <a:chExt cx="1703919" cy="1563243"/>
          </a:xfrm>
        </p:grpSpPr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DAA320C8-8A36-484B-AB7E-53481BA961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753" t="26613" r="9226" b="37815"/>
            <a:stretch/>
          </p:blipFill>
          <p:spPr>
            <a:xfrm>
              <a:off x="6002867" y="2679700"/>
              <a:ext cx="1703919" cy="1152596"/>
            </a:xfrm>
            <a:prstGeom prst="rect">
              <a:avLst/>
            </a:prstGeom>
          </p:spPr>
        </p:pic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F3E6232C-4852-1C47-87E7-7CEF0CE7A86F}"/>
                </a:ext>
              </a:extLst>
            </p:cNvPr>
            <p:cNvSpPr txBox="1"/>
            <p:nvPr/>
          </p:nvSpPr>
          <p:spPr>
            <a:xfrm>
              <a:off x="6134500" y="3965944"/>
              <a:ext cx="1440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2">
                      <a:lumMod val="50000"/>
                    </a:schemeClr>
                  </a:solidFill>
                </a:rPr>
                <a:t>Ex.: tela de cadastro</a:t>
              </a:r>
            </a:p>
          </p:txBody>
        </p:sp>
      </p:grp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23A8B1AA-9DEB-3046-9F39-D7F28590AC70}"/>
              </a:ext>
            </a:extLst>
          </p:cNvPr>
          <p:cNvCxnSpPr>
            <a:cxnSpLocks/>
          </p:cNvCxnSpPr>
          <p:nvPr/>
        </p:nvCxnSpPr>
        <p:spPr>
          <a:xfrm>
            <a:off x="1796017" y="3953468"/>
            <a:ext cx="159965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9F7ED264-B0DA-D74A-B8B9-733243A96F55}"/>
              </a:ext>
            </a:extLst>
          </p:cNvPr>
          <p:cNvCxnSpPr>
            <a:cxnSpLocks/>
          </p:cNvCxnSpPr>
          <p:nvPr/>
        </p:nvCxnSpPr>
        <p:spPr>
          <a:xfrm>
            <a:off x="4886457" y="3948039"/>
            <a:ext cx="159965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BCCE0E4D-07B7-214A-BFDA-4C31A0931D8C}"/>
              </a:ext>
            </a:extLst>
          </p:cNvPr>
          <p:cNvCxnSpPr>
            <a:cxnSpLocks/>
          </p:cNvCxnSpPr>
          <p:nvPr/>
        </p:nvCxnSpPr>
        <p:spPr>
          <a:xfrm>
            <a:off x="7701032" y="3938391"/>
            <a:ext cx="159965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74;p15">
            <a:extLst>
              <a:ext uri="{FF2B5EF4-FFF2-40B4-BE49-F238E27FC236}">
                <a16:creationId xmlns:a16="http://schemas.microsoft.com/office/drawing/2014/main" id="{95470301-DD3B-A349-9C76-C2E6A59A4CF3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&gt;_Granularidade</a:t>
            </a:r>
          </a:p>
        </p:txBody>
      </p:sp>
    </p:spTree>
    <p:extLst>
      <p:ext uri="{BB962C8B-B14F-4D97-AF65-F5344CB8AC3E}">
        <p14:creationId xmlns:p14="http://schemas.microsoft.com/office/powerpoint/2010/main" val="9003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377B156-BE4A-9D45-85C6-B13EC0236BB1}"/>
              </a:ext>
            </a:extLst>
          </p:cNvPr>
          <p:cNvSpPr txBox="1">
            <a:spLocks/>
          </p:cNvSpPr>
          <p:nvPr/>
        </p:nvSpPr>
        <p:spPr>
          <a:xfrm>
            <a:off x="472368" y="1758261"/>
            <a:ext cx="7044713" cy="787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15886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CLI for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the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Rescue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FAB5715-3B24-FA4B-9FD4-49E7AB127406}"/>
              </a:ext>
            </a:extLst>
          </p:cNvPr>
          <p:cNvSpPr/>
          <p:nvPr/>
        </p:nvSpPr>
        <p:spPr>
          <a:xfrm>
            <a:off x="787079" y="2828569"/>
            <a:ext cx="4004840" cy="694481"/>
          </a:xfrm>
          <a:prstGeom prst="rect">
            <a:avLst/>
          </a:prstGeom>
          <a:solidFill>
            <a:srgbClr val="1D1F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ng</a:t>
            </a:r>
            <a:r>
              <a:rPr lang="pt-BR" dirty="0"/>
              <a:t> </a:t>
            </a:r>
            <a:r>
              <a:rPr lang="pt-BR" dirty="0" err="1"/>
              <a:t>generate</a:t>
            </a:r>
            <a:r>
              <a:rPr lang="pt-BR" dirty="0"/>
              <a:t> </a:t>
            </a:r>
            <a:r>
              <a:rPr lang="pt-BR" dirty="0" err="1"/>
              <a:t>c</a:t>
            </a:r>
            <a:r>
              <a:rPr lang="pt-BR" dirty="0"/>
              <a:t> &lt;nome-componente&gt;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CEE9EF-BBAB-C44A-9D97-D88A2F1B8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66899"/>
            <a:ext cx="1739900" cy="1562100"/>
          </a:xfrm>
          <a:prstGeom prst="rect">
            <a:avLst/>
          </a:prstGeom>
        </p:spPr>
      </p:pic>
      <p:pic>
        <p:nvPicPr>
          <p:cNvPr id="14" name="Gráfico 13" descr="Seta curva no sentido anti-horário">
            <a:extLst>
              <a:ext uri="{FF2B5EF4-FFF2-40B4-BE49-F238E27FC236}">
                <a16:creationId xmlns:a16="http://schemas.microsoft.com/office/drawing/2014/main" id="{5FC47BB2-C386-DF47-8D16-878479B01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122422">
            <a:off x="2328102" y="3383885"/>
            <a:ext cx="1912165" cy="191216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2EB6034-6682-2240-AF14-919315A92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450" y="4107021"/>
            <a:ext cx="4953000" cy="2336800"/>
          </a:xfrm>
          <a:prstGeom prst="rect">
            <a:avLst/>
          </a:prstGeom>
        </p:spPr>
      </p:pic>
      <p:sp>
        <p:nvSpPr>
          <p:cNvPr id="21" name="Google Shape;74;p15">
            <a:extLst>
              <a:ext uri="{FF2B5EF4-FFF2-40B4-BE49-F238E27FC236}">
                <a16:creationId xmlns:a16="http://schemas.microsoft.com/office/drawing/2014/main" id="{C9F612E2-06D9-D74F-8661-7FB68A24655E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&gt;_Como Criar Componentes</a:t>
            </a:r>
          </a:p>
        </p:txBody>
      </p:sp>
    </p:spTree>
    <p:extLst>
      <p:ext uri="{BB962C8B-B14F-4D97-AF65-F5344CB8AC3E}">
        <p14:creationId xmlns:p14="http://schemas.microsoft.com/office/powerpoint/2010/main" val="161872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74;p15">
            <a:extLst>
              <a:ext uri="{FF2B5EF4-FFF2-40B4-BE49-F238E27FC236}">
                <a16:creationId xmlns:a16="http://schemas.microsoft.com/office/drawing/2014/main" id="{C9F612E2-06D9-D74F-8661-7FB68A24655E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&gt;_Como Criar Componentes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D116FA-9219-AD46-BFCC-137D3720D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14" y="3039560"/>
            <a:ext cx="4127500" cy="1866900"/>
          </a:xfrm>
          <a:prstGeom prst="rect">
            <a:avLst/>
          </a:prstGeom>
        </p:spPr>
      </p:pic>
      <p:sp>
        <p:nvSpPr>
          <p:cNvPr id="11" name="Google Shape;76;p15">
            <a:extLst>
              <a:ext uri="{FF2B5EF4-FFF2-40B4-BE49-F238E27FC236}">
                <a16:creationId xmlns:a16="http://schemas.microsoft.com/office/drawing/2014/main" id="{C53597A3-2AC9-A64D-8DDA-1D438A8030E0}"/>
              </a:ext>
            </a:extLst>
          </p:cNvPr>
          <p:cNvSpPr txBox="1">
            <a:spLocks/>
          </p:cNvSpPr>
          <p:nvPr/>
        </p:nvSpPr>
        <p:spPr>
          <a:xfrm>
            <a:off x="472368" y="1758261"/>
            <a:ext cx="8555885" cy="787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15886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Todo componente deve fazer parte de um módulo</a:t>
            </a:r>
          </a:p>
        </p:txBody>
      </p:sp>
    </p:spTree>
    <p:extLst>
      <p:ext uri="{BB962C8B-B14F-4D97-AF65-F5344CB8AC3E}">
        <p14:creationId xmlns:p14="http://schemas.microsoft.com/office/powerpoint/2010/main" val="400985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Agrupar 41">
            <a:extLst>
              <a:ext uri="{FF2B5EF4-FFF2-40B4-BE49-F238E27FC236}">
                <a16:creationId xmlns:a16="http://schemas.microsoft.com/office/drawing/2014/main" id="{C6EEF9E4-CA8A-A34C-B103-0D67BD198AAD}"/>
              </a:ext>
            </a:extLst>
          </p:cNvPr>
          <p:cNvGrpSpPr/>
          <p:nvPr/>
        </p:nvGrpSpPr>
        <p:grpSpPr>
          <a:xfrm>
            <a:off x="1080158" y="2488557"/>
            <a:ext cx="4199738" cy="2343793"/>
            <a:chOff x="1658892" y="2025650"/>
            <a:chExt cx="5029200" cy="2806700"/>
          </a:xfrm>
        </p:grpSpPr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266C11D4-E967-B543-80C1-293A2C1FE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8892" y="2025650"/>
              <a:ext cx="5029200" cy="2806700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2C37BEC-1038-7F47-87A2-26CE74159AAA}"/>
                </a:ext>
              </a:extLst>
            </p:cNvPr>
            <p:cNvSpPr/>
            <p:nvPr/>
          </p:nvSpPr>
          <p:spPr>
            <a:xfrm>
              <a:off x="2114509" y="3316421"/>
              <a:ext cx="2731625" cy="37039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7" name="Google Shape;74;p15">
            <a:extLst>
              <a:ext uri="{FF2B5EF4-FFF2-40B4-BE49-F238E27FC236}">
                <a16:creationId xmlns:a16="http://schemas.microsoft.com/office/drawing/2014/main" id="{CAC1828A-7CDF-4C4C-9F7D-7D974310F383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&gt;_Consumindo Componentes</a:t>
            </a:r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C08B270D-38D0-A341-86B0-BCEEACCE51EB}"/>
              </a:ext>
            </a:extLst>
          </p:cNvPr>
          <p:cNvGrpSpPr/>
          <p:nvPr/>
        </p:nvGrpSpPr>
        <p:grpSpPr>
          <a:xfrm>
            <a:off x="5891514" y="2488557"/>
            <a:ext cx="4686782" cy="1676400"/>
            <a:chOff x="5891514" y="2488557"/>
            <a:chExt cx="4686782" cy="1676400"/>
          </a:xfrm>
        </p:grpSpPr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2E4FE69D-AEE0-0E4F-AEC1-9A7360459D3E}"/>
                </a:ext>
              </a:extLst>
            </p:cNvPr>
            <p:cNvCxnSpPr/>
            <p:nvPr/>
          </p:nvCxnSpPr>
          <p:spPr>
            <a:xfrm>
              <a:off x="5891514" y="3637619"/>
              <a:ext cx="9606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8" name="Imagem 47">
              <a:extLst>
                <a:ext uri="{FF2B5EF4-FFF2-40B4-BE49-F238E27FC236}">
                  <a16:creationId xmlns:a16="http://schemas.microsoft.com/office/drawing/2014/main" id="{3E97B9C6-38F1-904F-B923-55968000A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9296" y="2488557"/>
              <a:ext cx="3429000" cy="167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85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6;p15">
            <a:extLst>
              <a:ext uri="{FF2B5EF4-FFF2-40B4-BE49-F238E27FC236}">
                <a16:creationId xmlns:a16="http://schemas.microsoft.com/office/drawing/2014/main" id="{F4CB7357-A61D-F641-AC8B-26A3E4EF8C3C}"/>
              </a:ext>
            </a:extLst>
          </p:cNvPr>
          <p:cNvSpPr txBox="1">
            <a:spLocks/>
          </p:cNvSpPr>
          <p:nvPr/>
        </p:nvSpPr>
        <p:spPr>
          <a:xfrm>
            <a:off x="472368" y="1758261"/>
            <a:ext cx="7044713" cy="787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Componentes “Aninhados”</a:t>
            </a:r>
          </a:p>
        </p:txBody>
      </p:sp>
      <p:sp>
        <p:nvSpPr>
          <p:cNvPr id="9" name="Google Shape;74;p15">
            <a:extLst>
              <a:ext uri="{FF2B5EF4-FFF2-40B4-BE49-F238E27FC236}">
                <a16:creationId xmlns:a16="http://schemas.microsoft.com/office/drawing/2014/main" id="{A61E0744-B2D9-6547-9E2C-6FD56618ADAC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&gt;_Hierarquia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8C54B7-D7BE-B44B-AA7A-07A31669F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02" y="2919473"/>
            <a:ext cx="55245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76;p15">
            <a:extLst>
              <a:ext uri="{FF2B5EF4-FFF2-40B4-BE49-F238E27FC236}">
                <a16:creationId xmlns:a16="http://schemas.microsoft.com/office/drawing/2014/main" id="{6AF00FB3-D230-8245-8C42-70A8DEE4D09E}"/>
              </a:ext>
            </a:extLst>
          </p:cNvPr>
          <p:cNvSpPr txBox="1">
            <a:spLocks/>
          </p:cNvSpPr>
          <p:nvPr/>
        </p:nvSpPr>
        <p:spPr>
          <a:xfrm>
            <a:off x="472368" y="1758261"/>
            <a:ext cx="7044713" cy="368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Organização</a:t>
            </a:r>
          </a:p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Manutenção</a:t>
            </a:r>
          </a:p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Reutilização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048E35-9529-ED43-A839-2EC0D1D18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20" b="95732" l="9416" r="89286">
                        <a14:foregroundMark x1="24351" y1="73171" x2="26948" y2="10976"/>
                        <a14:foregroundMark x1="26948" y1="10976" x2="25325" y2="7927"/>
                        <a14:foregroundMark x1="30195" y1="9146" x2="29870" y2="1829"/>
                        <a14:foregroundMark x1="50649" y1="73171" x2="50000" y2="95732"/>
                        <a14:foregroundMark x1="28896" y1="76220" x2="24997" y2="76830"/>
                        <a14:foregroundMark x1="63312" y1="70122" x2="72078" y2="78049"/>
                        <a14:foregroundMark x1="72078" y1="78049" x2="75649" y2="70122"/>
                        <a14:foregroundMark x1="75649" y1="71341" x2="75649" y2="78659"/>
                        <a14:foregroundMark x1="75974" y1="76220" x2="75974" y2="72561"/>
                        <a14:foregroundMark x1="75974" y1="70732" x2="76299" y2="77439"/>
                        <a14:foregroundMark x1="22358" y1="76266" x2="21753" y2="71341"/>
                        <a14:foregroundMark x1="22546" y1="77795" x2="22378" y2="76426"/>
                        <a14:foregroundMark x1="21414" y1="79465" x2="21429" y2="79268"/>
                        <a14:backgroundMark x1="58117" y1="96341" x2="56169" y2="90244"/>
                        <a14:backgroundMark x1="56169" y1="89634" x2="56169" y2="87195"/>
                        <a14:backgroundMark x1="40260" y1="93902" x2="41883" y2="90854"/>
                        <a14:backgroundMark x1="19481" y1="77439" x2="19805" y2="83537"/>
                        <a14:backgroundMark x1="20779" y1="89024" x2="19481" y2="83537"/>
                        <a14:backgroundMark x1="19481" y1="83537" x2="19481" y2="83537"/>
                        <a14:backgroundMark x1="20130" y1="84756" x2="20130" y2="89024"/>
                        <a14:backgroundMark x1="20130" y1="89024" x2="20779" y2="84756"/>
                        <a14:backgroundMark x1="21429" y1="88415" x2="20130" y2="81707"/>
                        <a14:backgroundMark x1="21104" y1="87805" x2="20130" y2="83537"/>
                        <a14:backgroundMark x1="19481" y1="82317" x2="20779" y2="847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2970" y="3429000"/>
            <a:ext cx="5081215" cy="2705582"/>
          </a:xfrm>
          <a:prstGeom prst="rect">
            <a:avLst/>
          </a:prstGeom>
        </p:spPr>
      </p:pic>
      <p:sp>
        <p:nvSpPr>
          <p:cNvPr id="23" name="Google Shape;74;p15">
            <a:extLst>
              <a:ext uri="{FF2B5EF4-FFF2-40B4-BE49-F238E27FC236}">
                <a16:creationId xmlns:a16="http://schemas.microsoft.com/office/drawing/2014/main" id="{1E4AB6E0-9522-0B43-A7EA-F36047B94CF8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1112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&gt;_Vantagens de 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Componentizar</a:t>
            </a:r>
            <a:endParaRPr lang="pt-BR"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98494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76;p15">
            <a:extLst>
              <a:ext uri="{FF2B5EF4-FFF2-40B4-BE49-F238E27FC236}">
                <a16:creationId xmlns:a16="http://schemas.microsoft.com/office/drawing/2014/main" id="{6AF00FB3-D230-8245-8C42-70A8DEE4D09E}"/>
              </a:ext>
            </a:extLst>
          </p:cNvPr>
          <p:cNvSpPr txBox="1">
            <a:spLocks/>
          </p:cNvSpPr>
          <p:nvPr/>
        </p:nvSpPr>
        <p:spPr>
          <a:xfrm>
            <a:off x="472368" y="1758260"/>
            <a:ext cx="8451713" cy="230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Elementos visuais (Design)</a:t>
            </a:r>
          </a:p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Seções comuns de uma aplicação</a:t>
            </a:r>
          </a:p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Telas</a:t>
            </a:r>
          </a:p>
        </p:txBody>
      </p:sp>
      <p:sp>
        <p:nvSpPr>
          <p:cNvPr id="30" name="Google Shape;74;p15">
            <a:extLst>
              <a:ext uri="{FF2B5EF4-FFF2-40B4-BE49-F238E27FC236}">
                <a16:creationId xmlns:a16="http://schemas.microsoft.com/office/drawing/2014/main" id="{9534050E-322B-FB4E-A0D6-DA36BB4C4889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120378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&gt;_Casos de Uso dos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Componentes</a:t>
            </a:r>
          </a:p>
        </p:txBody>
      </p:sp>
    </p:spTree>
    <p:extLst>
      <p:ext uri="{BB962C8B-B14F-4D97-AF65-F5344CB8AC3E}">
        <p14:creationId xmlns:p14="http://schemas.microsoft.com/office/powerpoint/2010/main" val="334891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F7A0272-E0BA-1941-81B4-4224CFC784CF}"/>
              </a:ext>
            </a:extLst>
          </p:cNvPr>
          <p:cNvGrpSpPr/>
          <p:nvPr/>
        </p:nvGrpSpPr>
        <p:grpSpPr>
          <a:xfrm>
            <a:off x="472368" y="1758261"/>
            <a:ext cx="7044713" cy="1670739"/>
            <a:chOff x="472368" y="1758261"/>
            <a:chExt cx="7044713" cy="1670739"/>
          </a:xfrm>
        </p:grpSpPr>
        <p:sp>
          <p:nvSpPr>
            <p:cNvPr id="20" name="Google Shape;76;p15">
              <a:extLst>
                <a:ext uri="{FF2B5EF4-FFF2-40B4-BE49-F238E27FC236}">
                  <a16:creationId xmlns:a16="http://schemas.microsoft.com/office/drawing/2014/main" id="{6AF00FB3-D230-8245-8C42-70A8DEE4D09E}"/>
                </a:ext>
              </a:extLst>
            </p:cNvPr>
            <p:cNvSpPr txBox="1">
              <a:spLocks/>
            </p:cNvSpPr>
            <p:nvPr/>
          </p:nvSpPr>
          <p:spPr>
            <a:xfrm>
              <a:off x="472368" y="1758261"/>
              <a:ext cx="7044713" cy="787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673086" indent="-457200" algn="l">
                <a:lnSpc>
                  <a:spcPct val="150000"/>
                </a:lnSpc>
                <a:buClr>
                  <a:srgbClr val="073763"/>
                </a:buClr>
                <a:buSzPts val="2400"/>
                <a:buFont typeface="Arial" panose="020B0604020202020204" pitchFamily="34" charset="0"/>
                <a:buChar char="•"/>
              </a:pPr>
              <a:r>
                <a:rPr lang="pt-BR" sz="2400" dirty="0" err="1">
                  <a:solidFill>
                    <a:srgbClr val="073763"/>
                  </a:solidFill>
                  <a:latin typeface="Century Gothic" panose="020B0502020202020204" pitchFamily="34" charset="0"/>
                  <a:sym typeface="Proxima Nova"/>
                </a:rPr>
                <a:t>Directivas</a:t>
              </a:r>
              <a:endPara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endParaRPr>
            </a:p>
          </p:txBody>
        </p:sp>
        <p:sp>
          <p:nvSpPr>
            <p:cNvPr id="2" name="Retângulo Arredondado 1">
              <a:extLst>
                <a:ext uri="{FF2B5EF4-FFF2-40B4-BE49-F238E27FC236}">
                  <a16:creationId xmlns:a16="http://schemas.microsoft.com/office/drawing/2014/main" id="{086C613D-3C8F-9B44-9D77-1D21B377E204}"/>
                </a:ext>
              </a:extLst>
            </p:cNvPr>
            <p:cNvSpPr/>
            <p:nvPr/>
          </p:nvSpPr>
          <p:spPr>
            <a:xfrm>
              <a:off x="2639028" y="2743200"/>
              <a:ext cx="2176040" cy="6858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Elemento do DOM</a:t>
              </a:r>
            </a:p>
          </p:txBody>
        </p:sp>
        <p:sp>
          <p:nvSpPr>
            <p:cNvPr id="21" name="Retângulo Arredondado 20">
              <a:extLst>
                <a:ext uri="{FF2B5EF4-FFF2-40B4-BE49-F238E27FC236}">
                  <a16:creationId xmlns:a16="http://schemas.microsoft.com/office/drawing/2014/main" id="{BAEC05FC-7EDD-7A43-8052-6BDC914C19EB}"/>
                </a:ext>
              </a:extLst>
            </p:cNvPr>
            <p:cNvSpPr/>
            <p:nvPr/>
          </p:nvSpPr>
          <p:spPr>
            <a:xfrm>
              <a:off x="5007980" y="2743200"/>
              <a:ext cx="2176040" cy="6858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Componente Angular</a:t>
              </a:r>
            </a:p>
          </p:txBody>
        </p:sp>
        <p:pic>
          <p:nvPicPr>
            <p:cNvPr id="25" name="Gráfico 24" descr="Engrenagens">
              <a:extLst>
                <a:ext uri="{FF2B5EF4-FFF2-40B4-BE49-F238E27FC236}">
                  <a16:creationId xmlns:a16="http://schemas.microsoft.com/office/drawing/2014/main" id="{C0A650B3-15DA-714A-B9A2-7F17FF46E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94068" y="2506913"/>
              <a:ext cx="556037" cy="556037"/>
            </a:xfrm>
            <a:prstGeom prst="rect">
              <a:avLst/>
            </a:prstGeom>
          </p:spPr>
        </p:pic>
        <p:pic>
          <p:nvPicPr>
            <p:cNvPr id="26" name="Gráfico 25" descr="Engrenagens">
              <a:extLst>
                <a:ext uri="{FF2B5EF4-FFF2-40B4-BE49-F238E27FC236}">
                  <a16:creationId xmlns:a16="http://schemas.microsoft.com/office/drawing/2014/main" id="{C15E916E-1E72-774E-B1D7-11AD227C3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38207" y="2512429"/>
              <a:ext cx="556037" cy="556037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9187BDB-D3F9-3248-8EEF-087A9A3495B8}"/>
              </a:ext>
            </a:extLst>
          </p:cNvPr>
          <p:cNvGrpSpPr/>
          <p:nvPr/>
        </p:nvGrpSpPr>
        <p:grpSpPr>
          <a:xfrm>
            <a:off x="472368" y="3918841"/>
            <a:ext cx="7044713" cy="1473066"/>
            <a:chOff x="472368" y="3918841"/>
            <a:chExt cx="7044713" cy="1473066"/>
          </a:xfrm>
        </p:grpSpPr>
        <p:sp>
          <p:nvSpPr>
            <p:cNvPr id="27" name="Google Shape;76;p15">
              <a:extLst>
                <a:ext uri="{FF2B5EF4-FFF2-40B4-BE49-F238E27FC236}">
                  <a16:creationId xmlns:a16="http://schemas.microsoft.com/office/drawing/2014/main" id="{06073C77-069F-7C47-8D64-57774F2A9D7C}"/>
                </a:ext>
              </a:extLst>
            </p:cNvPr>
            <p:cNvSpPr txBox="1">
              <a:spLocks/>
            </p:cNvSpPr>
            <p:nvPr/>
          </p:nvSpPr>
          <p:spPr>
            <a:xfrm>
              <a:off x="472368" y="3918841"/>
              <a:ext cx="7044713" cy="787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673086" indent="-457200" algn="l">
                <a:lnSpc>
                  <a:spcPct val="150000"/>
                </a:lnSpc>
                <a:buClr>
                  <a:srgbClr val="073763"/>
                </a:buClr>
                <a:buSzPts val="2400"/>
                <a:buFont typeface="Arial" panose="020B0604020202020204" pitchFamily="34" charset="0"/>
                <a:buChar char="•"/>
              </a:pPr>
              <a:r>
                <a:rPr lang="pt-BR" sz="2400" dirty="0" err="1">
                  <a:solidFill>
                    <a:srgbClr val="073763"/>
                  </a:solidFill>
                  <a:latin typeface="Century Gothic" panose="020B0502020202020204" pitchFamily="34" charset="0"/>
                  <a:sym typeface="Proxima Nova"/>
                </a:rPr>
                <a:t>Pipes</a:t>
              </a:r>
              <a:endPara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endParaRPr>
            </a:p>
          </p:txBody>
        </p:sp>
        <p:sp>
          <p:nvSpPr>
            <p:cNvPr id="28" name="Retângulo Arredondado 27">
              <a:extLst>
                <a:ext uri="{FF2B5EF4-FFF2-40B4-BE49-F238E27FC236}">
                  <a16:creationId xmlns:a16="http://schemas.microsoft.com/office/drawing/2014/main" id="{C2AB6E06-EF15-894D-8565-330D9D0587CC}"/>
                </a:ext>
              </a:extLst>
            </p:cNvPr>
            <p:cNvSpPr/>
            <p:nvPr/>
          </p:nvSpPr>
          <p:spPr>
            <a:xfrm>
              <a:off x="2639028" y="4706107"/>
              <a:ext cx="2176040" cy="6858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Elemento do DOM</a:t>
              </a:r>
            </a:p>
          </p:txBody>
        </p:sp>
        <p:sp>
          <p:nvSpPr>
            <p:cNvPr id="29" name="Retângulo Arredondado 28">
              <a:extLst>
                <a:ext uri="{FF2B5EF4-FFF2-40B4-BE49-F238E27FC236}">
                  <a16:creationId xmlns:a16="http://schemas.microsoft.com/office/drawing/2014/main" id="{4546A968-2BA5-B348-8FBC-896DEBD0F16B}"/>
                </a:ext>
              </a:extLst>
            </p:cNvPr>
            <p:cNvSpPr/>
            <p:nvPr/>
          </p:nvSpPr>
          <p:spPr>
            <a:xfrm>
              <a:off x="5007980" y="4706107"/>
              <a:ext cx="2176040" cy="6858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Componente Angular</a:t>
              </a:r>
            </a:p>
          </p:txBody>
        </p:sp>
        <p:pic>
          <p:nvPicPr>
            <p:cNvPr id="7" name="Gráfico 6" descr="Estrelas">
              <a:extLst>
                <a:ext uri="{FF2B5EF4-FFF2-40B4-BE49-F238E27FC236}">
                  <a16:creationId xmlns:a16="http://schemas.microsoft.com/office/drawing/2014/main" id="{750D3C44-280E-CB41-8D5C-7AD291710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74347" y="4492628"/>
              <a:ext cx="546905" cy="546905"/>
            </a:xfrm>
            <a:prstGeom prst="rect">
              <a:avLst/>
            </a:prstGeom>
          </p:spPr>
        </p:pic>
        <p:pic>
          <p:nvPicPr>
            <p:cNvPr id="32" name="Gráfico 31" descr="Estrelas">
              <a:extLst>
                <a:ext uri="{FF2B5EF4-FFF2-40B4-BE49-F238E27FC236}">
                  <a16:creationId xmlns:a16="http://schemas.microsoft.com/office/drawing/2014/main" id="{647CAB67-6999-1E4C-BE9B-48B1689F2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1044" y="4492628"/>
              <a:ext cx="546905" cy="546905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9BCC24A-88EB-C84A-8629-906D0C015334}"/>
              </a:ext>
            </a:extLst>
          </p:cNvPr>
          <p:cNvGrpSpPr/>
          <p:nvPr/>
        </p:nvGrpSpPr>
        <p:grpSpPr>
          <a:xfrm>
            <a:off x="7376932" y="2418384"/>
            <a:ext cx="1353562" cy="1289131"/>
            <a:chOff x="7376932" y="2418384"/>
            <a:chExt cx="1353562" cy="1289131"/>
          </a:xfrm>
        </p:grpSpPr>
        <p:sp>
          <p:nvSpPr>
            <p:cNvPr id="8" name="Chave Esquerda 7">
              <a:extLst>
                <a:ext uri="{FF2B5EF4-FFF2-40B4-BE49-F238E27FC236}">
                  <a16:creationId xmlns:a16="http://schemas.microsoft.com/office/drawing/2014/main" id="{DBDD6D17-ED37-7E43-8B49-38A216509115}"/>
                </a:ext>
              </a:extLst>
            </p:cNvPr>
            <p:cNvSpPr/>
            <p:nvPr/>
          </p:nvSpPr>
          <p:spPr>
            <a:xfrm>
              <a:off x="7376932" y="2418384"/>
              <a:ext cx="526383" cy="128913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1B22643-00C9-E64C-9EE1-CDD04621F7CD}"/>
                </a:ext>
              </a:extLst>
            </p:cNvPr>
            <p:cNvSpPr txBox="1"/>
            <p:nvPr/>
          </p:nvSpPr>
          <p:spPr>
            <a:xfrm>
              <a:off x="7848521" y="2502346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rgbClr val="083664"/>
                  </a:solidFill>
                </a:rPr>
                <a:t>ngClass</a:t>
              </a:r>
              <a:endParaRPr lang="pt-BR" dirty="0">
                <a:solidFill>
                  <a:srgbClr val="083664"/>
                </a:solidFill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9F321C5-D08F-A248-B299-61CF3B1CF595}"/>
                </a:ext>
              </a:extLst>
            </p:cNvPr>
            <p:cNvSpPr txBox="1"/>
            <p:nvPr/>
          </p:nvSpPr>
          <p:spPr>
            <a:xfrm>
              <a:off x="7848520" y="2871678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083664"/>
                  </a:solidFill>
                </a:rPr>
                <a:t>*</a:t>
              </a:r>
              <a:r>
                <a:rPr lang="pt-BR" dirty="0" err="1">
                  <a:solidFill>
                    <a:srgbClr val="083664"/>
                  </a:solidFill>
                </a:rPr>
                <a:t>ngIf</a:t>
              </a:r>
              <a:endParaRPr lang="pt-BR" dirty="0">
                <a:solidFill>
                  <a:srgbClr val="083664"/>
                </a:solidFill>
              </a:endParaRP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B4D9C4F3-53E9-DD42-A1E9-00FA3B250C4C}"/>
                </a:ext>
              </a:extLst>
            </p:cNvPr>
            <p:cNvSpPr txBox="1"/>
            <p:nvPr/>
          </p:nvSpPr>
          <p:spPr>
            <a:xfrm>
              <a:off x="7848519" y="3241010"/>
              <a:ext cx="835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083664"/>
                  </a:solidFill>
                </a:rPr>
                <a:t>*</a:t>
              </a:r>
              <a:r>
                <a:rPr lang="pt-BR" dirty="0" err="1">
                  <a:solidFill>
                    <a:srgbClr val="083664"/>
                  </a:solidFill>
                </a:rPr>
                <a:t>ngFor</a:t>
              </a:r>
              <a:endParaRPr lang="pt-BR" dirty="0">
                <a:solidFill>
                  <a:srgbClr val="083664"/>
                </a:solidFill>
              </a:endParaRP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82DB574-11DF-754F-9276-6424DB3472AF}"/>
              </a:ext>
            </a:extLst>
          </p:cNvPr>
          <p:cNvGrpSpPr/>
          <p:nvPr/>
        </p:nvGrpSpPr>
        <p:grpSpPr>
          <a:xfrm>
            <a:off x="7376932" y="4394967"/>
            <a:ext cx="1551488" cy="1289131"/>
            <a:chOff x="7376932" y="4394967"/>
            <a:chExt cx="1551488" cy="1289131"/>
          </a:xfrm>
        </p:grpSpPr>
        <p:sp>
          <p:nvSpPr>
            <p:cNvPr id="43" name="Chave Esquerda 42">
              <a:extLst>
                <a:ext uri="{FF2B5EF4-FFF2-40B4-BE49-F238E27FC236}">
                  <a16:creationId xmlns:a16="http://schemas.microsoft.com/office/drawing/2014/main" id="{E29EAA6A-B13F-A74D-B699-79C365EE8D97}"/>
                </a:ext>
              </a:extLst>
            </p:cNvPr>
            <p:cNvSpPr/>
            <p:nvPr/>
          </p:nvSpPr>
          <p:spPr>
            <a:xfrm>
              <a:off x="7376932" y="4394967"/>
              <a:ext cx="526383" cy="128913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71A99F28-0070-0141-809D-949C01285042}"/>
                </a:ext>
              </a:extLst>
            </p:cNvPr>
            <p:cNvSpPr txBox="1"/>
            <p:nvPr/>
          </p:nvSpPr>
          <p:spPr>
            <a:xfrm>
              <a:off x="7737110" y="4483841"/>
              <a:ext cx="1000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rgbClr val="083664"/>
                  </a:solidFill>
                </a:rPr>
                <a:t>currency</a:t>
              </a:r>
              <a:endParaRPr lang="pt-BR" dirty="0">
                <a:solidFill>
                  <a:srgbClr val="083664"/>
                </a:solidFill>
              </a:endParaRP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0D909F7-2DA8-B147-8AC9-E588E329D30A}"/>
                </a:ext>
              </a:extLst>
            </p:cNvPr>
            <p:cNvSpPr txBox="1"/>
            <p:nvPr/>
          </p:nvSpPr>
          <p:spPr>
            <a:xfrm>
              <a:off x="7743480" y="4902854"/>
              <a:ext cx="604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083664"/>
                  </a:solidFill>
                </a:rPr>
                <a:t>date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DC429BDB-F9D6-5346-86C8-3F627ED60EB5}"/>
                </a:ext>
              </a:extLst>
            </p:cNvPr>
            <p:cNvSpPr txBox="1"/>
            <p:nvPr/>
          </p:nvSpPr>
          <p:spPr>
            <a:xfrm>
              <a:off x="7743480" y="5266606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rgbClr val="083664"/>
                  </a:solidFill>
                </a:rPr>
                <a:t>upperCase</a:t>
              </a:r>
              <a:endParaRPr lang="pt-BR" dirty="0">
                <a:solidFill>
                  <a:srgbClr val="083664"/>
                </a:solidFill>
              </a:endParaRPr>
            </a:p>
          </p:txBody>
        </p:sp>
      </p:grpSp>
      <p:sp>
        <p:nvSpPr>
          <p:cNvPr id="50" name="Google Shape;74;p15">
            <a:extLst>
              <a:ext uri="{FF2B5EF4-FFF2-40B4-BE49-F238E27FC236}">
                <a16:creationId xmlns:a16="http://schemas.microsoft.com/office/drawing/2014/main" id="{EA113496-854E-4642-818D-D48660753EB6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10391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&gt;_Complemento aos 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Componentes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9100B9-2EC2-E746-B5F8-648621320BA5}"/>
              </a:ext>
            </a:extLst>
          </p:cNvPr>
          <p:cNvSpPr txBox="1"/>
          <p:nvPr/>
        </p:nvSpPr>
        <p:spPr>
          <a:xfrm>
            <a:off x="311700" y="6429513"/>
            <a:ext cx="8562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OBS: O </a:t>
            </a:r>
            <a:r>
              <a:rPr lang="pt-BR" sz="1200" b="1" dirty="0">
                <a:solidFill>
                  <a:schemeClr val="bg2">
                    <a:lumMod val="75000"/>
                  </a:schemeClr>
                </a:solidFill>
              </a:rPr>
              <a:t>DOM</a:t>
            </a:r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 (</a:t>
            </a:r>
            <a:r>
              <a:rPr lang="pt-BR" sz="1200" dirty="0" err="1">
                <a:solidFill>
                  <a:schemeClr val="bg2">
                    <a:lumMod val="75000"/>
                  </a:schemeClr>
                </a:solidFill>
              </a:rPr>
              <a:t>Document</a:t>
            </a:r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</a:schemeClr>
                </a:solidFill>
              </a:rPr>
              <a:t>Object</a:t>
            </a:r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</a:schemeClr>
                </a:solidFill>
              </a:rPr>
              <a:t>Model</a:t>
            </a:r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) é uma interface que representa como os documentos </a:t>
            </a:r>
            <a:r>
              <a:rPr lang="pt-BR" sz="1200" b="1" dirty="0">
                <a:solidFill>
                  <a:schemeClr val="bg2">
                    <a:lumMod val="75000"/>
                  </a:schemeClr>
                </a:solidFill>
              </a:rPr>
              <a:t>HTML</a:t>
            </a:r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 e XML são lidos pelo seu browser</a:t>
            </a:r>
          </a:p>
        </p:txBody>
      </p:sp>
    </p:spTree>
    <p:extLst>
      <p:ext uri="{BB962C8B-B14F-4D97-AF65-F5344CB8AC3E}">
        <p14:creationId xmlns:p14="http://schemas.microsoft.com/office/powerpoint/2010/main" val="234241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76;p15">
            <a:extLst>
              <a:ext uri="{FF2B5EF4-FFF2-40B4-BE49-F238E27FC236}">
                <a16:creationId xmlns:a16="http://schemas.microsoft.com/office/drawing/2014/main" id="{6AF00FB3-D230-8245-8C42-70A8DEE4D09E}"/>
              </a:ext>
            </a:extLst>
          </p:cNvPr>
          <p:cNvSpPr txBox="1">
            <a:spLocks/>
          </p:cNvSpPr>
          <p:nvPr/>
        </p:nvSpPr>
        <p:spPr>
          <a:xfrm>
            <a:off x="472368" y="1758261"/>
            <a:ext cx="8451713" cy="776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SharedModule</a:t>
            </a:r>
            <a:endParaRPr lang="pt-BR" sz="240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30" name="Google Shape;74;p15">
            <a:extLst>
              <a:ext uri="{FF2B5EF4-FFF2-40B4-BE49-F238E27FC236}">
                <a16:creationId xmlns:a16="http://schemas.microsoft.com/office/drawing/2014/main" id="{9534050E-322B-FB4E-A0D6-DA36BB4C4889}"/>
              </a:ext>
            </a:extLst>
          </p:cNvPr>
          <p:cNvSpPr txBox="1">
            <a:spLocks/>
          </p:cNvSpPr>
          <p:nvPr/>
        </p:nvSpPr>
        <p:spPr>
          <a:xfrm>
            <a:off x="311700" y="305699"/>
            <a:ext cx="11360800" cy="102538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&gt;_Como Compartilhar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no mesmo projeto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E98F2DD-E5F1-0242-B83D-73BB57584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217" y="3180674"/>
            <a:ext cx="3705487" cy="2049844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855AC10D-7801-984D-B478-F34DD15A0E6D}"/>
              </a:ext>
            </a:extLst>
          </p:cNvPr>
          <p:cNvGrpSpPr/>
          <p:nvPr/>
        </p:nvGrpSpPr>
        <p:grpSpPr>
          <a:xfrm>
            <a:off x="5436515" y="2299906"/>
            <a:ext cx="5209399" cy="3875260"/>
            <a:chOff x="5436515" y="2299906"/>
            <a:chExt cx="5209399" cy="387526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EE230CE2-97A8-E449-92F1-16FA4B05D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3297" y="2299906"/>
              <a:ext cx="3539386" cy="1601924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C1C8C337-62A8-7041-BBA8-1083C94B6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33297" y="4573241"/>
              <a:ext cx="3612617" cy="1601925"/>
            </a:xfrm>
            <a:prstGeom prst="rect">
              <a:avLst/>
            </a:prstGeom>
          </p:spPr>
        </p:pic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8690A6CE-5BC8-854F-AB09-2A8B2F7454A8}"/>
                </a:ext>
              </a:extLst>
            </p:cNvPr>
            <p:cNvCxnSpPr/>
            <p:nvPr/>
          </p:nvCxnSpPr>
          <p:spPr>
            <a:xfrm flipV="1">
              <a:off x="5436515" y="3180674"/>
              <a:ext cx="1111169" cy="776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FF66E95E-535A-8441-A21A-C826418DA937}"/>
                </a:ext>
              </a:extLst>
            </p:cNvPr>
            <p:cNvCxnSpPr>
              <a:cxnSpLocks/>
            </p:cNvCxnSpPr>
            <p:nvPr/>
          </p:nvCxnSpPr>
          <p:spPr>
            <a:xfrm>
              <a:off x="5455816" y="4593894"/>
              <a:ext cx="1234351" cy="636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145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76;p15">
            <a:extLst>
              <a:ext uri="{FF2B5EF4-FFF2-40B4-BE49-F238E27FC236}">
                <a16:creationId xmlns:a16="http://schemas.microsoft.com/office/drawing/2014/main" id="{6AF00FB3-D230-8245-8C42-70A8DEE4D09E}"/>
              </a:ext>
            </a:extLst>
          </p:cNvPr>
          <p:cNvSpPr txBox="1">
            <a:spLocks/>
          </p:cNvSpPr>
          <p:nvPr/>
        </p:nvSpPr>
        <p:spPr>
          <a:xfrm>
            <a:off x="472369" y="1758260"/>
            <a:ext cx="3856564" cy="142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Library</a:t>
            </a:r>
          </a:p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Angular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Elements</a:t>
            </a:r>
            <a:endParaRPr lang="pt-BR" sz="240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30" name="Google Shape;74;p15">
            <a:extLst>
              <a:ext uri="{FF2B5EF4-FFF2-40B4-BE49-F238E27FC236}">
                <a16:creationId xmlns:a16="http://schemas.microsoft.com/office/drawing/2014/main" id="{9534050E-322B-FB4E-A0D6-DA36BB4C4889}"/>
              </a:ext>
            </a:extLst>
          </p:cNvPr>
          <p:cNvSpPr txBox="1">
            <a:spLocks/>
          </p:cNvSpPr>
          <p:nvPr/>
        </p:nvSpPr>
        <p:spPr>
          <a:xfrm>
            <a:off x="311700" y="305699"/>
            <a:ext cx="11360800" cy="102538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&gt;_Como Compartilhar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em outros Projetos</a:t>
            </a:r>
          </a:p>
        </p:txBody>
      </p:sp>
    </p:spTree>
    <p:extLst>
      <p:ext uri="{BB962C8B-B14F-4D97-AF65-F5344CB8AC3E}">
        <p14:creationId xmlns:p14="http://schemas.microsoft.com/office/powerpoint/2010/main" val="7422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415601" y="1777991"/>
            <a:ext cx="5914588" cy="7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pt-BR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Conceito de Componentes</a:t>
            </a:r>
            <a:endParaRPr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415600" y="2486326"/>
            <a:ext cx="7220233" cy="7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pt-BR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pt-BR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Comunicação entre componentes</a:t>
            </a:r>
            <a:endParaRPr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Google Shape;68;p14">
            <a:extLst>
              <a:ext uri="{FF2B5EF4-FFF2-40B4-BE49-F238E27FC236}">
                <a16:creationId xmlns:a16="http://schemas.microsoft.com/office/drawing/2014/main" id="{66ABF098-5F7C-AA42-B631-C6CB9EBDE315}"/>
              </a:ext>
            </a:extLst>
          </p:cNvPr>
          <p:cNvSpPr txBox="1">
            <a:spLocks/>
          </p:cNvSpPr>
          <p:nvPr/>
        </p:nvSpPr>
        <p:spPr>
          <a:xfrm>
            <a:off x="415601" y="3194661"/>
            <a:ext cx="5914588" cy="7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dk1"/>
              </a:buClr>
              <a:buSzPts val="1100"/>
            </a:pPr>
            <a:r>
              <a:rPr lang="pt-BR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pt-BR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Melhores práticas</a:t>
            </a:r>
          </a:p>
        </p:txBody>
      </p:sp>
      <p:sp>
        <p:nvSpPr>
          <p:cNvPr id="15" name="Google Shape;74;p15">
            <a:extLst>
              <a:ext uri="{FF2B5EF4-FFF2-40B4-BE49-F238E27FC236}">
                <a16:creationId xmlns:a16="http://schemas.microsoft.com/office/drawing/2014/main" id="{29C6E919-5BE3-3B4D-BC36-F06E33AA78BE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&gt;_Objetivos da aula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  <p:bldP spid="68" grpId="0" build="p"/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415600" y="1777991"/>
            <a:ext cx="9678426" cy="113146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Vamos criar alguns componentes em nosso repositório de exercícios para praticar a criação e consumo e explorar alguns recursos do Angular </a:t>
            </a:r>
            <a:endParaRPr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74;p15">
            <a:extLst>
              <a:ext uri="{FF2B5EF4-FFF2-40B4-BE49-F238E27FC236}">
                <a16:creationId xmlns:a16="http://schemas.microsoft.com/office/drawing/2014/main" id="{3767FF24-2568-7D4F-9992-903AF8ED7C95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&gt;_Exercício Prático</a:t>
            </a:r>
          </a:p>
        </p:txBody>
      </p:sp>
    </p:spTree>
    <p:extLst>
      <p:ext uri="{BB962C8B-B14F-4D97-AF65-F5344CB8AC3E}">
        <p14:creationId xmlns:p14="http://schemas.microsoft.com/office/powerpoint/2010/main" val="44190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pt-BR" sz="2667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667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20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48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48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48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pt-BR" sz="88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88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" name="Google Shape;58;p1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1" y="346686"/>
            <a:ext cx="2265132" cy="788495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623400" y="1978679"/>
            <a:ext cx="11360800" cy="114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4000" b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2: Comunicação entre </a:t>
            </a:r>
            <a:r>
              <a:rPr lang="pt-BR" sz="4000">
                <a:solidFill>
                  <a:srgbClr val="F78321"/>
                </a:solidFill>
                <a:latin typeface="Century Gothic" panose="020B0502020202020204" pitchFamily="34" charset="0"/>
                <a:sym typeface="Proxima Nova"/>
              </a:rPr>
              <a:t>Componentes</a:t>
            </a:r>
            <a:r>
              <a:rPr lang="pt-BR" sz="4000" b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416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6;p15">
            <a:extLst>
              <a:ext uri="{FF2B5EF4-FFF2-40B4-BE49-F238E27FC236}">
                <a16:creationId xmlns:a16="http://schemas.microsoft.com/office/drawing/2014/main" id="{4DA481B3-1BE5-1F4C-8355-6C40C0058A30}"/>
              </a:ext>
            </a:extLst>
          </p:cNvPr>
          <p:cNvSpPr txBox="1">
            <a:spLocks/>
          </p:cNvSpPr>
          <p:nvPr/>
        </p:nvSpPr>
        <p:spPr>
          <a:xfrm>
            <a:off x="472369" y="1758261"/>
            <a:ext cx="3463024" cy="7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Input e Output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2841611-268B-5A47-8046-411D5F96EFD4}"/>
              </a:ext>
            </a:extLst>
          </p:cNvPr>
          <p:cNvGrpSpPr/>
          <p:nvPr/>
        </p:nvGrpSpPr>
        <p:grpSpPr>
          <a:xfrm>
            <a:off x="5715380" y="2185560"/>
            <a:ext cx="4432253" cy="3121516"/>
            <a:chOff x="5252392" y="1664699"/>
            <a:chExt cx="4432253" cy="3121516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F03A3866-F78E-EB49-9CB9-EF6FE64B28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062" b="96392" l="2703" r="97297">
                          <a14:foregroundMark x1="21236" y1="20619" x2="37838" y2="50000"/>
                          <a14:foregroundMark x1="32275" y1="87629" x2="32112" y2="88727"/>
                          <a14:foregroundMark x1="34302" y1="73914" x2="32960" y2="82990"/>
                          <a14:foregroundMark x1="37838" y1="50000" x2="34330" y2="73723"/>
                          <a14:foregroundMark x1="39640" y1="88660" x2="40927" y2="89691"/>
                          <a14:foregroundMark x1="38353" y1="87629" x2="38996" y2="88144"/>
                          <a14:foregroundMark x1="47876" y1="70619" x2="49035" y2="67526"/>
                          <a14:foregroundMark x1="23938" y1="73196" x2="25483" y2="50000"/>
                          <a14:foregroundMark x1="25483" y1="50000" x2="46718" y2="35052"/>
                          <a14:foregroundMark x1="46718" y1="35052" x2="58687" y2="43299"/>
                          <a14:foregroundMark x1="58687" y1="43299" x2="63320" y2="60825"/>
                          <a14:foregroundMark x1="52640" y1="79835" x2="51737" y2="81443"/>
                          <a14:foregroundMark x1="63320" y1="60825" x2="53972" y2="77464"/>
                          <a14:foregroundMark x1="38764" y1="88660" x2="37838" y2="89175"/>
                          <a14:foregroundMark x1="40618" y1="87629" x2="39692" y2="88144"/>
                          <a14:foregroundMark x1="47561" y1="83767" x2="42860" y2="86382"/>
                          <a14:foregroundMark x1="50043" y1="82386" x2="48234" y2="83392"/>
                          <a14:foregroundMark x1="51737" y1="81443" x2="50847" y2="81938"/>
                          <a14:foregroundMark x1="34222" y1="82990" x2="25483" y2="68041"/>
                          <a14:foregroundMark x1="37235" y1="88144" x2="36934" y2="87629"/>
                          <a14:foregroundMark x1="37838" y1="89175" x2="37537" y2="88660"/>
                          <a14:foregroundMark x1="25483" y1="68041" x2="37452" y2="50515"/>
                          <a14:foregroundMark x1="37452" y1="50515" x2="54826" y2="39691"/>
                          <a14:foregroundMark x1="54826" y1="39691" x2="65251" y2="50000"/>
                          <a14:foregroundMark x1="65251" y1="50000" x2="46332" y2="68041"/>
                          <a14:foregroundMark x1="46332" y1="68041" x2="25097" y2="72165"/>
                          <a14:foregroundMark x1="25097" y1="72165" x2="23938" y2="55155"/>
                          <a14:foregroundMark x1="23938" y1="55155" x2="46332" y2="28866"/>
                          <a14:foregroundMark x1="46332" y1="28866" x2="67568" y2="24227"/>
                          <a14:foregroundMark x1="67568" y1="24227" x2="66795" y2="43814"/>
                          <a14:foregroundMark x1="66795" y1="43814" x2="35907" y2="71649"/>
                          <a14:foregroundMark x1="35907" y1="71649" x2="55598" y2="33505"/>
                          <a14:foregroundMark x1="55598" y1="33505" x2="69498" y2="30412"/>
                          <a14:foregroundMark x1="69498" y1="30412" x2="64093" y2="51546"/>
                          <a14:foregroundMark x1="64093" y1="51546" x2="36680" y2="70619"/>
                          <a14:foregroundMark x1="36680" y1="70619" x2="20849" y2="35567"/>
                          <a14:foregroundMark x1="20849" y1="35567" x2="52896" y2="2062"/>
                          <a14:foregroundMark x1="52896" y1="2062" x2="70270" y2="21649"/>
                          <a14:foregroundMark x1="70270" y1="21649" x2="31660" y2="54639"/>
                          <a14:foregroundMark x1="31660" y1="54639" x2="35521" y2="28866"/>
                          <a14:foregroundMark x1="35521" y1="28866" x2="76062" y2="27835"/>
                          <a14:foregroundMark x1="34279" y1="76884" x2="31274" y2="80412"/>
                          <a14:foregroundMark x1="34302" y1="76857" x2="34331" y2="76822"/>
                          <a14:foregroundMark x1="38098" y1="72401" x2="34908" y2="76146"/>
                          <a14:foregroundMark x1="76062" y1="27835" x2="38218" y2="72261"/>
                          <a14:foregroundMark x1="31274" y1="80412" x2="29344" y2="55670"/>
                          <a14:foregroundMark x1="29344" y1="55670" x2="86873" y2="48969"/>
                          <a14:foregroundMark x1="86873" y1="48969" x2="57529" y2="70103"/>
                          <a14:foregroundMark x1="57529" y1="70103" x2="35521" y2="27320"/>
                          <a14:foregroundMark x1="35521" y1="27320" x2="62162" y2="32990"/>
                          <a14:foregroundMark x1="39318" y1="88660" x2="38470" y2="90726"/>
                          <a14:foregroundMark x1="39741" y1="87629" x2="39530" y2="88144"/>
                          <a14:foregroundMark x1="62162" y1="32990" x2="41644" y2="82990"/>
                          <a14:foregroundMark x1="35809" y1="81257" x2="25869" y2="27320"/>
                          <a14:foregroundMark x1="36128" y1="82990" x2="35870" y2="81588"/>
                          <a14:foregroundMark x1="37040" y1="87939" x2="36983" y2="87629"/>
                          <a14:foregroundMark x1="25869" y1="27320" x2="42085" y2="16495"/>
                          <a14:foregroundMark x1="42085" y1="16495" x2="15444" y2="49485"/>
                          <a14:foregroundMark x1="15444" y1="49485" x2="27799" y2="8763"/>
                          <a14:foregroundMark x1="27799" y1="8763" x2="32819" y2="45361"/>
                          <a14:foregroundMark x1="32819" y1="45361" x2="61004" y2="23711"/>
                          <a14:foregroundMark x1="61004" y1="23711" x2="37066" y2="56701"/>
                          <a14:foregroundMark x1="37066" y1="56701" x2="27413" y2="23711"/>
                          <a14:foregroundMark x1="27413" y1="23711" x2="60618" y2="20103"/>
                          <a14:foregroundMark x1="60618" y1="20103" x2="48649" y2="48454"/>
                          <a14:foregroundMark x1="48649" y1="48454" x2="16602" y2="19588"/>
                          <a14:foregroundMark x1="16602" y1="19588" x2="37066" y2="13918"/>
                          <a14:foregroundMark x1="37066" y1="13918" x2="11197" y2="61340"/>
                          <a14:foregroundMark x1="11197" y1="61340" x2="42085" y2="29381"/>
                          <a14:foregroundMark x1="42085" y1="29381" x2="82625" y2="45876"/>
                          <a14:foregroundMark x1="82625" y1="45876" x2="86100" y2="20103"/>
                          <a14:foregroundMark x1="83809" y1="86547" x2="83594" y2="92773"/>
                          <a14:foregroundMark x1="86100" y1="20103" x2="83813" y2="86433"/>
                          <a14:foregroundMark x1="84972" y1="89092" x2="87645" y2="73196"/>
                          <a14:foregroundMark x1="87645" y1="73196" x2="82625" y2="38660"/>
                          <a14:foregroundMark x1="82625" y1="38660" x2="77220" y2="74227"/>
                          <a14:foregroundMark x1="77220" y1="74227" x2="85714" y2="39691"/>
                          <a14:foregroundMark x1="85714" y1="39691" x2="72973" y2="33505"/>
                          <a14:foregroundMark x1="72973" y1="33505" x2="71815" y2="55155"/>
                          <a14:foregroundMark x1="58301" y1="69072" x2="71042" y2="76804"/>
                          <a14:foregroundMark x1="71042" y1="76804" x2="82239" y2="66495"/>
                          <a14:foregroundMark x1="82239" y1="66495" x2="77992" y2="10825"/>
                          <a14:foregroundMark x1="77992" y1="10825" x2="68726" y2="65979"/>
                          <a14:foregroundMark x1="72884" y1="86796" x2="73359" y2="89175"/>
                          <a14:foregroundMark x1="68726" y1="65979" x2="72835" y2="86549"/>
                          <a14:foregroundMark x1="73359" y1="89175" x2="84170" y2="59278"/>
                          <a14:foregroundMark x1="84170" y1="59278" x2="81081" y2="35052"/>
                          <a14:foregroundMark x1="81081" y1="35052" x2="68726" y2="52577"/>
                          <a14:foregroundMark x1="68726" y1="52577" x2="70148" y2="90070"/>
                          <a14:foregroundMark x1="71167" y1="91745" x2="88417" y2="61856"/>
                          <a14:foregroundMark x1="88417" y1="61856" x2="85328" y2="17526"/>
                          <a14:foregroundMark x1="85328" y1="17526" x2="76448" y2="60309"/>
                          <a14:foregroundMark x1="76448" y1="60309" x2="94595" y2="78866"/>
                          <a14:foregroundMark x1="94595" y1="78866" x2="86486" y2="22165"/>
                          <a14:foregroundMark x1="86486" y1="22165" x2="73359" y2="56186"/>
                          <a14:foregroundMark x1="73359" y1="56186" x2="90734" y2="59278"/>
                          <a14:foregroundMark x1="90734" y1="59278" x2="79923" y2="32990"/>
                          <a14:foregroundMark x1="79923" y1="32990" x2="91120" y2="23711"/>
                          <a14:foregroundMark x1="91120" y1="23711" x2="75290" y2="47423"/>
                          <a14:foregroundMark x1="75290" y1="47423" x2="91120" y2="18041"/>
                          <a14:foregroundMark x1="91120" y1="18041" x2="76062" y2="10825"/>
                          <a14:foregroundMark x1="76062" y1="10825" x2="72587" y2="41753"/>
                          <a14:foregroundMark x1="72587" y1="41753" x2="89189" y2="13918"/>
                          <a14:foregroundMark x1="89189" y1="13918" x2="61776" y2="35567"/>
                          <a14:foregroundMark x1="61776" y1="35567" x2="44402" y2="34021"/>
                          <a14:foregroundMark x1="44402" y1="34021" x2="44788" y2="58763"/>
                          <a14:foregroundMark x1="44788" y1="58763" x2="45560" y2="15979"/>
                          <a14:foregroundMark x1="45560" y1="15979" x2="18919" y2="53608"/>
                          <a14:foregroundMark x1="18919" y1="53608" x2="35135" y2="54639"/>
                          <a14:foregroundMark x1="35135" y1="54639" x2="38996" y2="12371"/>
                          <a14:foregroundMark x1="38996" y1="12371" x2="14672" y2="55155"/>
                          <a14:foregroundMark x1="14672" y1="55155" x2="8108" y2="25258"/>
                          <a14:foregroundMark x1="8108" y1="25258" x2="14672" y2="69072"/>
                          <a14:foregroundMark x1="14672" y1="69072" x2="14672" y2="34536"/>
                          <a14:foregroundMark x1="14672" y1="34536" x2="17761" y2="62887"/>
                          <a14:foregroundMark x1="17761" y1="62887" x2="23552" y2="13402"/>
                          <a14:foregroundMark x1="23552" y1="13402" x2="8880" y2="42268"/>
                          <a14:foregroundMark x1="8880" y1="42268" x2="20849" y2="68557"/>
                          <a14:foregroundMark x1="20849" y1="68557" x2="31660" y2="57732"/>
                          <a14:foregroundMark x1="31660" y1="57732" x2="42857" y2="67526"/>
                          <a14:foregroundMark x1="42857" y1="67526" x2="77220" y2="71649"/>
                          <a14:foregroundMark x1="77220" y1="71649" x2="65637" y2="87113"/>
                          <a14:foregroundMark x1="65637" y1="87113" x2="77992" y2="57216"/>
                          <a14:foregroundMark x1="77992" y1="57216" x2="84170" y2="55670"/>
                          <a14:foregroundMark x1="80309" y1="59278" x2="93822" y2="55155"/>
                          <a14:foregroundMark x1="93822" y1="55155" x2="94981" y2="44845"/>
                          <a14:foregroundMark x1="89575" y1="68041" x2="93822" y2="47423"/>
                          <a14:foregroundMark x1="93822" y1="47423" x2="92664" y2="29897"/>
                          <a14:foregroundMark x1="92664" y1="29897" x2="96139" y2="9794"/>
                          <a14:foregroundMark x1="96139" y1="9794" x2="96139" y2="84957"/>
                          <a14:foregroundMark x1="96911" y1="84710" x2="96911" y2="84021"/>
                          <a14:foregroundMark x1="98069" y1="84339" x2="98069" y2="82990"/>
                          <a14:foregroundMark x1="91120" y1="2062" x2="91120" y2="2062"/>
                          <a14:foregroundMark x1="15830" y1="5670" x2="15830" y2="5670"/>
                          <a14:foregroundMark x1="2703" y1="9278" x2="7336" y2="9794"/>
                          <a14:foregroundMark x1="78764" y1="10825" x2="85714" y2="3608"/>
                          <a14:foregroundMark x1="34363" y1="90722" x2="34363" y2="91237"/>
                          <a14:foregroundMark x1="34363" y1="90722" x2="34868" y2="91396"/>
                          <a14:foregroundMark x1="35907" y1="76804" x2="35135" y2="80928"/>
                          <a14:foregroundMark x1="34749" y1="78866" x2="34749" y2="81443"/>
                          <a14:backgroundMark x1="47876" y1="92784" x2="48649" y2="90722"/>
                          <a14:backgroundMark x1="47490" y1="90206" x2="53282" y2="91237"/>
                          <a14:backgroundMark x1="35521" y1="95876" x2="32432" y2="95876"/>
                          <a14:backgroundMark x1="25097" y1="94330" x2="15058" y2="94845"/>
                          <a14:backgroundMark x1="38224" y1="92784" x2="36293" y2="92268"/>
                          <a14:backgroundMark x1="52124" y1="91237" x2="51737" y2="85567"/>
                          <a14:backgroundMark x1="49807" y1="92784" x2="48263" y2="83505"/>
                          <a14:backgroundMark x1="51737" y1="90206" x2="52124" y2="81959"/>
                          <a14:backgroundMark x1="76834" y1="97938" x2="81081" y2="94330"/>
                          <a14:backgroundMark x1="67954" y1="96392" x2="70270" y2="94330"/>
                          <a14:backgroundMark x1="82239" y1="96392" x2="91506" y2="90722"/>
                          <a14:backgroundMark x1="87645" y1="94330" x2="97297" y2="91237"/>
                          <a14:backgroundMark x1="95753" y1="94330" x2="98069" y2="94330"/>
                          <a14:backgroundMark x1="14672" y1="93299" x2="4633" y2="92784"/>
                          <a14:backgroundMark x1="37452" y1="93299" x2="36738" y2="92918"/>
                          <a14:backgroundMark x1="37838" y1="92784" x2="36610" y2="92784"/>
                          <a14:backgroundMark x1="38224" y1="92784" x2="36610" y2="92784"/>
                          <a14:backgroundMark x1="38996" y1="91753" x2="36044" y2="92190"/>
                          <a14:backgroundMark x1="38610" y1="92268" x2="36680" y2="92268"/>
                          <a14:backgroundMark x1="15444" y1="94330" x2="13900" y2="92268"/>
                          <a14:backgroundMark x1="22394" y1="91237" x2="12355" y2="84536"/>
                          <a14:backgroundMark x1="24710" y1="91753" x2="24710" y2="85567"/>
                          <a14:backgroundMark x1="25097" y1="89175" x2="19691" y2="85052"/>
                          <a14:backgroundMark x1="12355" y1="89175" x2="12355" y2="79897"/>
                          <a14:backgroundMark x1="33977" y1="93814" x2="34749" y2="93299"/>
                          <a14:backgroundMark x1="36293" y1="89691" x2="36293" y2="81959"/>
                          <a14:backgroundMark x1="36293" y1="82990" x2="36293" y2="85052"/>
                          <a14:backgroundMark x1="36680" y1="87113" x2="36293" y2="84536"/>
                          <a14:backgroundMark x1="36293" y1="85052" x2="36293" y2="87629"/>
                          <a14:backgroundMark x1="36293" y1="88144" x2="36293" y2="88660"/>
                          <a14:backgroundMark x1="35907" y1="89175" x2="36680" y2="88144"/>
                        </a14:backgroundRemoval>
                      </a14:imgEffect>
                    </a14:imgLayer>
                  </a14:imgProps>
                </a:ext>
              </a:extLst>
            </a:blip>
            <a:srcRect l="5578" r="44137" b="3902"/>
            <a:stretch/>
          </p:blipFill>
          <p:spPr>
            <a:xfrm>
              <a:off x="5252392" y="1664699"/>
              <a:ext cx="1958052" cy="2813739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70C67DB3-5EA9-544F-8E8A-1F124C37C802}"/>
                </a:ext>
              </a:extLst>
            </p:cNvPr>
            <p:cNvSpPr txBox="1"/>
            <p:nvPr/>
          </p:nvSpPr>
          <p:spPr>
            <a:xfrm>
              <a:off x="5683170" y="4478438"/>
              <a:ext cx="1550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entury Gothic" panose="020B0502020202020204" pitchFamily="34" charset="0"/>
                </a:rPr>
                <a:t>Componente A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95A2436-B031-A042-AF71-2726CFBE0DA6}"/>
                </a:ext>
              </a:extLst>
            </p:cNvPr>
            <p:cNvSpPr txBox="1"/>
            <p:nvPr/>
          </p:nvSpPr>
          <p:spPr>
            <a:xfrm>
              <a:off x="7745392" y="4478438"/>
              <a:ext cx="1519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entury Gothic" panose="020B0502020202020204" pitchFamily="34" charset="0"/>
                </a:rPr>
                <a:t>Componente </a:t>
              </a:r>
              <a:r>
                <a:rPr lang="pt-BR" sz="1400" dirty="0" err="1">
                  <a:latin typeface="Century Gothic" panose="020B0502020202020204" pitchFamily="34" charset="0"/>
                </a:rPr>
                <a:t>B</a:t>
              </a:r>
              <a:endParaRPr lang="pt-BR" sz="1400" dirty="0">
                <a:latin typeface="Century Gothic" panose="020B0502020202020204" pitchFamily="34" charset="0"/>
              </a:endParaRP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36EDA3A5-4789-D644-9F9C-CACB3A6947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062" b="96392" l="2703" r="97297">
                          <a14:foregroundMark x1="21236" y1="20619" x2="37838" y2="50000"/>
                          <a14:foregroundMark x1="32469" y1="86317" x2="32112" y2="88727"/>
                          <a14:foregroundMark x1="37838" y1="50000" x2="32726" y2="84573"/>
                          <a14:foregroundMark x1="37066" y1="86598" x2="40927" y2="89691"/>
                          <a14:foregroundMark x1="47876" y1="70619" x2="49035" y2="67526"/>
                          <a14:foregroundMark x1="23938" y1="73196" x2="25483" y2="50000"/>
                          <a14:foregroundMark x1="25483" y1="50000" x2="46718" y2="35052"/>
                          <a14:foregroundMark x1="46718" y1="35052" x2="58687" y2="43299"/>
                          <a14:foregroundMark x1="58687" y1="43299" x2="63320" y2="60825"/>
                          <a14:foregroundMark x1="52640" y1="79835" x2="51737" y2="81443"/>
                          <a14:foregroundMark x1="63320" y1="60825" x2="53972" y2="77464"/>
                          <a14:foregroundMark x1="47561" y1="83767" x2="37838" y2="89175"/>
                          <a14:foregroundMark x1="50043" y1="82386" x2="48234" y2="83392"/>
                          <a14:foregroundMark x1="51737" y1="81443" x2="50847" y2="81938"/>
                          <a14:foregroundMark x1="34507" y1="83477" x2="25483" y2="68041"/>
                          <a14:foregroundMark x1="37838" y1="89175" x2="36503" y2="86891"/>
                          <a14:foregroundMark x1="25483" y1="68041" x2="37452" y2="50515"/>
                          <a14:foregroundMark x1="37452" y1="50515" x2="54826" y2="39691"/>
                          <a14:foregroundMark x1="54826" y1="39691" x2="65251" y2="50000"/>
                          <a14:foregroundMark x1="65251" y1="50000" x2="46332" y2="68041"/>
                          <a14:foregroundMark x1="46332" y1="68041" x2="25097" y2="72165"/>
                          <a14:foregroundMark x1="25097" y1="72165" x2="23938" y2="55155"/>
                          <a14:foregroundMark x1="23938" y1="55155" x2="46332" y2="28866"/>
                          <a14:foregroundMark x1="46332" y1="28866" x2="67568" y2="24227"/>
                          <a14:foregroundMark x1="67568" y1="24227" x2="66795" y2="43814"/>
                          <a14:foregroundMark x1="66795" y1="43814" x2="35907" y2="71649"/>
                          <a14:foregroundMark x1="35907" y1="71649" x2="55598" y2="33505"/>
                          <a14:foregroundMark x1="55598" y1="33505" x2="69498" y2="30412"/>
                          <a14:foregroundMark x1="69498" y1="30412" x2="64093" y2="51546"/>
                          <a14:foregroundMark x1="64093" y1="51546" x2="36680" y2="70619"/>
                          <a14:foregroundMark x1="36680" y1="70619" x2="20849" y2="35567"/>
                          <a14:foregroundMark x1="20849" y1="35567" x2="52896" y2="2062"/>
                          <a14:foregroundMark x1="52896" y1="2062" x2="70270" y2="21649"/>
                          <a14:foregroundMark x1="70270" y1="21649" x2="31660" y2="54639"/>
                          <a14:foregroundMark x1="31660" y1="54639" x2="35521" y2="28866"/>
                          <a14:foregroundMark x1="35521" y1="28866" x2="76062" y2="27835"/>
                          <a14:foregroundMark x1="76062" y1="27835" x2="31274" y2="80412"/>
                          <a14:foregroundMark x1="31274" y1="80412" x2="29344" y2="55670"/>
                          <a14:foregroundMark x1="29344" y1="55670" x2="86873" y2="48969"/>
                          <a14:foregroundMark x1="86873" y1="48969" x2="57529" y2="70103"/>
                          <a14:foregroundMark x1="57529" y1="70103" x2="35521" y2="27320"/>
                          <a14:foregroundMark x1="35521" y1="27320" x2="62162" y2="32990"/>
                          <a14:foregroundMark x1="62162" y1="32990" x2="38470" y2="90726"/>
                          <a14:foregroundMark x1="37040" y1="87939" x2="25869" y2="27320"/>
                          <a14:foregroundMark x1="25869" y1="27320" x2="42085" y2="16495"/>
                          <a14:foregroundMark x1="42085" y1="16495" x2="15444" y2="49485"/>
                          <a14:foregroundMark x1="15444" y1="49485" x2="27799" y2="8763"/>
                          <a14:foregroundMark x1="27799" y1="8763" x2="32819" y2="45361"/>
                          <a14:foregroundMark x1="32819" y1="45361" x2="61004" y2="23711"/>
                          <a14:foregroundMark x1="61004" y1="23711" x2="37066" y2="56701"/>
                          <a14:foregroundMark x1="37066" y1="56701" x2="27413" y2="23711"/>
                          <a14:foregroundMark x1="27413" y1="23711" x2="60618" y2="20103"/>
                          <a14:foregroundMark x1="60618" y1="20103" x2="48649" y2="48454"/>
                          <a14:foregroundMark x1="48649" y1="48454" x2="16602" y2="19588"/>
                          <a14:foregroundMark x1="16602" y1="19588" x2="37066" y2="13918"/>
                          <a14:foregroundMark x1="37066" y1="13918" x2="11197" y2="61340"/>
                          <a14:foregroundMark x1="11197" y1="61340" x2="42085" y2="29381"/>
                          <a14:foregroundMark x1="42085" y1="29381" x2="82625" y2="45876"/>
                          <a14:foregroundMark x1="82625" y1="45876" x2="86100" y2="20103"/>
                          <a14:foregroundMark x1="84210" y1="74917" x2="84084" y2="78566"/>
                          <a14:foregroundMark x1="86100" y1="20103" x2="84213" y2="74819"/>
                          <a14:foregroundMark x1="86821" y1="78097" x2="87645" y2="73196"/>
                          <a14:foregroundMark x1="87645" y1="73196" x2="82625" y2="38660"/>
                          <a14:foregroundMark x1="77710" y1="71001" x2="77220" y2="74227"/>
                          <a14:foregroundMark x1="82625" y1="38660" x2="78162" y2="68030"/>
                          <a14:foregroundMark x1="78451" y1="69223" x2="85714" y2="39691"/>
                          <a14:foregroundMark x1="77220" y1="74227" x2="77747" y2="72084"/>
                          <a14:foregroundMark x1="85714" y1="39691" x2="72973" y2="33505"/>
                          <a14:foregroundMark x1="72973" y1="33505" x2="71815" y2="55155"/>
                          <a14:foregroundMark x1="58301" y1="69072" x2="71042" y2="76804"/>
                          <a14:foregroundMark x1="81572" y1="67109" x2="82239" y2="66495"/>
                          <a14:foregroundMark x1="80793" y1="67827" x2="81118" y2="67527"/>
                          <a14:foregroundMark x1="78601" y1="69845" x2="80748" y2="67868"/>
                          <a14:foregroundMark x1="71042" y1="76804" x2="77699" y2="70675"/>
                          <a14:foregroundMark x1="82108" y1="64781" x2="77992" y2="10825"/>
                          <a14:foregroundMark x1="82239" y1="66495" x2="82132" y2="65095"/>
                          <a14:foregroundMark x1="77992" y1="10825" x2="68726" y2="65979"/>
                          <a14:foregroundMark x1="68726" y1="65979" x2="71743" y2="81082"/>
                          <a14:foregroundMark x1="82351" y1="64310" x2="84170" y2="59278"/>
                          <a14:foregroundMark x1="75729" y1="82622" x2="77376" y2="78067"/>
                          <a14:foregroundMark x1="74000" y1="87402" x2="74267" y2="86664"/>
                          <a14:foregroundMark x1="84170" y1="59278" x2="81081" y2="35052"/>
                          <a14:foregroundMark x1="81081" y1="35052" x2="68726" y2="52577"/>
                          <a14:foregroundMark x1="68726" y1="52577" x2="70080" y2="88266"/>
                          <a14:foregroundMark x1="82269" y1="72508" x2="88417" y2="61856"/>
                          <a14:foregroundMark x1="81681" y1="73528" x2="82097" y2="72807"/>
                          <a14:foregroundMark x1="78583" y1="78896" x2="80024" y2="76399"/>
                          <a14:foregroundMark x1="77165" y1="81353" x2="78445" y2="79134"/>
                          <a14:foregroundMark x1="73804" y1="87176" x2="74207" y2="86478"/>
                          <a14:foregroundMark x1="71167" y1="91745" x2="71524" y2="91126"/>
                          <a14:foregroundMark x1="88417" y1="61856" x2="85328" y2="17526"/>
                          <a14:foregroundMark x1="85328" y1="17526" x2="76448" y2="60309"/>
                          <a14:foregroundMark x1="90070" y1="74238" x2="94595" y2="78866"/>
                          <a14:foregroundMark x1="81910" y1="65894" x2="87584" y2="71696"/>
                          <a14:foregroundMark x1="76448" y1="60309" x2="81761" y2="65742"/>
                          <a14:foregroundMark x1="94595" y1="78866" x2="86486" y2="22165"/>
                          <a14:foregroundMark x1="86486" y1="22165" x2="73359" y2="56186"/>
                          <a14:foregroundMark x1="73359" y1="56186" x2="90734" y2="59278"/>
                          <a14:foregroundMark x1="90734" y1="59278" x2="79923" y2="32990"/>
                          <a14:foregroundMark x1="79923" y1="32990" x2="91120" y2="23711"/>
                          <a14:foregroundMark x1="91120" y1="23711" x2="75290" y2="47423"/>
                          <a14:foregroundMark x1="75290" y1="47423" x2="91120" y2="18041"/>
                          <a14:foregroundMark x1="91120" y1="18041" x2="76062" y2="10825"/>
                          <a14:foregroundMark x1="76062" y1="10825" x2="72587" y2="41753"/>
                          <a14:foregroundMark x1="72587" y1="41753" x2="89189" y2="13918"/>
                          <a14:foregroundMark x1="89189" y1="13918" x2="61776" y2="35567"/>
                          <a14:foregroundMark x1="61776" y1="35567" x2="44402" y2="34021"/>
                          <a14:foregroundMark x1="44402" y1="34021" x2="44788" y2="58763"/>
                          <a14:foregroundMark x1="44788" y1="58763" x2="45560" y2="15979"/>
                          <a14:foregroundMark x1="45560" y1="15979" x2="18919" y2="53608"/>
                          <a14:foregroundMark x1="18919" y1="53608" x2="35135" y2="54639"/>
                          <a14:foregroundMark x1="35135" y1="54639" x2="38996" y2="12371"/>
                          <a14:foregroundMark x1="38996" y1="12371" x2="14672" y2="55155"/>
                          <a14:foregroundMark x1="14672" y1="55155" x2="8108" y2="25258"/>
                          <a14:foregroundMark x1="8108" y1="25258" x2="14672" y2="69072"/>
                          <a14:foregroundMark x1="14672" y1="69072" x2="14672" y2="34536"/>
                          <a14:foregroundMark x1="14672" y1="34536" x2="17761" y2="62887"/>
                          <a14:foregroundMark x1="17761" y1="62887" x2="23552" y2="13402"/>
                          <a14:foregroundMark x1="23552" y1="13402" x2="8880" y2="42268"/>
                          <a14:foregroundMark x1="8880" y1="42268" x2="20849" y2="68557"/>
                          <a14:foregroundMark x1="20849" y1="68557" x2="31660" y2="57732"/>
                          <a14:foregroundMark x1="31660" y1="57732" x2="42857" y2="67526"/>
                          <a14:foregroundMark x1="42857" y1="67526" x2="77220" y2="71649"/>
                          <a14:foregroundMark x1="70545" y1="80561" x2="65637" y2="87113"/>
                          <a14:foregroundMark x1="71764" y1="78934" x2="71098" y2="79823"/>
                          <a14:foregroundMark x1="77220" y1="71649" x2="72219" y2="78326"/>
                          <a14:foregroundMark x1="65637" y1="87113" x2="77992" y2="57216"/>
                          <a14:foregroundMark x1="77992" y1="57216" x2="84170" y2="55670"/>
                          <a14:foregroundMark x1="80309" y1="59278" x2="93822" y2="55155"/>
                          <a14:foregroundMark x1="93822" y1="55155" x2="94981" y2="44845"/>
                          <a14:foregroundMark x1="89575" y1="68041" x2="93822" y2="47423"/>
                          <a14:foregroundMark x1="93822" y1="47423" x2="92664" y2="29897"/>
                          <a14:foregroundMark x1="92664" y1="29897" x2="96139" y2="9794"/>
                          <a14:foregroundMark x1="96139" y1="9794" x2="96139" y2="84957"/>
                          <a14:foregroundMark x1="96911" y1="84710" x2="96911" y2="84021"/>
                          <a14:foregroundMark x1="98069" y1="84339" x2="98069" y2="82990"/>
                          <a14:foregroundMark x1="91120" y1="2062" x2="91120" y2="2062"/>
                          <a14:foregroundMark x1="15830" y1="5670" x2="15830" y2="5670"/>
                          <a14:foregroundMark x1="2703" y1="9278" x2="7336" y2="9794"/>
                          <a14:foregroundMark x1="78764" y1="10825" x2="85714" y2="3608"/>
                          <a14:backgroundMark x1="47876" y1="92784" x2="48649" y2="90722"/>
                          <a14:backgroundMark x1="47490" y1="90206" x2="53282" y2="91237"/>
                          <a14:backgroundMark x1="35521" y1="95876" x2="32432" y2="95876"/>
                          <a14:backgroundMark x1="25097" y1="94330" x2="15058" y2="94845"/>
                          <a14:backgroundMark x1="38224" y1="92784" x2="36293" y2="92268"/>
                          <a14:backgroundMark x1="52124" y1="91237" x2="51737" y2="85567"/>
                          <a14:backgroundMark x1="49807" y1="92784" x2="48263" y2="83505"/>
                          <a14:backgroundMark x1="51737" y1="90206" x2="52124" y2="81959"/>
                          <a14:backgroundMark x1="76834" y1="97938" x2="81081" y2="94330"/>
                          <a14:backgroundMark x1="67954" y1="96392" x2="70270" y2="94330"/>
                          <a14:backgroundMark x1="82239" y1="96392" x2="91506" y2="90722"/>
                          <a14:backgroundMark x1="87645" y1="94330" x2="97297" y2="91237"/>
                          <a14:backgroundMark x1="95753" y1="94330" x2="98069" y2="94330"/>
                          <a14:backgroundMark x1="14672" y1="93299" x2="4633" y2="92784"/>
                          <a14:backgroundMark x1="37452" y1="93299" x2="35521" y2="92268"/>
                          <a14:backgroundMark x1="37838" y1="92784" x2="36293" y2="92784"/>
                          <a14:backgroundMark x1="38224" y1="92784" x2="35907" y2="92784"/>
                          <a14:backgroundMark x1="38996" y1="91753" x2="35521" y2="92268"/>
                          <a14:backgroundMark x1="38610" y1="92268" x2="36680" y2="92268"/>
                          <a14:backgroundMark x1="38224" y1="91237" x2="36293" y2="90722"/>
                          <a14:backgroundMark x1="78764" y1="94845" x2="83012" y2="79381"/>
                          <a14:backgroundMark x1="83012" y1="79381" x2="86100" y2="95361"/>
                          <a14:backgroundMark x1="86100" y1="95361" x2="85714" y2="95876"/>
                          <a14:backgroundMark x1="78378" y1="90722" x2="73745" y2="85052"/>
                          <a14:backgroundMark x1="74131" y1="88144" x2="72587" y2="86598"/>
                          <a14:backgroundMark x1="72973" y1="87629" x2="73359" y2="90722"/>
                          <a14:backgroundMark x1="79151" y1="86082" x2="80309" y2="75258"/>
                          <a14:backgroundMark x1="74131" y1="88660" x2="74517" y2="85052"/>
                          <a14:backgroundMark x1="75290" y1="85567" x2="80309" y2="71649"/>
                          <a14:backgroundMark x1="79923" y1="85052" x2="79537" y2="73711"/>
                          <a14:backgroundMark x1="89575" y1="83505" x2="89575" y2="72165"/>
                          <a14:backgroundMark x1="85714" y1="84536" x2="82625" y2="74742"/>
                          <a14:backgroundMark x1="78378" y1="79381" x2="79151" y2="76804"/>
                        </a14:backgroundRemoval>
                      </a14:imgEffect>
                    </a14:imgLayer>
                  </a14:imgProps>
                </a:ext>
              </a:extLst>
            </a:blip>
            <a:srcRect l="53270" t="1484" r="4802" b="2418"/>
            <a:stretch/>
          </p:blipFill>
          <p:spPr>
            <a:xfrm>
              <a:off x="8052030" y="1685669"/>
              <a:ext cx="1632615" cy="2813739"/>
            </a:xfrm>
            <a:prstGeom prst="rect">
              <a:avLst/>
            </a:prstGeom>
          </p:spPr>
        </p:pic>
      </p:grpSp>
      <p:sp>
        <p:nvSpPr>
          <p:cNvPr id="22" name="Google Shape;76;p15">
            <a:extLst>
              <a:ext uri="{FF2B5EF4-FFF2-40B4-BE49-F238E27FC236}">
                <a16:creationId xmlns:a16="http://schemas.microsoft.com/office/drawing/2014/main" id="{90B02B21-B5A9-EB4F-AAE5-87A3D1171217}"/>
              </a:ext>
            </a:extLst>
          </p:cNvPr>
          <p:cNvSpPr txBox="1">
            <a:spLocks/>
          </p:cNvSpPr>
          <p:nvPr/>
        </p:nvSpPr>
        <p:spPr>
          <a:xfrm>
            <a:off x="472368" y="2303361"/>
            <a:ext cx="3463024" cy="78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Services</a:t>
            </a:r>
          </a:p>
          <a:p>
            <a:pPr marL="673086" indent="-457200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23" name="Google Shape;74;p15">
            <a:extLst>
              <a:ext uri="{FF2B5EF4-FFF2-40B4-BE49-F238E27FC236}">
                <a16:creationId xmlns:a16="http://schemas.microsoft.com/office/drawing/2014/main" id="{2E80C20E-83C7-5542-B3FF-EBE0A1A24C24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&gt;_Formas de Comunicação</a:t>
            </a:r>
          </a:p>
        </p:txBody>
      </p:sp>
    </p:spTree>
    <p:extLst>
      <p:ext uri="{BB962C8B-B14F-4D97-AF65-F5344CB8AC3E}">
        <p14:creationId xmlns:p14="http://schemas.microsoft.com/office/powerpoint/2010/main" val="363396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65;p14">
            <a:extLst>
              <a:ext uri="{FF2B5EF4-FFF2-40B4-BE49-F238E27FC236}">
                <a16:creationId xmlns:a16="http://schemas.microsoft.com/office/drawing/2014/main" id="{DF4086E1-372D-D74F-BBC4-07FED2D779A8}"/>
              </a:ext>
            </a:extLst>
          </p:cNvPr>
          <p:cNvSpPr txBox="1">
            <a:spLocks/>
          </p:cNvSpPr>
          <p:nvPr/>
        </p:nvSpPr>
        <p:spPr>
          <a:xfrm>
            <a:off x="415600" y="918239"/>
            <a:ext cx="11360800" cy="7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pt-BR"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76;p15">
            <a:extLst>
              <a:ext uri="{FF2B5EF4-FFF2-40B4-BE49-F238E27FC236}">
                <a16:creationId xmlns:a16="http://schemas.microsoft.com/office/drawing/2014/main" id="{79AB0D91-59A5-874A-B9E7-55AE1EEB64D3}"/>
              </a:ext>
            </a:extLst>
          </p:cNvPr>
          <p:cNvSpPr txBox="1">
            <a:spLocks/>
          </p:cNvSpPr>
          <p:nvPr/>
        </p:nvSpPr>
        <p:spPr>
          <a:xfrm>
            <a:off x="472368" y="1758262"/>
            <a:ext cx="5623632" cy="71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Propriedades (Input)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7CD564C5-8D05-F244-9CF6-F98F240BDED4}"/>
              </a:ext>
            </a:extLst>
          </p:cNvPr>
          <p:cNvSpPr/>
          <p:nvPr/>
        </p:nvSpPr>
        <p:spPr>
          <a:xfrm>
            <a:off x="6662647" y="3202543"/>
            <a:ext cx="1803117" cy="5682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Componente Pai</a:t>
            </a:r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FFF8EFA2-DCB2-EC4B-A890-6BAA70F2D446}"/>
              </a:ext>
            </a:extLst>
          </p:cNvPr>
          <p:cNvSpPr/>
          <p:nvPr/>
        </p:nvSpPr>
        <p:spPr>
          <a:xfrm>
            <a:off x="7756032" y="4862313"/>
            <a:ext cx="1803117" cy="5682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Componente Filho 2</a:t>
            </a:r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4E807584-5465-8142-9BE6-098E21F4479C}"/>
              </a:ext>
            </a:extLst>
          </p:cNvPr>
          <p:cNvSpPr/>
          <p:nvPr/>
        </p:nvSpPr>
        <p:spPr>
          <a:xfrm>
            <a:off x="5569262" y="4862313"/>
            <a:ext cx="1803117" cy="5682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Componente Filho 1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7756662B-0FD4-6C4A-A948-681C1ABA63AF}"/>
              </a:ext>
            </a:extLst>
          </p:cNvPr>
          <p:cNvGrpSpPr/>
          <p:nvPr/>
        </p:nvGrpSpPr>
        <p:grpSpPr>
          <a:xfrm>
            <a:off x="6563539" y="3770813"/>
            <a:ext cx="3068209" cy="1361099"/>
            <a:chOff x="6563539" y="3770813"/>
            <a:chExt cx="3068209" cy="1361099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BE6ADF35-6513-6946-9962-7536298D86E6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6563539" y="3770813"/>
              <a:ext cx="1000666" cy="9967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54CA9E21-1E51-574C-BB37-4722FAD15386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7564205" y="3770813"/>
              <a:ext cx="1000666" cy="9967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6977547-9009-0B4F-8E8B-C469232DD373}"/>
                </a:ext>
              </a:extLst>
            </p:cNvPr>
            <p:cNvSpPr txBox="1"/>
            <p:nvPr/>
          </p:nvSpPr>
          <p:spPr>
            <a:xfrm>
              <a:off x="8564871" y="4556274"/>
              <a:ext cx="1066877" cy="570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Monaco" pitchFamily="2" charset="77"/>
                </a:rPr>
                <a:t>@Input()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D83E07A7-EBF7-734E-A076-0CE150C64CA0}"/>
                </a:ext>
              </a:extLst>
            </p:cNvPr>
            <p:cNvSpPr txBox="1"/>
            <p:nvPr/>
          </p:nvSpPr>
          <p:spPr>
            <a:xfrm>
              <a:off x="6686716" y="4561430"/>
              <a:ext cx="1066877" cy="570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Monaco" pitchFamily="2" charset="77"/>
                </a:rPr>
                <a:t>@Input()</a:t>
              </a: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7C76A361-A516-AE4C-9834-2F9B03095782}"/>
              </a:ext>
            </a:extLst>
          </p:cNvPr>
          <p:cNvGrpSpPr/>
          <p:nvPr/>
        </p:nvGrpSpPr>
        <p:grpSpPr>
          <a:xfrm>
            <a:off x="4005675" y="2783210"/>
            <a:ext cx="6929695" cy="2938273"/>
            <a:chOff x="4005675" y="2783210"/>
            <a:chExt cx="6929695" cy="2938273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AF51FAD7-98FE-014D-9DE2-7AC82BA9010C}"/>
                </a:ext>
              </a:extLst>
            </p:cNvPr>
            <p:cNvSpPr txBox="1"/>
            <p:nvPr/>
          </p:nvSpPr>
          <p:spPr>
            <a:xfrm>
              <a:off x="9559150" y="5151001"/>
              <a:ext cx="1181110" cy="570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Monaco" pitchFamily="2" charset="77"/>
                </a:rPr>
                <a:t>@Output()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B5127278-0400-1547-A06D-A01F28BF0504}"/>
                </a:ext>
              </a:extLst>
            </p:cNvPr>
            <p:cNvSpPr txBox="1"/>
            <p:nvPr/>
          </p:nvSpPr>
          <p:spPr>
            <a:xfrm>
              <a:off x="4432014" y="5135496"/>
              <a:ext cx="1181110" cy="570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Monaco" pitchFamily="2" charset="77"/>
                </a:rPr>
                <a:t>@Output()</a:t>
              </a:r>
            </a:p>
          </p:txBody>
        </p:sp>
        <p:pic>
          <p:nvPicPr>
            <p:cNvPr id="46" name="Gráfico 45" descr="Seta com giro para a esquerda">
              <a:extLst>
                <a:ext uri="{FF2B5EF4-FFF2-40B4-BE49-F238E27FC236}">
                  <a16:creationId xmlns:a16="http://schemas.microsoft.com/office/drawing/2014/main" id="{7DB8A6C5-ABDA-3941-A9D2-A3DF448F2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416442" y="2679260"/>
              <a:ext cx="2414977" cy="2622878"/>
            </a:xfrm>
            <a:prstGeom prst="rect">
              <a:avLst/>
            </a:prstGeom>
          </p:spPr>
        </p:pic>
        <p:pic>
          <p:nvPicPr>
            <p:cNvPr id="47" name="Gráfico 46" descr="Seta com giro para a esquerda">
              <a:extLst>
                <a:ext uri="{FF2B5EF4-FFF2-40B4-BE49-F238E27FC236}">
                  <a16:creationId xmlns:a16="http://schemas.microsoft.com/office/drawing/2014/main" id="{C8DAF64D-AC0A-5746-8B73-09C150783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 flipV="1">
              <a:off x="4260086" y="2528800"/>
              <a:ext cx="2414977" cy="2923799"/>
            </a:xfrm>
            <a:prstGeom prst="rect">
              <a:avLst/>
            </a:prstGeom>
          </p:spPr>
        </p:pic>
      </p:grpSp>
      <p:sp>
        <p:nvSpPr>
          <p:cNvPr id="49" name="Google Shape;76;p15">
            <a:extLst>
              <a:ext uri="{FF2B5EF4-FFF2-40B4-BE49-F238E27FC236}">
                <a16:creationId xmlns:a16="http://schemas.microsoft.com/office/drawing/2014/main" id="{CB56F547-8338-E544-A7AE-1046EEC2388D}"/>
              </a:ext>
            </a:extLst>
          </p:cNvPr>
          <p:cNvSpPr txBox="1">
            <a:spLocks/>
          </p:cNvSpPr>
          <p:nvPr/>
        </p:nvSpPr>
        <p:spPr>
          <a:xfrm>
            <a:off x="472368" y="2298569"/>
            <a:ext cx="4076483" cy="71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Eventos (Output)</a:t>
            </a:r>
          </a:p>
          <a:p>
            <a:pPr marL="673086" indent="-457200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52" name="Google Shape;74;p15">
            <a:extLst>
              <a:ext uri="{FF2B5EF4-FFF2-40B4-BE49-F238E27FC236}">
                <a16:creationId xmlns:a16="http://schemas.microsoft.com/office/drawing/2014/main" id="{B2EC3E2A-615F-3041-9956-6FA413D2B995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&gt;_Input e Output</a:t>
            </a:r>
          </a:p>
        </p:txBody>
      </p:sp>
    </p:spTree>
    <p:extLst>
      <p:ext uri="{BB962C8B-B14F-4D97-AF65-F5344CB8AC3E}">
        <p14:creationId xmlns:p14="http://schemas.microsoft.com/office/powerpoint/2010/main" val="4956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415600" y="1777991"/>
            <a:ext cx="8427457" cy="7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Estabelecer comunicação entre os componentes criados</a:t>
            </a:r>
            <a:endParaRPr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A9D272-BEF8-B04D-A785-0ADE1CAAD4FE}"/>
              </a:ext>
            </a:extLst>
          </p:cNvPr>
          <p:cNvSpPr txBox="1"/>
          <p:nvPr/>
        </p:nvSpPr>
        <p:spPr>
          <a:xfrm>
            <a:off x="11891918" y="601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</a:t>
            </a:r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A2B8BCA9-272D-0E42-894E-75942592BBAC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&gt;_Exercício Prático</a:t>
            </a:r>
          </a:p>
        </p:txBody>
      </p:sp>
    </p:spTree>
    <p:extLst>
      <p:ext uri="{BB962C8B-B14F-4D97-AF65-F5344CB8AC3E}">
        <p14:creationId xmlns:p14="http://schemas.microsoft.com/office/powerpoint/2010/main" val="288604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pt-BR" sz="2667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667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20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48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48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48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pt-BR" sz="88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88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" name="Google Shape;58;p1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1" y="346686"/>
            <a:ext cx="2265132" cy="788495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623400" y="1978679"/>
            <a:ext cx="11360800" cy="114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</a:t>
            </a:r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3: </a:t>
            </a:r>
            <a:r>
              <a:rPr lang="en-US" sz="40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Melhores</a:t>
            </a:r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4000" dirty="0" err="1">
                <a:solidFill>
                  <a:srgbClr val="F78321"/>
                </a:solidFill>
                <a:latin typeface="Century Gothic" panose="020B0502020202020204" pitchFamily="34" charset="0"/>
                <a:sym typeface="Proxima Nova"/>
              </a:rPr>
              <a:t>Práticas</a:t>
            </a:r>
            <a:endParaRPr lang="pt-BR" sz="40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48212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C85F978A-0D28-2545-B5EE-265B2196798B}"/>
              </a:ext>
            </a:extLst>
          </p:cNvPr>
          <p:cNvSpPr/>
          <p:nvPr/>
        </p:nvSpPr>
        <p:spPr>
          <a:xfrm>
            <a:off x="1392106" y="3867658"/>
            <a:ext cx="1803117" cy="5682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Componente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5518495-96E2-A04A-8F29-3F2C322C03BC}"/>
              </a:ext>
            </a:extLst>
          </p:cNvPr>
          <p:cNvGrpSpPr/>
          <p:nvPr/>
        </p:nvGrpSpPr>
        <p:grpSpPr>
          <a:xfrm>
            <a:off x="763929" y="2109483"/>
            <a:ext cx="3059472" cy="726311"/>
            <a:chOff x="763929" y="2109483"/>
            <a:chExt cx="3059472" cy="72631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5FBF2A9-5B4D-3D4E-BB15-F3AF593478F4}"/>
                </a:ext>
              </a:extLst>
            </p:cNvPr>
            <p:cNvSpPr/>
            <p:nvPr/>
          </p:nvSpPr>
          <p:spPr>
            <a:xfrm>
              <a:off x="763929" y="2109483"/>
              <a:ext cx="726311" cy="726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Resp. 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400A309-566F-A04B-836E-1951B5C7D70B}"/>
                </a:ext>
              </a:extLst>
            </p:cNvPr>
            <p:cNvSpPr/>
            <p:nvPr/>
          </p:nvSpPr>
          <p:spPr>
            <a:xfrm>
              <a:off x="1930510" y="2109483"/>
              <a:ext cx="726311" cy="726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Resp. </a:t>
              </a:r>
              <a:r>
                <a:rPr lang="pt-BR" sz="1000" dirty="0" err="1"/>
                <a:t>B</a:t>
              </a:r>
              <a:endParaRPr lang="pt-BR" sz="10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0A2C567-CF7E-E742-ACD4-1634A47F42AE}"/>
                </a:ext>
              </a:extLst>
            </p:cNvPr>
            <p:cNvSpPr/>
            <p:nvPr/>
          </p:nvSpPr>
          <p:spPr>
            <a:xfrm>
              <a:off x="3097090" y="2109483"/>
              <a:ext cx="726311" cy="726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Resp. C</a:t>
              </a: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370B708E-6D22-5042-8E62-5DCE8179F3D2}"/>
              </a:ext>
            </a:extLst>
          </p:cNvPr>
          <p:cNvGrpSpPr/>
          <p:nvPr/>
        </p:nvGrpSpPr>
        <p:grpSpPr>
          <a:xfrm>
            <a:off x="1127085" y="2835794"/>
            <a:ext cx="2333161" cy="1031864"/>
            <a:chOff x="1127085" y="2835794"/>
            <a:chExt cx="2333161" cy="1031864"/>
          </a:xfrm>
        </p:grpSpPr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F848D42D-5566-A04F-982D-D99CCA101898}"/>
                </a:ext>
              </a:extLst>
            </p:cNvPr>
            <p:cNvCxnSpPr>
              <a:stCxn id="13" idx="0"/>
              <a:endCxn id="2" idx="4"/>
            </p:cNvCxnSpPr>
            <p:nvPr/>
          </p:nvCxnSpPr>
          <p:spPr>
            <a:xfrm flipH="1" flipV="1">
              <a:off x="1127085" y="2835794"/>
              <a:ext cx="1166580" cy="10318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2F2DBC56-42B4-9C41-899A-6E07ED0D3F65}"/>
                </a:ext>
              </a:extLst>
            </p:cNvPr>
            <p:cNvCxnSpPr>
              <a:stCxn id="13" idx="0"/>
              <a:endCxn id="15" idx="4"/>
            </p:cNvCxnSpPr>
            <p:nvPr/>
          </p:nvCxnSpPr>
          <p:spPr>
            <a:xfrm flipV="1">
              <a:off x="2293665" y="2835794"/>
              <a:ext cx="1" cy="10318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3DF01CE7-3E90-1E4C-A679-BEFDA337C5CF}"/>
                </a:ext>
              </a:extLst>
            </p:cNvPr>
            <p:cNvCxnSpPr>
              <a:stCxn id="13" idx="0"/>
              <a:endCxn id="17" idx="4"/>
            </p:cNvCxnSpPr>
            <p:nvPr/>
          </p:nvCxnSpPr>
          <p:spPr>
            <a:xfrm flipV="1">
              <a:off x="2293665" y="2835794"/>
              <a:ext cx="1166581" cy="10318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79329BB8-04EA-C54E-80B8-47FB60790946}"/>
              </a:ext>
            </a:extLst>
          </p:cNvPr>
          <p:cNvGrpSpPr/>
          <p:nvPr/>
        </p:nvGrpSpPr>
        <p:grpSpPr>
          <a:xfrm>
            <a:off x="7381606" y="2410425"/>
            <a:ext cx="3787639" cy="726311"/>
            <a:chOff x="7381606" y="2410425"/>
            <a:chExt cx="3787639" cy="72631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E78C686-99C2-364E-9698-80EA643A5187}"/>
                </a:ext>
              </a:extLst>
            </p:cNvPr>
            <p:cNvSpPr/>
            <p:nvPr/>
          </p:nvSpPr>
          <p:spPr>
            <a:xfrm>
              <a:off x="7381606" y="2410425"/>
              <a:ext cx="726311" cy="726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Resp. A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5BA5C9-1D72-B845-BDEA-18C8BF8B20E6}"/>
                </a:ext>
              </a:extLst>
            </p:cNvPr>
            <p:cNvSpPr/>
            <p:nvPr/>
          </p:nvSpPr>
          <p:spPr>
            <a:xfrm>
              <a:off x="8907003" y="2410425"/>
              <a:ext cx="726311" cy="726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Resp. </a:t>
              </a:r>
              <a:r>
                <a:rPr lang="pt-BR" sz="1000" dirty="0" err="1"/>
                <a:t>B</a:t>
              </a:r>
              <a:endParaRPr lang="pt-BR" sz="10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E34BE86-1F90-974E-86AB-53CE447062F7}"/>
                </a:ext>
              </a:extLst>
            </p:cNvPr>
            <p:cNvSpPr/>
            <p:nvPr/>
          </p:nvSpPr>
          <p:spPr>
            <a:xfrm>
              <a:off x="10442934" y="2410425"/>
              <a:ext cx="726311" cy="7263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Resp. C</a:t>
              </a:r>
            </a:p>
          </p:txBody>
        </p:sp>
      </p:grp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89A0D1CE-CF24-B84D-ABCE-B4329A19EFD8}"/>
              </a:ext>
            </a:extLst>
          </p:cNvPr>
          <p:cNvSpPr/>
          <p:nvPr/>
        </p:nvSpPr>
        <p:spPr>
          <a:xfrm>
            <a:off x="8363493" y="5291306"/>
            <a:ext cx="1803117" cy="5682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Componente Pai</a:t>
            </a:r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E988FD3D-87ED-804E-9909-C30BB6CA968F}"/>
              </a:ext>
            </a:extLst>
          </p:cNvPr>
          <p:cNvGrpSpPr/>
          <p:nvPr/>
        </p:nvGrpSpPr>
        <p:grpSpPr>
          <a:xfrm>
            <a:off x="7109317" y="3876138"/>
            <a:ext cx="4314415" cy="576597"/>
            <a:chOff x="7109317" y="3876138"/>
            <a:chExt cx="4314415" cy="576597"/>
          </a:xfrm>
        </p:grpSpPr>
        <p:sp>
          <p:nvSpPr>
            <p:cNvPr id="23" name="Retângulo Arredondado 22">
              <a:extLst>
                <a:ext uri="{FF2B5EF4-FFF2-40B4-BE49-F238E27FC236}">
                  <a16:creationId xmlns:a16="http://schemas.microsoft.com/office/drawing/2014/main" id="{0ED43CBB-FAC4-C240-A72B-05BC08238AD3}"/>
                </a:ext>
              </a:extLst>
            </p:cNvPr>
            <p:cNvSpPr/>
            <p:nvPr/>
          </p:nvSpPr>
          <p:spPr>
            <a:xfrm>
              <a:off x="7109317" y="3884465"/>
              <a:ext cx="1254176" cy="56827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Componente Filho A</a:t>
              </a:r>
            </a:p>
          </p:txBody>
        </p:sp>
        <p:sp>
          <p:nvSpPr>
            <p:cNvPr id="35" name="Retângulo Arredondado 34">
              <a:extLst>
                <a:ext uri="{FF2B5EF4-FFF2-40B4-BE49-F238E27FC236}">
                  <a16:creationId xmlns:a16="http://schemas.microsoft.com/office/drawing/2014/main" id="{E97C6FF3-D7EC-D34F-81F3-BB3A55634D3C}"/>
                </a:ext>
              </a:extLst>
            </p:cNvPr>
            <p:cNvSpPr/>
            <p:nvPr/>
          </p:nvSpPr>
          <p:spPr>
            <a:xfrm>
              <a:off x="8644159" y="3876138"/>
              <a:ext cx="1254176" cy="56827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Componente Filho </a:t>
              </a:r>
              <a:r>
                <a:rPr lang="pt-BR" sz="1200" dirty="0" err="1">
                  <a:solidFill>
                    <a:schemeClr val="tx1"/>
                  </a:solidFill>
                </a:rPr>
                <a:t>B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Arredondado 39">
              <a:extLst>
                <a:ext uri="{FF2B5EF4-FFF2-40B4-BE49-F238E27FC236}">
                  <a16:creationId xmlns:a16="http://schemas.microsoft.com/office/drawing/2014/main" id="{CABB3B93-9DEF-FF48-A0D4-64DD9BF60312}"/>
                </a:ext>
              </a:extLst>
            </p:cNvPr>
            <p:cNvSpPr/>
            <p:nvPr/>
          </p:nvSpPr>
          <p:spPr>
            <a:xfrm>
              <a:off x="10169556" y="3876138"/>
              <a:ext cx="1254176" cy="56827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Componente Filho C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B1BAD1F8-C5D6-164C-A20C-350B90839B72}"/>
              </a:ext>
            </a:extLst>
          </p:cNvPr>
          <p:cNvGrpSpPr/>
          <p:nvPr/>
        </p:nvGrpSpPr>
        <p:grpSpPr>
          <a:xfrm>
            <a:off x="7736405" y="3128409"/>
            <a:ext cx="3068596" cy="756056"/>
            <a:chOff x="7736405" y="3128409"/>
            <a:chExt cx="3068596" cy="756056"/>
          </a:xfrm>
        </p:grpSpPr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E9C52AA1-6215-4942-B8CB-EB92FE611872}"/>
                </a:ext>
              </a:extLst>
            </p:cNvPr>
            <p:cNvCxnSpPr>
              <a:cxnSpLocks/>
              <a:stCxn id="23" idx="0"/>
              <a:endCxn id="24" idx="4"/>
            </p:cNvCxnSpPr>
            <p:nvPr/>
          </p:nvCxnSpPr>
          <p:spPr>
            <a:xfrm flipV="1">
              <a:off x="7736405" y="3136736"/>
              <a:ext cx="8357" cy="747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18126FA6-89A3-164E-8936-3DEB6D02B3C0}"/>
                </a:ext>
              </a:extLst>
            </p:cNvPr>
            <p:cNvCxnSpPr>
              <a:cxnSpLocks/>
              <a:stCxn id="35" idx="0"/>
              <a:endCxn id="27" idx="4"/>
            </p:cNvCxnSpPr>
            <p:nvPr/>
          </p:nvCxnSpPr>
          <p:spPr>
            <a:xfrm flipH="1" flipV="1">
              <a:off x="9270159" y="3136736"/>
              <a:ext cx="1088" cy="739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1ECF1CB2-433A-AA43-A543-D84FD1547B87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V="1">
              <a:off x="10796644" y="3128409"/>
              <a:ext cx="8357" cy="747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D560248F-6F4C-6940-A5D3-67EFE63A2EEF}"/>
              </a:ext>
            </a:extLst>
          </p:cNvPr>
          <p:cNvGrpSpPr/>
          <p:nvPr/>
        </p:nvGrpSpPr>
        <p:grpSpPr>
          <a:xfrm>
            <a:off x="7736405" y="4444408"/>
            <a:ext cx="3060239" cy="846898"/>
            <a:chOff x="7736405" y="4444408"/>
            <a:chExt cx="3060239" cy="846898"/>
          </a:xfrm>
        </p:grpSpPr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BC1C6D83-5706-7641-9B37-93E89E7AE767}"/>
                </a:ext>
              </a:extLst>
            </p:cNvPr>
            <p:cNvCxnSpPr>
              <a:stCxn id="34" idx="0"/>
              <a:endCxn id="23" idx="2"/>
            </p:cNvCxnSpPr>
            <p:nvPr/>
          </p:nvCxnSpPr>
          <p:spPr>
            <a:xfrm flipH="1" flipV="1">
              <a:off x="7736405" y="4452735"/>
              <a:ext cx="1528647" cy="83857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1879D741-A880-9345-A205-6F15AC2EBA99}"/>
                </a:ext>
              </a:extLst>
            </p:cNvPr>
            <p:cNvCxnSpPr>
              <a:stCxn id="34" idx="0"/>
              <a:endCxn id="35" idx="2"/>
            </p:cNvCxnSpPr>
            <p:nvPr/>
          </p:nvCxnSpPr>
          <p:spPr>
            <a:xfrm flipV="1">
              <a:off x="9265052" y="4444408"/>
              <a:ext cx="6195" cy="84689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C15F0C81-7D0D-D548-8A3C-FC3175BA3C8C}"/>
                </a:ext>
              </a:extLst>
            </p:cNvPr>
            <p:cNvCxnSpPr>
              <a:stCxn id="34" idx="0"/>
              <a:endCxn id="40" idx="2"/>
            </p:cNvCxnSpPr>
            <p:nvPr/>
          </p:nvCxnSpPr>
          <p:spPr>
            <a:xfrm flipV="1">
              <a:off x="9265052" y="4444408"/>
              <a:ext cx="1531592" cy="84689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BDD40DB7-3A81-8741-9456-387972A040F9}"/>
              </a:ext>
            </a:extLst>
          </p:cNvPr>
          <p:cNvCxnSpPr/>
          <p:nvPr/>
        </p:nvCxnSpPr>
        <p:spPr>
          <a:xfrm>
            <a:off x="4120588" y="4190035"/>
            <a:ext cx="2257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Imagem 49">
            <a:extLst>
              <a:ext uri="{FF2B5EF4-FFF2-40B4-BE49-F238E27FC236}">
                <a16:creationId xmlns:a16="http://schemas.microsoft.com/office/drawing/2014/main" id="{9A3B78C4-5F39-454D-9379-989A0668A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703" y="4990364"/>
            <a:ext cx="1258387" cy="1258387"/>
          </a:xfrm>
          <a:prstGeom prst="rect">
            <a:avLst/>
          </a:prstGeom>
        </p:spPr>
      </p:pic>
      <p:sp>
        <p:nvSpPr>
          <p:cNvPr id="61" name="Google Shape;74;p15">
            <a:extLst>
              <a:ext uri="{FF2B5EF4-FFF2-40B4-BE49-F238E27FC236}">
                <a16:creationId xmlns:a16="http://schemas.microsoft.com/office/drawing/2014/main" id="{1C6BB024-4C74-4944-891B-A1DC01A34591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&gt;_Responsabilidade Única</a:t>
            </a:r>
          </a:p>
        </p:txBody>
      </p:sp>
    </p:spTree>
    <p:extLst>
      <p:ext uri="{BB962C8B-B14F-4D97-AF65-F5344CB8AC3E}">
        <p14:creationId xmlns:p14="http://schemas.microsoft.com/office/powerpoint/2010/main" val="97186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C85F978A-0D28-2545-B5EE-265B2196798B}"/>
              </a:ext>
            </a:extLst>
          </p:cNvPr>
          <p:cNvSpPr/>
          <p:nvPr/>
        </p:nvSpPr>
        <p:spPr>
          <a:xfrm>
            <a:off x="415635" y="3477365"/>
            <a:ext cx="1359854" cy="5682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Componente A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BDD40DB7-3A81-8741-9456-387972A040F9}"/>
              </a:ext>
            </a:extLst>
          </p:cNvPr>
          <p:cNvCxnSpPr>
            <a:cxnSpLocks/>
          </p:cNvCxnSpPr>
          <p:nvPr/>
        </p:nvCxnSpPr>
        <p:spPr>
          <a:xfrm>
            <a:off x="5590572" y="3761770"/>
            <a:ext cx="659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tângulo Arredondado 24">
            <a:extLst>
              <a:ext uri="{FF2B5EF4-FFF2-40B4-BE49-F238E27FC236}">
                <a16:creationId xmlns:a16="http://schemas.microsoft.com/office/drawing/2014/main" id="{15D72B8B-6CE9-6141-AECD-6191DD0B0C9C}"/>
              </a:ext>
            </a:extLst>
          </p:cNvPr>
          <p:cNvSpPr/>
          <p:nvPr/>
        </p:nvSpPr>
        <p:spPr>
          <a:xfrm>
            <a:off x="2041356" y="3477365"/>
            <a:ext cx="1359855" cy="5682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Componente </a:t>
            </a:r>
            <a:r>
              <a:rPr lang="pt-BR" sz="1200" dirty="0" err="1">
                <a:solidFill>
                  <a:schemeClr val="tx1"/>
                </a:solidFill>
              </a:rPr>
              <a:t>B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6BA8B359-94EC-D64A-862B-889995911746}"/>
              </a:ext>
            </a:extLst>
          </p:cNvPr>
          <p:cNvSpPr/>
          <p:nvPr/>
        </p:nvSpPr>
        <p:spPr>
          <a:xfrm>
            <a:off x="3762490" y="3477365"/>
            <a:ext cx="1359856" cy="5682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Componente C</a:t>
            </a:r>
          </a:p>
        </p:txBody>
      </p: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1B45F486-1212-3540-97D0-1344BC00EDC8}"/>
              </a:ext>
            </a:extLst>
          </p:cNvPr>
          <p:cNvGrpSpPr/>
          <p:nvPr/>
        </p:nvGrpSpPr>
        <p:grpSpPr>
          <a:xfrm>
            <a:off x="428813" y="2258950"/>
            <a:ext cx="4706711" cy="568270"/>
            <a:chOff x="428813" y="2258950"/>
            <a:chExt cx="4706711" cy="568270"/>
          </a:xfrm>
        </p:grpSpPr>
        <p:sp>
          <p:nvSpPr>
            <p:cNvPr id="31" name="Retângulo Arredondado 30">
              <a:extLst>
                <a:ext uri="{FF2B5EF4-FFF2-40B4-BE49-F238E27FC236}">
                  <a16:creationId xmlns:a16="http://schemas.microsoft.com/office/drawing/2014/main" id="{33071456-1DED-D14A-AA01-1043A07B3B0D}"/>
                </a:ext>
              </a:extLst>
            </p:cNvPr>
            <p:cNvSpPr/>
            <p:nvPr/>
          </p:nvSpPr>
          <p:spPr>
            <a:xfrm>
              <a:off x="428813" y="2258950"/>
              <a:ext cx="1359854" cy="56827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Menu navegação</a:t>
              </a:r>
            </a:p>
          </p:txBody>
        </p:sp>
        <p:sp>
          <p:nvSpPr>
            <p:cNvPr id="32" name="Retângulo Arredondado 31">
              <a:extLst>
                <a:ext uri="{FF2B5EF4-FFF2-40B4-BE49-F238E27FC236}">
                  <a16:creationId xmlns:a16="http://schemas.microsoft.com/office/drawing/2014/main" id="{4A8316DE-96F0-7649-98E5-D0D2E0392BAF}"/>
                </a:ext>
              </a:extLst>
            </p:cNvPr>
            <p:cNvSpPr/>
            <p:nvPr/>
          </p:nvSpPr>
          <p:spPr>
            <a:xfrm>
              <a:off x="2054534" y="2258950"/>
              <a:ext cx="1359855" cy="56827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Menu navegação</a:t>
              </a:r>
            </a:p>
          </p:txBody>
        </p:sp>
        <p:sp>
          <p:nvSpPr>
            <p:cNvPr id="37" name="Retângulo Arredondado 36">
              <a:extLst>
                <a:ext uri="{FF2B5EF4-FFF2-40B4-BE49-F238E27FC236}">
                  <a16:creationId xmlns:a16="http://schemas.microsoft.com/office/drawing/2014/main" id="{856DF425-9A68-C54A-A994-C00C574AB090}"/>
                </a:ext>
              </a:extLst>
            </p:cNvPr>
            <p:cNvSpPr/>
            <p:nvPr/>
          </p:nvSpPr>
          <p:spPr>
            <a:xfrm>
              <a:off x="3775668" y="2258950"/>
              <a:ext cx="1359856" cy="56827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Menu navegação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B2357BB2-6CDD-9049-B01E-B8FD629289C3}"/>
              </a:ext>
            </a:extLst>
          </p:cNvPr>
          <p:cNvGrpSpPr/>
          <p:nvPr/>
        </p:nvGrpSpPr>
        <p:grpSpPr>
          <a:xfrm>
            <a:off x="1099595" y="2827220"/>
            <a:ext cx="3356001" cy="650145"/>
            <a:chOff x="1099595" y="2827220"/>
            <a:chExt cx="3356001" cy="650145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E18E24B-9ECF-7541-9713-B167AA4CA7D0}"/>
                </a:ext>
              </a:extLst>
            </p:cNvPr>
            <p:cNvCxnSpPr>
              <a:endCxn id="31" idx="2"/>
            </p:cNvCxnSpPr>
            <p:nvPr/>
          </p:nvCxnSpPr>
          <p:spPr>
            <a:xfrm flipV="1">
              <a:off x="1099595" y="2827220"/>
              <a:ext cx="9145" cy="65014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8FED4174-9FDC-D741-8110-D795DDE887F9}"/>
                </a:ext>
              </a:extLst>
            </p:cNvPr>
            <p:cNvCxnSpPr>
              <a:cxnSpLocks/>
              <a:stCxn id="25" idx="0"/>
              <a:endCxn id="32" idx="2"/>
            </p:cNvCxnSpPr>
            <p:nvPr/>
          </p:nvCxnSpPr>
          <p:spPr>
            <a:xfrm flipV="1">
              <a:off x="2721284" y="2827220"/>
              <a:ext cx="13178" cy="65014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DFA8B6F8-1ADD-4B43-95C9-442C47122E45}"/>
                </a:ext>
              </a:extLst>
            </p:cNvPr>
            <p:cNvCxnSpPr>
              <a:cxnSpLocks/>
              <a:stCxn id="30" idx="0"/>
              <a:endCxn id="37" idx="2"/>
            </p:cNvCxnSpPr>
            <p:nvPr/>
          </p:nvCxnSpPr>
          <p:spPr>
            <a:xfrm flipV="1">
              <a:off x="4442418" y="2827220"/>
              <a:ext cx="13178" cy="65014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741778C9-CAD4-3A43-B032-4A6B303E97D9}"/>
              </a:ext>
            </a:extLst>
          </p:cNvPr>
          <p:cNvGrpSpPr/>
          <p:nvPr/>
        </p:nvGrpSpPr>
        <p:grpSpPr>
          <a:xfrm>
            <a:off x="6803789" y="3477365"/>
            <a:ext cx="4706711" cy="568270"/>
            <a:chOff x="6803789" y="3477365"/>
            <a:chExt cx="4706711" cy="568270"/>
          </a:xfrm>
        </p:grpSpPr>
        <p:sp>
          <p:nvSpPr>
            <p:cNvPr id="46" name="Retângulo Arredondado 45">
              <a:extLst>
                <a:ext uri="{FF2B5EF4-FFF2-40B4-BE49-F238E27FC236}">
                  <a16:creationId xmlns:a16="http://schemas.microsoft.com/office/drawing/2014/main" id="{BD6EF4CC-3C0C-C64D-B8AF-A0F5435509D4}"/>
                </a:ext>
              </a:extLst>
            </p:cNvPr>
            <p:cNvSpPr/>
            <p:nvPr/>
          </p:nvSpPr>
          <p:spPr>
            <a:xfrm>
              <a:off x="6803789" y="3477365"/>
              <a:ext cx="1359854" cy="56827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Componente A</a:t>
              </a:r>
            </a:p>
          </p:txBody>
        </p:sp>
        <p:sp>
          <p:nvSpPr>
            <p:cNvPr id="47" name="Retângulo Arredondado 46">
              <a:extLst>
                <a:ext uri="{FF2B5EF4-FFF2-40B4-BE49-F238E27FC236}">
                  <a16:creationId xmlns:a16="http://schemas.microsoft.com/office/drawing/2014/main" id="{5B4E4626-C052-F848-8451-0F70A47202C5}"/>
                </a:ext>
              </a:extLst>
            </p:cNvPr>
            <p:cNvSpPr/>
            <p:nvPr/>
          </p:nvSpPr>
          <p:spPr>
            <a:xfrm>
              <a:off x="8429510" y="3477365"/>
              <a:ext cx="1359855" cy="56827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Componente </a:t>
              </a:r>
              <a:r>
                <a:rPr lang="pt-BR" sz="1200" dirty="0" err="1">
                  <a:solidFill>
                    <a:schemeClr val="tx1"/>
                  </a:solidFill>
                </a:rPr>
                <a:t>B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Arredondado 48">
              <a:extLst>
                <a:ext uri="{FF2B5EF4-FFF2-40B4-BE49-F238E27FC236}">
                  <a16:creationId xmlns:a16="http://schemas.microsoft.com/office/drawing/2014/main" id="{F85D9BA8-6D6A-3046-99D8-E8B3EB2C8142}"/>
                </a:ext>
              </a:extLst>
            </p:cNvPr>
            <p:cNvSpPr/>
            <p:nvPr/>
          </p:nvSpPr>
          <p:spPr>
            <a:xfrm>
              <a:off x="10150644" y="3477365"/>
              <a:ext cx="1359856" cy="56827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Componente C</a:t>
              </a:r>
            </a:p>
          </p:txBody>
        </p:sp>
      </p:grpSp>
      <p:sp>
        <p:nvSpPr>
          <p:cNvPr id="51" name="Retângulo Arredondado 50">
            <a:extLst>
              <a:ext uri="{FF2B5EF4-FFF2-40B4-BE49-F238E27FC236}">
                <a16:creationId xmlns:a16="http://schemas.microsoft.com/office/drawing/2014/main" id="{58EB2152-4845-224B-A2B8-1C50B959E513}"/>
              </a:ext>
            </a:extLst>
          </p:cNvPr>
          <p:cNvSpPr/>
          <p:nvPr/>
        </p:nvSpPr>
        <p:spPr>
          <a:xfrm>
            <a:off x="8429510" y="2258950"/>
            <a:ext cx="1359854" cy="5682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Componente Menu navegação</a:t>
            </a:r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CACFB2CC-0CFE-534D-A7FE-141FB591B293}"/>
              </a:ext>
            </a:extLst>
          </p:cNvPr>
          <p:cNvGrpSpPr/>
          <p:nvPr/>
        </p:nvGrpSpPr>
        <p:grpSpPr>
          <a:xfrm>
            <a:off x="7483716" y="2827220"/>
            <a:ext cx="3346856" cy="650145"/>
            <a:chOff x="7483716" y="2827220"/>
            <a:chExt cx="3346856" cy="650145"/>
          </a:xfrm>
        </p:grpSpPr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DBAD39B9-6286-4A42-A65D-0AA255D59602}"/>
                </a:ext>
              </a:extLst>
            </p:cNvPr>
            <p:cNvCxnSpPr>
              <a:cxnSpLocks/>
              <a:stCxn id="46" idx="0"/>
              <a:endCxn id="51" idx="2"/>
            </p:cNvCxnSpPr>
            <p:nvPr/>
          </p:nvCxnSpPr>
          <p:spPr>
            <a:xfrm flipV="1">
              <a:off x="7483716" y="2827220"/>
              <a:ext cx="1625721" cy="65014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CE028D1A-88F4-D945-B071-8D835F9506EB}"/>
                </a:ext>
              </a:extLst>
            </p:cNvPr>
            <p:cNvCxnSpPr>
              <a:cxnSpLocks/>
              <a:stCxn id="47" idx="0"/>
              <a:endCxn id="51" idx="2"/>
            </p:cNvCxnSpPr>
            <p:nvPr/>
          </p:nvCxnSpPr>
          <p:spPr>
            <a:xfrm flipH="1" flipV="1">
              <a:off x="9109437" y="2827220"/>
              <a:ext cx="1" cy="65014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590CF982-A773-B148-B724-FF484EACC0B9}"/>
                </a:ext>
              </a:extLst>
            </p:cNvPr>
            <p:cNvCxnSpPr>
              <a:cxnSpLocks/>
              <a:stCxn id="49" idx="0"/>
              <a:endCxn id="51" idx="2"/>
            </p:cNvCxnSpPr>
            <p:nvPr/>
          </p:nvCxnSpPr>
          <p:spPr>
            <a:xfrm flipH="1" flipV="1">
              <a:off x="9109437" y="2827220"/>
              <a:ext cx="1721135" cy="65014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Imagem 55">
            <a:extLst>
              <a:ext uri="{FF2B5EF4-FFF2-40B4-BE49-F238E27FC236}">
                <a16:creationId xmlns:a16="http://schemas.microsoft.com/office/drawing/2014/main" id="{A58FB5E7-B4A9-1C4B-B63C-FA136EBCA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23294" r="8112" b="9535"/>
          <a:stretch/>
        </p:blipFill>
        <p:spPr>
          <a:xfrm>
            <a:off x="1501456" y="4427686"/>
            <a:ext cx="2466010" cy="1640810"/>
          </a:xfrm>
          <a:prstGeom prst="rect">
            <a:avLst/>
          </a:prstGeom>
        </p:spPr>
      </p:pic>
      <p:sp>
        <p:nvSpPr>
          <p:cNvPr id="61" name="Google Shape;74;p15">
            <a:extLst>
              <a:ext uri="{FF2B5EF4-FFF2-40B4-BE49-F238E27FC236}">
                <a16:creationId xmlns:a16="http://schemas.microsoft.com/office/drawing/2014/main" id="{F97E6A20-13E3-7D4D-B2D2-E568FA2CF2AB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&gt;_Remover duplicidade</a:t>
            </a:r>
          </a:p>
        </p:txBody>
      </p:sp>
    </p:spTree>
    <p:extLst>
      <p:ext uri="{BB962C8B-B14F-4D97-AF65-F5344CB8AC3E}">
        <p14:creationId xmlns:p14="http://schemas.microsoft.com/office/powerpoint/2010/main" val="74312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65;p14">
            <a:extLst>
              <a:ext uri="{FF2B5EF4-FFF2-40B4-BE49-F238E27FC236}">
                <a16:creationId xmlns:a16="http://schemas.microsoft.com/office/drawing/2014/main" id="{DF4086E1-372D-D74F-BBC4-07FED2D779A8}"/>
              </a:ext>
            </a:extLst>
          </p:cNvPr>
          <p:cNvSpPr txBox="1">
            <a:spLocks/>
          </p:cNvSpPr>
          <p:nvPr/>
        </p:nvSpPr>
        <p:spPr>
          <a:xfrm>
            <a:off x="415600" y="918239"/>
            <a:ext cx="11360800" cy="7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pt-BR"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43" name="Google Shape;74;p15">
            <a:extLst>
              <a:ext uri="{FF2B5EF4-FFF2-40B4-BE49-F238E27FC236}">
                <a16:creationId xmlns:a16="http://schemas.microsoft.com/office/drawing/2014/main" id="{B735DC77-A126-C449-819D-30ED09B35CAB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9756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&gt;_Evitar muitos ‘</a:t>
            </a: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if’s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parametrizações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2FD3A37-40ED-6247-86D1-E141807BA118}"/>
              </a:ext>
            </a:extLst>
          </p:cNvPr>
          <p:cNvGrpSpPr/>
          <p:nvPr/>
        </p:nvGrpSpPr>
        <p:grpSpPr>
          <a:xfrm>
            <a:off x="415600" y="2411418"/>
            <a:ext cx="3568285" cy="2408664"/>
            <a:chOff x="415600" y="2411418"/>
            <a:chExt cx="3568285" cy="2408664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AC51C07A-AD8B-E04A-AECF-1C82F670F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600" y="2689897"/>
              <a:ext cx="3568285" cy="2130185"/>
            </a:xfrm>
            <a:prstGeom prst="rect">
              <a:avLst/>
            </a:prstGeom>
          </p:spPr>
        </p:pic>
        <p:sp>
          <p:nvSpPr>
            <p:cNvPr id="13" name="Retângulo Arredondado 12">
              <a:extLst>
                <a:ext uri="{FF2B5EF4-FFF2-40B4-BE49-F238E27FC236}">
                  <a16:creationId xmlns:a16="http://schemas.microsoft.com/office/drawing/2014/main" id="{C85F978A-0D28-2545-B5EE-265B2196798B}"/>
                </a:ext>
              </a:extLst>
            </p:cNvPr>
            <p:cNvSpPr/>
            <p:nvPr/>
          </p:nvSpPr>
          <p:spPr>
            <a:xfrm>
              <a:off x="415600" y="2411418"/>
              <a:ext cx="1359854" cy="56827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Componente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2D46B4A7-59EE-AF40-8301-1D6173531135}"/>
              </a:ext>
            </a:extLst>
          </p:cNvPr>
          <p:cNvGrpSpPr/>
          <p:nvPr/>
        </p:nvGrpSpPr>
        <p:grpSpPr>
          <a:xfrm>
            <a:off x="4583575" y="1653336"/>
            <a:ext cx="6077194" cy="4827338"/>
            <a:chOff x="4583575" y="1653336"/>
            <a:chExt cx="6077194" cy="4827338"/>
          </a:xfrm>
        </p:grpSpPr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BDD40DB7-3A81-8741-9456-387972A040F9}"/>
                </a:ext>
              </a:extLst>
            </p:cNvPr>
            <p:cNvCxnSpPr>
              <a:cxnSpLocks/>
            </p:cNvCxnSpPr>
            <p:nvPr/>
          </p:nvCxnSpPr>
          <p:spPr>
            <a:xfrm>
              <a:off x="4583575" y="3761770"/>
              <a:ext cx="16667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7ACA0D0B-D11A-494F-92C2-FAF8E5723CB0}"/>
                </a:ext>
              </a:extLst>
            </p:cNvPr>
            <p:cNvGrpSpPr/>
            <p:nvPr/>
          </p:nvGrpSpPr>
          <p:grpSpPr>
            <a:xfrm>
              <a:off x="6862031" y="3322025"/>
              <a:ext cx="3798738" cy="1499504"/>
              <a:chOff x="6862031" y="3393739"/>
              <a:chExt cx="3798738" cy="1499504"/>
            </a:xfrm>
          </p:grpSpPr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05A018C3-B7A0-994F-8B47-91DE46A933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2031" y="3674961"/>
                <a:ext cx="3798738" cy="1218282"/>
              </a:xfrm>
              <a:prstGeom prst="rect">
                <a:avLst/>
              </a:prstGeom>
            </p:spPr>
          </p:pic>
          <p:sp>
            <p:nvSpPr>
              <p:cNvPr id="35" name="Retângulo Arredondado 34">
                <a:extLst>
                  <a:ext uri="{FF2B5EF4-FFF2-40B4-BE49-F238E27FC236}">
                    <a16:creationId xmlns:a16="http://schemas.microsoft.com/office/drawing/2014/main" id="{E96EA729-03F3-874F-86C0-ABFF3426F398}"/>
                  </a:ext>
                </a:extLst>
              </p:cNvPr>
              <p:cNvSpPr/>
              <p:nvPr/>
            </p:nvSpPr>
            <p:spPr>
              <a:xfrm>
                <a:off x="6862032" y="3393739"/>
                <a:ext cx="1359854" cy="56827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</a:rPr>
                  <a:t>Componente </a:t>
                </a:r>
                <a:r>
                  <a:rPr lang="pt-BR" sz="1200" dirty="0" err="1">
                    <a:solidFill>
                      <a:schemeClr val="tx1"/>
                    </a:solidFill>
                  </a:rPr>
                  <a:t>B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1512FE3B-7EF5-6C41-89C3-56F82F896C34}"/>
                </a:ext>
              </a:extLst>
            </p:cNvPr>
            <p:cNvGrpSpPr/>
            <p:nvPr/>
          </p:nvGrpSpPr>
          <p:grpSpPr>
            <a:xfrm>
              <a:off x="6850457" y="4983668"/>
              <a:ext cx="3720404" cy="1497006"/>
              <a:chOff x="6850457" y="4925793"/>
              <a:chExt cx="3720404" cy="1497006"/>
            </a:xfrm>
          </p:grpSpPr>
          <p:pic>
            <p:nvPicPr>
              <p:cNvPr id="22" name="Imagem 21">
                <a:extLst>
                  <a:ext uri="{FF2B5EF4-FFF2-40B4-BE49-F238E27FC236}">
                    <a16:creationId xmlns:a16="http://schemas.microsoft.com/office/drawing/2014/main" id="{CB76DEED-DD7D-E545-ADC2-440262BB7B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4902" y="5209233"/>
                <a:ext cx="3715959" cy="1213566"/>
              </a:xfrm>
              <a:prstGeom prst="rect">
                <a:avLst/>
              </a:prstGeom>
            </p:spPr>
          </p:pic>
          <p:sp>
            <p:nvSpPr>
              <p:cNvPr id="42" name="Retângulo Arredondado 41">
                <a:extLst>
                  <a:ext uri="{FF2B5EF4-FFF2-40B4-BE49-F238E27FC236}">
                    <a16:creationId xmlns:a16="http://schemas.microsoft.com/office/drawing/2014/main" id="{D7E468C3-4B47-3540-A55B-66934BAAD616}"/>
                  </a:ext>
                </a:extLst>
              </p:cNvPr>
              <p:cNvSpPr/>
              <p:nvPr/>
            </p:nvSpPr>
            <p:spPr>
              <a:xfrm>
                <a:off x="6850457" y="4925793"/>
                <a:ext cx="1359854" cy="56827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</a:rPr>
                  <a:t>Componente C</a:t>
                </a:r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49E8159A-E8ED-2B47-B099-EE38277AAFD2}"/>
                </a:ext>
              </a:extLst>
            </p:cNvPr>
            <p:cNvGrpSpPr/>
            <p:nvPr/>
          </p:nvGrpSpPr>
          <p:grpSpPr>
            <a:xfrm>
              <a:off x="6862031" y="1653336"/>
              <a:ext cx="3701703" cy="1506551"/>
              <a:chOff x="6862031" y="1734360"/>
              <a:chExt cx="3701703" cy="1506551"/>
            </a:xfrm>
          </p:grpSpPr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6D39291D-6D8C-9843-BE4E-BD2CAB532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62031" y="2022629"/>
                <a:ext cx="3701703" cy="1218282"/>
              </a:xfrm>
              <a:prstGeom prst="rect">
                <a:avLst/>
              </a:prstGeom>
            </p:spPr>
          </p:pic>
          <p:sp>
            <p:nvSpPr>
              <p:cNvPr id="46" name="Retângulo Arredondado 45">
                <a:extLst>
                  <a:ext uri="{FF2B5EF4-FFF2-40B4-BE49-F238E27FC236}">
                    <a16:creationId xmlns:a16="http://schemas.microsoft.com/office/drawing/2014/main" id="{BD6EF4CC-3C0C-C64D-B8AF-A0F5435509D4}"/>
                  </a:ext>
                </a:extLst>
              </p:cNvPr>
              <p:cNvSpPr/>
              <p:nvPr/>
            </p:nvSpPr>
            <p:spPr>
              <a:xfrm>
                <a:off x="6862032" y="1734360"/>
                <a:ext cx="1359854" cy="56827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</a:rPr>
                  <a:t>Componente 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652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415600" y="1777991"/>
            <a:ext cx="9454114" cy="7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b="1" dirty="0" err="1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Refatorar</a:t>
            </a:r>
            <a:r>
              <a:rPr lang="pt-BR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 uma Aplicação já existente mas que não seja boas práticas</a:t>
            </a:r>
            <a:endParaRPr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576F3A4E-C8E4-2347-B855-0F7D4B319202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&gt;_Exercício Prático Final</a:t>
            </a:r>
          </a:p>
        </p:txBody>
      </p:sp>
    </p:spTree>
    <p:extLst>
      <p:ext uri="{BB962C8B-B14F-4D97-AF65-F5344CB8AC3E}">
        <p14:creationId xmlns:p14="http://schemas.microsoft.com/office/powerpoint/2010/main" val="145226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B9E255A0-0D71-CC44-AEEA-3526DAD41DB4}"/>
              </a:ext>
            </a:extLst>
          </p:cNvPr>
          <p:cNvSpPr/>
          <p:nvPr/>
        </p:nvSpPr>
        <p:spPr>
          <a:xfrm>
            <a:off x="949124" y="5173884"/>
            <a:ext cx="9076481" cy="7407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492644B2-335B-476C-A53C-F1FEB77CC429}"/>
              </a:ext>
            </a:extLst>
          </p:cNvPr>
          <p:cNvSpPr txBox="1">
            <a:spLocks/>
          </p:cNvSpPr>
          <p:nvPr/>
        </p:nvSpPr>
        <p:spPr>
          <a:xfrm>
            <a:off x="472368" y="1758260"/>
            <a:ext cx="11304033" cy="2771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786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Ter o 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  <a:hlinkClick r:id="rId3"/>
              </a:rPr>
              <a:t>Node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instalado</a:t>
            </a:r>
          </a:p>
          <a:p>
            <a:pPr marL="558786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Ter alguma IDE ou Editor de Texto. De preferência o 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  <a:hlinkClick r:id="rId4"/>
              </a:rPr>
              <a:t>VSCode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58786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Ter o Angular CLI instalado globalmente</a:t>
            </a:r>
          </a:p>
          <a:p>
            <a:pPr marL="1015986" lvl="1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i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npm</a:t>
            </a:r>
            <a:r>
              <a:rPr lang="pt-BR" sz="2400" i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pt-BR" sz="2400" i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install</a:t>
            </a:r>
            <a:r>
              <a:rPr lang="pt-BR" sz="2400" i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@angular/</a:t>
            </a:r>
            <a:r>
              <a:rPr lang="pt-BR" sz="2400" i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cli</a:t>
            </a:r>
            <a:r>
              <a:rPr lang="pt-BR" sz="2400" i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@^12 -</a:t>
            </a:r>
            <a:r>
              <a:rPr lang="pt-BR" sz="2400" i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</a:t>
            </a:r>
            <a:endParaRPr lang="pt-BR" sz="2400" i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58786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Clonar o repositório para 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  <a:hlinkClick r:id="rId5"/>
              </a:rPr>
              <a:t>exercícios práticos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1015986" lvl="1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Rodar o </a:t>
            </a:r>
            <a:r>
              <a:rPr lang="pt-BR" sz="2400" i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npm</a:t>
            </a:r>
            <a:r>
              <a:rPr lang="pt-BR" sz="2400" i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pt-BR" sz="2400" i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install</a:t>
            </a:r>
            <a:endParaRPr lang="pt-BR" sz="2400" i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58786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Bebam água</a:t>
            </a:r>
          </a:p>
        </p:txBody>
      </p:sp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FA4C9036-3D47-6D4F-BB85-01AC639535C8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&gt;_Requisitos Básicos</a:t>
            </a:r>
          </a:p>
        </p:txBody>
      </p:sp>
      <p:pic>
        <p:nvPicPr>
          <p:cNvPr id="10" name="Gráfico 9" descr="Aviso">
            <a:extLst>
              <a:ext uri="{FF2B5EF4-FFF2-40B4-BE49-F238E27FC236}">
                <a16:creationId xmlns:a16="http://schemas.microsoft.com/office/drawing/2014/main" id="{6C9DC9A1-80E8-EB4A-824E-37E0233D04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248" y="5307928"/>
            <a:ext cx="472633" cy="47263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DCB1FC-A90F-8A4F-96D2-8B24E9841B70}"/>
              </a:ext>
            </a:extLst>
          </p:cNvPr>
          <p:cNvSpPr txBox="1"/>
          <p:nvPr/>
        </p:nvSpPr>
        <p:spPr>
          <a:xfrm>
            <a:off x="1761281" y="5405744"/>
            <a:ext cx="8264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accent2"/>
                </a:solidFill>
              </a:rPr>
              <a:t>Não se sinta pressionado(a) a acompanhar os exemplos práticos durante a </a:t>
            </a:r>
            <a:r>
              <a:rPr lang="pt-BR" sz="1200" dirty="0" err="1">
                <a:solidFill>
                  <a:schemeClr val="accent2"/>
                </a:solidFill>
              </a:rPr>
              <a:t>live</a:t>
            </a:r>
            <a:r>
              <a:rPr lang="pt-BR" sz="1200" dirty="0">
                <a:solidFill>
                  <a:schemeClr val="accent2"/>
                </a:solidFill>
              </a:rPr>
              <a:t>. Aproveite o conteúdo da melhor maneira possível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pt-BR" sz="2667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667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20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48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48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48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pt-BR" sz="88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88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" name="Google Shape;58;p1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1" y="346686"/>
            <a:ext cx="2265132" cy="788495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623400" y="1978678"/>
            <a:ext cx="11360800" cy="107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pt-BR" sz="72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Dúvidas</a:t>
            </a:r>
            <a:r>
              <a:rPr lang="en-US" sz="72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?</a:t>
            </a:r>
            <a:endParaRPr lang="pt-BR" sz="72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3932722" y="3277392"/>
            <a:ext cx="8102278" cy="251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pt-BR" sz="40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Como criar componentes reutilizáveis com os recursos do Angular</a:t>
            </a:r>
          </a:p>
        </p:txBody>
      </p:sp>
    </p:spTree>
    <p:extLst>
      <p:ext uri="{BB962C8B-B14F-4D97-AF65-F5344CB8AC3E}">
        <p14:creationId xmlns:p14="http://schemas.microsoft.com/office/powerpoint/2010/main" val="403110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pt-BR" sz="2667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667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20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48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48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48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pt-BR" sz="88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88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" name="Google Shape;58;p1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1" y="346686"/>
            <a:ext cx="2265132" cy="788495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623400" y="1978679"/>
            <a:ext cx="11360800" cy="114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</a:t>
            </a:r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1: </a:t>
            </a:r>
            <a:r>
              <a:rPr lang="en-US" sz="40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Conceito</a:t>
            </a:r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</a:t>
            </a:r>
            <a:r>
              <a:rPr lang="en-US" sz="4000" dirty="0" err="1">
                <a:solidFill>
                  <a:srgbClr val="F78321"/>
                </a:solidFill>
                <a:latin typeface="Century Gothic" panose="020B0502020202020204" pitchFamily="34" charset="0"/>
                <a:sym typeface="Proxima Nova"/>
              </a:rPr>
              <a:t>Componentes</a:t>
            </a:r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endParaRPr lang="pt-BR" sz="40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9743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6;p15">
            <a:extLst>
              <a:ext uri="{FF2B5EF4-FFF2-40B4-BE49-F238E27FC236}">
                <a16:creationId xmlns:a16="http://schemas.microsoft.com/office/drawing/2014/main" id="{4DA481B3-1BE5-1F4C-8355-6C40C0058A30}"/>
              </a:ext>
            </a:extLst>
          </p:cNvPr>
          <p:cNvSpPr txBox="1">
            <a:spLocks/>
          </p:cNvSpPr>
          <p:nvPr/>
        </p:nvSpPr>
        <p:spPr>
          <a:xfrm>
            <a:off x="472368" y="1758261"/>
            <a:ext cx="7044713" cy="70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Módulos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39" name="Google Shape;76;p15">
            <a:extLst>
              <a:ext uri="{FF2B5EF4-FFF2-40B4-BE49-F238E27FC236}">
                <a16:creationId xmlns:a16="http://schemas.microsoft.com/office/drawing/2014/main" id="{8C894913-8504-5442-9AC5-68B74F1B15B7}"/>
              </a:ext>
            </a:extLst>
          </p:cNvPr>
          <p:cNvSpPr txBox="1">
            <a:spLocks/>
          </p:cNvSpPr>
          <p:nvPr/>
        </p:nvSpPr>
        <p:spPr>
          <a:xfrm>
            <a:off x="472368" y="2303362"/>
            <a:ext cx="7044713" cy="694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Services</a:t>
            </a:r>
          </a:p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Componentes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18" name="Google Shape;74;p15">
            <a:extLst>
              <a:ext uri="{FF2B5EF4-FFF2-40B4-BE49-F238E27FC236}">
                <a16:creationId xmlns:a16="http://schemas.microsoft.com/office/drawing/2014/main" id="{A1B9CA38-858B-C24D-BB95-1884E5E9DD50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120378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 Arquitetura de uma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Aplicação Angular</a:t>
            </a:r>
          </a:p>
        </p:txBody>
      </p:sp>
    </p:spTree>
    <p:extLst>
      <p:ext uri="{BB962C8B-B14F-4D97-AF65-F5344CB8AC3E}">
        <p14:creationId xmlns:p14="http://schemas.microsoft.com/office/powerpoint/2010/main" val="302727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6;p15">
            <a:extLst>
              <a:ext uri="{FF2B5EF4-FFF2-40B4-BE49-F238E27FC236}">
                <a16:creationId xmlns:a16="http://schemas.microsoft.com/office/drawing/2014/main" id="{4DA481B3-1BE5-1F4C-8355-6C40C0058A30}"/>
              </a:ext>
            </a:extLst>
          </p:cNvPr>
          <p:cNvSpPr txBox="1">
            <a:spLocks/>
          </p:cNvSpPr>
          <p:nvPr/>
        </p:nvSpPr>
        <p:spPr>
          <a:xfrm>
            <a:off x="472368" y="1758261"/>
            <a:ext cx="7044713" cy="70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Organizam a arquitetura da aplicação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39" name="Google Shape;76;p15">
            <a:extLst>
              <a:ext uri="{FF2B5EF4-FFF2-40B4-BE49-F238E27FC236}">
                <a16:creationId xmlns:a16="http://schemas.microsoft.com/office/drawing/2014/main" id="{8C894913-8504-5442-9AC5-68B74F1B15B7}"/>
              </a:ext>
            </a:extLst>
          </p:cNvPr>
          <p:cNvSpPr txBox="1">
            <a:spLocks/>
          </p:cNvSpPr>
          <p:nvPr/>
        </p:nvSpPr>
        <p:spPr>
          <a:xfrm>
            <a:off x="472368" y="2303362"/>
            <a:ext cx="7437192" cy="694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Podem ser definidos por áreas de negócio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40" name="Google Shape;76;p15">
            <a:extLst>
              <a:ext uri="{FF2B5EF4-FFF2-40B4-BE49-F238E27FC236}">
                <a16:creationId xmlns:a16="http://schemas.microsoft.com/office/drawing/2014/main" id="{B4434B97-DA09-DB44-AC11-93ADA9730F62}"/>
              </a:ext>
            </a:extLst>
          </p:cNvPr>
          <p:cNvSpPr txBox="1">
            <a:spLocks/>
          </p:cNvSpPr>
          <p:nvPr/>
        </p:nvSpPr>
        <p:spPr>
          <a:xfrm>
            <a:off x="472367" y="2847372"/>
            <a:ext cx="7044713" cy="7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  <a:p>
            <a:pPr marL="673086" indent="-457200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18" name="Google Shape;74;p15">
            <a:extLst>
              <a:ext uri="{FF2B5EF4-FFF2-40B4-BE49-F238E27FC236}">
                <a16:creationId xmlns:a16="http://schemas.microsoft.com/office/drawing/2014/main" id="{A1B9CA38-858B-C24D-BB95-1884E5E9DD50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120378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 Módulos</a:t>
            </a:r>
          </a:p>
        </p:txBody>
      </p:sp>
    </p:spTree>
    <p:extLst>
      <p:ext uri="{BB962C8B-B14F-4D97-AF65-F5344CB8AC3E}">
        <p14:creationId xmlns:p14="http://schemas.microsoft.com/office/powerpoint/2010/main" val="207644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6;p15">
            <a:extLst>
              <a:ext uri="{FF2B5EF4-FFF2-40B4-BE49-F238E27FC236}">
                <a16:creationId xmlns:a16="http://schemas.microsoft.com/office/drawing/2014/main" id="{4DA481B3-1BE5-1F4C-8355-6C40C0058A30}"/>
              </a:ext>
            </a:extLst>
          </p:cNvPr>
          <p:cNvSpPr txBox="1">
            <a:spLocks/>
          </p:cNvSpPr>
          <p:nvPr/>
        </p:nvSpPr>
        <p:spPr>
          <a:xfrm>
            <a:off x="472368" y="1758261"/>
            <a:ext cx="9346002" cy="70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Fornecem valor, função ou recurso para uma aplicação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39" name="Google Shape;76;p15">
            <a:extLst>
              <a:ext uri="{FF2B5EF4-FFF2-40B4-BE49-F238E27FC236}">
                <a16:creationId xmlns:a16="http://schemas.microsoft.com/office/drawing/2014/main" id="{8C894913-8504-5442-9AC5-68B74F1B15B7}"/>
              </a:ext>
            </a:extLst>
          </p:cNvPr>
          <p:cNvSpPr txBox="1">
            <a:spLocks/>
          </p:cNvSpPr>
          <p:nvPr/>
        </p:nvSpPr>
        <p:spPr>
          <a:xfrm>
            <a:off x="472368" y="2303362"/>
            <a:ext cx="7437192" cy="694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Reutilização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40" name="Google Shape;76;p15">
            <a:extLst>
              <a:ext uri="{FF2B5EF4-FFF2-40B4-BE49-F238E27FC236}">
                <a16:creationId xmlns:a16="http://schemas.microsoft.com/office/drawing/2014/main" id="{B4434B97-DA09-DB44-AC11-93ADA9730F62}"/>
              </a:ext>
            </a:extLst>
          </p:cNvPr>
          <p:cNvSpPr txBox="1">
            <a:spLocks/>
          </p:cNvSpPr>
          <p:nvPr/>
        </p:nvSpPr>
        <p:spPr>
          <a:xfrm>
            <a:off x="472367" y="2847372"/>
            <a:ext cx="7044713" cy="7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  <a:p>
            <a:pPr marL="673086" indent="-457200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18" name="Google Shape;74;p15">
            <a:extLst>
              <a:ext uri="{FF2B5EF4-FFF2-40B4-BE49-F238E27FC236}">
                <a16:creationId xmlns:a16="http://schemas.microsoft.com/office/drawing/2014/main" id="{A1B9CA38-858B-C24D-BB95-1884E5E9DD50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120378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 Services</a:t>
            </a:r>
          </a:p>
        </p:txBody>
      </p:sp>
    </p:spTree>
    <p:extLst>
      <p:ext uri="{BB962C8B-B14F-4D97-AF65-F5344CB8AC3E}">
        <p14:creationId xmlns:p14="http://schemas.microsoft.com/office/powerpoint/2010/main" val="21809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C35DB6-D889-1F42-BE8E-417933345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9" b="89668" l="6512" r="93023">
                        <a14:foregroundMark x1="7442" y1="57196" x2="8837" y2="37269"/>
                        <a14:foregroundMark x1="8837" y1="43542" x2="14070" y2="35055"/>
                        <a14:foregroundMark x1="6512" y1="41328" x2="10116" y2="34686"/>
                        <a14:foregroundMark x1="59302" y1="11993" x2="56395" y2="11993"/>
                        <a14:foregroundMark x1="56395" y1="11624" x2="56395" y2="11624"/>
                        <a14:foregroundMark x1="57674" y1="11070" x2="57674" y2="11070"/>
                        <a14:foregroundMark x1="57674" y1="9963" x2="55000" y2="11993"/>
                        <a14:foregroundMark x1="74186" y1="34686" x2="80465" y2="38745"/>
                        <a14:foregroundMark x1="75581" y1="34133" x2="93023" y2="54982"/>
                        <a14:foregroundMark x1="81860" y1="42989" x2="77558" y2="31550"/>
                        <a14:foregroundMark x1="77558" y1="30996" x2="80465" y2="37823"/>
                        <a14:foregroundMark x1="80814" y1="37823" x2="79535" y2="34686"/>
                        <a14:foregroundMark x1="79535" y1="38192" x2="83140" y2="40406"/>
                        <a14:foregroundMark x1="79884" y1="38192" x2="87442" y2="42435"/>
                        <a14:foregroundMark x1="82442" y1="38192" x2="89419" y2="46125"/>
                        <a14:foregroundMark x1="75581" y1="30996" x2="66047" y2="15498"/>
                        <a14:foregroundMark x1="66047" y1="15498" x2="63605" y2="14207"/>
                        <a14:foregroundMark x1="67907" y1="21587" x2="66977" y2="17343"/>
                        <a14:foregroundMark x1="66977" y1="16236" x2="63605" y2="14760"/>
                        <a14:foregroundMark x1="66977" y1="18266" x2="65930" y2="14760"/>
                        <a14:foregroundMark x1="66628" y1="19926" x2="63953" y2="13653"/>
                        <a14:foregroundMark x1="63953" y1="13100" x2="67558" y2="16790"/>
                        <a14:foregroundMark x1="63023" y1="15129" x2="69535" y2="1476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4129" y="3047283"/>
            <a:ext cx="3593907" cy="2264997"/>
          </a:xfrm>
          <a:prstGeom prst="rect">
            <a:avLst/>
          </a:prstGeom>
        </p:spPr>
      </p:pic>
      <p:sp>
        <p:nvSpPr>
          <p:cNvPr id="10" name="Google Shape;76;p15">
            <a:extLst>
              <a:ext uri="{FF2B5EF4-FFF2-40B4-BE49-F238E27FC236}">
                <a16:creationId xmlns:a16="http://schemas.microsoft.com/office/drawing/2014/main" id="{4DA481B3-1BE5-1F4C-8355-6C40C0058A30}"/>
              </a:ext>
            </a:extLst>
          </p:cNvPr>
          <p:cNvSpPr txBox="1">
            <a:spLocks/>
          </p:cNvSpPr>
          <p:nvPr/>
        </p:nvSpPr>
        <p:spPr>
          <a:xfrm>
            <a:off x="472368" y="1758261"/>
            <a:ext cx="7044713" cy="70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Blocos de construção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15666DD-C8C8-5D4D-884C-4516CCC6444F}"/>
              </a:ext>
            </a:extLst>
          </p:cNvPr>
          <p:cNvGrpSpPr/>
          <p:nvPr/>
        </p:nvGrpSpPr>
        <p:grpSpPr>
          <a:xfrm>
            <a:off x="1801703" y="3954484"/>
            <a:ext cx="2441702" cy="2514474"/>
            <a:chOff x="1037768" y="3954484"/>
            <a:chExt cx="2441702" cy="2514474"/>
          </a:xfrm>
        </p:grpSpPr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E44B0C61-30E3-7B44-96E5-EE8028222810}"/>
                </a:ext>
              </a:extLst>
            </p:cNvPr>
            <p:cNvSpPr/>
            <p:nvPr/>
          </p:nvSpPr>
          <p:spPr>
            <a:xfrm>
              <a:off x="1037768" y="3993879"/>
              <a:ext cx="2441702" cy="866899"/>
            </a:xfrm>
            <a:prstGeom prst="roundRect">
              <a:avLst/>
            </a:prstGeom>
            <a:solidFill>
              <a:srgbClr val="8FCBDC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dirty="0"/>
                <a:t>    </a:t>
              </a:r>
              <a:r>
                <a:rPr lang="pt-BR" dirty="0" err="1">
                  <a:solidFill>
                    <a:schemeClr val="bg2">
                      <a:lumMod val="50000"/>
                    </a:schemeClr>
                  </a:solidFill>
                </a:rPr>
                <a:t>template</a:t>
              </a:r>
              <a:endParaRPr lang="pt-BR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330043E9-278C-DE42-989C-520A1BF1A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3968" y="3954484"/>
              <a:ext cx="951758" cy="951758"/>
            </a:xfrm>
            <a:prstGeom prst="rect">
              <a:avLst/>
            </a:prstGeom>
          </p:spPr>
        </p:pic>
        <p:sp>
          <p:nvSpPr>
            <p:cNvPr id="14" name="Retângulo Arredondado 13">
              <a:extLst>
                <a:ext uri="{FF2B5EF4-FFF2-40B4-BE49-F238E27FC236}">
                  <a16:creationId xmlns:a16="http://schemas.microsoft.com/office/drawing/2014/main" id="{D4BC55C8-F092-A44B-837F-EEB0FB084E51}"/>
                </a:ext>
              </a:extLst>
            </p:cNvPr>
            <p:cNvSpPr/>
            <p:nvPr/>
          </p:nvSpPr>
          <p:spPr>
            <a:xfrm>
              <a:off x="1037768" y="5602059"/>
              <a:ext cx="2441702" cy="86689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dirty="0">
                  <a:solidFill>
                    <a:schemeClr val="bg2">
                      <a:lumMod val="50000"/>
                    </a:schemeClr>
                  </a:solidFill>
                </a:rPr>
                <a:t>lógica</a:t>
              </a:r>
            </a:p>
          </p:txBody>
        </p:sp>
        <p:pic>
          <p:nvPicPr>
            <p:cNvPr id="16" name="Gráfico 15">
              <a:extLst>
                <a:ext uri="{FF2B5EF4-FFF2-40B4-BE49-F238E27FC236}">
                  <a16:creationId xmlns:a16="http://schemas.microsoft.com/office/drawing/2014/main" id="{8C17486C-4697-364B-AE4D-EFD93F39F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78095" y="5773756"/>
              <a:ext cx="523504" cy="523504"/>
            </a:xfrm>
            <a:prstGeom prst="rect">
              <a:avLst/>
            </a:prstGeom>
          </p:spPr>
        </p:pic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AD645A43-DB99-2548-8661-9C6A376F2D2F}"/>
                </a:ext>
              </a:extLst>
            </p:cNvPr>
            <p:cNvGrpSpPr/>
            <p:nvPr/>
          </p:nvGrpSpPr>
          <p:grpSpPr>
            <a:xfrm>
              <a:off x="1530223" y="5009659"/>
              <a:ext cx="1497984" cy="488982"/>
              <a:chOff x="1565848" y="5009659"/>
              <a:chExt cx="1497984" cy="488982"/>
            </a:xfrm>
          </p:grpSpPr>
          <p:sp>
            <p:nvSpPr>
              <p:cNvPr id="28" name="Chave Esquerda 27">
                <a:extLst>
                  <a:ext uri="{FF2B5EF4-FFF2-40B4-BE49-F238E27FC236}">
                    <a16:creationId xmlns:a16="http://schemas.microsoft.com/office/drawing/2014/main" id="{1F4F94C5-1C96-D340-9278-2D0C3B68B95F}"/>
                  </a:ext>
                </a:extLst>
              </p:cNvPr>
              <p:cNvSpPr/>
              <p:nvPr/>
            </p:nvSpPr>
            <p:spPr>
              <a:xfrm>
                <a:off x="1565848" y="5009659"/>
                <a:ext cx="83127" cy="488982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F80F4B4A-9409-774E-BA99-4D550593F4E5}"/>
                  </a:ext>
                </a:extLst>
              </p:cNvPr>
              <p:cNvSpPr txBox="1"/>
              <p:nvPr/>
            </p:nvSpPr>
            <p:spPr>
              <a:xfrm>
                <a:off x="1732100" y="5046753"/>
                <a:ext cx="1233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err="1">
                    <a:solidFill>
                      <a:schemeClr val="bg2">
                        <a:lumMod val="50000"/>
                      </a:schemeClr>
                    </a:solidFill>
                  </a:rPr>
                  <a:t>metadados</a:t>
                </a:r>
                <a:endParaRPr lang="pt-BR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Chave Direita 29">
                <a:extLst>
                  <a:ext uri="{FF2B5EF4-FFF2-40B4-BE49-F238E27FC236}">
                    <a16:creationId xmlns:a16="http://schemas.microsoft.com/office/drawing/2014/main" id="{677324EC-6FF5-EE44-B1EC-7C48BDB668D4}"/>
                  </a:ext>
                </a:extLst>
              </p:cNvPr>
              <p:cNvSpPr/>
              <p:nvPr/>
            </p:nvSpPr>
            <p:spPr>
              <a:xfrm>
                <a:off x="2980706" y="5009659"/>
                <a:ext cx="83126" cy="48898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37" name="Gráfico 36" descr="Seta com giro para a direita">
            <a:extLst>
              <a:ext uri="{FF2B5EF4-FFF2-40B4-BE49-F238E27FC236}">
                <a16:creationId xmlns:a16="http://schemas.microsoft.com/office/drawing/2014/main" id="{698850CA-B23B-284C-B7BC-6C7112EBE7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3979419">
            <a:off x="3981357" y="4584754"/>
            <a:ext cx="1293332" cy="1293332"/>
          </a:xfrm>
          <a:prstGeom prst="rect">
            <a:avLst/>
          </a:prstGeom>
        </p:spPr>
      </p:pic>
      <p:pic>
        <p:nvPicPr>
          <p:cNvPr id="38" name="Gráfico 37" descr="Seta com giro para a direita">
            <a:extLst>
              <a:ext uri="{FF2B5EF4-FFF2-40B4-BE49-F238E27FC236}">
                <a16:creationId xmlns:a16="http://schemas.microsoft.com/office/drawing/2014/main" id="{C6109670-9615-FF41-965E-E5E02E0E3E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4543373">
            <a:off x="759960" y="4561793"/>
            <a:ext cx="1293332" cy="1293332"/>
          </a:xfrm>
          <a:prstGeom prst="rect">
            <a:avLst/>
          </a:prstGeom>
        </p:spPr>
      </p:pic>
      <p:sp>
        <p:nvSpPr>
          <p:cNvPr id="39" name="Google Shape;76;p15">
            <a:extLst>
              <a:ext uri="{FF2B5EF4-FFF2-40B4-BE49-F238E27FC236}">
                <a16:creationId xmlns:a16="http://schemas.microsoft.com/office/drawing/2014/main" id="{8C894913-8504-5442-9AC5-68B74F1B15B7}"/>
              </a:ext>
            </a:extLst>
          </p:cNvPr>
          <p:cNvSpPr txBox="1">
            <a:spLocks/>
          </p:cNvSpPr>
          <p:nvPr/>
        </p:nvSpPr>
        <p:spPr>
          <a:xfrm>
            <a:off x="472368" y="2303362"/>
            <a:ext cx="7044713" cy="694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Elementos que compõe uma tela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40" name="Google Shape;76;p15">
            <a:extLst>
              <a:ext uri="{FF2B5EF4-FFF2-40B4-BE49-F238E27FC236}">
                <a16:creationId xmlns:a16="http://schemas.microsoft.com/office/drawing/2014/main" id="{B4434B97-DA09-DB44-AC11-93ADA9730F62}"/>
              </a:ext>
            </a:extLst>
          </p:cNvPr>
          <p:cNvSpPr txBox="1">
            <a:spLocks/>
          </p:cNvSpPr>
          <p:nvPr/>
        </p:nvSpPr>
        <p:spPr>
          <a:xfrm>
            <a:off x="472367" y="2847372"/>
            <a:ext cx="7044713" cy="7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Template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 + Lógica</a:t>
            </a:r>
          </a:p>
          <a:p>
            <a:pPr marL="673086" indent="-457200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41" name="Google Shape;74;p15">
            <a:extLst>
              <a:ext uri="{FF2B5EF4-FFF2-40B4-BE49-F238E27FC236}">
                <a16:creationId xmlns:a16="http://schemas.microsoft.com/office/drawing/2014/main" id="{6331C400-ECCC-8D44-9A8A-14D69EC4B165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 Componentes</a:t>
            </a:r>
          </a:p>
        </p:txBody>
      </p:sp>
    </p:spTree>
    <p:extLst>
      <p:ext uri="{BB962C8B-B14F-4D97-AF65-F5344CB8AC3E}">
        <p14:creationId xmlns:p14="http://schemas.microsoft.com/office/powerpoint/2010/main" val="209283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6;p15">
            <a:extLst>
              <a:ext uri="{FF2B5EF4-FFF2-40B4-BE49-F238E27FC236}">
                <a16:creationId xmlns:a16="http://schemas.microsoft.com/office/drawing/2014/main" id="{4DA481B3-1BE5-1F4C-8355-6C40C0058A30}"/>
              </a:ext>
            </a:extLst>
          </p:cNvPr>
          <p:cNvSpPr txBox="1">
            <a:spLocks/>
          </p:cNvSpPr>
          <p:nvPr/>
        </p:nvSpPr>
        <p:spPr>
          <a:xfrm>
            <a:off x="472368" y="1758261"/>
            <a:ext cx="7044713" cy="70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Simples (“burro” ou “preguiçoso”) 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39" name="Google Shape;76;p15">
            <a:extLst>
              <a:ext uri="{FF2B5EF4-FFF2-40B4-BE49-F238E27FC236}">
                <a16:creationId xmlns:a16="http://schemas.microsoft.com/office/drawing/2014/main" id="{8C894913-8504-5442-9AC5-68B74F1B15B7}"/>
              </a:ext>
            </a:extLst>
          </p:cNvPr>
          <p:cNvSpPr txBox="1">
            <a:spLocks/>
          </p:cNvSpPr>
          <p:nvPr/>
        </p:nvSpPr>
        <p:spPr>
          <a:xfrm>
            <a:off x="472368" y="2303362"/>
            <a:ext cx="7044713" cy="694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3086" indent="-457200" algn="l">
              <a:lnSpc>
                <a:spcPct val="150000"/>
              </a:lnSpc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sym typeface="Proxima Nova"/>
              </a:rPr>
              <a:t>Complexo (“inteligente”)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sym typeface="Proxima Nova"/>
            </a:endParaRPr>
          </a:p>
        </p:txBody>
      </p:sp>
      <p:sp>
        <p:nvSpPr>
          <p:cNvPr id="41" name="Google Shape;74;p15">
            <a:extLst>
              <a:ext uri="{FF2B5EF4-FFF2-40B4-BE49-F238E27FC236}">
                <a16:creationId xmlns:a16="http://schemas.microsoft.com/office/drawing/2014/main" id="{6331C400-ECCC-8D44-9A8A-14D69EC4B165}"/>
              </a:ext>
            </a:extLst>
          </p:cNvPr>
          <p:cNvSpPr txBox="1">
            <a:spLocks/>
          </p:cNvSpPr>
          <p:nvPr/>
        </p:nvSpPr>
        <p:spPr>
          <a:xfrm>
            <a:off x="311700" y="305700"/>
            <a:ext cx="11360800" cy="59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&gt;_Tipos de Componentes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A2464B20-6FC0-CB4F-B6E0-5036C4C07715}"/>
              </a:ext>
            </a:extLst>
          </p:cNvPr>
          <p:cNvGrpSpPr/>
          <p:nvPr/>
        </p:nvGrpSpPr>
        <p:grpSpPr>
          <a:xfrm>
            <a:off x="1523488" y="3567897"/>
            <a:ext cx="1803117" cy="2473151"/>
            <a:chOff x="1523488" y="3567897"/>
            <a:chExt cx="1803117" cy="2473151"/>
          </a:xfrm>
        </p:grpSpPr>
        <p:sp>
          <p:nvSpPr>
            <p:cNvPr id="18" name="Retângulo Arredondado 17">
              <a:extLst>
                <a:ext uri="{FF2B5EF4-FFF2-40B4-BE49-F238E27FC236}">
                  <a16:creationId xmlns:a16="http://schemas.microsoft.com/office/drawing/2014/main" id="{DF888C1D-02C1-CC41-9EEB-079FD9DCFB17}"/>
                </a:ext>
              </a:extLst>
            </p:cNvPr>
            <p:cNvSpPr/>
            <p:nvPr/>
          </p:nvSpPr>
          <p:spPr>
            <a:xfrm>
              <a:off x="1523488" y="5472778"/>
              <a:ext cx="1803117" cy="56827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Componente Simples</a:t>
              </a:r>
            </a:p>
          </p:txBody>
        </p:sp>
        <p:sp>
          <p:nvSpPr>
            <p:cNvPr id="2" name="Seta para Baixo 1">
              <a:extLst>
                <a:ext uri="{FF2B5EF4-FFF2-40B4-BE49-F238E27FC236}">
                  <a16:creationId xmlns:a16="http://schemas.microsoft.com/office/drawing/2014/main" id="{9B9FEFA3-7B93-2046-8D91-9E7960131E0F}"/>
                </a:ext>
              </a:extLst>
            </p:cNvPr>
            <p:cNvSpPr/>
            <p:nvPr/>
          </p:nvSpPr>
          <p:spPr>
            <a:xfrm>
              <a:off x="1835037" y="4474530"/>
              <a:ext cx="1168744" cy="78609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BE7DB1F3-E0FB-EF41-8DBE-3F4FED61FBAF}"/>
                </a:ext>
              </a:extLst>
            </p:cNvPr>
            <p:cNvSpPr/>
            <p:nvPr/>
          </p:nvSpPr>
          <p:spPr>
            <a:xfrm>
              <a:off x="2072168" y="3567897"/>
              <a:ext cx="694482" cy="69448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Dados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EFA5D5DA-6C1A-E24C-AD61-14D7F1C3BE9C}"/>
              </a:ext>
            </a:extLst>
          </p:cNvPr>
          <p:cNvGrpSpPr/>
          <p:nvPr/>
        </p:nvGrpSpPr>
        <p:grpSpPr>
          <a:xfrm>
            <a:off x="6930794" y="3631003"/>
            <a:ext cx="3192081" cy="2410045"/>
            <a:chOff x="5622855" y="3631003"/>
            <a:chExt cx="3192081" cy="2410045"/>
          </a:xfrm>
        </p:grpSpPr>
        <p:sp>
          <p:nvSpPr>
            <p:cNvPr id="23" name="Retângulo Arredondado 22">
              <a:extLst>
                <a:ext uri="{FF2B5EF4-FFF2-40B4-BE49-F238E27FC236}">
                  <a16:creationId xmlns:a16="http://schemas.microsoft.com/office/drawing/2014/main" id="{84E54DDC-0735-B749-9D5C-B6C69889D8EB}"/>
                </a:ext>
              </a:extLst>
            </p:cNvPr>
            <p:cNvSpPr/>
            <p:nvPr/>
          </p:nvSpPr>
          <p:spPr>
            <a:xfrm>
              <a:off x="6317337" y="3631003"/>
              <a:ext cx="1803117" cy="56827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Componente Complexo</a:t>
              </a:r>
            </a:p>
          </p:txBody>
        </p: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4F6F1109-49B3-8440-93FC-CE367CADC6EF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H="1">
              <a:off x="5970096" y="4262379"/>
              <a:ext cx="743221" cy="108418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32B69499-7A41-7C4D-95C7-0050E3A03118}"/>
                </a:ext>
              </a:extLst>
            </p:cNvPr>
            <p:cNvSpPr/>
            <p:nvPr/>
          </p:nvSpPr>
          <p:spPr>
            <a:xfrm>
              <a:off x="5622855" y="5346566"/>
              <a:ext cx="694482" cy="69448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Serviço</a:t>
              </a: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C1D8A74F-5E25-8343-B4C1-0ECB593B447E}"/>
                </a:ext>
              </a:extLst>
            </p:cNvPr>
            <p:cNvSpPr/>
            <p:nvPr/>
          </p:nvSpPr>
          <p:spPr>
            <a:xfrm>
              <a:off x="6871655" y="5346566"/>
              <a:ext cx="694482" cy="69448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Serviço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39D583E-2ACC-8549-A3EF-13FE6F7015EB}"/>
                </a:ext>
              </a:extLst>
            </p:cNvPr>
            <p:cNvSpPr/>
            <p:nvPr/>
          </p:nvSpPr>
          <p:spPr>
            <a:xfrm>
              <a:off x="8120454" y="5346566"/>
              <a:ext cx="694482" cy="69448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Serviço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8A51AD6-42D7-AF42-B66D-5FC94F5153E2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7218896" y="4262379"/>
              <a:ext cx="0" cy="108418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3A85B942-E80B-6D4F-8E50-4E25586C1A10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7755038" y="4262379"/>
              <a:ext cx="712657" cy="108418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42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9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17624</TotalTime>
  <Words>1038</Words>
  <Application>Microsoft Macintosh PowerPoint</Application>
  <PresentationFormat>Widescreen</PresentationFormat>
  <Paragraphs>163</Paragraphs>
  <Slides>30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Century Gothic</vt:lpstr>
      <vt:lpstr>Monaco</vt:lpstr>
      <vt:lpstr>Proxima Nova</vt:lpstr>
      <vt:lpstr>Wingdings</vt:lpstr>
      <vt:lpstr>Tema do Office</vt:lpstr>
      <vt:lpstr>Santander Bootcamp | Fullstack Developer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Bertolini Correia</dc:creator>
  <cp:lastModifiedBy>Daniel Bertolini Correia</cp:lastModifiedBy>
  <cp:revision>92</cp:revision>
  <dcterms:created xsi:type="dcterms:W3CDTF">2021-07-22T15:10:47Z</dcterms:created>
  <dcterms:modified xsi:type="dcterms:W3CDTF">2021-08-18T15:40:24Z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b88ec2-a72b-4523-9e84-0458a1764731_Enabled">
    <vt:lpwstr>true</vt:lpwstr>
  </property>
  <property fmtid="{D5CDD505-2E9C-101B-9397-08002B2CF9AE}" pid="3" name="MSIP_Label_41b88ec2-a72b-4523-9e84-0458a1764731_SetDate">
    <vt:lpwstr>2021-07-23T22:00:16Z</vt:lpwstr>
  </property>
  <property fmtid="{D5CDD505-2E9C-101B-9397-08002B2CF9AE}" pid="4" name="MSIP_Label_41b88ec2-a72b-4523-9e84-0458a1764731_Method">
    <vt:lpwstr>Privileged</vt:lpwstr>
  </property>
  <property fmtid="{D5CDD505-2E9C-101B-9397-08002B2CF9AE}" pid="5" name="MSIP_Label_41b88ec2-a72b-4523-9e84-0458a1764731_Name">
    <vt:lpwstr>Public O365</vt:lpwstr>
  </property>
  <property fmtid="{D5CDD505-2E9C-101B-9397-08002B2CF9AE}" pid="6" name="MSIP_Label_41b88ec2-a72b-4523-9e84-0458a1764731_SiteId">
    <vt:lpwstr>35595a02-4d6d-44ac-99e1-f9ab4cd872db</vt:lpwstr>
  </property>
  <property fmtid="{D5CDD505-2E9C-101B-9397-08002B2CF9AE}" pid="7" name="MSIP_Label_41b88ec2-a72b-4523-9e84-0458a1764731_ActionId">
    <vt:lpwstr>d815cda2-d7ff-429e-8056-5ad5d3561acc</vt:lpwstr>
  </property>
  <property fmtid="{D5CDD505-2E9C-101B-9397-08002B2CF9AE}" pid="8" name="MSIP_Label_41b88ec2-a72b-4523-9e84-0458a1764731_ContentBits">
    <vt:lpwstr>0</vt:lpwstr>
  </property>
</Properties>
</file>