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6F47C68-B852-49DF-ADDD-4A65F9702CC9}" type="datetimeFigureOut">
              <a:rPr lang="es-UY" smtClean="0"/>
              <a:t>14/6/2019</a:t>
            </a:fld>
            <a:endParaRPr lang="es-UY"/>
          </a:p>
        </p:txBody>
      </p:sp>
      <p:sp>
        <p:nvSpPr>
          <p:cNvPr id="5" name="Footer Placeholder 4"/>
          <p:cNvSpPr>
            <a:spLocks noGrp="1"/>
          </p:cNvSpPr>
          <p:nvPr>
            <p:ph type="ftr" sz="quarter" idx="11"/>
          </p:nvPr>
        </p:nvSpPr>
        <p:spPr>
          <a:xfrm>
            <a:off x="5332412" y="5883275"/>
            <a:ext cx="4324044" cy="365125"/>
          </a:xfrm>
        </p:spPr>
        <p:txBody>
          <a:bodyPr/>
          <a:lstStyle/>
          <a:p>
            <a:endParaRPr lang="es-UY"/>
          </a:p>
        </p:txBody>
      </p:sp>
      <p:sp>
        <p:nvSpPr>
          <p:cNvPr id="6" name="Slide Number Placeholder 5"/>
          <p:cNvSpPr>
            <a:spLocks noGrp="1"/>
          </p:cNvSpPr>
          <p:nvPr>
            <p:ph type="sldNum" sz="quarter" idx="12"/>
          </p:nvPr>
        </p:nvSpPr>
        <p:spPr/>
        <p:txBody>
          <a:bodyPr/>
          <a:lstStyle/>
          <a:p>
            <a:fld id="{7F2D1CBC-9603-4FE0-B6F4-D972DF7CC67B}" type="slidenum">
              <a:rPr lang="es-UY" smtClean="0"/>
              <a:t>‹Nº›</a:t>
            </a:fld>
            <a:endParaRPr lang="es-UY"/>
          </a:p>
        </p:txBody>
      </p:sp>
    </p:spTree>
    <p:extLst>
      <p:ext uri="{BB962C8B-B14F-4D97-AF65-F5344CB8AC3E}">
        <p14:creationId xmlns:p14="http://schemas.microsoft.com/office/powerpoint/2010/main" val="2038640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6F47C68-B852-49DF-ADDD-4A65F9702CC9}" type="datetimeFigureOut">
              <a:rPr lang="es-UY" smtClean="0"/>
              <a:t>14/6/2019</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7F2D1CBC-9603-4FE0-B6F4-D972DF7CC67B}" type="slidenum">
              <a:rPr lang="es-UY" smtClean="0"/>
              <a:t>‹Nº›</a:t>
            </a:fld>
            <a:endParaRPr lang="es-UY"/>
          </a:p>
        </p:txBody>
      </p:sp>
    </p:spTree>
    <p:extLst>
      <p:ext uri="{BB962C8B-B14F-4D97-AF65-F5344CB8AC3E}">
        <p14:creationId xmlns:p14="http://schemas.microsoft.com/office/powerpoint/2010/main" val="1344425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6F47C68-B852-49DF-ADDD-4A65F9702CC9}" type="datetimeFigureOut">
              <a:rPr lang="es-UY" smtClean="0"/>
              <a:t>14/6/2019</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7F2D1CBC-9603-4FE0-B6F4-D972DF7CC67B}" type="slidenum">
              <a:rPr lang="es-UY" smtClean="0"/>
              <a:t>‹Nº›</a:t>
            </a:fld>
            <a:endParaRPr lang="es-UY"/>
          </a:p>
        </p:txBody>
      </p:sp>
    </p:spTree>
    <p:extLst>
      <p:ext uri="{BB962C8B-B14F-4D97-AF65-F5344CB8AC3E}">
        <p14:creationId xmlns:p14="http://schemas.microsoft.com/office/powerpoint/2010/main" val="3866788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6F47C68-B852-49DF-ADDD-4A65F9702CC9}" type="datetimeFigureOut">
              <a:rPr lang="es-UY" smtClean="0"/>
              <a:t>14/6/2019</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7F2D1CBC-9603-4FE0-B6F4-D972DF7CC67B}" type="slidenum">
              <a:rPr lang="es-UY" smtClean="0"/>
              <a:t>‹Nº›</a:t>
            </a:fld>
            <a:endParaRPr lang="es-UY"/>
          </a:p>
        </p:txBody>
      </p:sp>
    </p:spTree>
    <p:extLst>
      <p:ext uri="{BB962C8B-B14F-4D97-AF65-F5344CB8AC3E}">
        <p14:creationId xmlns:p14="http://schemas.microsoft.com/office/powerpoint/2010/main" val="398581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6F47C68-B852-49DF-ADDD-4A65F9702CC9}" type="datetimeFigureOut">
              <a:rPr lang="es-UY" smtClean="0"/>
              <a:t>14/6/2019</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7F2D1CBC-9603-4FE0-B6F4-D972DF7CC67B}" type="slidenum">
              <a:rPr lang="es-UY" smtClean="0"/>
              <a:t>‹Nº›</a:t>
            </a:fld>
            <a:endParaRPr lang="es-UY"/>
          </a:p>
        </p:txBody>
      </p:sp>
    </p:spTree>
    <p:extLst>
      <p:ext uri="{BB962C8B-B14F-4D97-AF65-F5344CB8AC3E}">
        <p14:creationId xmlns:p14="http://schemas.microsoft.com/office/powerpoint/2010/main" val="529156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6F47C68-B852-49DF-ADDD-4A65F9702CC9}" type="datetimeFigureOut">
              <a:rPr lang="es-UY" smtClean="0"/>
              <a:t>14/6/2019</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7F2D1CBC-9603-4FE0-B6F4-D972DF7CC67B}" type="slidenum">
              <a:rPr lang="es-UY" smtClean="0"/>
              <a:t>‹Nº›</a:t>
            </a:fld>
            <a:endParaRPr lang="es-UY"/>
          </a:p>
        </p:txBody>
      </p:sp>
    </p:spTree>
    <p:extLst>
      <p:ext uri="{BB962C8B-B14F-4D97-AF65-F5344CB8AC3E}">
        <p14:creationId xmlns:p14="http://schemas.microsoft.com/office/powerpoint/2010/main" val="3736961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6F47C68-B852-49DF-ADDD-4A65F9702CC9}" type="datetimeFigureOut">
              <a:rPr lang="es-UY" smtClean="0"/>
              <a:t>14/6/2019</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7F2D1CBC-9603-4FE0-B6F4-D972DF7CC67B}" type="slidenum">
              <a:rPr lang="es-UY" smtClean="0"/>
              <a:t>‹Nº›</a:t>
            </a:fld>
            <a:endParaRPr lang="es-UY"/>
          </a:p>
        </p:txBody>
      </p:sp>
    </p:spTree>
    <p:extLst>
      <p:ext uri="{BB962C8B-B14F-4D97-AF65-F5344CB8AC3E}">
        <p14:creationId xmlns:p14="http://schemas.microsoft.com/office/powerpoint/2010/main" val="3369162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6F47C68-B852-49DF-ADDD-4A65F9702CC9}" type="datetimeFigureOut">
              <a:rPr lang="es-UY" smtClean="0"/>
              <a:t>14/6/2019</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7F2D1CBC-9603-4FE0-B6F4-D972DF7CC67B}" type="slidenum">
              <a:rPr lang="es-UY" smtClean="0"/>
              <a:t>‹Nº›</a:t>
            </a:fld>
            <a:endParaRPr lang="es-UY"/>
          </a:p>
        </p:txBody>
      </p:sp>
    </p:spTree>
    <p:extLst>
      <p:ext uri="{BB962C8B-B14F-4D97-AF65-F5344CB8AC3E}">
        <p14:creationId xmlns:p14="http://schemas.microsoft.com/office/powerpoint/2010/main" val="2468881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6F47C68-B852-49DF-ADDD-4A65F9702CC9}" type="datetimeFigureOut">
              <a:rPr lang="es-UY" smtClean="0"/>
              <a:t>14/6/2019</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7F2D1CBC-9603-4FE0-B6F4-D972DF7CC67B}" type="slidenum">
              <a:rPr lang="es-UY" smtClean="0"/>
              <a:t>‹Nº›</a:t>
            </a:fld>
            <a:endParaRPr lang="es-UY"/>
          </a:p>
        </p:txBody>
      </p:sp>
    </p:spTree>
    <p:extLst>
      <p:ext uri="{BB962C8B-B14F-4D97-AF65-F5344CB8AC3E}">
        <p14:creationId xmlns:p14="http://schemas.microsoft.com/office/powerpoint/2010/main" val="3673650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6F47C68-B852-49DF-ADDD-4A65F9702CC9}" type="datetimeFigureOut">
              <a:rPr lang="es-UY" smtClean="0"/>
              <a:t>14/6/2019</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a:xfrm>
            <a:off x="10951856" y="5867131"/>
            <a:ext cx="551167" cy="365125"/>
          </a:xfrm>
        </p:spPr>
        <p:txBody>
          <a:bodyPr/>
          <a:lstStyle/>
          <a:p>
            <a:fld id="{7F2D1CBC-9603-4FE0-B6F4-D972DF7CC67B}" type="slidenum">
              <a:rPr lang="es-UY" smtClean="0"/>
              <a:t>‹Nº›</a:t>
            </a:fld>
            <a:endParaRPr lang="es-UY"/>
          </a:p>
        </p:txBody>
      </p:sp>
    </p:spTree>
    <p:extLst>
      <p:ext uri="{BB962C8B-B14F-4D97-AF65-F5344CB8AC3E}">
        <p14:creationId xmlns:p14="http://schemas.microsoft.com/office/powerpoint/2010/main" val="45546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6F47C68-B852-49DF-ADDD-4A65F9702CC9}" type="datetimeFigureOut">
              <a:rPr lang="es-UY" smtClean="0"/>
              <a:t>14/6/2019</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7F2D1CBC-9603-4FE0-B6F4-D972DF7CC67B}" type="slidenum">
              <a:rPr lang="es-UY" smtClean="0"/>
              <a:t>‹Nº›</a:t>
            </a:fld>
            <a:endParaRPr lang="es-UY"/>
          </a:p>
        </p:txBody>
      </p:sp>
    </p:spTree>
    <p:extLst>
      <p:ext uri="{BB962C8B-B14F-4D97-AF65-F5344CB8AC3E}">
        <p14:creationId xmlns:p14="http://schemas.microsoft.com/office/powerpoint/2010/main" val="207122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6F47C68-B852-49DF-ADDD-4A65F9702CC9}" type="datetimeFigureOut">
              <a:rPr lang="es-UY" smtClean="0"/>
              <a:t>14/6/2019</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7F2D1CBC-9603-4FE0-B6F4-D972DF7CC67B}" type="slidenum">
              <a:rPr lang="es-UY" smtClean="0"/>
              <a:t>‹Nº›</a:t>
            </a:fld>
            <a:endParaRPr lang="es-UY"/>
          </a:p>
        </p:txBody>
      </p:sp>
    </p:spTree>
    <p:extLst>
      <p:ext uri="{BB962C8B-B14F-4D97-AF65-F5344CB8AC3E}">
        <p14:creationId xmlns:p14="http://schemas.microsoft.com/office/powerpoint/2010/main" val="2641630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6F47C68-B852-49DF-ADDD-4A65F9702CC9}" type="datetimeFigureOut">
              <a:rPr lang="es-UY" smtClean="0"/>
              <a:t>14/6/2019</a:t>
            </a:fld>
            <a:endParaRPr lang="es-UY"/>
          </a:p>
        </p:txBody>
      </p:sp>
      <p:sp>
        <p:nvSpPr>
          <p:cNvPr id="8" name="Footer Placeholder 7"/>
          <p:cNvSpPr>
            <a:spLocks noGrp="1"/>
          </p:cNvSpPr>
          <p:nvPr>
            <p:ph type="ftr" sz="quarter" idx="11"/>
          </p:nvPr>
        </p:nvSpPr>
        <p:spPr/>
        <p:txBody>
          <a:bodyPr/>
          <a:lstStyle/>
          <a:p>
            <a:endParaRPr lang="es-UY"/>
          </a:p>
        </p:txBody>
      </p:sp>
      <p:sp>
        <p:nvSpPr>
          <p:cNvPr id="9" name="Slide Number Placeholder 8"/>
          <p:cNvSpPr>
            <a:spLocks noGrp="1"/>
          </p:cNvSpPr>
          <p:nvPr>
            <p:ph type="sldNum" sz="quarter" idx="12"/>
          </p:nvPr>
        </p:nvSpPr>
        <p:spPr/>
        <p:txBody>
          <a:bodyPr/>
          <a:lstStyle/>
          <a:p>
            <a:fld id="{7F2D1CBC-9603-4FE0-B6F4-D972DF7CC67B}" type="slidenum">
              <a:rPr lang="es-UY" smtClean="0"/>
              <a:t>‹Nº›</a:t>
            </a:fld>
            <a:endParaRPr lang="es-UY"/>
          </a:p>
        </p:txBody>
      </p:sp>
    </p:spTree>
    <p:extLst>
      <p:ext uri="{BB962C8B-B14F-4D97-AF65-F5344CB8AC3E}">
        <p14:creationId xmlns:p14="http://schemas.microsoft.com/office/powerpoint/2010/main" val="316954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6F47C68-B852-49DF-ADDD-4A65F9702CC9}" type="datetimeFigureOut">
              <a:rPr lang="es-UY" smtClean="0"/>
              <a:t>14/6/2019</a:t>
            </a:fld>
            <a:endParaRPr lang="es-UY"/>
          </a:p>
        </p:txBody>
      </p:sp>
      <p:sp>
        <p:nvSpPr>
          <p:cNvPr id="4" name="Footer Placeholder 3"/>
          <p:cNvSpPr>
            <a:spLocks noGrp="1"/>
          </p:cNvSpPr>
          <p:nvPr>
            <p:ph type="ftr" sz="quarter" idx="11"/>
          </p:nvPr>
        </p:nvSpPr>
        <p:spPr/>
        <p:txBody>
          <a:bodyPr/>
          <a:lstStyle/>
          <a:p>
            <a:endParaRPr lang="es-UY"/>
          </a:p>
        </p:txBody>
      </p:sp>
      <p:sp>
        <p:nvSpPr>
          <p:cNvPr id="5" name="Slide Number Placeholder 4"/>
          <p:cNvSpPr>
            <a:spLocks noGrp="1"/>
          </p:cNvSpPr>
          <p:nvPr>
            <p:ph type="sldNum" sz="quarter" idx="12"/>
          </p:nvPr>
        </p:nvSpPr>
        <p:spPr/>
        <p:txBody>
          <a:bodyPr/>
          <a:lstStyle/>
          <a:p>
            <a:fld id="{7F2D1CBC-9603-4FE0-B6F4-D972DF7CC67B}" type="slidenum">
              <a:rPr lang="es-UY" smtClean="0"/>
              <a:t>‹Nº›</a:t>
            </a:fld>
            <a:endParaRPr lang="es-UY"/>
          </a:p>
        </p:txBody>
      </p:sp>
    </p:spTree>
    <p:extLst>
      <p:ext uri="{BB962C8B-B14F-4D97-AF65-F5344CB8AC3E}">
        <p14:creationId xmlns:p14="http://schemas.microsoft.com/office/powerpoint/2010/main" val="1404823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47C68-B852-49DF-ADDD-4A65F9702CC9}" type="datetimeFigureOut">
              <a:rPr lang="es-UY" smtClean="0"/>
              <a:t>14/6/2019</a:t>
            </a:fld>
            <a:endParaRPr lang="es-UY"/>
          </a:p>
        </p:txBody>
      </p:sp>
      <p:sp>
        <p:nvSpPr>
          <p:cNvPr id="3" name="Footer Placeholder 2"/>
          <p:cNvSpPr>
            <a:spLocks noGrp="1"/>
          </p:cNvSpPr>
          <p:nvPr>
            <p:ph type="ftr" sz="quarter" idx="11"/>
          </p:nvPr>
        </p:nvSpPr>
        <p:spPr/>
        <p:txBody>
          <a:bodyPr/>
          <a:lstStyle/>
          <a:p>
            <a:endParaRPr lang="es-UY"/>
          </a:p>
        </p:txBody>
      </p:sp>
      <p:sp>
        <p:nvSpPr>
          <p:cNvPr id="4" name="Slide Number Placeholder 3"/>
          <p:cNvSpPr>
            <a:spLocks noGrp="1"/>
          </p:cNvSpPr>
          <p:nvPr>
            <p:ph type="sldNum" sz="quarter" idx="12"/>
          </p:nvPr>
        </p:nvSpPr>
        <p:spPr/>
        <p:txBody>
          <a:bodyPr/>
          <a:lstStyle/>
          <a:p>
            <a:fld id="{7F2D1CBC-9603-4FE0-B6F4-D972DF7CC67B}" type="slidenum">
              <a:rPr lang="es-UY" smtClean="0"/>
              <a:t>‹Nº›</a:t>
            </a:fld>
            <a:endParaRPr lang="es-UY"/>
          </a:p>
        </p:txBody>
      </p:sp>
    </p:spTree>
    <p:extLst>
      <p:ext uri="{BB962C8B-B14F-4D97-AF65-F5344CB8AC3E}">
        <p14:creationId xmlns:p14="http://schemas.microsoft.com/office/powerpoint/2010/main" val="337470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6F47C68-B852-49DF-ADDD-4A65F9702CC9}" type="datetimeFigureOut">
              <a:rPr lang="es-UY" smtClean="0"/>
              <a:t>14/6/2019</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7F2D1CBC-9603-4FE0-B6F4-D972DF7CC67B}" type="slidenum">
              <a:rPr lang="es-UY" smtClean="0"/>
              <a:t>‹Nº›</a:t>
            </a:fld>
            <a:endParaRPr lang="es-UY"/>
          </a:p>
        </p:txBody>
      </p:sp>
    </p:spTree>
    <p:extLst>
      <p:ext uri="{BB962C8B-B14F-4D97-AF65-F5344CB8AC3E}">
        <p14:creationId xmlns:p14="http://schemas.microsoft.com/office/powerpoint/2010/main" val="171172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6F47C68-B852-49DF-ADDD-4A65F9702CC9}" type="datetimeFigureOut">
              <a:rPr lang="es-UY" smtClean="0"/>
              <a:t>14/6/2019</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7F2D1CBC-9603-4FE0-B6F4-D972DF7CC67B}" type="slidenum">
              <a:rPr lang="es-UY" smtClean="0"/>
              <a:t>‹Nº›</a:t>
            </a:fld>
            <a:endParaRPr lang="es-UY"/>
          </a:p>
        </p:txBody>
      </p:sp>
    </p:spTree>
    <p:extLst>
      <p:ext uri="{BB962C8B-B14F-4D97-AF65-F5344CB8AC3E}">
        <p14:creationId xmlns:p14="http://schemas.microsoft.com/office/powerpoint/2010/main" val="78700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F47C68-B852-49DF-ADDD-4A65F9702CC9}" type="datetimeFigureOut">
              <a:rPr lang="es-UY" smtClean="0"/>
              <a:t>14/6/2019</a:t>
            </a:fld>
            <a:endParaRPr lang="es-UY"/>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UY"/>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2D1CBC-9603-4FE0-B6F4-D972DF7CC67B}" type="slidenum">
              <a:rPr lang="es-UY" smtClean="0"/>
              <a:t>‹Nº›</a:t>
            </a:fld>
            <a:endParaRPr lang="es-UY"/>
          </a:p>
        </p:txBody>
      </p:sp>
    </p:spTree>
    <p:extLst>
      <p:ext uri="{BB962C8B-B14F-4D97-AF65-F5344CB8AC3E}">
        <p14:creationId xmlns:p14="http://schemas.microsoft.com/office/powerpoint/2010/main" val="14194435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B25600-471F-4B95-98E6-1C3967E4A82B}"/>
              </a:ext>
            </a:extLst>
          </p:cNvPr>
          <p:cNvSpPr>
            <a:spLocks noGrp="1"/>
          </p:cNvSpPr>
          <p:nvPr>
            <p:ph type="ctrTitle"/>
          </p:nvPr>
        </p:nvSpPr>
        <p:spPr/>
        <p:txBody>
          <a:bodyPr/>
          <a:lstStyle/>
          <a:p>
            <a:r>
              <a:rPr lang="es-UY" dirty="0"/>
              <a:t>El Futuro del Trabajo</a:t>
            </a:r>
          </a:p>
        </p:txBody>
      </p:sp>
    </p:spTree>
    <p:extLst>
      <p:ext uri="{BB962C8B-B14F-4D97-AF65-F5344CB8AC3E}">
        <p14:creationId xmlns:p14="http://schemas.microsoft.com/office/powerpoint/2010/main" val="2094516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71F256-368C-4E3E-AB3F-A240B29C5B3C}"/>
              </a:ext>
            </a:extLst>
          </p:cNvPr>
          <p:cNvSpPr>
            <a:spLocks noGrp="1"/>
          </p:cNvSpPr>
          <p:nvPr>
            <p:ph type="title"/>
          </p:nvPr>
        </p:nvSpPr>
        <p:spPr/>
        <p:txBody>
          <a:bodyPr/>
          <a:lstStyle/>
          <a:p>
            <a:r>
              <a:rPr lang="es-UY" dirty="0"/>
              <a:t>El trabajo del futuro</a:t>
            </a:r>
          </a:p>
        </p:txBody>
      </p:sp>
      <p:sp>
        <p:nvSpPr>
          <p:cNvPr id="3" name="Marcador de contenido 2">
            <a:extLst>
              <a:ext uri="{FF2B5EF4-FFF2-40B4-BE49-F238E27FC236}">
                <a16:creationId xmlns:a16="http://schemas.microsoft.com/office/drawing/2014/main" id="{6FF27003-CCCE-4CCA-AD18-AA28323EFC16}"/>
              </a:ext>
            </a:extLst>
          </p:cNvPr>
          <p:cNvSpPr>
            <a:spLocks noGrp="1"/>
          </p:cNvSpPr>
          <p:nvPr>
            <p:ph idx="1"/>
          </p:nvPr>
        </p:nvSpPr>
        <p:spPr>
          <a:xfrm>
            <a:off x="1484310" y="2666999"/>
            <a:ext cx="10018713" cy="3695701"/>
          </a:xfrm>
        </p:spPr>
        <p:txBody>
          <a:bodyPr>
            <a:normAutofit fontScale="92500"/>
          </a:bodyPr>
          <a:lstStyle/>
          <a:p>
            <a:r>
              <a:rPr lang="es-UY" dirty="0"/>
              <a:t>Empleos pierden progresivamente su rol repetitivo y automatizable.</a:t>
            </a:r>
          </a:p>
          <a:p>
            <a:r>
              <a:rPr lang="es-UY" dirty="0"/>
              <a:t>La formación requiere ser constante ya que la demanda técnica es cambiante. </a:t>
            </a:r>
          </a:p>
          <a:p>
            <a:r>
              <a:rPr lang="es-UY" dirty="0"/>
              <a:t>Las habilidades más requeridas son aquellas que no pueden ser sustituibles:</a:t>
            </a:r>
          </a:p>
          <a:p>
            <a:pPr lvl="1"/>
            <a:r>
              <a:rPr lang="es-UY" dirty="0"/>
              <a:t>Creatividad</a:t>
            </a:r>
          </a:p>
          <a:p>
            <a:pPr lvl="1"/>
            <a:r>
              <a:rPr lang="es-UY" dirty="0"/>
              <a:t>Capacidad de resolver problemas</a:t>
            </a:r>
          </a:p>
          <a:p>
            <a:pPr lvl="1"/>
            <a:r>
              <a:rPr lang="es-UY" dirty="0"/>
              <a:t>Habilidades socio-emocionales</a:t>
            </a:r>
          </a:p>
          <a:p>
            <a:pPr lvl="2"/>
            <a:r>
              <a:rPr lang="es-UY" dirty="0"/>
              <a:t>Trabajo en equipo</a:t>
            </a:r>
          </a:p>
          <a:p>
            <a:pPr lvl="2"/>
            <a:r>
              <a:rPr lang="es-UY" dirty="0"/>
              <a:t>Empatía</a:t>
            </a:r>
          </a:p>
        </p:txBody>
      </p:sp>
    </p:spTree>
    <p:extLst>
      <p:ext uri="{BB962C8B-B14F-4D97-AF65-F5344CB8AC3E}">
        <p14:creationId xmlns:p14="http://schemas.microsoft.com/office/powerpoint/2010/main" val="42909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D33B80-E32C-44B3-A41A-EBA7A5446AA2}"/>
              </a:ext>
            </a:extLst>
          </p:cNvPr>
          <p:cNvSpPr>
            <a:spLocks noGrp="1"/>
          </p:cNvSpPr>
          <p:nvPr>
            <p:ph type="title"/>
          </p:nvPr>
        </p:nvSpPr>
        <p:spPr/>
        <p:txBody>
          <a:bodyPr/>
          <a:lstStyle/>
          <a:p>
            <a:r>
              <a:rPr lang="es-UY" dirty="0"/>
              <a:t>Revolución 4.0?</a:t>
            </a:r>
          </a:p>
        </p:txBody>
      </p:sp>
      <p:sp>
        <p:nvSpPr>
          <p:cNvPr id="3" name="Marcador de contenido 2">
            <a:extLst>
              <a:ext uri="{FF2B5EF4-FFF2-40B4-BE49-F238E27FC236}">
                <a16:creationId xmlns:a16="http://schemas.microsoft.com/office/drawing/2014/main" id="{9C4EBFD4-958F-4F54-90F7-DB110DCC1FC0}"/>
              </a:ext>
            </a:extLst>
          </p:cNvPr>
          <p:cNvSpPr>
            <a:spLocks noGrp="1"/>
          </p:cNvSpPr>
          <p:nvPr>
            <p:ph idx="1"/>
          </p:nvPr>
        </p:nvSpPr>
        <p:spPr>
          <a:xfrm>
            <a:off x="1484310" y="2209799"/>
            <a:ext cx="10018713" cy="3124201"/>
          </a:xfrm>
        </p:spPr>
        <p:txBody>
          <a:bodyPr/>
          <a:lstStyle/>
          <a:p>
            <a:pPr marL="0" indent="0" algn="just">
              <a:buNone/>
            </a:pPr>
            <a:r>
              <a:rPr lang="es-MX" i="1" dirty="0"/>
              <a:t>Es globalmente aceptado que estamos en un período de grandes cambios tecnológicos. Hay, sin embargo, diferentes opiniones sobre la naturaleza de este cambio y las implicaciones que tendrá en nuestra sociedad. Hay quienes dicen que este fenómeno no es más que una extensión del progreso tecnológico de las últimas décadas, y que las consecuencias sociales no deberían variar demasiado de lo que han venido siendo. Decir esto es pasar por alto las realidades de la situación. (...) Esto es, de hecho, una era de revolución tecnológica</a:t>
            </a:r>
            <a:endParaRPr lang="es-UY" i="1" dirty="0"/>
          </a:p>
        </p:txBody>
      </p:sp>
      <p:sp>
        <p:nvSpPr>
          <p:cNvPr id="4" name="Marcador de contenido 2">
            <a:extLst>
              <a:ext uri="{FF2B5EF4-FFF2-40B4-BE49-F238E27FC236}">
                <a16:creationId xmlns:a16="http://schemas.microsoft.com/office/drawing/2014/main" id="{65271350-4D27-45D8-BC2F-64D4C41266BB}"/>
              </a:ext>
            </a:extLst>
          </p:cNvPr>
          <p:cNvSpPr txBox="1">
            <a:spLocks/>
          </p:cNvSpPr>
          <p:nvPr/>
        </p:nvSpPr>
        <p:spPr>
          <a:xfrm>
            <a:off x="1484310" y="5053913"/>
            <a:ext cx="10018713" cy="84025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Font typeface="Arial"/>
              <a:buNone/>
            </a:pPr>
            <a:r>
              <a:rPr lang="es-UY" i="1" dirty="0"/>
              <a:t>Theobald, 1966</a:t>
            </a:r>
          </a:p>
        </p:txBody>
      </p:sp>
    </p:spTree>
    <p:extLst>
      <p:ext uri="{BB962C8B-B14F-4D97-AF65-F5344CB8AC3E}">
        <p14:creationId xmlns:p14="http://schemas.microsoft.com/office/powerpoint/2010/main" val="98101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DF7883-32FF-45A9-B09C-4C372507628B}"/>
              </a:ext>
            </a:extLst>
          </p:cNvPr>
          <p:cNvSpPr>
            <a:spLocks noGrp="1"/>
          </p:cNvSpPr>
          <p:nvPr>
            <p:ph type="title"/>
          </p:nvPr>
        </p:nvSpPr>
        <p:spPr/>
        <p:txBody>
          <a:bodyPr/>
          <a:lstStyle/>
          <a:p>
            <a:r>
              <a:rPr lang="es-UY" dirty="0"/>
              <a:t>¿El fin del trabajo?</a:t>
            </a:r>
          </a:p>
        </p:txBody>
      </p:sp>
      <p:sp>
        <p:nvSpPr>
          <p:cNvPr id="3" name="Marcador de contenido 2">
            <a:extLst>
              <a:ext uri="{FF2B5EF4-FFF2-40B4-BE49-F238E27FC236}">
                <a16:creationId xmlns:a16="http://schemas.microsoft.com/office/drawing/2014/main" id="{878C2851-862B-4C5B-AF3A-C1175722B737}"/>
              </a:ext>
            </a:extLst>
          </p:cNvPr>
          <p:cNvSpPr>
            <a:spLocks noGrp="1"/>
          </p:cNvSpPr>
          <p:nvPr>
            <p:ph sz="half" idx="1"/>
          </p:nvPr>
        </p:nvSpPr>
        <p:spPr/>
        <p:txBody>
          <a:bodyPr>
            <a:normAutofit/>
          </a:bodyPr>
          <a:lstStyle/>
          <a:p>
            <a:pPr marL="0" indent="0" algn="ctr">
              <a:buNone/>
            </a:pPr>
            <a:r>
              <a:rPr lang="es-UY" sz="2800" dirty="0"/>
              <a:t>La teoría de Malthus</a:t>
            </a:r>
          </a:p>
        </p:txBody>
      </p:sp>
      <p:pic>
        <p:nvPicPr>
          <p:cNvPr id="1026" name="Picture 2" descr="Imagen relacionada">
            <a:extLst>
              <a:ext uri="{FF2B5EF4-FFF2-40B4-BE49-F238E27FC236}">
                <a16:creationId xmlns:a16="http://schemas.microsoft.com/office/drawing/2014/main" id="{B8D22A29-5254-45FB-B755-40A5ABDBB89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07175" y="3005137"/>
            <a:ext cx="4895850"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02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04D6E81-9266-46DD-8C06-EE8BF90AC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a:extLst>
              <a:ext uri="{FF2B5EF4-FFF2-40B4-BE49-F238E27FC236}">
                <a16:creationId xmlns:a16="http://schemas.microsoft.com/office/drawing/2014/main" id="{A3997FDC-3B8E-42ED-9B07-48FF15C7FF64}"/>
              </a:ext>
            </a:extLst>
          </p:cNvPr>
          <p:cNvSpPr/>
          <p:nvPr/>
        </p:nvSpPr>
        <p:spPr>
          <a:xfrm>
            <a:off x="5727704" y="1210039"/>
            <a:ext cx="2235200" cy="2197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Y" sz="2000" dirty="0"/>
              <a:t>Alarmista</a:t>
            </a:r>
          </a:p>
        </p:txBody>
      </p:sp>
      <p:sp>
        <p:nvSpPr>
          <p:cNvPr id="17" name="Elipse 16">
            <a:extLst>
              <a:ext uri="{FF2B5EF4-FFF2-40B4-BE49-F238E27FC236}">
                <a16:creationId xmlns:a16="http://schemas.microsoft.com/office/drawing/2014/main" id="{DE78101C-2AF3-479F-95F6-4DE74700638F}"/>
              </a:ext>
            </a:extLst>
          </p:cNvPr>
          <p:cNvSpPr/>
          <p:nvPr/>
        </p:nvSpPr>
        <p:spPr>
          <a:xfrm>
            <a:off x="5443551" y="3728977"/>
            <a:ext cx="2235200" cy="2197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Y" sz="2000" dirty="0"/>
              <a:t>Evolucionista</a:t>
            </a:r>
          </a:p>
        </p:txBody>
      </p:sp>
      <p:sp>
        <p:nvSpPr>
          <p:cNvPr id="18" name="Elipse 17">
            <a:extLst>
              <a:ext uri="{FF2B5EF4-FFF2-40B4-BE49-F238E27FC236}">
                <a16:creationId xmlns:a16="http://schemas.microsoft.com/office/drawing/2014/main" id="{8DB6BB7F-C0FB-41E8-9B26-DF04D61ED81E}"/>
              </a:ext>
            </a:extLst>
          </p:cNvPr>
          <p:cNvSpPr/>
          <p:nvPr/>
        </p:nvSpPr>
        <p:spPr>
          <a:xfrm>
            <a:off x="7962904" y="3042114"/>
            <a:ext cx="2235200" cy="2197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Y" sz="2000" dirty="0"/>
              <a:t>Escéptica</a:t>
            </a:r>
          </a:p>
        </p:txBody>
      </p:sp>
      <p:sp>
        <p:nvSpPr>
          <p:cNvPr id="7" name="CuadroTexto 6">
            <a:extLst>
              <a:ext uri="{FF2B5EF4-FFF2-40B4-BE49-F238E27FC236}">
                <a16:creationId xmlns:a16="http://schemas.microsoft.com/office/drawing/2014/main" id="{96A4F638-12EF-441A-87DF-5B99AD62E9AF}"/>
              </a:ext>
            </a:extLst>
          </p:cNvPr>
          <p:cNvSpPr txBox="1"/>
          <p:nvPr/>
        </p:nvSpPr>
        <p:spPr>
          <a:xfrm>
            <a:off x="-1" y="3429000"/>
            <a:ext cx="5266173" cy="3416320"/>
          </a:xfrm>
          <a:prstGeom prst="rect">
            <a:avLst/>
          </a:prstGeom>
          <a:noFill/>
        </p:spPr>
        <p:txBody>
          <a:bodyPr wrap="square" rtlCol="0">
            <a:spAutoFit/>
          </a:bodyPr>
          <a:lstStyle/>
          <a:p>
            <a:pPr algn="just"/>
            <a:r>
              <a:rPr lang="es-MX" dirty="0"/>
              <a:t>“No es claro que vayan a existir menos trabajos. Es claro que algunos que hoy están no van a estar. Hay dos vías: los tecnológicos, pero también hay otro fenómeno. La incorporación de tecnología permite aumentar la productividad y eso permite aumento de ingreso, y esos ingresos van a algunos sectores de la sociedad que tienen mayor capacidad de consumo y tiempo libre, y demandan otros productos que generan más empleo. El ejemplo más claro es el turismo. Hoy en día la gente tiene más tiempo y más dinero y eso genera mucho empleo y demanda de turismo.”</a:t>
            </a:r>
            <a:endParaRPr lang="es-UY" dirty="0"/>
          </a:p>
        </p:txBody>
      </p:sp>
      <p:sp>
        <p:nvSpPr>
          <p:cNvPr id="15" name="Flecha: a la derecha 14">
            <a:extLst>
              <a:ext uri="{FF2B5EF4-FFF2-40B4-BE49-F238E27FC236}">
                <a16:creationId xmlns:a16="http://schemas.microsoft.com/office/drawing/2014/main" id="{FF0BF2A6-217E-4F68-BD64-B622E5F86DE3}"/>
              </a:ext>
            </a:extLst>
          </p:cNvPr>
          <p:cNvSpPr/>
          <p:nvPr/>
        </p:nvSpPr>
        <p:spPr>
          <a:xfrm rot="10335312">
            <a:off x="5327140" y="5286012"/>
            <a:ext cx="1060851" cy="723900"/>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19" name="CuadroTexto 18">
            <a:extLst>
              <a:ext uri="{FF2B5EF4-FFF2-40B4-BE49-F238E27FC236}">
                <a16:creationId xmlns:a16="http://schemas.microsoft.com/office/drawing/2014/main" id="{3B131674-B9A3-45E9-9A64-C8F1BEC310F7}"/>
              </a:ext>
            </a:extLst>
          </p:cNvPr>
          <p:cNvSpPr txBox="1"/>
          <p:nvPr/>
        </p:nvSpPr>
        <p:spPr>
          <a:xfrm>
            <a:off x="8318500" y="584200"/>
            <a:ext cx="3594100" cy="2308324"/>
          </a:xfrm>
          <a:prstGeom prst="rect">
            <a:avLst/>
          </a:prstGeom>
          <a:noFill/>
        </p:spPr>
        <p:txBody>
          <a:bodyPr wrap="square" rtlCol="0">
            <a:spAutoFit/>
          </a:bodyPr>
          <a:lstStyle/>
          <a:p>
            <a:pPr algn="just"/>
            <a:r>
              <a:rPr lang="es-MX" dirty="0"/>
              <a:t>“Las revoluciones industriales tienen dos características que son necesarias y que no están presentes todavía: por un lado, un aumento importante de las tasas de crecimiento económico, y por otro, de la productividad del trabajo. Ni uno ni lo otro ha ocurrido.”</a:t>
            </a:r>
            <a:endParaRPr lang="es-UY" dirty="0"/>
          </a:p>
        </p:txBody>
      </p:sp>
      <p:sp>
        <p:nvSpPr>
          <p:cNvPr id="22" name="Flecha: a la derecha 21">
            <a:extLst>
              <a:ext uri="{FF2B5EF4-FFF2-40B4-BE49-F238E27FC236}">
                <a16:creationId xmlns:a16="http://schemas.microsoft.com/office/drawing/2014/main" id="{CE4A078B-762F-4C07-B60F-9A526CC5464F}"/>
              </a:ext>
            </a:extLst>
          </p:cNvPr>
          <p:cNvSpPr/>
          <p:nvPr/>
        </p:nvSpPr>
        <p:spPr>
          <a:xfrm rot="17899587">
            <a:off x="9799264" y="3145245"/>
            <a:ext cx="1006359" cy="723900"/>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20" name="CuadroTexto 19">
            <a:extLst>
              <a:ext uri="{FF2B5EF4-FFF2-40B4-BE49-F238E27FC236}">
                <a16:creationId xmlns:a16="http://schemas.microsoft.com/office/drawing/2014/main" id="{F3FD7A08-52EB-4FDA-9694-0E3ACF90F50B}"/>
              </a:ext>
            </a:extLst>
          </p:cNvPr>
          <p:cNvSpPr txBox="1"/>
          <p:nvPr/>
        </p:nvSpPr>
        <p:spPr>
          <a:xfrm>
            <a:off x="0" y="30202"/>
            <a:ext cx="5207008" cy="3416320"/>
          </a:xfrm>
          <a:prstGeom prst="rect">
            <a:avLst/>
          </a:prstGeom>
          <a:noFill/>
        </p:spPr>
        <p:txBody>
          <a:bodyPr wrap="square" rtlCol="0">
            <a:spAutoFit/>
          </a:bodyPr>
          <a:lstStyle/>
          <a:p>
            <a:r>
              <a:rPr lang="es-MX" dirty="0"/>
              <a:t>“Hacia el mundo al que vamos, todo parece indicar que va a haber una muy importante disminución de los trabajos rutinarios. Una parte importante del valor lo va a capturar la creatividad. El contador, el abogado, el ingeniero civil, una cantidad de profesiones se están encontrando que la parte rutinaria de su trabajo es reemplazable: por gente más barata (en la India, o Pakistán) o por una computadora. (…) y los que estén van a tener que hacer un trabajo creativo y desafiante. Y van a deber tener una calidad mejor en educación, y una capacidad de formación permanente.”</a:t>
            </a:r>
            <a:endParaRPr lang="es-UY" dirty="0"/>
          </a:p>
        </p:txBody>
      </p:sp>
      <p:sp>
        <p:nvSpPr>
          <p:cNvPr id="23" name="Flecha: a la derecha 22">
            <a:extLst>
              <a:ext uri="{FF2B5EF4-FFF2-40B4-BE49-F238E27FC236}">
                <a16:creationId xmlns:a16="http://schemas.microsoft.com/office/drawing/2014/main" id="{6B8CC1B5-F0CC-482E-ADFA-5A2F3B15EB1D}"/>
              </a:ext>
            </a:extLst>
          </p:cNvPr>
          <p:cNvSpPr/>
          <p:nvPr/>
        </p:nvSpPr>
        <p:spPr>
          <a:xfrm rot="12156063">
            <a:off x="5029139" y="1130346"/>
            <a:ext cx="1061764" cy="723900"/>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249084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animBg="1"/>
      <p:bldP spid="19" grpId="0"/>
      <p:bldP spid="22" grpId="0" animBg="1"/>
      <p:bldP spid="20" grpId="0"/>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56626C7-1BD7-4FA7-8DC0-F9129424EC58}"/>
              </a:ext>
            </a:extLst>
          </p:cNvPr>
          <p:cNvPicPr>
            <a:picLocks noChangeAspect="1"/>
          </p:cNvPicPr>
          <p:nvPr/>
        </p:nvPicPr>
        <p:blipFill rotWithShape="1">
          <a:blip r:embed="rId2"/>
          <a:srcRect l="6771" t="35734" r="64896" b="30361"/>
          <a:stretch/>
        </p:blipFill>
        <p:spPr>
          <a:xfrm>
            <a:off x="3300057" y="2273300"/>
            <a:ext cx="5795086" cy="3898900"/>
          </a:xfrm>
          <a:prstGeom prst="rect">
            <a:avLst/>
          </a:prstGeom>
        </p:spPr>
      </p:pic>
      <p:sp>
        <p:nvSpPr>
          <p:cNvPr id="3" name="Título 1">
            <a:extLst>
              <a:ext uri="{FF2B5EF4-FFF2-40B4-BE49-F238E27FC236}">
                <a16:creationId xmlns:a16="http://schemas.microsoft.com/office/drawing/2014/main" id="{933F06B1-E7A8-4A1F-9B6D-A5554F098C5E}"/>
              </a:ext>
            </a:extLst>
          </p:cNvPr>
          <p:cNvSpPr txBox="1">
            <a:spLocks/>
          </p:cNvSpPr>
          <p:nvPr/>
        </p:nvSpPr>
        <p:spPr>
          <a:xfrm>
            <a:off x="1484311" y="685800"/>
            <a:ext cx="10018713" cy="1752599"/>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UY"/>
              <a:t>¿Qué diferencia habría con el pasado?</a:t>
            </a:r>
            <a:endParaRPr lang="es-UY" dirty="0"/>
          </a:p>
        </p:txBody>
      </p:sp>
    </p:spTree>
    <p:extLst>
      <p:ext uri="{BB962C8B-B14F-4D97-AF65-F5344CB8AC3E}">
        <p14:creationId xmlns:p14="http://schemas.microsoft.com/office/powerpoint/2010/main" val="149998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B0BF218-98BF-4E48-BC36-3FF543B24F5F}"/>
              </a:ext>
            </a:extLst>
          </p:cNvPr>
          <p:cNvPicPr>
            <a:picLocks noChangeAspect="1"/>
          </p:cNvPicPr>
          <p:nvPr/>
        </p:nvPicPr>
        <p:blipFill rotWithShape="1">
          <a:blip r:embed="rId2"/>
          <a:srcRect l="10834" t="27026" r="46666" b="20356"/>
          <a:stretch/>
        </p:blipFill>
        <p:spPr>
          <a:xfrm>
            <a:off x="2602069" y="996950"/>
            <a:ext cx="6987862" cy="4864100"/>
          </a:xfrm>
          <a:prstGeom prst="rect">
            <a:avLst/>
          </a:prstGeom>
        </p:spPr>
      </p:pic>
    </p:spTree>
    <p:extLst>
      <p:ext uri="{BB962C8B-B14F-4D97-AF65-F5344CB8AC3E}">
        <p14:creationId xmlns:p14="http://schemas.microsoft.com/office/powerpoint/2010/main" val="1129486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7C5CF64-F414-4816-AE98-328B96F7B122}"/>
              </a:ext>
            </a:extLst>
          </p:cNvPr>
          <p:cNvPicPr>
            <a:picLocks noChangeAspect="1"/>
          </p:cNvPicPr>
          <p:nvPr/>
        </p:nvPicPr>
        <p:blipFill rotWithShape="1">
          <a:blip r:embed="rId2"/>
          <a:srcRect l="10313" t="30732" r="33333" b="21468"/>
          <a:stretch/>
        </p:blipFill>
        <p:spPr>
          <a:xfrm>
            <a:off x="1333500" y="1157789"/>
            <a:ext cx="9525000" cy="4542421"/>
          </a:xfrm>
          <a:prstGeom prst="rect">
            <a:avLst/>
          </a:prstGeom>
        </p:spPr>
      </p:pic>
    </p:spTree>
    <p:extLst>
      <p:ext uri="{BB962C8B-B14F-4D97-AF65-F5344CB8AC3E}">
        <p14:creationId xmlns:p14="http://schemas.microsoft.com/office/powerpoint/2010/main" val="3013897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E2E543C-8F02-486F-AED5-4D23B64D3AC2}"/>
              </a:ext>
            </a:extLst>
          </p:cNvPr>
          <p:cNvPicPr>
            <a:picLocks noChangeAspect="1"/>
          </p:cNvPicPr>
          <p:nvPr/>
        </p:nvPicPr>
        <p:blipFill rotWithShape="1">
          <a:blip r:embed="rId2"/>
          <a:srcRect l="10208" t="31843" r="33750" b="20727"/>
          <a:stretch/>
        </p:blipFill>
        <p:spPr>
          <a:xfrm>
            <a:off x="1289050" y="1141678"/>
            <a:ext cx="9613900" cy="4574644"/>
          </a:xfrm>
          <a:prstGeom prst="rect">
            <a:avLst/>
          </a:prstGeom>
        </p:spPr>
      </p:pic>
    </p:spTree>
    <p:extLst>
      <p:ext uri="{BB962C8B-B14F-4D97-AF65-F5344CB8AC3E}">
        <p14:creationId xmlns:p14="http://schemas.microsoft.com/office/powerpoint/2010/main" val="493442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o hay descripciÃ³n alternativa para esta imagen">
            <a:extLst>
              <a:ext uri="{FF2B5EF4-FFF2-40B4-BE49-F238E27FC236}">
                <a16:creationId xmlns:a16="http://schemas.microsoft.com/office/drawing/2014/main" id="{024FADBB-8FB2-4433-8B89-3A33C42AF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587" y="476250"/>
            <a:ext cx="7878101" cy="590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838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23</TotalTime>
  <Words>447</Words>
  <Application>Microsoft Office PowerPoint</Application>
  <PresentationFormat>Panorámica</PresentationFormat>
  <Paragraphs>22</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Corbel</vt:lpstr>
      <vt:lpstr>Parallax</vt:lpstr>
      <vt:lpstr>El Futuro del Trabajo</vt:lpstr>
      <vt:lpstr>Revolución 4.0?</vt:lpstr>
      <vt:lpstr>¿El fin del trabajo?</vt:lpstr>
      <vt:lpstr>Presentación de PowerPoint</vt:lpstr>
      <vt:lpstr>Presentación de PowerPoint</vt:lpstr>
      <vt:lpstr>Presentación de PowerPoint</vt:lpstr>
      <vt:lpstr>Presentación de PowerPoint</vt:lpstr>
      <vt:lpstr>Presentación de PowerPoint</vt:lpstr>
      <vt:lpstr>Presentación de PowerPoint</vt:lpstr>
      <vt:lpstr>El trabajo del futuro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Futuro del Trabajo</dc:title>
  <dc:creator>Codicen</dc:creator>
  <cp:lastModifiedBy>Codicen</cp:lastModifiedBy>
  <cp:revision>3</cp:revision>
  <dcterms:created xsi:type="dcterms:W3CDTF">2019-06-14T18:49:14Z</dcterms:created>
  <dcterms:modified xsi:type="dcterms:W3CDTF">2019-06-14T19:12:20Z</dcterms:modified>
</cp:coreProperties>
</file>