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2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85" r:id="rId25"/>
    <p:sldId id="287" r:id="rId26"/>
    <p:sldId id="288" r:id="rId27"/>
    <p:sldId id="278" r:id="rId28"/>
    <p:sldId id="280" r:id="rId29"/>
    <p:sldId id="281" r:id="rId30"/>
    <p:sldId id="282" r:id="rId31"/>
    <p:sldId id="293" r:id="rId32"/>
    <p:sldId id="294" r:id="rId33"/>
    <p:sldId id="295" r:id="rId34"/>
    <p:sldId id="289" r:id="rId35"/>
    <p:sldId id="290" r:id="rId36"/>
    <p:sldId id="291" r:id="rId37"/>
    <p:sldId id="296" r:id="rId38"/>
    <p:sldId id="297" r:id="rId39"/>
    <p:sldId id="298" r:id="rId40"/>
    <p:sldId id="283" r:id="rId41"/>
    <p:sldId id="292" r:id="rId42"/>
    <p:sldId id="27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50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AE657-F268-4928-A00E-930A14DBFE1D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C8B2-32C1-4CFC-A65E-150C84608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5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3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Hello and welcome to this trail coding course . We here to help introduce you into the world of coding through the interactive Amazon Alexa)</a:t>
            </a:r>
          </a:p>
          <a:p>
            <a:pPr marL="171450" indent="-171450">
              <a:buFontTx/>
              <a:buChar char="-"/>
            </a:pPr>
            <a:r>
              <a:rPr lang="en-GB" dirty="0"/>
              <a:t>My name is X and my experience is Y</a:t>
            </a:r>
          </a:p>
          <a:p>
            <a:pPr marL="171450" indent="-171450">
              <a:buFontTx/>
              <a:buChar char="-"/>
            </a:pPr>
            <a:r>
              <a:rPr lang="en-GB" dirty="0"/>
              <a:t>I’d like this course to be a</a:t>
            </a:r>
            <a:r>
              <a:rPr lang="en-GB" baseline="0" dirty="0"/>
              <a:t> relaxed working group, please ask questions as we go, we can white board to ensure understanding.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Let’s introduce the class to all..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Walk through each bullet point.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The code shown is the LIVE code for Nottingham Geek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Talk through the</a:t>
            </a:r>
            <a:r>
              <a:rPr lang="en-GB" baseline="0" dirty="0"/>
              <a:t> core components 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Explain the users experience 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Demo Nottingham Geek</a:t>
            </a:r>
            <a:endParaRPr lang="en-US" baseline="0" dirty="0"/>
          </a:p>
          <a:p>
            <a:pPr marL="0" indent="0">
              <a:buFontTx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Explain all tools and</a:t>
            </a:r>
            <a:r>
              <a:rPr lang="en-GB" baseline="0" dirty="0"/>
              <a:t> how they fit into the development framework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Explain that we will only be using the first 3 in week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Break down the phrase</a:t>
            </a:r>
            <a:r>
              <a:rPr lang="en-GB" baseline="0" dirty="0"/>
              <a:t> to introduce concepts of Wake, Invocation Name and Sample Utterances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Go into more detail about the invocation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Ensure that they understand that</a:t>
            </a:r>
            <a:r>
              <a:rPr lang="en-GB" baseline="0" dirty="0"/>
              <a:t> you only have to code for the sample utterance, but you must think about what the user could say and that needs to go into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C8B2-32C1-4CFC-A65E-150C84608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/>
              <a:t>Capital One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Capital One Confidential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dacityteam.org/download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" TargetMode="External"/><Relationship Id="rId7" Type="http://schemas.openxmlformats.org/officeDocument/2006/relationships/hyperlink" Target="https://developer.amazon.com/alexa-skills-kit/alexa-aws-credits" TargetMode="External"/><Relationship Id="rId2" Type="http://schemas.openxmlformats.org/officeDocument/2006/relationships/hyperlink" Target="https://developer.amazon.com/blogs/alexa/post/74d0ed59-ad4f-470a-abcf-d37c10a1dfd6/crafting-great-example-phrases-that-meet-certification-requir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mazon.com/en-gb/alexa-skills-kit/alexa-developer-skill-promotion" TargetMode="External"/><Relationship Id="rId5" Type="http://schemas.openxmlformats.org/officeDocument/2006/relationships/hyperlink" Target="https://developer.amazon.com/alexa-skills-kit" TargetMode="External"/><Relationship Id="rId4" Type="http://schemas.openxmlformats.org/officeDocument/2006/relationships/hyperlink" Target="https://echosim.io/welcome?next=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docs/choosing-the-invocation-name-for-an-alexa-ski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230880"/>
            <a:ext cx="5171338" cy="1546501"/>
          </a:xfrm>
        </p:spPr>
        <p:txBody>
          <a:bodyPr/>
          <a:lstStyle/>
          <a:p>
            <a:r>
              <a:rPr lang="en-GB" dirty="0"/>
              <a:t>Alexa 101</a:t>
            </a:r>
            <a:br>
              <a:rPr lang="en-GB" dirty="0"/>
            </a:br>
            <a:r>
              <a:rPr lang="en-GB" sz="2800" dirty="0"/>
              <a:t>Dan Bloy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going to build a Fact Skill, based on a Template, you will customize this to make it your own.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Login to Amazon Developer Portal (developer.amazon.com)</a:t>
            </a:r>
          </a:p>
          <a:p>
            <a:r>
              <a:rPr lang="en-GB" dirty="0"/>
              <a:t>Login to Amazon Web Services (aws.amazon.com)</a:t>
            </a:r>
          </a:p>
          <a:p>
            <a:r>
              <a:rPr lang="en-GB" dirty="0"/>
              <a:t>We will use the sample files provided:</a:t>
            </a:r>
          </a:p>
          <a:p>
            <a:pPr lvl="1"/>
            <a:r>
              <a:rPr lang="en-GB" dirty="0"/>
              <a:t>Sample Utterance.txt</a:t>
            </a:r>
          </a:p>
          <a:p>
            <a:pPr lvl="1"/>
            <a:r>
              <a:rPr lang="en-GB" dirty="0"/>
              <a:t>Intent Schema.txt</a:t>
            </a:r>
          </a:p>
          <a:p>
            <a:pPr lvl="1"/>
            <a:r>
              <a:rPr lang="en-GB" dirty="0"/>
              <a:t>Index.js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1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In the Amazon Web Services Portal:</a:t>
            </a:r>
          </a:p>
          <a:p>
            <a:pPr lvl="1"/>
            <a:r>
              <a:rPr lang="en-GB" dirty="0"/>
              <a:t>First – Let’s secure your AWS Account (Follow on screen)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Search for Lambda</a:t>
            </a:r>
          </a:p>
          <a:p>
            <a:pPr lvl="1"/>
            <a:r>
              <a:rPr lang="en-GB" dirty="0"/>
              <a:t>Ensure that your in ‘Ireland’ Region (from the top right)</a:t>
            </a:r>
          </a:p>
          <a:p>
            <a:pPr lvl="1"/>
            <a:r>
              <a:rPr lang="en-GB" dirty="0"/>
              <a:t>Click ‘Create a Lambda function’</a:t>
            </a:r>
          </a:p>
          <a:p>
            <a:pPr lvl="1"/>
            <a:r>
              <a:rPr lang="en-GB" dirty="0"/>
              <a:t>Click ‘</a:t>
            </a:r>
            <a:r>
              <a:rPr lang="en-GB" dirty="0" err="1"/>
              <a:t>alexa</a:t>
            </a:r>
            <a:r>
              <a:rPr lang="en-GB" dirty="0"/>
              <a:t>-skill-kit-</a:t>
            </a:r>
            <a:r>
              <a:rPr lang="en-GB" dirty="0" err="1"/>
              <a:t>sdk</a:t>
            </a:r>
            <a:r>
              <a:rPr lang="en-GB" dirty="0"/>
              <a:t>-</a:t>
            </a:r>
            <a:r>
              <a:rPr lang="en-GB" dirty="0" err="1"/>
              <a:t>factskill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Click on the empty dashed square box and select ‘Alexa Skills Kit’</a:t>
            </a:r>
          </a:p>
          <a:p>
            <a:pPr lvl="1"/>
            <a:r>
              <a:rPr lang="en-GB" dirty="0"/>
              <a:t>Click Next</a:t>
            </a:r>
          </a:p>
        </p:txBody>
      </p:sp>
    </p:spTree>
    <p:extLst>
      <p:ext uri="{BB962C8B-B14F-4D97-AF65-F5344CB8AC3E}">
        <p14:creationId xmlns:p14="http://schemas.microsoft.com/office/powerpoint/2010/main" val="131965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Amazon Web Services Portal:</a:t>
            </a:r>
          </a:p>
          <a:p>
            <a:pPr lvl="1"/>
            <a:r>
              <a:rPr lang="en-GB" dirty="0"/>
              <a:t>Name = [</a:t>
            </a:r>
            <a:r>
              <a:rPr lang="en-GB" dirty="0" err="1"/>
              <a:t>myFunctionName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Description = [Give it a meaningful description]</a:t>
            </a:r>
          </a:p>
          <a:p>
            <a:pPr lvl="1"/>
            <a:r>
              <a:rPr lang="en-GB" dirty="0"/>
              <a:t>Delete all the code, and paste in the contents from the index.js file</a:t>
            </a:r>
          </a:p>
          <a:p>
            <a:pPr lvl="1"/>
            <a:r>
              <a:rPr lang="en-GB" dirty="0"/>
              <a:t>Role = ‘Create custom role’</a:t>
            </a:r>
          </a:p>
          <a:p>
            <a:pPr lvl="1"/>
            <a:r>
              <a:rPr lang="en-GB" dirty="0"/>
              <a:t>New page will open, save the role.</a:t>
            </a:r>
          </a:p>
          <a:p>
            <a:pPr lvl="1"/>
            <a:r>
              <a:rPr lang="en-GB" dirty="0"/>
              <a:t>‘Next’</a:t>
            </a:r>
          </a:p>
          <a:p>
            <a:pPr lvl="1"/>
            <a:r>
              <a:rPr lang="en-GB" dirty="0"/>
              <a:t>‘Create Function’</a:t>
            </a:r>
          </a:p>
          <a:p>
            <a:pPr lvl="1"/>
            <a:r>
              <a:rPr lang="en-GB" dirty="0"/>
              <a:t>Copy the </a:t>
            </a:r>
            <a:r>
              <a:rPr lang="en-GB" b="1" dirty="0"/>
              <a:t>ARN</a:t>
            </a:r>
            <a:r>
              <a:rPr lang="en-GB" dirty="0"/>
              <a:t> from the top right and save it in a new text file for later use. </a:t>
            </a:r>
            <a:r>
              <a:rPr lang="en-GB" dirty="0" err="1"/>
              <a:t>Eg</a:t>
            </a:r>
            <a:r>
              <a:rPr lang="en-GB" dirty="0"/>
              <a:t>.  </a:t>
            </a:r>
            <a:r>
              <a:rPr lang="en-GB" sz="1050" i="1" dirty="0"/>
              <a:t>arn:aws:lambda:eu-west-1:123456789:function:alexaDeveloper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0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In the Amazon Developer Portal:</a:t>
            </a:r>
          </a:p>
          <a:p>
            <a:pPr lvl="1"/>
            <a:r>
              <a:rPr lang="en-GB" dirty="0"/>
              <a:t>Click on ‘Alexa’ on the top menu</a:t>
            </a:r>
          </a:p>
          <a:p>
            <a:pPr lvl="1"/>
            <a:r>
              <a:rPr lang="en-GB" dirty="0"/>
              <a:t>‘Get Started’ on the Alexa Skills Kit</a:t>
            </a:r>
          </a:p>
          <a:p>
            <a:pPr lvl="1"/>
            <a:r>
              <a:rPr lang="en-GB" dirty="0"/>
              <a:t>Top right, ‘Add a New Skill’</a:t>
            </a:r>
          </a:p>
          <a:p>
            <a:pPr lvl="1"/>
            <a:r>
              <a:rPr lang="en-GB" dirty="0"/>
              <a:t>Language = English (U.K.)</a:t>
            </a:r>
          </a:p>
          <a:p>
            <a:pPr lvl="1"/>
            <a:r>
              <a:rPr lang="en-GB" dirty="0"/>
              <a:t>Name = [Name your skill]</a:t>
            </a:r>
          </a:p>
          <a:p>
            <a:pPr lvl="1"/>
            <a:r>
              <a:rPr lang="en-GB" dirty="0"/>
              <a:t>Invocation Name = [Your invocation Name]</a:t>
            </a:r>
          </a:p>
          <a:p>
            <a:pPr lvl="1"/>
            <a:r>
              <a:rPr lang="en-GB" dirty="0"/>
              <a:t>‘Save’ then ‘Next’</a:t>
            </a:r>
          </a:p>
        </p:txBody>
      </p:sp>
    </p:spTree>
    <p:extLst>
      <p:ext uri="{BB962C8B-B14F-4D97-AF65-F5344CB8AC3E}">
        <p14:creationId xmlns:p14="http://schemas.microsoft.com/office/powerpoint/2010/main" val="12071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Amazon Developer Portal:</a:t>
            </a:r>
          </a:p>
          <a:p>
            <a:pPr lvl="1"/>
            <a:r>
              <a:rPr lang="en-GB" dirty="0"/>
              <a:t>Copy the contents of IntentSchema.txt into the Intent Schema Box</a:t>
            </a:r>
          </a:p>
          <a:p>
            <a:pPr lvl="1"/>
            <a:r>
              <a:rPr lang="en-GB" dirty="0"/>
              <a:t>Copy the contents of SampleUtterances.txt into the Sample Utterance Box</a:t>
            </a:r>
          </a:p>
          <a:p>
            <a:pPr lvl="1"/>
            <a:r>
              <a:rPr lang="en-GB" dirty="0"/>
              <a:t>‘Save’ then ‘Next’</a:t>
            </a:r>
          </a:p>
        </p:txBody>
      </p:sp>
    </p:spTree>
    <p:extLst>
      <p:ext uri="{BB962C8B-B14F-4D97-AF65-F5344CB8AC3E}">
        <p14:creationId xmlns:p14="http://schemas.microsoft.com/office/powerpoint/2010/main" val="341603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Amazon Developer Portal:</a:t>
            </a:r>
          </a:p>
          <a:p>
            <a:pPr lvl="1"/>
            <a:r>
              <a:rPr lang="en-GB" dirty="0"/>
              <a:t>Select AWS Lambda radio button</a:t>
            </a:r>
          </a:p>
          <a:p>
            <a:pPr lvl="1"/>
            <a:r>
              <a:rPr lang="en-GB" dirty="0"/>
              <a:t>Select Europe only checkbox</a:t>
            </a:r>
          </a:p>
          <a:p>
            <a:pPr lvl="1"/>
            <a:r>
              <a:rPr lang="en-GB" dirty="0"/>
              <a:t>Past in the Lambda ARN we saved from earlier</a:t>
            </a:r>
          </a:p>
          <a:p>
            <a:pPr lvl="1"/>
            <a:r>
              <a:rPr lang="en-GB" dirty="0"/>
              <a:t>‘Save’ then ‘Next’</a:t>
            </a:r>
          </a:p>
        </p:txBody>
      </p:sp>
    </p:spTree>
    <p:extLst>
      <p:ext uri="{BB962C8B-B14F-4D97-AF65-F5344CB8AC3E}">
        <p14:creationId xmlns:p14="http://schemas.microsoft.com/office/powerpoint/2010/main" val="302112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Amazon Developer Portal:</a:t>
            </a:r>
          </a:p>
          <a:p>
            <a:pPr lvl="1"/>
            <a:r>
              <a:rPr lang="en-GB" dirty="0"/>
              <a:t>Now we can test our Function using the Service Simulator</a:t>
            </a:r>
          </a:p>
          <a:p>
            <a:pPr lvl="1"/>
            <a:r>
              <a:rPr lang="en-GB" dirty="0"/>
              <a:t>Type ‘Open’ into the Text Box</a:t>
            </a:r>
          </a:p>
          <a:p>
            <a:pPr lvl="1"/>
            <a:r>
              <a:rPr lang="en-GB" dirty="0"/>
              <a:t>View the Request Packet and the Response Packet</a:t>
            </a:r>
          </a:p>
          <a:p>
            <a:pPr lvl="1"/>
            <a:r>
              <a:rPr lang="en-GB" dirty="0"/>
              <a:t>Try it a few more times</a:t>
            </a:r>
          </a:p>
          <a:p>
            <a:r>
              <a:rPr lang="en-GB" dirty="0"/>
              <a:t>Open echosim.com</a:t>
            </a:r>
          </a:p>
          <a:p>
            <a:pPr lvl="1"/>
            <a:r>
              <a:rPr lang="en-GB" dirty="0"/>
              <a:t>Using your PC Microphone, press space bar and say “What’s the time”</a:t>
            </a:r>
          </a:p>
          <a:p>
            <a:pPr lvl="1"/>
            <a:r>
              <a:rPr lang="en-GB" dirty="0"/>
              <a:t>If works, then say “Open [innovation name]”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19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Amazon Web Services Portal:</a:t>
            </a:r>
          </a:p>
          <a:p>
            <a:pPr lvl="1"/>
            <a:r>
              <a:rPr lang="en-GB" dirty="0"/>
              <a:t>Let’s Edit the code to make it your own</a:t>
            </a:r>
          </a:p>
          <a:p>
            <a:pPr lvl="1"/>
            <a:r>
              <a:rPr lang="en-GB" dirty="0"/>
              <a:t>Test using the Voice Simulator</a:t>
            </a:r>
          </a:p>
          <a:p>
            <a:pPr lvl="1"/>
            <a:r>
              <a:rPr lang="en-GB" dirty="0"/>
              <a:t>Test using Echosim.io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3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975" y="2188507"/>
            <a:ext cx="7998542" cy="1090158"/>
          </a:xfrm>
        </p:spPr>
        <p:txBody>
          <a:bodyPr/>
          <a:lstStyle/>
          <a:p>
            <a:r>
              <a:rPr lang="en-GB" sz="8000" dirty="0"/>
              <a:t>Write code from Scratch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161" y="6449961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Lesson 1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9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(Already installed – available form https://nodejs.org)</a:t>
            </a:r>
          </a:p>
          <a:p>
            <a:pPr lvl="1"/>
            <a:r>
              <a:rPr lang="en-GB" dirty="0"/>
              <a:t>Create a folder on your desktop called ‘Alexa-101’ and within that ‘Lambda’</a:t>
            </a:r>
          </a:p>
          <a:p>
            <a:pPr lvl="1"/>
            <a:r>
              <a:rPr lang="en-GB" dirty="0"/>
              <a:t>Open Command Prompt (Start | Windows System)</a:t>
            </a:r>
          </a:p>
          <a:p>
            <a:pPr lvl="1"/>
            <a:r>
              <a:rPr lang="en-GB" dirty="0"/>
              <a:t>Change Directory (Type ‘</a:t>
            </a:r>
            <a:r>
              <a:rPr lang="en-GB" i="1" dirty="0"/>
              <a:t>cd Desktop\Alexa-101\Lambda</a:t>
            </a:r>
            <a:r>
              <a:rPr lang="en-GB" dirty="0"/>
              <a:t>’)</a:t>
            </a:r>
          </a:p>
          <a:p>
            <a:pPr lvl="1"/>
            <a:r>
              <a:rPr lang="en-GB" dirty="0"/>
              <a:t>Set project file (Type ‘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’)</a:t>
            </a:r>
          </a:p>
          <a:p>
            <a:pPr lvl="1"/>
            <a:r>
              <a:rPr lang="en-GB" dirty="0"/>
              <a:t>Install Alexa-SDK (Type ‘</a:t>
            </a:r>
            <a:r>
              <a:rPr lang="en-GB" i="1" dirty="0" err="1"/>
              <a:t>npm</a:t>
            </a:r>
            <a:r>
              <a:rPr lang="en-GB" i="1" dirty="0"/>
              <a:t> install </a:t>
            </a:r>
            <a:r>
              <a:rPr lang="en-GB" i="1" dirty="0" err="1"/>
              <a:t>alexa-sdk</a:t>
            </a:r>
            <a:r>
              <a:rPr lang="en-GB" dirty="0"/>
              <a:t>’)</a:t>
            </a:r>
          </a:p>
          <a:p>
            <a:r>
              <a:rPr lang="en-GB" dirty="0"/>
              <a:t>Open Atom, create a new file, save-as ‘</a:t>
            </a:r>
            <a:r>
              <a:rPr lang="en-GB" i="1" dirty="0"/>
              <a:t>index.js</a:t>
            </a:r>
            <a:r>
              <a:rPr lang="en-GB" dirty="0"/>
              <a:t>’ within ‘</a:t>
            </a:r>
            <a:r>
              <a:rPr lang="en-GB" i="1" dirty="0"/>
              <a:t>Alexa-101\Lambda\</a:t>
            </a:r>
            <a:r>
              <a:rPr lang="en-GB" dirty="0"/>
              <a:t>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6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We’ll write this together</a:t>
            </a:r>
          </a:p>
          <a:p>
            <a:r>
              <a:rPr lang="en-GB" dirty="0"/>
              <a:t>If you get stuck ask, back-up files are stored at </a:t>
            </a:r>
            <a:r>
              <a:rPr lang="en-GB" dirty="0"/>
              <a:t>https://gitlab.com/danbloy/alexa-101</a:t>
            </a: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4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and Test 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now have:</a:t>
            </a:r>
          </a:p>
          <a:p>
            <a:pPr lvl="1"/>
            <a:r>
              <a:rPr lang="en-GB" dirty="0"/>
              <a:t>Index.js, </a:t>
            </a:r>
            <a:r>
              <a:rPr lang="en-GB" dirty="0" err="1"/>
              <a:t>node_modules</a:t>
            </a:r>
            <a:r>
              <a:rPr lang="en-GB" dirty="0"/>
              <a:t> (Alexa-SDK and dependant packages) in \</a:t>
            </a:r>
            <a:r>
              <a:rPr lang="en-GB" i="1" dirty="0"/>
              <a:t>Desktop\Alexa-101\Lambda\</a:t>
            </a:r>
          </a:p>
          <a:p>
            <a:pPr lvl="1"/>
            <a:r>
              <a:rPr lang="en-GB" dirty="0"/>
              <a:t>Intent Schema.txt and Sample Utterances.txt</a:t>
            </a:r>
          </a:p>
          <a:p>
            <a:r>
              <a:rPr lang="en-GB" dirty="0"/>
              <a:t>Let’s create a new Lambda Function</a:t>
            </a:r>
          </a:p>
          <a:p>
            <a:pPr lvl="1"/>
            <a:r>
              <a:rPr lang="en-GB" dirty="0"/>
              <a:t>We need to zip the contents of \</a:t>
            </a:r>
            <a:r>
              <a:rPr lang="en-GB" i="1" dirty="0"/>
              <a:t>Desktop\Alexa-101\Lambda</a:t>
            </a:r>
          </a:p>
          <a:p>
            <a:pPr lvl="1"/>
            <a:r>
              <a:rPr lang="en-GB" i="1" dirty="0" err="1"/>
              <a:t>Goto</a:t>
            </a:r>
            <a:r>
              <a:rPr lang="en-GB" i="1" dirty="0"/>
              <a:t> AWS, Lambda, Create a Lambda Function, Blank Function, Select Alexa Skills Kit, Next, Name and </a:t>
            </a:r>
            <a:r>
              <a:rPr lang="en-GB" i="1" dirty="0" err="1"/>
              <a:t>Dexcription</a:t>
            </a:r>
            <a:endParaRPr lang="en-GB" i="1" dirty="0"/>
          </a:p>
          <a:p>
            <a:pPr lvl="1"/>
            <a:r>
              <a:rPr lang="en-GB" i="1" dirty="0"/>
              <a:t>Code entry type = upload a zip (Upload your zip)</a:t>
            </a:r>
          </a:p>
          <a:p>
            <a:pPr lvl="1"/>
            <a:r>
              <a:rPr lang="en-GB" i="1" dirty="0"/>
              <a:t>Choose an existing Lambda Role, Next, Create</a:t>
            </a:r>
          </a:p>
          <a:p>
            <a:pPr lvl="1"/>
            <a:r>
              <a:rPr lang="en-GB" i="1" dirty="0"/>
              <a:t>Copy the ARN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6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and Test 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Now create the Alexa Skill</a:t>
            </a:r>
          </a:p>
          <a:p>
            <a:pPr lvl="1"/>
            <a:r>
              <a:rPr lang="en-GB" dirty="0"/>
              <a:t>Sign in to  adeveloper.amazon.com</a:t>
            </a:r>
          </a:p>
          <a:p>
            <a:pPr lvl="1"/>
            <a:r>
              <a:rPr lang="en-GB" dirty="0"/>
              <a:t>Alexa, Alexa Skills Kit, Add a New Skill</a:t>
            </a:r>
          </a:p>
          <a:p>
            <a:pPr lvl="1"/>
            <a:r>
              <a:rPr lang="en-GB" dirty="0"/>
              <a:t>Language = English U.K </a:t>
            </a:r>
          </a:p>
          <a:p>
            <a:pPr lvl="1"/>
            <a:r>
              <a:rPr lang="en-GB" dirty="0"/>
              <a:t>And Name and Invocation Name</a:t>
            </a:r>
          </a:p>
          <a:p>
            <a:pPr lvl="1"/>
            <a:r>
              <a:rPr lang="en-GB" dirty="0"/>
              <a:t>Copy and Paste Intent Schema and Sample Utterances, Next</a:t>
            </a:r>
          </a:p>
          <a:p>
            <a:pPr lvl="1"/>
            <a:r>
              <a:rPr lang="en-GB" dirty="0"/>
              <a:t>Use ARN, Europe, Copy in the ARN from Lambda, Next</a:t>
            </a:r>
          </a:p>
          <a:p>
            <a:pPr lvl="1"/>
            <a:r>
              <a:rPr lang="en-GB" dirty="0"/>
              <a:t>Test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OK, so this does the same as before, but we wrote it from scratch… now let’s customize it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2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74" y="2188507"/>
            <a:ext cx="10446774" cy="1090158"/>
          </a:xfrm>
        </p:spPr>
        <p:txBody>
          <a:bodyPr/>
          <a:lstStyle/>
          <a:p>
            <a:r>
              <a:rPr lang="en-GB" sz="8000" dirty="0"/>
              <a:t>Mobile Companion App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161" y="6449961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Lesson 2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57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Companion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 your uses can hear the response but maybe you want to send the information to the Alexa Mobile App… maybe you want to send extra information / pictures.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do that using the Alexa SDK. Go here and search for ‘:tell’</a:t>
            </a:r>
          </a:p>
          <a:p>
            <a:pPr marL="0" indent="0">
              <a:buNone/>
            </a:pPr>
            <a:r>
              <a:rPr lang="en-GB" dirty="0"/>
              <a:t>		https://github.com/alexa/alexa-skills-kit-sdk-for-nodejs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4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Companion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this is it!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37" y="3482308"/>
            <a:ext cx="99155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74" y="2188507"/>
            <a:ext cx="10446774" cy="1090158"/>
          </a:xfrm>
        </p:spPr>
        <p:txBody>
          <a:bodyPr/>
          <a:lstStyle/>
          <a:p>
            <a:r>
              <a:rPr lang="en-GB" sz="8000" dirty="0"/>
              <a:t>Using Audio from S3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161" y="6449961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Lesson 3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0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Customize our Greeting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We’ve built our skill that uses Lambda for the code execution and also the source of all the information that the user hears, and sees the information within the mobile app.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maybe you want your own branded welcome message using your studio produced audio files. So let’s bring in external audio files.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need to record some audio, host it and then bring it into our code.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9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Customize our Greeting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and install </a:t>
            </a:r>
            <a:r>
              <a:rPr lang="en-GB" dirty="0">
                <a:hlinkClick r:id="rId2"/>
              </a:rPr>
              <a:t>Audacity</a:t>
            </a:r>
            <a:endParaRPr lang="en-GB" dirty="0"/>
          </a:p>
          <a:p>
            <a:r>
              <a:rPr lang="en-GB" dirty="0"/>
              <a:t>Open and set the Project Rate (Bottom left) to 16,000</a:t>
            </a:r>
          </a:p>
          <a:p>
            <a:r>
              <a:rPr lang="en-GB" dirty="0"/>
              <a:t>Record your audio and edit as required</a:t>
            </a:r>
          </a:p>
          <a:p>
            <a:r>
              <a:rPr lang="en-GB" dirty="0"/>
              <a:t>To save: File &gt; Export Audio</a:t>
            </a:r>
          </a:p>
          <a:p>
            <a:r>
              <a:rPr lang="en-GB" dirty="0"/>
              <a:t>Set File Type = MP3 Files</a:t>
            </a:r>
          </a:p>
          <a:p>
            <a:r>
              <a:rPr lang="en-GB" dirty="0"/>
              <a:t>Options: Quality = 48kbps &amp; Rate = ‘Constant’</a:t>
            </a:r>
          </a:p>
          <a:p>
            <a:r>
              <a:rPr lang="en-GB" dirty="0"/>
              <a:t>Save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8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Customize our Greeting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AWS navigate to S3</a:t>
            </a:r>
          </a:p>
          <a:p>
            <a:r>
              <a:rPr lang="en-GB" dirty="0"/>
              <a:t>Create Bucket called “</a:t>
            </a:r>
            <a:r>
              <a:rPr lang="en-GB" dirty="0" err="1"/>
              <a:t>alexa</a:t>
            </a:r>
            <a:r>
              <a:rPr lang="en-GB" dirty="0"/>
              <a:t>-public-my-name” (With your name)</a:t>
            </a:r>
          </a:p>
          <a:p>
            <a:r>
              <a:rPr lang="en-GB" dirty="0"/>
              <a:t>Next, Next</a:t>
            </a:r>
          </a:p>
          <a:p>
            <a:r>
              <a:rPr lang="en-GB" dirty="0"/>
              <a:t>Group Permission : Everyone = Objects – Read</a:t>
            </a:r>
          </a:p>
          <a:p>
            <a:r>
              <a:rPr lang="en-GB" dirty="0"/>
              <a:t>Next, Create</a:t>
            </a:r>
          </a:p>
          <a:p>
            <a:r>
              <a:rPr lang="en-GB" dirty="0"/>
              <a:t>Upload your audio file, click on row, copy the link, </a:t>
            </a:r>
          </a:p>
          <a:p>
            <a:r>
              <a:rPr lang="en-GB" dirty="0"/>
              <a:t>More &gt; ‘Make Public’</a:t>
            </a:r>
          </a:p>
          <a:p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7103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1.5hrs per day for 3 days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Session One: </a:t>
            </a:r>
          </a:p>
          <a:p>
            <a:pPr lvl="1"/>
            <a:r>
              <a:rPr lang="en-GB" dirty="0"/>
              <a:t>Introduce you to and get you coding.</a:t>
            </a:r>
          </a:p>
          <a:p>
            <a:pPr lvl="1"/>
            <a:r>
              <a:rPr lang="en-GB" dirty="0"/>
              <a:t>Deploy your skill into Development and test</a:t>
            </a:r>
          </a:p>
          <a:p>
            <a:r>
              <a:rPr lang="en-GB" dirty="0"/>
              <a:t>Session Two:</a:t>
            </a:r>
          </a:p>
          <a:p>
            <a:pPr lvl="1"/>
            <a:r>
              <a:rPr lang="en-GB" dirty="0"/>
              <a:t>Get you using the tooling and developer workflows</a:t>
            </a:r>
          </a:p>
          <a:p>
            <a:pPr lvl="1"/>
            <a:r>
              <a:rPr lang="en-GB" dirty="0"/>
              <a:t>Understand the code line by line (It’s only 50 lines!)</a:t>
            </a:r>
          </a:p>
          <a:p>
            <a:pPr lvl="1"/>
            <a:r>
              <a:rPr lang="en-GB" dirty="0"/>
              <a:t>Change the behaviour of Skill Invocation Vs Invocation with Intent</a:t>
            </a:r>
          </a:p>
          <a:p>
            <a:r>
              <a:rPr lang="en-GB" dirty="0"/>
              <a:t>Session Three:</a:t>
            </a:r>
          </a:p>
          <a:p>
            <a:pPr lvl="1"/>
            <a:r>
              <a:rPr lang="en-GB" dirty="0"/>
              <a:t>Data Persistence</a:t>
            </a:r>
          </a:p>
          <a:p>
            <a:pPr lvl="1"/>
            <a:r>
              <a:rPr lang="en-GB" dirty="0"/>
              <a:t>Hosted Audio</a:t>
            </a:r>
          </a:p>
          <a:p>
            <a:pPr lvl="1"/>
            <a:r>
              <a:rPr lang="en-GB" dirty="0"/>
              <a:t>Mobile Companion App</a:t>
            </a:r>
          </a:p>
          <a:p>
            <a:pPr lvl="1"/>
            <a:r>
              <a:rPr lang="en-GB" dirty="0"/>
              <a:t>Automate some of our workflow via the Amazon CLI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88" y="4638695"/>
            <a:ext cx="4456157" cy="21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12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Customize our Greeting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Ok, now we need to add the file into our Lambda Code.</a:t>
            </a:r>
          </a:p>
          <a:p>
            <a:r>
              <a:rPr lang="en-GB" dirty="0"/>
              <a:t>Open Atom, lambda.js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Change: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To: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19" y="5344640"/>
            <a:ext cx="11243554" cy="1191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74" y="3749818"/>
            <a:ext cx="3412787" cy="8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36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2188507"/>
            <a:ext cx="10889225" cy="1090158"/>
          </a:xfrm>
        </p:spPr>
        <p:txBody>
          <a:bodyPr/>
          <a:lstStyle/>
          <a:p>
            <a:r>
              <a:rPr lang="en-GB" sz="8000" dirty="0"/>
              <a:t>Let’s Automate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161" y="6449961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Lesson 4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9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AWS CLI and Batch file to automate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293" y="242792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Until now, you’ve amended you code in ATOM, </a:t>
            </a:r>
            <a:r>
              <a:rPr lang="en-GB" dirty="0" err="1"/>
              <a:t>zip’d</a:t>
            </a:r>
            <a:r>
              <a:rPr lang="en-GB" dirty="0"/>
              <a:t> up the contents, uploaded to Lambda. This is all manual work that is wasted time, let’s remove this part from our workflow through simple automation.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We’re going to use the AWS CLI and a Windows Batch file to automate this part.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01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Customize our user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Open Terminal/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Type ‘</a:t>
            </a:r>
            <a:r>
              <a:rPr lang="en-GB" dirty="0" err="1"/>
              <a:t>aws</a:t>
            </a:r>
            <a:r>
              <a:rPr lang="en-GB" dirty="0"/>
              <a:t> configure’ 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919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2188507"/>
            <a:ext cx="10889225" cy="1090158"/>
          </a:xfrm>
        </p:spPr>
        <p:txBody>
          <a:bodyPr/>
          <a:lstStyle/>
          <a:p>
            <a:r>
              <a:rPr lang="en-GB" sz="8000" dirty="0"/>
              <a:t>Database Integration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161" y="6449961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Lesson 4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4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Customize our user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We have an Alexa Skill, mobile app, custom welcome message and now we’re going to customize the user experience by personalising the greeting using a database to store and retrieve the users name. So when the user interacts with our skill next time the conversation will be ‘slightly’ more pleasant.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Alexa developer portal we are going to create a new intent (to capture the name intent), update the Sample Utterances.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AWS, we are going to amend our Lambda code to create a new database on launch, request the user to tell us their name, and check for an existing name on launch and use that in our greeting.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9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Alexa Schema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17567"/>
            <a:ext cx="8627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 new intent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60" y="1689479"/>
            <a:ext cx="3097360" cy="23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29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our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17567"/>
            <a:ext cx="862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</a:t>
            </a:r>
            <a:r>
              <a:rPr lang="en-GB" dirty="0" err="1"/>
              <a:t>DynamoDB</a:t>
            </a:r>
            <a:r>
              <a:rPr lang="en-GB" dirty="0"/>
              <a:t> table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4728" y="5556624"/>
            <a:ext cx="5443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Note: One item we will need to do for the first time is too allow our IAM Role for Lambda permission to create a </a:t>
            </a:r>
            <a:r>
              <a:rPr lang="en-GB" dirty="0" err="1"/>
              <a:t>DynamoDB</a:t>
            </a:r>
            <a:r>
              <a:rPr lang="en-GB" dirty="0"/>
              <a:t> table. We do this within Lambda configuration.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374" y="1591848"/>
            <a:ext cx="7515225" cy="466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111" y="2478744"/>
            <a:ext cx="862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 new handler event called </a:t>
            </a:r>
            <a:r>
              <a:rPr lang="en-GB" dirty="0" err="1"/>
              <a:t>NewSession</a:t>
            </a:r>
            <a:r>
              <a:rPr lang="en-GB" dirty="0"/>
              <a:t>   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94" y="2201533"/>
            <a:ext cx="5735132" cy="44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our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466" y="1755808"/>
            <a:ext cx="862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 new handler event called </a:t>
            </a:r>
            <a:r>
              <a:rPr lang="en-GB" dirty="0" err="1"/>
              <a:t>NameCapture</a:t>
            </a:r>
            <a:r>
              <a:rPr lang="en-GB" dirty="0"/>
              <a:t>   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43" y="2402139"/>
            <a:ext cx="8618252" cy="394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94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our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0656" y="3122271"/>
            <a:ext cx="862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 the code to Lambda and create the new IAM Role and Test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using developer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echoism.io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Finally let’s look at the </a:t>
            </a:r>
            <a:r>
              <a:rPr lang="en-GB" dirty="0" err="1"/>
              <a:t>DynamoDB</a:t>
            </a:r>
            <a:r>
              <a:rPr lang="en-GB" dirty="0"/>
              <a:t> Table in AWS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1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992" y="2611294"/>
            <a:ext cx="6367193" cy="1090158"/>
          </a:xfrm>
        </p:spPr>
        <p:txBody>
          <a:bodyPr/>
          <a:lstStyle/>
          <a:p>
            <a:r>
              <a:rPr lang="en-GB" sz="8000" dirty="0"/>
              <a:t>Session One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56382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43" y="509786"/>
            <a:ext cx="9732675" cy="1090158"/>
          </a:xfrm>
        </p:spPr>
        <p:txBody>
          <a:bodyPr/>
          <a:lstStyle/>
          <a:p>
            <a:pPr algn="ctr"/>
            <a:r>
              <a:rPr lang="en-GB" sz="8000" dirty="0"/>
              <a:t>Congratulations &amp; THANK YOU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550828" y="3547511"/>
            <a:ext cx="1070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have learned a load of new technologies and some of the pains of managing code. This has been a 101 course but don’t stop that from you building on this foundation and trying out new things! Take a look at what you’ve been introduced to!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466" y="4602526"/>
            <a:ext cx="5736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Alexa Architecture / Anatomy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Signed into AWS and secured your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AWS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AWS 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AWS </a:t>
            </a:r>
            <a:r>
              <a:rPr lang="en-GB" sz="1400" dirty="0" err="1"/>
              <a:t>DynamoDB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AWS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Alexa Developer Portal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5492" y="4602526"/>
            <a:ext cx="5736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Alexa Skills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Alexa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Alexa Testing (Using the portal and echoism)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Audio Recording and Conditioning for Alexa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Automating the deployment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8739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992" y="2611294"/>
            <a:ext cx="6367193" cy="1090158"/>
          </a:xfrm>
        </p:spPr>
        <p:txBody>
          <a:bodyPr/>
          <a:lstStyle/>
          <a:p>
            <a:r>
              <a:rPr lang="en-GB" sz="8000" dirty="0"/>
              <a:t>Appendix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8745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hlinkClick r:id="rId2"/>
              </a:rPr>
              <a:t>Blog</a:t>
            </a:r>
            <a:r>
              <a:rPr lang="en-GB" dirty="0"/>
              <a:t> on invocation names</a:t>
            </a:r>
          </a:p>
          <a:p>
            <a:pPr lvl="1"/>
            <a:r>
              <a:rPr lang="en-GB" dirty="0"/>
              <a:t>Alexa SDK on </a:t>
            </a:r>
            <a:r>
              <a:rPr lang="en-GB" dirty="0">
                <a:hlinkClick r:id="rId3"/>
              </a:rPr>
              <a:t>GitHub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ECHOSIM.io </a:t>
            </a:r>
            <a:endParaRPr lang="en-GB" dirty="0"/>
          </a:p>
          <a:p>
            <a:pPr lvl="1"/>
            <a:r>
              <a:rPr lang="en-GB" dirty="0"/>
              <a:t>Alexa Skills Kit </a:t>
            </a:r>
            <a:r>
              <a:rPr lang="en-GB" dirty="0">
                <a:hlinkClick r:id="rId5"/>
              </a:rPr>
              <a:t>documentation</a:t>
            </a:r>
            <a:endParaRPr lang="en-GB" dirty="0"/>
          </a:p>
          <a:p>
            <a:pPr lvl="1"/>
            <a:r>
              <a:rPr lang="en-GB" dirty="0"/>
              <a:t>Alexa Free </a:t>
            </a:r>
            <a:r>
              <a:rPr lang="en-GB" dirty="0">
                <a:hlinkClick r:id="rId6"/>
              </a:rPr>
              <a:t>Swag</a:t>
            </a:r>
            <a:endParaRPr lang="en-GB" dirty="0"/>
          </a:p>
          <a:p>
            <a:pPr lvl="1"/>
            <a:r>
              <a:rPr lang="en-GB" dirty="0"/>
              <a:t>Alexa Free AWS </a:t>
            </a:r>
            <a:r>
              <a:rPr lang="en-GB" dirty="0">
                <a:hlinkClick r:id="rId7"/>
              </a:rPr>
              <a:t>Credits</a:t>
            </a:r>
            <a:r>
              <a:rPr lang="en-GB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8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GB" dirty="0"/>
              <a:t>What is Alexa</a:t>
            </a:r>
          </a:p>
        </p:txBody>
      </p:sp>
      <p:pic>
        <p:nvPicPr>
          <p:cNvPr id="2050" name="Picture 2" descr="Image result for amazon alexa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03" y="3574817"/>
            <a:ext cx="143256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mazon alexa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4" y="3816475"/>
            <a:ext cx="1045844" cy="89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obile phon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55" y="2139100"/>
            <a:ext cx="1109443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 lambda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93" y="3705447"/>
            <a:ext cx="1120497" cy="112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endCxn id="2052" idx="1"/>
          </p:cNvCxnSpPr>
          <p:nvPr/>
        </p:nvCxnSpPr>
        <p:spPr>
          <a:xfrm>
            <a:off x="2988945" y="4265696"/>
            <a:ext cx="15344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52" idx="3"/>
            <a:endCxn id="2056" idx="1"/>
          </p:cNvCxnSpPr>
          <p:nvPr/>
        </p:nvCxnSpPr>
        <p:spPr>
          <a:xfrm flipV="1">
            <a:off x="5569208" y="4265696"/>
            <a:ext cx="1606985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2052" idx="0"/>
            <a:endCxn id="2054" idx="3"/>
          </p:cNvCxnSpPr>
          <p:nvPr/>
        </p:nvCxnSpPr>
        <p:spPr>
          <a:xfrm rot="16200000" flipV="1">
            <a:off x="3273452" y="2043641"/>
            <a:ext cx="1232081" cy="23135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6379" y="4345234"/>
            <a:ext cx="189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1 - “Alexa, open Nottingham Geek”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9208" y="4345234"/>
            <a:ext cx="164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2 -‘</a:t>
            </a:r>
            <a:r>
              <a:rPr lang="en-GB" sz="1200" dirty="0" err="1"/>
              <a:t>LaunchRequest</a:t>
            </a:r>
            <a:r>
              <a:rPr lang="en-GB" sz="1200" dirty="0"/>
              <a:t>’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6689" y="2301403"/>
            <a:ext cx="145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3 -‘Display Card’</a:t>
            </a:r>
            <a:endParaRPr lang="en-US" sz="1200" dirty="0"/>
          </a:p>
        </p:txBody>
      </p:sp>
      <p:cxnSp>
        <p:nvCxnSpPr>
          <p:cNvPr id="31" name="Connector: Elbow 30"/>
          <p:cNvCxnSpPr>
            <a:stCxn id="2052" idx="2"/>
            <a:endCxn id="2050" idx="2"/>
          </p:cNvCxnSpPr>
          <p:nvPr/>
        </p:nvCxnSpPr>
        <p:spPr>
          <a:xfrm rot="5400000">
            <a:off x="3497906" y="3458996"/>
            <a:ext cx="292459" cy="2804303"/>
          </a:xfrm>
          <a:prstGeom prst="bentConnector3">
            <a:avLst>
              <a:gd name="adj1" fmla="val 3657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4280" y="5808500"/>
            <a:ext cx="1979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 – “Here is your fact…”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259764" y="3975902"/>
            <a:ext cx="164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 – Code Executed and response returned to Alexa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66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368" y="2259493"/>
            <a:ext cx="129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Alexa Skills Kit</a:t>
            </a:r>
          </a:p>
        </p:txBody>
      </p:sp>
      <p:pic>
        <p:nvPicPr>
          <p:cNvPr id="6" name="Picture 4" descr="Image result for amazon alexa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63" y="2668694"/>
            <a:ext cx="1045844" cy="89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0668" y="3699339"/>
            <a:ext cx="2222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developer.amazon.com</a:t>
            </a:r>
          </a:p>
          <a:p>
            <a:endParaRPr lang="en-US" sz="1200" dirty="0"/>
          </a:p>
          <a:p>
            <a:r>
              <a:rPr lang="en-GB" sz="1200" dirty="0"/>
              <a:t>This is where we build our Alexa Skill and Interaction Model</a:t>
            </a:r>
          </a:p>
        </p:txBody>
      </p:sp>
      <p:pic>
        <p:nvPicPr>
          <p:cNvPr id="3076" name="Picture 4" descr="Image result for amazon web servic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07" y="2085960"/>
            <a:ext cx="2023183" cy="202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39100" y="2239129"/>
            <a:ext cx="202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Amazon Web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1" y="3653623"/>
            <a:ext cx="222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aws.amazon.com</a:t>
            </a:r>
          </a:p>
          <a:p>
            <a:endParaRPr lang="en-US" sz="1200" dirty="0"/>
          </a:p>
          <a:p>
            <a:r>
              <a:rPr lang="en-GB" sz="1200" dirty="0"/>
              <a:t>We shall be using Lambda to execute our Code and return information back to the Alexa Skills Kit</a:t>
            </a:r>
          </a:p>
        </p:txBody>
      </p:sp>
      <p:pic>
        <p:nvPicPr>
          <p:cNvPr id="11" name="Picture 2" descr="Image result for amazon alexa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205" y="2777545"/>
            <a:ext cx="769229" cy="7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55510" y="2239128"/>
            <a:ext cx="139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Echo Simulator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53272" y="3653622"/>
            <a:ext cx="222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echosim.io</a:t>
            </a:r>
          </a:p>
          <a:p>
            <a:endParaRPr lang="en-US" sz="1200" dirty="0"/>
          </a:p>
          <a:p>
            <a:r>
              <a:rPr lang="en-GB" sz="1200" dirty="0"/>
              <a:t>We will be using this to test our Skills using the microphone on your computer</a:t>
            </a:r>
          </a:p>
        </p:txBody>
      </p:sp>
      <p:pic>
        <p:nvPicPr>
          <p:cNvPr id="3078" name="Picture 6" descr="Image result for node j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156" y="2805245"/>
            <a:ext cx="1020810" cy="6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765283" y="2259493"/>
            <a:ext cx="100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Node.js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11319" y="3653621"/>
            <a:ext cx="222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Nodejs.org</a:t>
            </a:r>
          </a:p>
          <a:p>
            <a:endParaRPr lang="en-US" sz="1200" dirty="0"/>
          </a:p>
          <a:p>
            <a:r>
              <a:rPr lang="en-GB" sz="1200" dirty="0"/>
              <a:t>Our code will be written in </a:t>
            </a:r>
            <a:r>
              <a:rPr lang="en-GB" sz="1200" dirty="0" err="1"/>
              <a:t>Javascript</a:t>
            </a:r>
            <a:r>
              <a:rPr lang="en-GB" sz="1200" dirty="0"/>
              <a:t> using the Node.JS platform and the Alexa SDK</a:t>
            </a:r>
          </a:p>
        </p:txBody>
      </p:sp>
      <p:pic>
        <p:nvPicPr>
          <p:cNvPr id="3086" name="Picture 14" descr="Image result for atom.i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149" y="2777545"/>
            <a:ext cx="544325" cy="49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58279" y="3607005"/>
            <a:ext cx="2222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Atom.io</a:t>
            </a:r>
            <a:endParaRPr lang="en-US" sz="1200" dirty="0"/>
          </a:p>
          <a:p>
            <a:endParaRPr lang="en-US" sz="1200" dirty="0"/>
          </a:p>
          <a:p>
            <a:r>
              <a:rPr lang="en-GB" sz="1200" dirty="0"/>
              <a:t>We will write our node.js code using the Atom browser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58279" y="2259493"/>
            <a:ext cx="100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Atom.io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36921" y="5714448"/>
            <a:ext cx="1770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Used in Session One</a:t>
            </a:r>
          </a:p>
        </p:txBody>
      </p:sp>
      <p:sp>
        <p:nvSpPr>
          <p:cNvPr id="31" name="Left Brace 30"/>
          <p:cNvSpPr/>
          <p:nvPr/>
        </p:nvSpPr>
        <p:spPr>
          <a:xfrm rot="16200000">
            <a:off x="3186684" y="3031236"/>
            <a:ext cx="670560" cy="4611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39009" cy="1400530"/>
          </a:xfrm>
        </p:spPr>
        <p:txBody>
          <a:bodyPr/>
          <a:lstStyle/>
          <a:p>
            <a:r>
              <a:rPr lang="en-GB" dirty="0"/>
              <a:t>Anatomy of an Alexa Skill Invocation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4536" y="2178605"/>
            <a:ext cx="629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Alexa, Open Nottingham Geek</a:t>
            </a:r>
            <a:endParaRPr lang="en-US" sz="28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2926651" y="2292364"/>
            <a:ext cx="194075" cy="980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6280097" y="1231288"/>
            <a:ext cx="194074" cy="3102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4125534" y="2292364"/>
            <a:ext cx="194075" cy="980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0972" y="2931769"/>
            <a:ext cx="106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Wake Word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93660" y="2929251"/>
            <a:ext cx="17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Invocation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90972" y="3878954"/>
            <a:ext cx="776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Alexa, Ask Nottingham Geek for a fact</a:t>
            </a:r>
            <a:endParaRPr lang="en-US" sz="2800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2973087" y="3992713"/>
            <a:ext cx="194075" cy="980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5906971" y="2929119"/>
            <a:ext cx="194074" cy="3102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8643274" y="3991815"/>
            <a:ext cx="191558" cy="979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37408" y="4632118"/>
            <a:ext cx="106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Wake Word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06841" y="4626236"/>
            <a:ext cx="17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Invocation Name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42226" y="2931768"/>
            <a:ext cx="1236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Launch Word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10137" y="4626236"/>
            <a:ext cx="106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Utterance</a:t>
            </a:r>
          </a:p>
        </p:txBody>
      </p:sp>
      <p:sp>
        <p:nvSpPr>
          <p:cNvPr id="24" name="Left Brace 23"/>
          <p:cNvSpPr/>
          <p:nvPr/>
        </p:nvSpPr>
        <p:spPr>
          <a:xfrm rot="16200000">
            <a:off x="3815660" y="4326127"/>
            <a:ext cx="479097" cy="592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39170" y="4862062"/>
            <a:ext cx="1236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Launch Word</a:t>
            </a:r>
          </a:p>
        </p:txBody>
      </p:sp>
      <p:sp>
        <p:nvSpPr>
          <p:cNvPr id="28" name="Left Brace 27"/>
          <p:cNvSpPr/>
          <p:nvPr/>
        </p:nvSpPr>
        <p:spPr>
          <a:xfrm rot="16200000">
            <a:off x="7652061" y="4385499"/>
            <a:ext cx="479097" cy="4740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53026" y="4903235"/>
            <a:ext cx="153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Connecting Word</a:t>
            </a:r>
          </a:p>
        </p:txBody>
      </p:sp>
    </p:spTree>
    <p:extLst>
      <p:ext uri="{BB962C8B-B14F-4D97-AF65-F5344CB8AC3E}">
        <p14:creationId xmlns:p14="http://schemas.microsoft.com/office/powerpoint/2010/main" val="133877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2433" cy="1400530"/>
          </a:xfrm>
        </p:spPr>
        <p:txBody>
          <a:bodyPr/>
          <a:lstStyle/>
          <a:p>
            <a:r>
              <a:rPr lang="en-GB" dirty="0"/>
              <a:t>Anatomy of an Alexa Skill Invocation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7464" y="1853248"/>
            <a:ext cx="776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Alexa, Ask Nottingham Geek for a fact</a:t>
            </a:r>
            <a:endParaRPr lang="en-US" sz="2800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2769579" y="1967007"/>
            <a:ext cx="194075" cy="980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5703463" y="903413"/>
            <a:ext cx="194074" cy="3102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8417423" y="1943766"/>
            <a:ext cx="191558" cy="1024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33900" y="2606412"/>
            <a:ext cx="106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Wake Word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3333" y="2600530"/>
            <a:ext cx="17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Invocation Name</a:t>
            </a:r>
          </a:p>
        </p:txBody>
      </p:sp>
      <p:sp>
        <p:nvSpPr>
          <p:cNvPr id="3" name="Arrow: Chevron 2"/>
          <p:cNvSpPr/>
          <p:nvPr/>
        </p:nvSpPr>
        <p:spPr>
          <a:xfrm rot="5400000">
            <a:off x="5648917" y="2847704"/>
            <a:ext cx="404949" cy="1005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3333" y="3823719"/>
            <a:ext cx="177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</a:t>
            </a:r>
            <a:r>
              <a:rPr lang="en-GB" sz="1200" b="1" dirty="0"/>
              <a:t>Invocation name </a:t>
            </a:r>
            <a:r>
              <a:rPr lang="en-GB" sz="1200" dirty="0"/>
              <a:t>of your Alexa Skill. There are some requirements to what you use </a:t>
            </a:r>
            <a:r>
              <a:rPr lang="en-GB" sz="1200" dirty="0">
                <a:hlinkClick r:id="rId3"/>
              </a:rPr>
              <a:t>LINK</a:t>
            </a:r>
            <a:endParaRPr lang="en-GB" sz="1200" dirty="0"/>
          </a:p>
        </p:txBody>
      </p:sp>
      <p:sp>
        <p:nvSpPr>
          <p:cNvPr id="27" name="Arrow: Chevron 26"/>
          <p:cNvSpPr/>
          <p:nvPr/>
        </p:nvSpPr>
        <p:spPr>
          <a:xfrm rot="5400000">
            <a:off x="2689865" y="2852388"/>
            <a:ext cx="404949" cy="1005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3122" y="3823719"/>
            <a:ext cx="1773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Restricted by Amazon to:</a:t>
            </a:r>
          </a:p>
          <a:p>
            <a:endParaRPr lang="en-GB" sz="1200" dirty="0"/>
          </a:p>
          <a:p>
            <a:r>
              <a:rPr lang="en-GB" sz="1200" dirty="0"/>
              <a:t>Alexa (Default)</a:t>
            </a:r>
          </a:p>
          <a:p>
            <a:r>
              <a:rPr lang="en-GB" sz="1200" dirty="0"/>
              <a:t>Computer</a:t>
            </a:r>
          </a:p>
          <a:p>
            <a:r>
              <a:rPr lang="en-GB" sz="1200" dirty="0"/>
              <a:t>Amazon</a:t>
            </a:r>
          </a:p>
          <a:p>
            <a:r>
              <a:rPr lang="en-GB" sz="1200" dirty="0"/>
              <a:t>Echo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83544" y="3823718"/>
            <a:ext cx="1773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What you expect your user to say are called ‘</a:t>
            </a:r>
            <a:r>
              <a:rPr lang="en-GB" sz="1200" b="1" dirty="0"/>
              <a:t>Sample Utterances</a:t>
            </a:r>
            <a:r>
              <a:rPr lang="en-GB" sz="1200" dirty="0"/>
              <a:t>’. You must list out all the possible combinations and match these to your skill ‘</a:t>
            </a:r>
            <a:r>
              <a:rPr lang="en-GB" sz="1200" b="1" dirty="0"/>
              <a:t>Intents’</a:t>
            </a:r>
          </a:p>
        </p:txBody>
      </p:sp>
      <p:sp>
        <p:nvSpPr>
          <p:cNvPr id="31" name="Arrow: Chevron 30"/>
          <p:cNvSpPr/>
          <p:nvPr/>
        </p:nvSpPr>
        <p:spPr>
          <a:xfrm rot="5400000">
            <a:off x="8301445" y="2858921"/>
            <a:ext cx="404949" cy="1005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83544" y="2578557"/>
            <a:ext cx="193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Sample Utterance</a:t>
            </a:r>
          </a:p>
        </p:txBody>
      </p:sp>
    </p:spTree>
    <p:extLst>
      <p:ext uri="{BB962C8B-B14F-4D97-AF65-F5344CB8AC3E}">
        <p14:creationId xmlns:p14="http://schemas.microsoft.com/office/powerpoint/2010/main" val="67281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19425" cy="1400530"/>
          </a:xfrm>
        </p:spPr>
        <p:txBody>
          <a:bodyPr/>
          <a:lstStyle/>
          <a:p>
            <a:r>
              <a:rPr lang="en-GB" dirty="0"/>
              <a:t>Anatomy of an Alexa Skill Invocation</a:t>
            </a:r>
            <a:endParaRPr lang="en-US" dirty="0"/>
          </a:p>
        </p:txBody>
      </p:sp>
      <p:sp>
        <p:nvSpPr>
          <p:cNvPr id="31" name="Arrow: Chevron 30"/>
          <p:cNvSpPr/>
          <p:nvPr/>
        </p:nvSpPr>
        <p:spPr>
          <a:xfrm rot="5400000">
            <a:off x="8301445" y="2858921"/>
            <a:ext cx="404949" cy="1005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5572" y="3856583"/>
            <a:ext cx="34233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  a fact</a:t>
            </a:r>
          </a:p>
          <a:p>
            <a:r>
              <a:rPr lang="en-US" sz="1100" b="1" dirty="0"/>
              <a:t>  a Nottingham fact</a:t>
            </a:r>
          </a:p>
          <a:p>
            <a:r>
              <a:rPr lang="en-US" sz="1100" b="1" dirty="0"/>
              <a:t>  tell me a fact</a:t>
            </a:r>
          </a:p>
          <a:p>
            <a:r>
              <a:rPr lang="en-US" sz="1100" b="1" dirty="0"/>
              <a:t>  tell me a Nottingham fact</a:t>
            </a:r>
          </a:p>
          <a:p>
            <a:r>
              <a:rPr lang="en-US" sz="1100" b="1" dirty="0"/>
              <a:t>  give me a fact</a:t>
            </a:r>
          </a:p>
          <a:p>
            <a:r>
              <a:rPr lang="en-US" sz="1100" b="1" dirty="0"/>
              <a:t>  give me a Nottingham fact</a:t>
            </a:r>
          </a:p>
          <a:p>
            <a:r>
              <a:rPr lang="en-US" sz="1100" b="1" dirty="0"/>
              <a:t>  tell me trivia</a:t>
            </a:r>
          </a:p>
          <a:p>
            <a:r>
              <a:rPr lang="en-US" sz="1100" b="1" dirty="0"/>
              <a:t>  tell me a Nottingham trivia</a:t>
            </a:r>
          </a:p>
          <a:p>
            <a:r>
              <a:rPr lang="en-US" sz="1100" b="1" dirty="0"/>
              <a:t>  give me trivia</a:t>
            </a:r>
          </a:p>
          <a:p>
            <a:r>
              <a:rPr lang="en-US" sz="1100" b="1" dirty="0"/>
              <a:t>  give me a Nottingham trivia</a:t>
            </a:r>
          </a:p>
          <a:p>
            <a:r>
              <a:rPr lang="en-US" sz="1100" b="1" dirty="0"/>
              <a:t>  give me some information</a:t>
            </a:r>
          </a:p>
          <a:p>
            <a:r>
              <a:rPr lang="en-US" sz="1100" b="1" dirty="0"/>
              <a:t>  give me some Nottingham information</a:t>
            </a:r>
          </a:p>
          <a:p>
            <a:r>
              <a:rPr lang="en-US" sz="1100" b="1" dirty="0"/>
              <a:t>  tell me something</a:t>
            </a:r>
          </a:p>
          <a:p>
            <a:r>
              <a:rPr lang="en-US" sz="1100" b="1" dirty="0"/>
              <a:t>  give me something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35003" y="3868126"/>
            <a:ext cx="34233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Nottingham Geek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15159" y="3868126"/>
            <a:ext cx="8176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Ask</a:t>
            </a:r>
          </a:p>
          <a:p>
            <a:r>
              <a:rPr lang="en-GB" sz="1100" dirty="0"/>
              <a:t>Tell</a:t>
            </a:r>
          </a:p>
          <a:p>
            <a:r>
              <a:rPr lang="en-GB" sz="1100" dirty="0"/>
              <a:t>Open</a:t>
            </a:r>
          </a:p>
          <a:p>
            <a:r>
              <a:rPr lang="en-GB" sz="1100" dirty="0"/>
              <a:t>Launch</a:t>
            </a:r>
          </a:p>
          <a:p>
            <a:r>
              <a:rPr lang="en-GB" sz="1100" dirty="0"/>
              <a:t>Run</a:t>
            </a:r>
          </a:p>
          <a:p>
            <a:r>
              <a:rPr lang="en-GB" sz="1100" dirty="0"/>
              <a:t>Load</a:t>
            </a:r>
          </a:p>
          <a:p>
            <a:r>
              <a:rPr lang="en-GB" sz="1100" dirty="0"/>
              <a:t>Begin</a:t>
            </a:r>
          </a:p>
          <a:p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7120210" y="3868126"/>
            <a:ext cx="81765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For</a:t>
            </a:r>
          </a:p>
          <a:p>
            <a:r>
              <a:rPr lang="en-GB" sz="1100" dirty="0"/>
              <a:t>About</a:t>
            </a:r>
          </a:p>
          <a:p>
            <a:r>
              <a:rPr lang="en-GB" sz="1100" dirty="0"/>
              <a:t>To</a:t>
            </a:r>
          </a:p>
          <a:p>
            <a:endParaRPr lang="en-GB" sz="1100" dirty="0"/>
          </a:p>
          <a:p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2333900" y="3868126"/>
            <a:ext cx="1113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Alexa</a:t>
            </a:r>
          </a:p>
          <a:p>
            <a:r>
              <a:rPr lang="en-GB" sz="1100" dirty="0"/>
              <a:t>Computer</a:t>
            </a:r>
          </a:p>
          <a:p>
            <a:r>
              <a:rPr lang="en-GB" sz="1100" dirty="0"/>
              <a:t>Echo</a:t>
            </a:r>
          </a:p>
          <a:p>
            <a:r>
              <a:rPr lang="en-GB" sz="1100" dirty="0"/>
              <a:t>Amazon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09972" y="1767998"/>
            <a:ext cx="776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Alexa, Ask Nottingham Geek for a fact</a:t>
            </a:r>
            <a:endParaRPr lang="en-US" sz="2800" dirty="0"/>
          </a:p>
        </p:txBody>
      </p:sp>
      <p:sp>
        <p:nvSpPr>
          <p:cNvPr id="40" name="Left Brace 39"/>
          <p:cNvSpPr/>
          <p:nvPr/>
        </p:nvSpPr>
        <p:spPr>
          <a:xfrm rot="16200000">
            <a:off x="2592087" y="1881757"/>
            <a:ext cx="194075" cy="980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/>
          <p:cNvSpPr/>
          <p:nvPr/>
        </p:nvSpPr>
        <p:spPr>
          <a:xfrm rot="16200000">
            <a:off x="5525971" y="818163"/>
            <a:ext cx="194074" cy="3102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 rot="16200000">
            <a:off x="8262274" y="1880859"/>
            <a:ext cx="191558" cy="979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56408" y="2521162"/>
            <a:ext cx="106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Wake Word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5841" y="2515280"/>
            <a:ext cx="17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Invocation Name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29137" y="2515280"/>
            <a:ext cx="106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Utterance</a:t>
            </a:r>
          </a:p>
        </p:txBody>
      </p:sp>
      <p:sp>
        <p:nvSpPr>
          <p:cNvPr id="46" name="Left Brace 45"/>
          <p:cNvSpPr/>
          <p:nvPr/>
        </p:nvSpPr>
        <p:spPr>
          <a:xfrm rot="16200000">
            <a:off x="3434660" y="2215171"/>
            <a:ext cx="479097" cy="592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58170" y="2751106"/>
            <a:ext cx="1236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Launch Word</a:t>
            </a:r>
          </a:p>
        </p:txBody>
      </p:sp>
      <p:sp>
        <p:nvSpPr>
          <p:cNvPr id="48" name="Left Brace 47"/>
          <p:cNvSpPr/>
          <p:nvPr/>
        </p:nvSpPr>
        <p:spPr>
          <a:xfrm rot="16200000">
            <a:off x="7271061" y="2274543"/>
            <a:ext cx="479097" cy="4740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772026" y="2792279"/>
            <a:ext cx="153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Connecting Word</a:t>
            </a:r>
          </a:p>
        </p:txBody>
      </p:sp>
    </p:spTree>
    <p:extLst>
      <p:ext uri="{BB962C8B-B14F-4D97-AF65-F5344CB8AC3E}">
        <p14:creationId xmlns:p14="http://schemas.microsoft.com/office/powerpoint/2010/main" val="1470511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12756</TotalTime>
  <Words>2146</Words>
  <Application>Microsoft Office PowerPoint</Application>
  <PresentationFormat>Widescreen</PresentationFormat>
  <Paragraphs>346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Wingdings 3</vt:lpstr>
      <vt:lpstr>Ion</vt:lpstr>
      <vt:lpstr>Alexa 101 Dan Bloy</vt:lpstr>
      <vt:lpstr>Welcome</vt:lpstr>
      <vt:lpstr>Course Overview</vt:lpstr>
      <vt:lpstr>Session One</vt:lpstr>
      <vt:lpstr>What is Alexa</vt:lpstr>
      <vt:lpstr>The tools</vt:lpstr>
      <vt:lpstr>Anatomy of an Alexa Skill Invocation</vt:lpstr>
      <vt:lpstr>Anatomy of an Alexa Skill Invocation</vt:lpstr>
      <vt:lpstr>Anatomy of an Alexa Skill Invocation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Write code from Scratch</vt:lpstr>
      <vt:lpstr>Tooling</vt:lpstr>
      <vt:lpstr>Write our code</vt:lpstr>
      <vt:lpstr>Upload and Test our code</vt:lpstr>
      <vt:lpstr>Upload and Test our code</vt:lpstr>
      <vt:lpstr>Mobile Companion App</vt:lpstr>
      <vt:lpstr>Mobile Companion App</vt:lpstr>
      <vt:lpstr>Mobile Companion App</vt:lpstr>
      <vt:lpstr>Using Audio from S3</vt:lpstr>
      <vt:lpstr>Customize our Greeting</vt:lpstr>
      <vt:lpstr>Customize our Greeting</vt:lpstr>
      <vt:lpstr>Customize our Greeting</vt:lpstr>
      <vt:lpstr>Customize our Greeting</vt:lpstr>
      <vt:lpstr>Let’s Automate</vt:lpstr>
      <vt:lpstr>Use AWS CLI and Batch file to automate</vt:lpstr>
      <vt:lpstr>Customize our user experience</vt:lpstr>
      <vt:lpstr>Database Integration</vt:lpstr>
      <vt:lpstr>Customize our user experience</vt:lpstr>
      <vt:lpstr>Update Alexa Schema</vt:lpstr>
      <vt:lpstr>Update our code</vt:lpstr>
      <vt:lpstr>Update our code</vt:lpstr>
      <vt:lpstr>Update our code</vt:lpstr>
      <vt:lpstr>Congratulations &amp; THANK YOU</vt:lpstr>
      <vt:lpstr>Appendix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101</dc:title>
  <dc:creator>Bloy, Daniel</dc:creator>
  <cp:lastModifiedBy>Bloy, Daniel</cp:lastModifiedBy>
  <cp:revision>72</cp:revision>
  <dcterms:created xsi:type="dcterms:W3CDTF">2017-04-03T09:18:25Z</dcterms:created>
  <dcterms:modified xsi:type="dcterms:W3CDTF">2017-05-06T19:06:50Z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