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4"/>
  </p:notesMasterIdLst>
  <p:handoutMasterIdLst>
    <p:handoutMasterId r:id="rId15"/>
  </p:handoutMasterIdLst>
  <p:sldIdLst>
    <p:sldId id="256" r:id="rId5"/>
    <p:sldId id="257" r:id="rId6"/>
    <p:sldId id="259" r:id="rId7"/>
    <p:sldId id="260"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900EE4-38B7-41CF-A884-2B92DC9C3F7C}">
          <p14:sldIdLst>
            <p14:sldId id="256"/>
            <p14:sldId id="257"/>
            <p14:sldId id="259"/>
            <p14:sldId id="260"/>
            <p14:sldId id="262"/>
            <p14:sldId id="264"/>
            <p14:sldId id="265"/>
            <p14:sldId id="266"/>
            <p14:sldId id="267"/>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12/10/2024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4BED-AC9B-E4B3-07E9-6F2BF6F7CBBD}"/>
              </a:ext>
            </a:extLst>
          </p:cNvPr>
          <p:cNvSpPr>
            <a:spLocks noGrp="1"/>
          </p:cNvSpPr>
          <p:nvPr>
            <p:ph type="ctrTitle"/>
          </p:nvPr>
        </p:nvSpPr>
        <p:spPr/>
        <p:txBody>
          <a:bodyPr/>
          <a:lstStyle/>
          <a:p>
            <a:r>
              <a:rPr lang="en-US" dirty="0"/>
              <a:t>Spotify Most Streamed Songs in 2024 Analysis</a:t>
            </a:r>
          </a:p>
        </p:txBody>
      </p:sp>
      <p:sp>
        <p:nvSpPr>
          <p:cNvPr id="3" name="Subtitle 2">
            <a:extLst>
              <a:ext uri="{FF2B5EF4-FFF2-40B4-BE49-F238E27FC236}">
                <a16:creationId xmlns:a16="http://schemas.microsoft.com/office/drawing/2014/main" id="{F1E0A58B-078F-4880-D87F-51CE449E1455}"/>
              </a:ext>
            </a:extLst>
          </p:cNvPr>
          <p:cNvSpPr>
            <a:spLocks noGrp="1"/>
          </p:cNvSpPr>
          <p:nvPr>
            <p:ph type="subTitle" idx="1"/>
          </p:nvPr>
        </p:nvSpPr>
        <p:spPr/>
        <p:txBody>
          <a:bodyPr/>
          <a:lstStyle/>
          <a:p>
            <a:r>
              <a:rPr lang="en-US" dirty="0"/>
              <a:t>Presentation By: Daniel Buddington</a:t>
            </a:r>
          </a:p>
        </p:txBody>
      </p:sp>
      <p:pic>
        <p:nvPicPr>
          <p:cNvPr id="6" name="Picture Placeholder 5" descr="A green circle with black lines in it">
            <a:extLst>
              <a:ext uri="{FF2B5EF4-FFF2-40B4-BE49-F238E27FC236}">
                <a16:creationId xmlns:a16="http://schemas.microsoft.com/office/drawing/2014/main" id="{26DC528D-D2AA-0195-ADA5-278F55F51D3C}"/>
              </a:ext>
            </a:extLst>
          </p:cNvPr>
          <p:cNvPicPr>
            <a:picLocks noGrp="1" noChangeAspect="1"/>
          </p:cNvPicPr>
          <p:nvPr>
            <p:ph type="pic" sz="quarter" idx="13"/>
          </p:nvPr>
        </p:nvPicPr>
        <p:blipFill>
          <a:blip r:embed="rId2"/>
          <a:srcRect t="53" b="53"/>
          <a:stretch>
            <a:fillRect/>
          </a:stretch>
        </p:blipFill>
        <p:spPr/>
      </p:pic>
    </p:spTree>
    <p:extLst>
      <p:ext uri="{BB962C8B-B14F-4D97-AF65-F5344CB8AC3E}">
        <p14:creationId xmlns:p14="http://schemas.microsoft.com/office/powerpoint/2010/main" val="287457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28C-4167-E710-33E5-BD263FA4194F}"/>
              </a:ext>
            </a:extLst>
          </p:cNvPr>
          <p:cNvSpPr>
            <a:spLocks noGrp="1"/>
          </p:cNvSpPr>
          <p:nvPr>
            <p:ph type="title"/>
          </p:nvPr>
        </p:nvSpPr>
        <p:spPr/>
        <p:txBody>
          <a:bodyPr/>
          <a:lstStyle/>
          <a:p>
            <a:r>
              <a:rPr lang="en-US" dirty="0"/>
              <a:t>Why Spotify?</a:t>
            </a:r>
          </a:p>
        </p:txBody>
      </p:sp>
      <p:sp>
        <p:nvSpPr>
          <p:cNvPr id="3" name="Content Placeholder 2">
            <a:extLst>
              <a:ext uri="{FF2B5EF4-FFF2-40B4-BE49-F238E27FC236}">
                <a16:creationId xmlns:a16="http://schemas.microsoft.com/office/drawing/2014/main" id="{EBC81DC4-ACB6-E7D8-460E-94F66C9E15FB}"/>
              </a:ext>
            </a:extLst>
          </p:cNvPr>
          <p:cNvSpPr>
            <a:spLocks noGrp="1"/>
          </p:cNvSpPr>
          <p:nvPr>
            <p:ph sz="half" idx="2"/>
          </p:nvPr>
        </p:nvSpPr>
        <p:spPr>
          <a:xfrm>
            <a:off x="1280160" y="2327439"/>
            <a:ext cx="4846320" cy="4340779"/>
          </a:xfrm>
        </p:spPr>
        <p:txBody>
          <a:bodyPr>
            <a:normAutofit lnSpcReduction="10000"/>
          </a:bodyPr>
          <a:lstStyle/>
          <a:p>
            <a:pPr marL="0" indent="0">
              <a:buNone/>
            </a:pPr>
            <a:r>
              <a:rPr lang="en-US" sz="2400" dirty="0"/>
              <a:t>The topic was selected based on a couple viral occurrences happening close to each other such as: </a:t>
            </a:r>
          </a:p>
          <a:p>
            <a:pPr marL="342900" indent="-342900">
              <a:buFont typeface="Arial" panose="020B0604020202020204" pitchFamily="34" charset="0"/>
              <a:buChar char="•"/>
            </a:pPr>
            <a:r>
              <a:rPr lang="en-US" sz="2400" dirty="0"/>
              <a:t>2024 Spotify Wrapped</a:t>
            </a:r>
          </a:p>
          <a:p>
            <a:pPr marL="342900" indent="-342900">
              <a:buFont typeface="Arial" panose="020B0604020202020204" pitchFamily="34" charset="0"/>
              <a:buChar char="•"/>
            </a:pPr>
            <a:r>
              <a:rPr lang="en-US" sz="2400" dirty="0"/>
              <a:t>Drake vs Kendrick Lamar Beef</a:t>
            </a:r>
          </a:p>
          <a:p>
            <a:pPr marL="342900" indent="-342900">
              <a:buFont typeface="Arial" panose="020B0604020202020204" pitchFamily="34" charset="0"/>
              <a:buChar char="•"/>
            </a:pPr>
            <a:r>
              <a:rPr lang="en-US" sz="2400" dirty="0"/>
              <a:t>Drake v. Universal Music Group</a:t>
            </a:r>
          </a:p>
          <a:p>
            <a:pPr marL="0" indent="0">
              <a:buNone/>
            </a:pPr>
            <a:r>
              <a:rPr lang="en-US" sz="2400" dirty="0"/>
              <a:t>The data set was chosen due to its Kaggle usability rating of </a:t>
            </a:r>
            <a:r>
              <a:rPr lang="en-US" sz="2400" b="1" dirty="0"/>
              <a:t>10</a:t>
            </a:r>
            <a:r>
              <a:rPr lang="en-US" sz="2400" dirty="0"/>
              <a:t>, having </a:t>
            </a:r>
            <a:r>
              <a:rPr lang="en-US" sz="2400" b="1" dirty="0"/>
              <a:t>29.5K</a:t>
            </a:r>
            <a:r>
              <a:rPr lang="en-US" sz="2400" dirty="0"/>
              <a:t> downloads, and fitting the requirement criteria.</a:t>
            </a:r>
          </a:p>
        </p:txBody>
      </p:sp>
      <p:sp>
        <p:nvSpPr>
          <p:cNvPr id="4" name="Content Placeholder 3">
            <a:extLst>
              <a:ext uri="{FF2B5EF4-FFF2-40B4-BE49-F238E27FC236}">
                <a16:creationId xmlns:a16="http://schemas.microsoft.com/office/drawing/2014/main" id="{589B6DC0-D4CF-ED6F-24B3-D79433AF5EC0}"/>
              </a:ext>
            </a:extLst>
          </p:cNvPr>
          <p:cNvSpPr>
            <a:spLocks noGrp="1"/>
          </p:cNvSpPr>
          <p:nvPr>
            <p:ph sz="quarter" idx="4"/>
          </p:nvPr>
        </p:nvSpPr>
        <p:spPr>
          <a:xfrm>
            <a:off x="6723402" y="2327440"/>
            <a:ext cx="4846320" cy="4340777"/>
          </a:xfrm>
        </p:spPr>
        <p:txBody>
          <a:bodyPr>
            <a:normAutofit/>
          </a:bodyPr>
          <a:lstStyle/>
          <a:p>
            <a:r>
              <a:rPr lang="en-US" sz="2400" dirty="0"/>
              <a:t>My interest in this topic comes from my daily music listening and use of Spotify as my music streaming service for years. In my wrapped I had over </a:t>
            </a:r>
            <a:r>
              <a:rPr lang="en-US" sz="2400" b="1" dirty="0"/>
              <a:t>60,000</a:t>
            </a:r>
            <a:r>
              <a:rPr lang="en-US" sz="2400" dirty="0"/>
              <a:t> minutes and </a:t>
            </a:r>
            <a:r>
              <a:rPr lang="en-US" sz="2400" b="1" dirty="0"/>
              <a:t>1,900</a:t>
            </a:r>
            <a:r>
              <a:rPr lang="en-US" sz="2400" dirty="0"/>
              <a:t> unique artists listened to.</a:t>
            </a:r>
          </a:p>
        </p:txBody>
      </p:sp>
      <p:pic>
        <p:nvPicPr>
          <p:cNvPr id="5" name="Picture Placeholder 5" descr="A green circle with black lines in it">
            <a:extLst>
              <a:ext uri="{FF2B5EF4-FFF2-40B4-BE49-F238E27FC236}">
                <a16:creationId xmlns:a16="http://schemas.microsoft.com/office/drawing/2014/main" id="{52F5E140-8E9B-2781-B8F6-55AD32DDC5E0}"/>
              </a:ext>
            </a:extLst>
          </p:cNvPr>
          <p:cNvPicPr>
            <a:picLocks noChangeAspect="1"/>
          </p:cNvPicPr>
          <p:nvPr/>
        </p:nvPicPr>
        <p:blipFill>
          <a:blip r:embed="rId2"/>
          <a:srcRect t="53" b="53"/>
          <a:stretch>
            <a:fillRect/>
          </a:stretch>
        </p:blipFill>
        <p:spPr>
          <a:xfrm>
            <a:off x="9476074" y="4574565"/>
            <a:ext cx="2093648" cy="2093652"/>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spTree>
    <p:extLst>
      <p:ext uri="{BB962C8B-B14F-4D97-AF65-F5344CB8AC3E}">
        <p14:creationId xmlns:p14="http://schemas.microsoft.com/office/powerpoint/2010/main" val="7747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97A249-460B-66D5-B281-BA5E8948C62F}"/>
              </a:ext>
            </a:extLst>
          </p:cNvPr>
          <p:cNvSpPr>
            <a:spLocks noGrp="1"/>
          </p:cNvSpPr>
          <p:nvPr>
            <p:ph type="ctrTitle"/>
          </p:nvPr>
        </p:nvSpPr>
        <p:spPr>
          <a:xfrm>
            <a:off x="1280160" y="301752"/>
            <a:ext cx="4663438" cy="1573701"/>
          </a:xfrm>
        </p:spPr>
        <p:txBody>
          <a:bodyPr/>
          <a:lstStyle/>
          <a:p>
            <a:r>
              <a:rPr lang="en-US" dirty="0"/>
              <a:t>DATA sources</a:t>
            </a:r>
          </a:p>
        </p:txBody>
      </p:sp>
      <p:sp>
        <p:nvSpPr>
          <p:cNvPr id="8" name="Text Placeholder 7">
            <a:extLst>
              <a:ext uri="{FF2B5EF4-FFF2-40B4-BE49-F238E27FC236}">
                <a16:creationId xmlns:a16="http://schemas.microsoft.com/office/drawing/2014/main" id="{A2473976-A217-1D25-57C1-323963F4FEAC}"/>
              </a:ext>
            </a:extLst>
          </p:cNvPr>
          <p:cNvSpPr>
            <a:spLocks noGrp="1"/>
          </p:cNvSpPr>
          <p:nvPr>
            <p:ph type="body" sz="quarter" idx="14"/>
          </p:nvPr>
        </p:nvSpPr>
        <p:spPr>
          <a:xfrm>
            <a:off x="951722" y="1716833"/>
            <a:ext cx="5171330" cy="5029200"/>
          </a:xfrm>
        </p:spPr>
        <p:txBody>
          <a:bodyPr/>
          <a:lstStyle/>
          <a:p>
            <a:r>
              <a:rPr lang="en-US" sz="2000" dirty="0"/>
              <a:t>It was easy finding data sources and articles relating to the topic because Spotify is a large mainstream business.</a:t>
            </a:r>
          </a:p>
          <a:p>
            <a:r>
              <a:rPr lang="en-US" sz="2000" dirty="0"/>
              <a:t>I had to ensure I chose articles that were unbiased about Spotify, Kendrick, and Drake to draw meaningful conclusions.</a:t>
            </a:r>
          </a:p>
          <a:p>
            <a:endParaRPr lang="en-US" sz="2000" dirty="0"/>
          </a:p>
          <a:p>
            <a:r>
              <a:rPr lang="en-US" sz="2000" dirty="0"/>
              <a:t>“Drake takes legal action over Kendrick Lamar’s Not Like Us” – Mark Savage, BBC News</a:t>
            </a:r>
          </a:p>
          <a:p>
            <a:r>
              <a:rPr lang="en-US" sz="2000" dirty="0"/>
              <a:t>“Spotify Wrapped 2024: Backlash, Controversy And Memes” – Dani Di Placido, Forbes</a:t>
            </a:r>
          </a:p>
          <a:p>
            <a:endParaRPr lang="en-US" sz="2000" dirty="0"/>
          </a:p>
        </p:txBody>
      </p:sp>
      <p:pic>
        <p:nvPicPr>
          <p:cNvPr id="1026" name="Picture 2">
            <a:extLst>
              <a:ext uri="{FF2B5EF4-FFF2-40B4-BE49-F238E27FC236}">
                <a16:creationId xmlns:a16="http://schemas.microsoft.com/office/drawing/2014/main" id="{58AA62AB-BEFC-6D39-EF8C-F1BCEB182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948" y="1369947"/>
            <a:ext cx="3876152" cy="14970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bcnews&quot; Icon - Download for free – Iconduck">
            <a:extLst>
              <a:ext uri="{FF2B5EF4-FFF2-40B4-BE49-F238E27FC236}">
                <a16:creationId xmlns:a16="http://schemas.microsoft.com/office/drawing/2014/main" id="{7A310F60-4CB7-5233-FE47-56E34DD2A31E}"/>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85141" t="-205800" r="-69818" b="-86"/>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E8DB7E7-884F-346F-EEB9-16670E408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391" y="3286124"/>
            <a:ext cx="3699884"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0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FF85CF-E41D-83E1-70E0-18A1BEA80142}"/>
              </a:ext>
            </a:extLst>
          </p:cNvPr>
          <p:cNvSpPr>
            <a:spLocks noGrp="1"/>
          </p:cNvSpPr>
          <p:nvPr>
            <p:ph type="ctrTitle"/>
          </p:nvPr>
        </p:nvSpPr>
        <p:spPr>
          <a:xfrm>
            <a:off x="1280159" y="561423"/>
            <a:ext cx="10302240" cy="988695"/>
          </a:xfrm>
        </p:spPr>
        <p:txBody>
          <a:bodyPr/>
          <a:lstStyle/>
          <a:p>
            <a:r>
              <a:rPr lang="en-US" dirty="0"/>
              <a:t>Data Wrangling</a:t>
            </a:r>
          </a:p>
        </p:txBody>
      </p:sp>
      <p:pic>
        <p:nvPicPr>
          <p:cNvPr id="12" name="Picture Placeholder 11" descr="A cartoon of a cowboy riding a horse&#10;&#10;Description automatically generated">
            <a:extLst>
              <a:ext uri="{FF2B5EF4-FFF2-40B4-BE49-F238E27FC236}">
                <a16:creationId xmlns:a16="http://schemas.microsoft.com/office/drawing/2014/main" id="{2849BD1D-2765-FF5C-837F-11C8E3F71E74}"/>
              </a:ext>
            </a:extLst>
          </p:cNvPr>
          <p:cNvPicPr>
            <a:picLocks noGrp="1" noChangeAspect="1"/>
          </p:cNvPicPr>
          <p:nvPr>
            <p:ph type="pic" sz="quarter" idx="13"/>
          </p:nvPr>
        </p:nvPicPr>
        <p:blipFill>
          <a:blip r:embed="rId2"/>
          <a:srcRect/>
          <a:stretch>
            <a:fillRect/>
          </a:stretch>
        </p:blipFill>
        <p:spPr>
          <a:xfrm>
            <a:off x="10597967" y="5348377"/>
            <a:ext cx="1331336" cy="1331339"/>
          </a:xfrm>
        </p:spPr>
      </p:pic>
      <p:pic>
        <p:nvPicPr>
          <p:cNvPr id="14" name="Picture 13" descr="A screenshot of a computer">
            <a:extLst>
              <a:ext uri="{FF2B5EF4-FFF2-40B4-BE49-F238E27FC236}">
                <a16:creationId xmlns:a16="http://schemas.microsoft.com/office/drawing/2014/main" id="{ADD6D8A5-AA97-1FC7-8FF5-15AFF48CC3F3}"/>
              </a:ext>
            </a:extLst>
          </p:cNvPr>
          <p:cNvPicPr>
            <a:picLocks noChangeAspect="1"/>
          </p:cNvPicPr>
          <p:nvPr/>
        </p:nvPicPr>
        <p:blipFill>
          <a:blip r:embed="rId3"/>
          <a:srcRect b="11617"/>
          <a:stretch/>
        </p:blipFill>
        <p:spPr>
          <a:xfrm>
            <a:off x="1343534" y="1628775"/>
            <a:ext cx="5919897" cy="2876082"/>
          </a:xfrm>
          <a:prstGeom prst="rect">
            <a:avLst/>
          </a:prstGeom>
        </p:spPr>
      </p:pic>
      <p:pic>
        <p:nvPicPr>
          <p:cNvPr id="16" name="Picture 15" descr="A screenshot of a computer">
            <a:extLst>
              <a:ext uri="{FF2B5EF4-FFF2-40B4-BE49-F238E27FC236}">
                <a16:creationId xmlns:a16="http://schemas.microsoft.com/office/drawing/2014/main" id="{BFE95D25-5298-98C3-D3ED-B695D9C1D19A}"/>
              </a:ext>
            </a:extLst>
          </p:cNvPr>
          <p:cNvPicPr>
            <a:picLocks noChangeAspect="1"/>
          </p:cNvPicPr>
          <p:nvPr/>
        </p:nvPicPr>
        <p:blipFill>
          <a:blip r:embed="rId4"/>
          <a:stretch>
            <a:fillRect/>
          </a:stretch>
        </p:blipFill>
        <p:spPr>
          <a:xfrm>
            <a:off x="1343534" y="4603600"/>
            <a:ext cx="8116719" cy="2159331"/>
          </a:xfrm>
          <a:prstGeom prst="rect">
            <a:avLst/>
          </a:prstGeom>
        </p:spPr>
      </p:pic>
    </p:spTree>
    <p:extLst>
      <p:ext uri="{BB962C8B-B14F-4D97-AF65-F5344CB8AC3E}">
        <p14:creationId xmlns:p14="http://schemas.microsoft.com/office/powerpoint/2010/main" val="171876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E143-9C66-5944-8DC0-2E64236BF360}"/>
              </a:ext>
            </a:extLst>
          </p:cNvPr>
          <p:cNvSpPr>
            <a:spLocks noGrp="1"/>
          </p:cNvSpPr>
          <p:nvPr>
            <p:ph type="title"/>
          </p:nvPr>
        </p:nvSpPr>
        <p:spPr>
          <a:xfrm>
            <a:off x="1280160" y="351507"/>
            <a:ext cx="9719800" cy="1280160"/>
          </a:xfrm>
        </p:spPr>
        <p:txBody>
          <a:bodyPr/>
          <a:lstStyle/>
          <a:p>
            <a:r>
              <a:rPr lang="en-US" dirty="0"/>
              <a:t>Data Distribution &amp; Data Binning</a:t>
            </a:r>
          </a:p>
        </p:txBody>
      </p:sp>
      <p:pic>
        <p:nvPicPr>
          <p:cNvPr id="6" name="Content Placeholder 5" descr="A diagram of a scatter plot&#10;&#10;Description automatically generated">
            <a:extLst>
              <a:ext uri="{FF2B5EF4-FFF2-40B4-BE49-F238E27FC236}">
                <a16:creationId xmlns:a16="http://schemas.microsoft.com/office/drawing/2014/main" id="{99A24ED9-3517-D847-92DA-6AD8C7C04014}"/>
              </a:ext>
            </a:extLst>
          </p:cNvPr>
          <p:cNvPicPr>
            <a:picLocks noGrp="1" noChangeAspect="1"/>
          </p:cNvPicPr>
          <p:nvPr>
            <p:ph sz="half" idx="2"/>
          </p:nvPr>
        </p:nvPicPr>
        <p:blipFill>
          <a:blip r:embed="rId2"/>
          <a:stretch>
            <a:fillRect/>
          </a:stretch>
        </p:blipFill>
        <p:spPr>
          <a:xfrm>
            <a:off x="945894" y="2415525"/>
            <a:ext cx="5513900" cy="3863688"/>
          </a:xfrm>
        </p:spPr>
      </p:pic>
      <p:pic>
        <p:nvPicPr>
          <p:cNvPr id="8" name="Content Placeholder 7" descr="A graph of a map of spotty popularity&#10;&#10;Description automatically generated with medium confidence">
            <a:extLst>
              <a:ext uri="{FF2B5EF4-FFF2-40B4-BE49-F238E27FC236}">
                <a16:creationId xmlns:a16="http://schemas.microsoft.com/office/drawing/2014/main" id="{79C4B3FD-1754-866B-65EB-1F5ED4C1BD4E}"/>
              </a:ext>
            </a:extLst>
          </p:cNvPr>
          <p:cNvPicPr>
            <a:picLocks noGrp="1" noChangeAspect="1"/>
          </p:cNvPicPr>
          <p:nvPr>
            <p:ph sz="quarter" idx="4"/>
          </p:nvPr>
        </p:nvPicPr>
        <p:blipFill>
          <a:blip r:embed="rId3"/>
          <a:stretch>
            <a:fillRect/>
          </a:stretch>
        </p:blipFill>
        <p:spPr>
          <a:xfrm>
            <a:off x="6641536" y="2048472"/>
            <a:ext cx="5009690" cy="4597794"/>
          </a:xfrm>
        </p:spPr>
      </p:pic>
    </p:spTree>
    <p:extLst>
      <p:ext uri="{BB962C8B-B14F-4D97-AF65-F5344CB8AC3E}">
        <p14:creationId xmlns:p14="http://schemas.microsoft.com/office/powerpoint/2010/main" val="86668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AFB6-275C-FC14-8072-55EE13D75100}"/>
              </a:ext>
            </a:extLst>
          </p:cNvPr>
          <p:cNvSpPr>
            <a:spLocks noGrp="1"/>
          </p:cNvSpPr>
          <p:nvPr>
            <p:ph type="title"/>
          </p:nvPr>
        </p:nvSpPr>
        <p:spPr>
          <a:xfrm>
            <a:off x="1280159" y="685800"/>
            <a:ext cx="9547785" cy="1280160"/>
          </a:xfrm>
        </p:spPr>
        <p:txBody>
          <a:bodyPr/>
          <a:lstStyle/>
          <a:p>
            <a:r>
              <a:rPr lang="en-US" dirty="0"/>
              <a:t>Top artist and popularity score</a:t>
            </a:r>
          </a:p>
        </p:txBody>
      </p:sp>
      <p:pic>
        <p:nvPicPr>
          <p:cNvPr id="6" name="Content Placeholder 5" descr="A chart of music charts&#10;&#10;Description automatically generated with medium confidence">
            <a:extLst>
              <a:ext uri="{FF2B5EF4-FFF2-40B4-BE49-F238E27FC236}">
                <a16:creationId xmlns:a16="http://schemas.microsoft.com/office/drawing/2014/main" id="{0C712B23-ED10-2669-C7C1-C3C1BEA8ED3F}"/>
              </a:ext>
            </a:extLst>
          </p:cNvPr>
          <p:cNvPicPr>
            <a:picLocks noGrp="1" noChangeAspect="1"/>
          </p:cNvPicPr>
          <p:nvPr>
            <p:ph sz="half" idx="2"/>
          </p:nvPr>
        </p:nvPicPr>
        <p:blipFill>
          <a:blip r:embed="rId2"/>
          <a:stretch>
            <a:fillRect/>
          </a:stretch>
        </p:blipFill>
        <p:spPr>
          <a:xfrm>
            <a:off x="995881" y="2732153"/>
            <a:ext cx="5130282" cy="3061186"/>
          </a:xfrm>
        </p:spPr>
      </p:pic>
      <p:pic>
        <p:nvPicPr>
          <p:cNvPr id="8" name="Content Placeholder 7" descr="A chart of music trends">
            <a:extLst>
              <a:ext uri="{FF2B5EF4-FFF2-40B4-BE49-F238E27FC236}">
                <a16:creationId xmlns:a16="http://schemas.microsoft.com/office/drawing/2014/main" id="{E29C73CC-10D9-1F36-6E99-E1ED912D4812}"/>
              </a:ext>
            </a:extLst>
          </p:cNvPr>
          <p:cNvPicPr>
            <a:picLocks noGrp="1" noChangeAspect="1"/>
          </p:cNvPicPr>
          <p:nvPr>
            <p:ph sz="quarter" idx="4"/>
          </p:nvPr>
        </p:nvPicPr>
        <p:blipFill>
          <a:blip r:embed="rId3"/>
          <a:stretch>
            <a:fillRect/>
          </a:stretch>
        </p:blipFill>
        <p:spPr>
          <a:xfrm>
            <a:off x="6338535" y="2732153"/>
            <a:ext cx="5231165" cy="3009231"/>
          </a:xfrm>
        </p:spPr>
      </p:pic>
    </p:spTree>
    <p:extLst>
      <p:ext uri="{BB962C8B-B14F-4D97-AF65-F5344CB8AC3E}">
        <p14:creationId xmlns:p14="http://schemas.microsoft.com/office/powerpoint/2010/main" val="43340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FBD1FB-D977-8E68-7FDC-581038636989}"/>
              </a:ext>
            </a:extLst>
          </p:cNvPr>
          <p:cNvSpPr>
            <a:spLocks noGrp="1"/>
          </p:cNvSpPr>
          <p:nvPr>
            <p:ph type="title"/>
          </p:nvPr>
        </p:nvSpPr>
        <p:spPr/>
        <p:txBody>
          <a:bodyPr/>
          <a:lstStyle/>
          <a:p>
            <a:r>
              <a:rPr lang="en-US" dirty="0"/>
              <a:t>Most common words that appeared in each article</a:t>
            </a:r>
          </a:p>
        </p:txBody>
      </p:sp>
      <p:sp>
        <p:nvSpPr>
          <p:cNvPr id="7" name="Content Placeholder 6">
            <a:extLst>
              <a:ext uri="{FF2B5EF4-FFF2-40B4-BE49-F238E27FC236}">
                <a16:creationId xmlns:a16="http://schemas.microsoft.com/office/drawing/2014/main" id="{8B33331B-FEAF-32EB-A909-2EC1DEF44FA6}"/>
              </a:ext>
            </a:extLst>
          </p:cNvPr>
          <p:cNvSpPr>
            <a:spLocks noGrp="1"/>
          </p:cNvSpPr>
          <p:nvPr>
            <p:ph sz="quarter" idx="13"/>
          </p:nvPr>
        </p:nvSpPr>
        <p:spPr>
          <a:xfrm>
            <a:off x="1280160" y="552262"/>
            <a:ext cx="4663440" cy="3259248"/>
          </a:xfrm>
        </p:spPr>
        <p:txBody>
          <a:bodyPr/>
          <a:lstStyle/>
          <a:p>
            <a:r>
              <a:rPr lang="en-US" dirty="0"/>
              <a:t>Most common words in the “Drake takes legal action over Kendrick Lamar’s Not Like Us” article:</a:t>
            </a:r>
          </a:p>
          <a:p>
            <a:pPr marL="285750" indent="-285750">
              <a:buFont typeface="Arial" panose="020B0604020202020204" pitchFamily="34" charset="0"/>
              <a:buChar char="•"/>
            </a:pPr>
            <a:r>
              <a:rPr lang="en-US" dirty="0"/>
              <a:t>drake: 12</a:t>
            </a:r>
          </a:p>
          <a:p>
            <a:pPr marL="285750" indent="-285750">
              <a:buFont typeface="Arial" panose="020B0604020202020204" pitchFamily="34" charset="0"/>
              <a:buChar char="•"/>
            </a:pPr>
            <a:r>
              <a:rPr lang="en-US" dirty="0"/>
              <a:t>universal: 9</a:t>
            </a:r>
          </a:p>
          <a:p>
            <a:pPr marL="285750" indent="-285750">
              <a:buFont typeface="Arial" panose="020B0604020202020204" pitchFamily="34" charset="0"/>
              <a:buChar char="•"/>
            </a:pPr>
            <a:r>
              <a:rPr lang="en-US" dirty="0" err="1"/>
              <a:t>lamar</a:t>
            </a:r>
            <a:r>
              <a:rPr lang="en-US" dirty="0"/>
              <a:t>: 6</a:t>
            </a:r>
          </a:p>
          <a:p>
            <a:pPr marL="285750" indent="-285750">
              <a:buFont typeface="Arial" panose="020B0604020202020204" pitchFamily="34" charset="0"/>
              <a:buChar char="•"/>
            </a:pPr>
            <a:r>
              <a:rPr lang="en-US" dirty="0"/>
              <a:t>legal: 5</a:t>
            </a:r>
          </a:p>
          <a:p>
            <a:pPr marL="285750" indent="-285750">
              <a:buFont typeface="Arial" panose="020B0604020202020204" pitchFamily="34" charset="0"/>
              <a:buChar char="•"/>
            </a:pPr>
            <a:r>
              <a:rPr lang="en-US" dirty="0"/>
              <a:t>music: 5</a:t>
            </a:r>
          </a:p>
        </p:txBody>
      </p:sp>
      <p:sp>
        <p:nvSpPr>
          <p:cNvPr id="6" name="Content Placeholder 5">
            <a:extLst>
              <a:ext uri="{FF2B5EF4-FFF2-40B4-BE49-F238E27FC236}">
                <a16:creationId xmlns:a16="http://schemas.microsoft.com/office/drawing/2014/main" id="{533CFF8D-B788-7D11-58DA-A4672A05B1FA}"/>
              </a:ext>
            </a:extLst>
          </p:cNvPr>
          <p:cNvSpPr>
            <a:spLocks noGrp="1"/>
          </p:cNvSpPr>
          <p:nvPr>
            <p:ph sz="quarter" idx="4"/>
          </p:nvPr>
        </p:nvSpPr>
        <p:spPr>
          <a:xfrm>
            <a:off x="1280160" y="3811509"/>
            <a:ext cx="4663440" cy="2962917"/>
          </a:xfrm>
        </p:spPr>
        <p:txBody>
          <a:bodyPr/>
          <a:lstStyle/>
          <a:p>
            <a:pPr marL="0" indent="0">
              <a:buNone/>
            </a:pPr>
            <a:r>
              <a:rPr lang="en-US" dirty="0"/>
              <a:t>Most common words in the “Spotify Wrapped 2024: Backlash, Controversy And Memes” article:</a:t>
            </a:r>
          </a:p>
          <a:p>
            <a:r>
              <a:rPr lang="en-US" dirty="0" err="1"/>
              <a:t>spotify</a:t>
            </a:r>
            <a:r>
              <a:rPr lang="en-US" dirty="0"/>
              <a:t>: 18</a:t>
            </a:r>
          </a:p>
          <a:p>
            <a:r>
              <a:rPr lang="en-US" dirty="0"/>
              <a:t>wrapped: 12</a:t>
            </a:r>
          </a:p>
          <a:p>
            <a:r>
              <a:rPr lang="en-US" dirty="0"/>
              <a:t>listeners: 10</a:t>
            </a:r>
          </a:p>
          <a:p>
            <a:r>
              <a:rPr lang="en-US" dirty="0"/>
              <a:t>year: 7</a:t>
            </a:r>
          </a:p>
          <a:p>
            <a:r>
              <a:rPr lang="en-US" dirty="0"/>
              <a:t>ai: 6</a:t>
            </a:r>
          </a:p>
        </p:txBody>
      </p:sp>
    </p:spTree>
    <p:extLst>
      <p:ext uri="{BB962C8B-B14F-4D97-AF65-F5344CB8AC3E}">
        <p14:creationId xmlns:p14="http://schemas.microsoft.com/office/powerpoint/2010/main" val="384349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0A7E-7D57-0F07-2946-7825A0E91F25}"/>
              </a:ext>
            </a:extLst>
          </p:cNvPr>
          <p:cNvSpPr>
            <a:spLocks noGrp="1"/>
          </p:cNvSpPr>
          <p:nvPr>
            <p:ph type="title"/>
          </p:nvPr>
        </p:nvSpPr>
        <p:spPr>
          <a:xfrm>
            <a:off x="1280160" y="685800"/>
            <a:ext cx="9137012" cy="710628"/>
          </a:xfrm>
        </p:spPr>
        <p:txBody>
          <a:bodyPr/>
          <a:lstStyle/>
          <a:p>
            <a:r>
              <a:rPr lang="en-US" dirty="0"/>
              <a:t>Sentiment of each article</a:t>
            </a:r>
          </a:p>
        </p:txBody>
      </p:sp>
      <p:pic>
        <p:nvPicPr>
          <p:cNvPr id="6" name="Content Placeholder 5" descr="A pie chart with different colored circles&#10;&#10;Description automatically generated">
            <a:extLst>
              <a:ext uri="{FF2B5EF4-FFF2-40B4-BE49-F238E27FC236}">
                <a16:creationId xmlns:a16="http://schemas.microsoft.com/office/drawing/2014/main" id="{1A0914F2-B8CA-A05B-4C6E-2FFB53BC68E9}"/>
              </a:ext>
            </a:extLst>
          </p:cNvPr>
          <p:cNvPicPr>
            <a:picLocks noGrp="1" noChangeAspect="1"/>
          </p:cNvPicPr>
          <p:nvPr>
            <p:ph sz="half" idx="2"/>
          </p:nvPr>
        </p:nvPicPr>
        <p:blipFill>
          <a:blip r:embed="rId2"/>
          <a:stretch>
            <a:fillRect/>
          </a:stretch>
        </p:blipFill>
        <p:spPr>
          <a:xfrm>
            <a:off x="934498" y="1400919"/>
            <a:ext cx="4666332" cy="4966544"/>
          </a:xfrm>
        </p:spPr>
      </p:pic>
      <p:pic>
        <p:nvPicPr>
          <p:cNvPr id="8" name="Content Placeholder 7" descr="A pie chart with different colored circles&#10;&#10;Description automatically generated">
            <a:extLst>
              <a:ext uri="{FF2B5EF4-FFF2-40B4-BE49-F238E27FC236}">
                <a16:creationId xmlns:a16="http://schemas.microsoft.com/office/drawing/2014/main" id="{3EF0553F-64AE-034E-35E9-584456E14052}"/>
              </a:ext>
            </a:extLst>
          </p:cNvPr>
          <p:cNvPicPr>
            <a:picLocks noGrp="1" noChangeAspect="1"/>
          </p:cNvPicPr>
          <p:nvPr>
            <p:ph sz="quarter" idx="4"/>
          </p:nvPr>
        </p:nvPicPr>
        <p:blipFill>
          <a:blip r:embed="rId3"/>
          <a:stretch>
            <a:fillRect/>
          </a:stretch>
        </p:blipFill>
        <p:spPr>
          <a:xfrm>
            <a:off x="6219930" y="1396428"/>
            <a:ext cx="4929781" cy="4971035"/>
          </a:xfrm>
        </p:spPr>
      </p:pic>
    </p:spTree>
    <p:extLst>
      <p:ext uri="{BB962C8B-B14F-4D97-AF65-F5344CB8AC3E}">
        <p14:creationId xmlns:p14="http://schemas.microsoft.com/office/powerpoint/2010/main" val="379753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0F7F-2660-0A8A-E748-7B365A2D9DC4}"/>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67C4A908-F90D-CC6F-4FEC-26C651FDBFD2}"/>
              </a:ext>
            </a:extLst>
          </p:cNvPr>
          <p:cNvSpPr>
            <a:spLocks noGrp="1"/>
          </p:cNvSpPr>
          <p:nvPr>
            <p:ph sz="quarter" idx="15"/>
          </p:nvPr>
        </p:nvSpPr>
        <p:spPr>
          <a:xfrm>
            <a:off x="970385" y="167951"/>
            <a:ext cx="5355770" cy="3666931"/>
          </a:xfrm>
        </p:spPr>
        <p:txBody>
          <a:bodyPr/>
          <a:lstStyle/>
          <a:p>
            <a:pPr marL="0" indent="0">
              <a:buNone/>
            </a:pPr>
            <a:r>
              <a:rPr lang="en-US" sz="2000" dirty="0"/>
              <a:t>In conclusion it is evident most streamed song count density is denser around the popularity rating data point of 80 meaning the more views your streams it has the more likely it is to be more popular, but more streams does not contribute to a better track score.</a:t>
            </a:r>
          </a:p>
          <a:p>
            <a:pPr marL="0" indent="0">
              <a:buNone/>
            </a:pPr>
            <a:r>
              <a:rPr lang="en-US" sz="2000" dirty="0"/>
              <a:t>While Drake had more songs that made it into the dataset to be conferred as a most streamed, Kendrick’s songs within the same dataset achieved a higher popularity rating which equated to a vastly higher streams.</a:t>
            </a:r>
          </a:p>
        </p:txBody>
      </p:sp>
      <p:sp>
        <p:nvSpPr>
          <p:cNvPr id="6" name="Content Placeholder 5">
            <a:extLst>
              <a:ext uri="{FF2B5EF4-FFF2-40B4-BE49-F238E27FC236}">
                <a16:creationId xmlns:a16="http://schemas.microsoft.com/office/drawing/2014/main" id="{72419ED0-6D65-F353-B8C3-3D9EBCD836F2}"/>
              </a:ext>
            </a:extLst>
          </p:cNvPr>
          <p:cNvSpPr>
            <a:spLocks noGrp="1"/>
          </p:cNvSpPr>
          <p:nvPr>
            <p:ph sz="quarter" idx="4"/>
          </p:nvPr>
        </p:nvSpPr>
        <p:spPr>
          <a:xfrm>
            <a:off x="970385" y="3834882"/>
            <a:ext cx="5355770" cy="3023118"/>
          </a:xfrm>
        </p:spPr>
        <p:txBody>
          <a:bodyPr/>
          <a:lstStyle/>
          <a:p>
            <a:pPr marL="0" indent="0">
              <a:buNone/>
            </a:pPr>
            <a:r>
              <a:rPr lang="en-US" sz="2000" dirty="0"/>
              <a:t>Issues experienced during analysis:</a:t>
            </a:r>
          </a:p>
          <a:p>
            <a:r>
              <a:rPr lang="en-US" sz="2000" dirty="0"/>
              <a:t>Transformation of the data due to foreign characters and symbols present within artist, track and album names.</a:t>
            </a:r>
          </a:p>
          <a:p>
            <a:r>
              <a:rPr lang="en-US" sz="2000" dirty="0"/>
              <a:t>Remaining without bias in producing figures.</a:t>
            </a:r>
          </a:p>
          <a:p>
            <a:r>
              <a:rPr lang="en-US" sz="2000" dirty="0"/>
              <a:t>Ensuring all web article elements were properly scrapped and cleaned in ETL process.</a:t>
            </a:r>
          </a:p>
        </p:txBody>
      </p:sp>
    </p:spTree>
    <p:extLst>
      <p:ext uri="{BB962C8B-B14F-4D97-AF65-F5344CB8AC3E}">
        <p14:creationId xmlns:p14="http://schemas.microsoft.com/office/powerpoint/2010/main" val="563954234"/>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193</TotalTime>
  <Words>413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Univers</vt:lpstr>
      <vt:lpstr>GradientVTI</vt:lpstr>
      <vt:lpstr>Spotify Most Streamed Songs in 2024 Analysis</vt:lpstr>
      <vt:lpstr>Why Spotify?</vt:lpstr>
      <vt:lpstr>DATA sources</vt:lpstr>
      <vt:lpstr>Data Wrangling</vt:lpstr>
      <vt:lpstr>Data Distribution &amp; Data Binning</vt:lpstr>
      <vt:lpstr>Top artist and popularity score</vt:lpstr>
      <vt:lpstr>Most common words that appeared in each article</vt:lpstr>
      <vt:lpstr>Sentiment of each article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Buddington, Daniel Lee - buddindl</dc:creator>
  <cp:lastModifiedBy>Buddington, Daniel Lee - buddindl</cp:lastModifiedBy>
  <cp:revision>7</cp:revision>
  <dcterms:created xsi:type="dcterms:W3CDTF">2024-12-10T12:56:25Z</dcterms:created>
  <dcterms:modified xsi:type="dcterms:W3CDTF">2024-12-10T17:18:52Z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