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80" r:id="rId3"/>
    <p:sldId id="281" r:id="rId4"/>
    <p:sldId id="282" r:id="rId5"/>
    <p:sldId id="283" r:id="rId6"/>
    <p:sldId id="284" r:id="rId7"/>
    <p:sldId id="290" r:id="rId8"/>
    <p:sldId id="285" r:id="rId9"/>
    <p:sldId id="286" r:id="rId10"/>
    <p:sldId id="287" r:id="rId11"/>
    <p:sldId id="288" r:id="rId12"/>
    <p:sldId id="289" r:id="rId13"/>
    <p:sldId id="291" r:id="rId14"/>
    <p:sldId id="292" r:id="rId15"/>
    <p:sldId id="293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4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92BAD-F293-4C30-BA0C-662D591BDFAA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35DB1-3044-48AD-920C-1C0E99248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84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135F4860-AC30-40BA-BBCA-1806DF3AF6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262568D-BE4C-4F5E-83DC-CC0310EE9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849C8FB0-99BA-4E79-967B-0D9AE87F4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670A5C2-41C6-431C-B374-B635E082F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32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849C8FB0-99BA-4E79-967B-0D9AE87F4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670A5C2-41C6-431C-B374-B635E082F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98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849C8FB0-99BA-4E79-967B-0D9AE87F4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670A5C2-41C6-431C-B374-B635E082F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323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849C8FB0-99BA-4E79-967B-0D9AE87F4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670A5C2-41C6-431C-B374-B635E082F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516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849C8FB0-99BA-4E79-967B-0D9AE87F4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670A5C2-41C6-431C-B374-B635E082F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542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849C8FB0-99BA-4E79-967B-0D9AE87F4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670A5C2-41C6-431C-B374-B635E082F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085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849C8FB0-99BA-4E79-967B-0D9AE87F4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670A5C2-41C6-431C-B374-B635E082F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71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849C8FB0-99BA-4E79-967B-0D9AE87F4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670A5C2-41C6-431C-B374-B635E082F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849C8FB0-99BA-4E79-967B-0D9AE87F4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670A5C2-41C6-431C-B374-B635E082F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00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849C8FB0-99BA-4E79-967B-0D9AE87F4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670A5C2-41C6-431C-B374-B635E082F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68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849C8FB0-99BA-4E79-967B-0D9AE87F4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670A5C2-41C6-431C-B374-B635E082F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35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849C8FB0-99BA-4E79-967B-0D9AE87F4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670A5C2-41C6-431C-B374-B635E082F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55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849C8FB0-99BA-4E79-967B-0D9AE87F4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670A5C2-41C6-431C-B374-B635E082F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318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849C8FB0-99BA-4E79-967B-0D9AE87F4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670A5C2-41C6-431C-B374-B635E082F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568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849C8FB0-99BA-4E79-967B-0D9AE87F4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670A5C2-41C6-431C-B374-B635E082F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35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A3E4A8-86B3-480F-B41B-E2D4D84FDC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1825F7-0245-44E5-A521-62489F83D72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B502FF-BE68-4529-8446-A29BA63CFC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97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5C36B4-677F-4616-A93C-E8D2B743B8C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26E122-29AF-4FB2-94B9-C3A875C193B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667CB-F8F6-4407-81E0-F576C748FB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785" y="365126"/>
            <a:ext cx="2626783" cy="5808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681384" cy="5808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EF10E-07BC-47F7-A83D-39DC09E317F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4936D-5EDF-4CB7-88C6-EE6C66246FE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29A747-3E13-46C3-B914-7B1B2C5DD4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75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7974F2-C95F-4734-9958-C27F2961432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675C6-8504-4712-9584-28244BB5A9C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AE6767-45DD-47F2-BF50-16484D7770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62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027708-2790-41F7-8C34-B43A511C3D3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CB965-107F-4474-8316-0BEA2954EEB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120A95-BBB4-4475-8468-078DB8FC98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1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54084" cy="4348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825626"/>
            <a:ext cx="5154083" cy="4348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529ACD-ADBA-4559-8578-B413D7AA9EF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1E878E9-4B95-4203-8E6B-F06468C810B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A608A-26B0-4415-91D5-6F2401B1F4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62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8FDAB0A-DA48-41C1-9310-8C07E5DEB4C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F553236-9EC7-4979-AF3F-731C33828DE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C5A19-BB63-4C56-9DA7-FA797897DF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30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0B18382-D1C6-43DA-942B-E1CF278D5A5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E74BBE-53D9-4E0C-AFE5-AB1326AE4F0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99E8C-A6BB-4A47-9D0B-FB11DAF26E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9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69BF702-9439-449E-89E8-1072FF4D63D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A84C75-66C0-4FE9-9242-2A28296DBA2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49B9F6-5246-4F98-B9F5-46A85FCA81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02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8FDA6D-F74F-42C9-B51B-AF8DF39869E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60D81DA-D72D-464F-95FB-A520EA6111C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5AEBBF-A38D-4E6A-9155-389D4CA5A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36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F697A71-29AA-4552-9D04-502667F4FDC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C374FF0-2B0D-4850-B695-E09D1A867FE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E996E-C8DD-48F4-8F2C-BC5A5B606D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28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1512B84E-BCF6-4A9D-90A8-3CD309808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1" y="365125"/>
            <a:ext cx="10511367" cy="13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9BC7A95-0F31-49E0-9801-8054C1A97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1825626"/>
            <a:ext cx="10511367" cy="434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2786F76-D05F-451A-955B-97DCFFFFE18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838201" y="6356350"/>
            <a:ext cx="2738967" cy="361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98989"/>
                </a:solidFill>
                <a:latin typeface="PT Sans" charset="0"/>
                <a:cs typeface="PT Sa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34CE986-7D36-4133-88AF-39AB50DDD27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610601" y="6356350"/>
            <a:ext cx="2738967" cy="361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98989"/>
                </a:solidFill>
                <a:latin typeface="PT Sans" panose="020B0503020203020204" pitchFamily="34" charset="0"/>
              </a:defRPr>
            </a:lvl1pPr>
          </a:lstStyle>
          <a:p>
            <a:fld id="{5DCDB441-349E-480B-989F-BF688FE35E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99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5pPr>
      <a:lvl6pPr marL="25146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6pPr>
      <a:lvl7pPr marL="29718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7pPr>
      <a:lvl8pPr marL="34290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8pPr>
      <a:lvl9pPr marL="3886200" indent="-228600"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cs typeface="Noto Sans CJK SC" charset="0"/>
        </a:defRPr>
      </a:lvl9pPr>
    </p:titleStyle>
    <p:bodyStyle>
      <a:lvl1pPr marL="342900" indent="-342900" algn="l" defTabSz="4572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45BF1971-4AA8-4F54-AB56-695ED89AB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905001"/>
            <a:ext cx="5707063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ro-RO" altLang="en-US" sz="1600">
              <a:solidFill>
                <a:srgbClr val="404040"/>
              </a:solidFill>
              <a:latin typeface="PT Sans" panose="020B0503020203020204" pitchFamily="34" charset="0"/>
            </a:endParaRP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34680576-AD98-4DBB-8D0A-767D6237E3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1" y="1736725"/>
            <a:ext cx="7883525" cy="1295400"/>
          </a:xfrm>
        </p:spPr>
        <p:txBody>
          <a:bodyPr/>
          <a:lstStyle/>
          <a:p>
            <a:pPr algn="ctr"/>
            <a:r>
              <a:rPr lang="en-US" altLang="ro-RO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de date de </a:t>
            </a:r>
            <a:r>
              <a:rPr lang="en-US" altLang="ro-RO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analiză</a:t>
            </a:r>
            <a:r>
              <a:rPr lang="en-US" altLang="ro-RO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altLang="ro-RO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o-RO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predicție</a:t>
            </a:r>
            <a:r>
              <a:rPr lang="en-US" altLang="ro-RO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altLang="ro-RO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coeficienților de nutriție </a:t>
            </a:r>
            <a:endParaRPr lang="en-US" altLang="ro-RO" sz="3600" b="1" dirty="0">
              <a:solidFill>
                <a:srgbClr val="005A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Content Placeholder 2">
            <a:extLst>
              <a:ext uri="{FF2B5EF4-FFF2-40B4-BE49-F238E27FC236}">
                <a16:creationId xmlns:a16="http://schemas.microsoft.com/office/drawing/2014/main" id="{09B27849-6515-4FCE-92B0-8149D0260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5105400"/>
            <a:ext cx="75152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defTabSz="457200" eaLnBrk="0" fontAlgn="base" hangingPunct="0">
              <a:spcAft>
                <a:spcPct val="0"/>
              </a:spcAft>
            </a:pPr>
            <a:r>
              <a:rPr lang="en-US" alt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</a:t>
            </a:r>
            <a:r>
              <a:rPr lang="ro-MD" alt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Caracaci Dan</a:t>
            </a:r>
            <a:endParaRPr lang="en-US" altLang="ro-RO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 eaLnBrk="0" fontAlgn="base" hangingPunct="0">
              <a:spcAft>
                <a:spcPct val="0"/>
              </a:spcAft>
            </a:pPr>
            <a:r>
              <a:rPr lang="en-US" altLang="ro-RO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alt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IA-</a:t>
            </a:r>
            <a:r>
              <a:rPr lang="ro-RO" alt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o-RO" alt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defTabSz="457200" eaLnBrk="0" fontAlgn="base" hangingPunct="0">
              <a:spcAft>
                <a:spcPct val="0"/>
              </a:spcAft>
            </a:pPr>
            <a:r>
              <a:rPr lang="ro-RO" alt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Coordonator științific: </a:t>
            </a:r>
            <a:r>
              <a:rPr lang="en-US" alt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Viorel Munteanu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Заголовок 1">
            <a:extLst>
              <a:ext uri="{FF2B5EF4-FFF2-40B4-BE49-F238E27FC236}">
                <a16:creationId xmlns:a16="http://schemas.microsoft.com/office/drawing/2014/main" id="{CAD6A7B7-A7FF-419D-AAD9-D4D708B52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4685" y="316598"/>
            <a:ext cx="3491926" cy="1066800"/>
          </a:xfrm>
        </p:spPr>
        <p:txBody>
          <a:bodyPr/>
          <a:lstStyle/>
          <a:p>
            <a:pPr algn="ctr"/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exploratorie a datelor</a:t>
            </a:r>
            <a:endParaRPr lang="ro-RO" alt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96FB3-E855-45DB-9800-995D06BB7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9337" y="1632831"/>
            <a:ext cx="75533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47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Заголовок 1">
            <a:extLst>
              <a:ext uri="{FF2B5EF4-FFF2-40B4-BE49-F238E27FC236}">
                <a16:creationId xmlns:a16="http://schemas.microsoft.com/office/drawing/2014/main" id="{CAD6A7B7-A7FF-419D-AAD9-D4D708B52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4685" y="316598"/>
            <a:ext cx="3491926" cy="1066800"/>
          </a:xfrm>
        </p:spPr>
        <p:txBody>
          <a:bodyPr/>
          <a:lstStyle/>
          <a:p>
            <a:pPr algn="ctr"/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exploratorie a datelor</a:t>
            </a:r>
            <a:endParaRPr lang="ro-RO" alt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96FB3-E855-45DB-9800-995D06BB7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9337" y="1632831"/>
            <a:ext cx="75533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24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Заголовок 1">
            <a:extLst>
              <a:ext uri="{FF2B5EF4-FFF2-40B4-BE49-F238E27FC236}">
                <a16:creationId xmlns:a16="http://schemas.microsoft.com/office/drawing/2014/main" id="{CAD6A7B7-A7FF-419D-AAD9-D4D708B52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4685" y="316598"/>
            <a:ext cx="3491926" cy="1066800"/>
          </a:xfrm>
        </p:spPr>
        <p:txBody>
          <a:bodyPr/>
          <a:lstStyle/>
          <a:p>
            <a:pPr algn="ctr"/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exploratorie a datelor</a:t>
            </a:r>
            <a:endParaRPr lang="ro-RO" alt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96FB3-E855-45DB-9800-995D06BB7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9337" y="1632831"/>
            <a:ext cx="75533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865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Заголовок 1">
            <a:extLst>
              <a:ext uri="{FF2B5EF4-FFF2-40B4-BE49-F238E27FC236}">
                <a16:creationId xmlns:a16="http://schemas.microsoft.com/office/drawing/2014/main" id="{CAD6A7B7-A7FF-419D-AAD9-D4D708B52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4685" y="316598"/>
            <a:ext cx="3491926" cy="1066800"/>
          </a:xfrm>
        </p:spPr>
        <p:txBody>
          <a:bodyPr/>
          <a:lstStyle/>
          <a:p>
            <a:pPr algn="ctr"/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Crearea unui model</a:t>
            </a:r>
            <a:endParaRPr lang="ro-RO" alt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96FB3-E855-45DB-9800-995D06BB7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9335" y="4899983"/>
            <a:ext cx="7553325" cy="175167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6F17112-EEE7-4A2D-8155-28421CC79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4" y="1566203"/>
            <a:ext cx="11555409" cy="175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5pPr>
            <a:lvl6pPr marL="2514600" indent="-228600"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6pPr>
            <a:lvl7pPr marL="2971800" indent="-228600"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7pPr>
            <a:lvl8pPr marL="3429000" indent="-228600"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8pPr>
            <a:lvl9pPr marL="3886200" indent="-228600"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9pPr>
          </a:lstStyle>
          <a:p>
            <a:pPr algn="just"/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regresie liniară poate fi calculată în limbajul R cu ajutorul comenzii lm (linear model). Modelul a fost elaborat doar pe datele pentru țara </a:t>
            </a:r>
            <a:r>
              <a:rPr lang="ro-MD" altLang="ro-RO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Bangladeș</a:t>
            </a:r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pentru a spori eficiența.</a:t>
            </a:r>
            <a:endParaRPr lang="ro-RO" alt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80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Заголовок 1">
            <a:extLst>
              <a:ext uri="{FF2B5EF4-FFF2-40B4-BE49-F238E27FC236}">
                <a16:creationId xmlns:a16="http://schemas.microsoft.com/office/drawing/2014/main" id="{CAD6A7B7-A7FF-419D-AAD9-D4D708B52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4685" y="316598"/>
            <a:ext cx="3491926" cy="1066800"/>
          </a:xfrm>
        </p:spPr>
        <p:txBody>
          <a:bodyPr/>
          <a:lstStyle/>
          <a:p>
            <a:pPr algn="ctr"/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Selectarea modelelor</a:t>
            </a:r>
            <a:endParaRPr lang="ro-RO" alt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96FB3-E855-45DB-9800-995D06BB7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8541" y="4630061"/>
            <a:ext cx="6925399" cy="222793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6F17112-EEE7-4A2D-8155-28421CC79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4" y="1566203"/>
            <a:ext cx="11555409" cy="175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5pPr>
            <a:lvl6pPr marL="2514600" indent="-228600"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6pPr>
            <a:lvl7pPr marL="2971800" indent="-228600"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7pPr>
            <a:lvl8pPr marL="3429000" indent="-228600"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8pPr>
            <a:lvl9pPr marL="3886200" indent="-228600"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9pPr>
          </a:lstStyle>
          <a:p>
            <a:pPr algn="just"/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figura de mai jos putem observa compararea tuturor modelelor după scorul RSS, efectuată cu ajutorul funcției </a:t>
            </a:r>
            <a:r>
              <a:rPr lang="ro-MD" altLang="ro-RO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Cel mai bun rezultat este obținut de către primul model care </a:t>
            </a:r>
            <a:r>
              <a:rPr lang="ro-MD" altLang="ro-RO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revizuie</a:t>
            </a:r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relația dintre </a:t>
            </a:r>
            <a:r>
              <a:rPr lang="ro-MD" altLang="ro-RO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stuning</a:t>
            </a:r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ro-MD" altLang="ro-RO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underweight</a:t>
            </a:r>
            <a:endParaRPr lang="ro-RO" alt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81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Заголовок 1">
            <a:extLst>
              <a:ext uri="{FF2B5EF4-FFF2-40B4-BE49-F238E27FC236}">
                <a16:creationId xmlns:a16="http://schemas.microsoft.com/office/drawing/2014/main" id="{CAD6A7B7-A7FF-419D-AAD9-D4D708B52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4685" y="316598"/>
            <a:ext cx="3491926" cy="1066800"/>
          </a:xfrm>
        </p:spPr>
        <p:txBody>
          <a:bodyPr/>
          <a:lstStyle/>
          <a:p>
            <a:pPr algn="ctr"/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Performanța modelului</a:t>
            </a:r>
            <a:endParaRPr lang="ro-RO" alt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96FB3-E855-45DB-9800-995D06BB7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86" y="1844262"/>
            <a:ext cx="12052226" cy="146734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6F17112-EEE7-4A2D-8155-28421CC79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4" y="3772475"/>
            <a:ext cx="11555409" cy="175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5pPr>
            <a:lvl6pPr marL="2514600" indent="-228600"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6pPr>
            <a:lvl7pPr marL="2971800" indent="-228600"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7pPr>
            <a:lvl8pPr marL="3429000" indent="-228600"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8pPr>
            <a:lvl9pPr marL="3886200" indent="-228600"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9pPr>
          </a:lstStyle>
          <a:p>
            <a:pPr algn="just"/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Folosind funcția </a:t>
            </a:r>
            <a:r>
              <a:rPr lang="ro-MD" altLang="ro-RO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putem </a:t>
            </a:r>
            <a:r>
              <a:rPr lang="ro-MD" altLang="ro-RO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identifaca</a:t>
            </a:r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altLang="ro-RO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performața</a:t>
            </a:r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modelului în baza valori R pătrat, cu cât aceasta este mai aproape de 1 cu atât modelul este mai performant. În cazul dat valoarea R pătrat este de 0.9345 ce este aproape de ideal și înseamnă că modelul prezice cu o probabilitate de 93%.</a:t>
            </a:r>
            <a:endParaRPr lang="ro-RO" alt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07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Заголовок 1">
            <a:extLst>
              <a:ext uri="{FF2B5EF4-FFF2-40B4-BE49-F238E27FC236}">
                <a16:creationId xmlns:a16="http://schemas.microsoft.com/office/drawing/2014/main" id="{CAD6A7B7-A7FF-419D-AAD9-D4D708B52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4685" y="316598"/>
            <a:ext cx="3491926" cy="1066800"/>
          </a:xfrm>
        </p:spPr>
        <p:txBody>
          <a:bodyPr/>
          <a:lstStyle/>
          <a:p>
            <a:pPr algn="ctr"/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Performanța modelului</a:t>
            </a:r>
            <a:endParaRPr lang="ro-RO" alt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6F17112-EEE7-4A2D-8155-28421CC79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5" y="2802241"/>
            <a:ext cx="11555409" cy="2566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5pPr>
            <a:lvl6pPr marL="2514600" indent="-228600"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6pPr>
            <a:lvl7pPr marL="2971800" indent="-228600"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7pPr>
            <a:lvl8pPr marL="3429000" indent="-228600"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8pPr>
            <a:lvl9pPr marL="3886200" indent="-228600"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 Light" panose="020F0302020204030204" pitchFamily="34" charset="0"/>
                <a:cs typeface="Noto Sans CJK SC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analizat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set de date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referitor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ro-MD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malnutriția pe glob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utilizând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limbajul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diverse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pachete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precum ggplot2, </a:t>
            </a:r>
            <a:r>
              <a:rPr lang="ro-MD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MD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încărcat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set de date,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-am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explorat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variabilele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MD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</a:t>
            </a:r>
            <a:r>
              <a:rPr lang="ro-MD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tranformat</a:t>
            </a:r>
            <a:r>
              <a:rPr lang="ro-MD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în numerice va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riabilele</a:t>
            </a:r>
            <a:r>
              <a:rPr lang="ro-MD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necesare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efectuat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diverse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vizualizări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asemenea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construit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regresie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liniară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funcția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`.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ulterior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comparate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criteriul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RSS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afișate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final, am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vizualizat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performanța</a:t>
            </a:r>
            <a:r>
              <a:rPr lang="ro-MD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celui mai bun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ro-MD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 baza coeficientului R pătrat.</a:t>
            </a:r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095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7FFC0F73-EA41-46CF-9C3C-C257DF9F7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888" y="2336801"/>
            <a:ext cx="78867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defTabSz="457200" fontAlgn="base">
              <a:spcAft>
                <a:spcPct val="0"/>
              </a:spcAft>
              <a:buClrTx/>
            </a:pPr>
            <a:endParaRPr lang="ro-RO" altLang="en-US" sz="2000">
              <a:latin typeface="PT Sans" panose="020B0503020203020204" pitchFamily="34" charset="0"/>
            </a:endParaRPr>
          </a:p>
          <a:p>
            <a:pPr algn="just" defTabSz="457200" fontAlgn="base">
              <a:spcAft>
                <a:spcPct val="0"/>
              </a:spcAft>
              <a:buClrTx/>
            </a:pPr>
            <a:r>
              <a:rPr lang="ro-MD" altLang="en-US" sz="2000">
                <a:latin typeface="PT Sans" panose="020B0503020203020204" pitchFamily="34" charset="0"/>
              </a:rPr>
              <a:t>   </a:t>
            </a:r>
          </a:p>
        </p:txBody>
      </p:sp>
      <p:sp>
        <p:nvSpPr>
          <p:cNvPr id="5123" name="Заголовок 1">
            <a:extLst>
              <a:ext uri="{FF2B5EF4-FFF2-40B4-BE49-F238E27FC236}">
                <a16:creationId xmlns:a16="http://schemas.microsoft.com/office/drawing/2014/main" id="{CAD6A7B7-A7FF-419D-AAD9-D4D708B52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53400" y="304800"/>
            <a:ext cx="1752600" cy="1066800"/>
          </a:xfrm>
        </p:spPr>
        <p:txBody>
          <a:bodyPr/>
          <a:lstStyle/>
          <a:p>
            <a:pPr algn="ctr"/>
            <a:r>
              <a:rPr lang="en-US" altLang="ro-RO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ro-RO" alt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Content Placeholder 2">
            <a:extLst>
              <a:ext uri="{FF2B5EF4-FFF2-40B4-BE49-F238E27FC236}">
                <a16:creationId xmlns:a16="http://schemas.microsoft.com/office/drawing/2014/main" id="{03376FCC-A11B-4DA5-9ADF-EC82867EE9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0164" y="2063271"/>
            <a:ext cx="10542147" cy="3352800"/>
          </a:xfrm>
        </p:spPr>
        <p:txBody>
          <a:bodyPr/>
          <a:lstStyle/>
          <a:p>
            <a:pPr indent="627063" algn="just">
              <a:lnSpc>
                <a:spcPct val="150000"/>
              </a:lnSpc>
            </a:pPr>
            <a:r>
              <a:rPr lang="ro-MD" alt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tendințelor nutriționale în timp și impactului PIB-ului asupra acestora este importantă din mai multe motive, deoarece are implicații semnificative asupra sănătății și bunăstării populației, precum și asupra dezvoltării economice și sociale a unei țări. Această analiză este vitală pentru îmbunătățirea sănătății și calității vieții copiilor și pentru promovarea dezvoltării durabile. Această analiză poate ghida deciziile politice și resursele pentru a aborda problemele de nutriție și sănătate într-un mod eficient și sustenabil.</a:t>
            </a:r>
            <a:endParaRPr lang="ro-RO" alt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7FFC0F73-EA41-46CF-9C3C-C257DF9F7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888" y="2336801"/>
            <a:ext cx="78867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defTabSz="457200" fontAlgn="base">
              <a:spcAft>
                <a:spcPct val="0"/>
              </a:spcAft>
              <a:buClrTx/>
            </a:pPr>
            <a:endParaRPr lang="ro-RO" altLang="en-US" sz="2000">
              <a:latin typeface="PT Sans" panose="020B0503020203020204" pitchFamily="34" charset="0"/>
            </a:endParaRPr>
          </a:p>
          <a:p>
            <a:pPr algn="just" defTabSz="457200" fontAlgn="base">
              <a:spcAft>
                <a:spcPct val="0"/>
              </a:spcAft>
              <a:buClrTx/>
            </a:pPr>
            <a:r>
              <a:rPr lang="ro-MD" altLang="en-US" sz="2000">
                <a:latin typeface="PT Sans" panose="020B0503020203020204" pitchFamily="34" charset="0"/>
              </a:rPr>
              <a:t>   </a:t>
            </a:r>
          </a:p>
        </p:txBody>
      </p:sp>
      <p:sp>
        <p:nvSpPr>
          <p:cNvPr id="5123" name="Заголовок 1">
            <a:extLst>
              <a:ext uri="{FF2B5EF4-FFF2-40B4-BE49-F238E27FC236}">
                <a16:creationId xmlns:a16="http://schemas.microsoft.com/office/drawing/2014/main" id="{CAD6A7B7-A7FF-419D-AAD9-D4D708B52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53400" y="304800"/>
            <a:ext cx="1752600" cy="1066800"/>
          </a:xfrm>
        </p:spPr>
        <p:txBody>
          <a:bodyPr/>
          <a:lstStyle/>
          <a:p>
            <a:pPr algn="ctr"/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endParaRPr lang="ro-RO" alt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Content Placeholder 2">
            <a:extLst>
              <a:ext uri="{FF2B5EF4-FFF2-40B4-BE49-F238E27FC236}">
                <a16:creationId xmlns:a16="http://schemas.microsoft.com/office/drawing/2014/main" id="{03376FCC-A11B-4DA5-9ADF-EC82867EE9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5573" y="2128164"/>
            <a:ext cx="9291330" cy="3352800"/>
          </a:xfrm>
        </p:spPr>
        <p:txBody>
          <a:bodyPr/>
          <a:lstStyle/>
          <a:p>
            <a:pPr indent="627063" algn="just">
              <a:lnSpc>
                <a:spcPct val="150000"/>
              </a:lnSpc>
            </a:pPr>
            <a:r>
              <a:rPr lang="ro-MD" alt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Scopul acestui set da date este de a crea un model cu ajutorul căruia s-ar putea analiza și prezice coeficienții nutriționali, care sunt fundamentul dezvoltării sănătoase a unui stat.</a:t>
            </a:r>
            <a:endParaRPr lang="ro-RO" alt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198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7FFC0F73-EA41-46CF-9C3C-C257DF9F7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888" y="2336801"/>
            <a:ext cx="78867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defTabSz="457200" fontAlgn="base">
              <a:spcAft>
                <a:spcPct val="0"/>
              </a:spcAft>
              <a:buClrTx/>
            </a:pPr>
            <a:endParaRPr lang="ro-RO" altLang="en-US" sz="2000">
              <a:latin typeface="PT Sans" panose="020B0503020203020204" pitchFamily="34" charset="0"/>
            </a:endParaRPr>
          </a:p>
          <a:p>
            <a:pPr algn="just" defTabSz="457200" fontAlgn="base">
              <a:spcAft>
                <a:spcPct val="0"/>
              </a:spcAft>
              <a:buClrTx/>
            </a:pPr>
            <a:r>
              <a:rPr lang="ro-MD" altLang="en-US" sz="2000">
                <a:latin typeface="PT Sans" panose="020B0503020203020204" pitchFamily="34" charset="0"/>
              </a:rPr>
              <a:t>   </a:t>
            </a:r>
          </a:p>
        </p:txBody>
      </p:sp>
      <p:sp>
        <p:nvSpPr>
          <p:cNvPr id="5123" name="Заголовок 1">
            <a:extLst>
              <a:ext uri="{FF2B5EF4-FFF2-40B4-BE49-F238E27FC236}">
                <a16:creationId xmlns:a16="http://schemas.microsoft.com/office/drawing/2014/main" id="{CAD6A7B7-A7FF-419D-AAD9-D4D708B52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53400" y="304800"/>
            <a:ext cx="1752600" cy="1066800"/>
          </a:xfrm>
        </p:spPr>
        <p:txBody>
          <a:bodyPr/>
          <a:lstStyle/>
          <a:p>
            <a:pPr algn="ctr"/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Ipoteze</a:t>
            </a:r>
            <a:endParaRPr lang="ro-RO" alt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Content Placeholder 2">
            <a:extLst>
              <a:ext uri="{FF2B5EF4-FFF2-40B4-BE49-F238E27FC236}">
                <a16:creationId xmlns:a16="http://schemas.microsoft.com/office/drawing/2014/main" id="{03376FCC-A11B-4DA5-9ADF-EC82867EE9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7634" y="1722613"/>
            <a:ext cx="11061290" cy="4672288"/>
          </a:xfrm>
        </p:spPr>
        <p:txBody>
          <a:bodyPr/>
          <a:lstStyle/>
          <a:p>
            <a:pPr marL="8572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ro-RO" alt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S-a schimbat atitudinea oamenilor față de irosirea alimentelor comparativ cu secolul trecut?</a:t>
            </a:r>
          </a:p>
          <a:p>
            <a:pPr marL="8572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ro-RO" alt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 s-au schimbat coeficienții de nutriție într-o țară în curs de dezvoltare?</a:t>
            </a:r>
          </a:p>
          <a:p>
            <a:pPr marL="8572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ro-RO" alt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oare obezitatea relaționată cu venitul înalt al populației?</a:t>
            </a:r>
          </a:p>
          <a:p>
            <a:pPr marL="8572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ro-RO" alt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Coeficientul </a:t>
            </a:r>
            <a:r>
              <a:rPr lang="ro-RO" alt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Stanting</a:t>
            </a:r>
            <a:r>
              <a:rPr lang="ro-RO" alt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este invers proporțional PIB-</a:t>
            </a:r>
            <a:r>
              <a:rPr lang="ro-RO" alt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uli</a:t>
            </a:r>
            <a:r>
              <a:rPr lang="ro-RO" alt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această problemă apare indiferent de venitul oamenilor?</a:t>
            </a:r>
          </a:p>
          <a:p>
            <a:pPr marL="8572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ro-RO" alt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Majoritatea țărilor tind spre micșorarea irosirii grave a alimentelor?</a:t>
            </a:r>
          </a:p>
        </p:txBody>
      </p:sp>
    </p:spTree>
    <p:extLst>
      <p:ext uri="{BB962C8B-B14F-4D97-AF65-F5344CB8AC3E}">
        <p14:creationId xmlns:p14="http://schemas.microsoft.com/office/powerpoint/2010/main" val="14225546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Заголовок 1">
            <a:extLst>
              <a:ext uri="{FF2B5EF4-FFF2-40B4-BE49-F238E27FC236}">
                <a16:creationId xmlns:a16="http://schemas.microsoft.com/office/drawing/2014/main" id="{CAD6A7B7-A7FF-419D-AAD9-D4D708B52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53400" y="304800"/>
            <a:ext cx="1752600" cy="1066800"/>
          </a:xfrm>
        </p:spPr>
        <p:txBody>
          <a:bodyPr/>
          <a:lstStyle/>
          <a:p>
            <a:pPr algn="ctr"/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Obiective</a:t>
            </a:r>
            <a:endParaRPr lang="ro-RO" alt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Content Placeholder 2">
            <a:extLst>
              <a:ext uri="{FF2B5EF4-FFF2-40B4-BE49-F238E27FC236}">
                <a16:creationId xmlns:a16="http://schemas.microsoft.com/office/drawing/2014/main" id="{03376FCC-A11B-4DA5-9ADF-EC82867EE9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8317" y="2394088"/>
            <a:ext cx="4819773" cy="30845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Preprocesarea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</a:t>
            </a:r>
            <a:r>
              <a:rPr lang="ro-RO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Evaluarea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o-RO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Plasarea </a:t>
            </a:r>
            <a:r>
              <a:rPr lang="ro-RO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modeluilui</a:t>
            </a:r>
            <a:r>
              <a:rPr lang="ro-RO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ro-RO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o-RO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8675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Заголовок 1">
            <a:extLst>
              <a:ext uri="{FF2B5EF4-FFF2-40B4-BE49-F238E27FC236}">
                <a16:creationId xmlns:a16="http://schemas.microsoft.com/office/drawing/2014/main" id="{CAD6A7B7-A7FF-419D-AAD9-D4D708B52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4685" y="316598"/>
            <a:ext cx="3491926" cy="1066800"/>
          </a:xfrm>
        </p:spPr>
        <p:txBody>
          <a:bodyPr/>
          <a:lstStyle/>
          <a:p>
            <a:pPr algn="ctr"/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setului de date </a:t>
            </a:r>
            <a:endParaRPr lang="ro-RO" alt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87DC92-2143-4995-89C3-1E4F5AA1F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38" y="1519307"/>
            <a:ext cx="11574162" cy="2262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C2DCEF-0FF1-4435-A9B9-C8411077B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8854" y="3918136"/>
            <a:ext cx="11994634" cy="291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14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Заголовок 1">
            <a:extLst>
              <a:ext uri="{FF2B5EF4-FFF2-40B4-BE49-F238E27FC236}">
                <a16:creationId xmlns:a16="http://schemas.microsoft.com/office/drawing/2014/main" id="{CAD6A7B7-A7FF-419D-AAD9-D4D708B52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4685" y="316598"/>
            <a:ext cx="3491926" cy="1066800"/>
          </a:xfrm>
        </p:spPr>
        <p:txBody>
          <a:bodyPr/>
          <a:lstStyle/>
          <a:p>
            <a:pPr algn="ctr"/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setului de date </a:t>
            </a:r>
            <a:endParaRPr lang="ro-RO" alt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Content Placeholder 2">
            <a:extLst>
              <a:ext uri="{FF2B5EF4-FFF2-40B4-BE49-F238E27FC236}">
                <a16:creationId xmlns:a16="http://schemas.microsoft.com/office/drawing/2014/main" id="{03376FCC-A11B-4DA5-9ADF-EC82867EE9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2585" y="1993557"/>
            <a:ext cx="10426830" cy="2323070"/>
          </a:xfrm>
        </p:spPr>
        <p:txBody>
          <a:bodyPr/>
          <a:lstStyle/>
          <a:p>
            <a:pPr marL="0" indent="542925" algn="just">
              <a:lnSpc>
                <a:spcPct val="150000"/>
              </a:lnSpc>
            </a:pPr>
            <a:r>
              <a:rPr lang="ro-RO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Setul de date utilizat conține coeficienții nutriționale, precum: severe </a:t>
            </a:r>
            <a:r>
              <a:rPr lang="ro-RO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wasting</a:t>
            </a:r>
            <a:r>
              <a:rPr lang="ro-RO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wasting</a:t>
            </a:r>
            <a:r>
              <a:rPr lang="ro-RO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stunting</a:t>
            </a:r>
            <a:r>
              <a:rPr lang="ro-RO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overweight</a:t>
            </a:r>
            <a:r>
              <a:rPr lang="ro-RO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ro-RO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underweight</a:t>
            </a:r>
            <a:r>
              <a:rPr lang="ro-RO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pentru 138 de țări pentru mai mulți ani și indiciul PIB pe cap de locuitor în fiecare an. Acest set de date conține 846 de observații și 16 variabile. Severe </a:t>
            </a:r>
            <a:r>
              <a:rPr lang="ro-RO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wasting</a:t>
            </a:r>
            <a:r>
              <a:rPr lang="ro-RO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ro-RO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wasting</a:t>
            </a:r>
            <a:r>
              <a:rPr lang="ro-RO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indică irosirea produselor alimentare. </a:t>
            </a:r>
            <a:r>
              <a:rPr lang="ro-RO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Stunting</a:t>
            </a:r>
            <a:r>
              <a:rPr lang="ro-RO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reprezintă procentajul de copii care s-au oprit în creștere din cauza malnutriției. </a:t>
            </a:r>
            <a:r>
              <a:rPr lang="ro-RO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Overweight</a:t>
            </a:r>
            <a:r>
              <a:rPr lang="ro-RO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este coeficientul de obezitate într-o țară. </a:t>
            </a:r>
            <a:r>
              <a:rPr lang="ro-RO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Underweight</a:t>
            </a:r>
            <a:r>
              <a:rPr lang="ro-RO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indică subnutriția populație din țară.</a:t>
            </a:r>
          </a:p>
        </p:txBody>
      </p:sp>
    </p:spTree>
    <p:extLst>
      <p:ext uri="{BB962C8B-B14F-4D97-AF65-F5344CB8AC3E}">
        <p14:creationId xmlns:p14="http://schemas.microsoft.com/office/powerpoint/2010/main" val="1868684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Заголовок 1">
            <a:extLst>
              <a:ext uri="{FF2B5EF4-FFF2-40B4-BE49-F238E27FC236}">
                <a16:creationId xmlns:a16="http://schemas.microsoft.com/office/drawing/2014/main" id="{CAD6A7B7-A7FF-419D-AAD9-D4D708B52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4685" y="316598"/>
            <a:ext cx="3491926" cy="1066800"/>
          </a:xfrm>
        </p:spPr>
        <p:txBody>
          <a:bodyPr/>
          <a:lstStyle/>
          <a:p>
            <a:pPr algn="ctr"/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exploratorie a datelor</a:t>
            </a:r>
            <a:endParaRPr lang="ro-RO" alt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96FB3-E855-45DB-9800-995D06BB7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37" y="1632831"/>
            <a:ext cx="75533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14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Заголовок 1">
            <a:extLst>
              <a:ext uri="{FF2B5EF4-FFF2-40B4-BE49-F238E27FC236}">
                <a16:creationId xmlns:a16="http://schemas.microsoft.com/office/drawing/2014/main" id="{CAD6A7B7-A7FF-419D-AAD9-D4D708B52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4685" y="316598"/>
            <a:ext cx="3491926" cy="1066800"/>
          </a:xfrm>
        </p:spPr>
        <p:txBody>
          <a:bodyPr/>
          <a:lstStyle/>
          <a:p>
            <a:pPr algn="ctr"/>
            <a:r>
              <a:rPr lang="ro-MD" alt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exploratorie a datelor</a:t>
            </a:r>
            <a:endParaRPr lang="ro-RO" alt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96FB3-E855-45DB-9800-995D06BB7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9337" y="1632831"/>
            <a:ext cx="75533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798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/>
        <a:ea typeface=""/>
        <a:cs typeface="Noto Sans CJK SC"/>
      </a:majorFont>
      <a:minorFont>
        <a:latin typeface="Calibri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572</Words>
  <Application>Microsoft Office PowerPoint</Application>
  <PresentationFormat>Widescreen</PresentationFormat>
  <Paragraphs>43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PT Sans</vt:lpstr>
      <vt:lpstr>Times New Roman</vt:lpstr>
      <vt:lpstr>1_Office Theme</vt:lpstr>
      <vt:lpstr>PowerPoint Presentation</vt:lpstr>
      <vt:lpstr>Problema</vt:lpstr>
      <vt:lpstr>Scopul</vt:lpstr>
      <vt:lpstr>Ipoteze</vt:lpstr>
      <vt:lpstr>Obiective</vt:lpstr>
      <vt:lpstr>Analiza setului de date </vt:lpstr>
      <vt:lpstr>Analiza setului de date </vt:lpstr>
      <vt:lpstr>Analiza exploratorie a datelor</vt:lpstr>
      <vt:lpstr>Analiza exploratorie a datelor</vt:lpstr>
      <vt:lpstr>Analiza exploratorie a datelor</vt:lpstr>
      <vt:lpstr>Analiza exploratorie a datelor</vt:lpstr>
      <vt:lpstr>Analiza exploratorie a datelor</vt:lpstr>
      <vt:lpstr>Crearea unui model</vt:lpstr>
      <vt:lpstr>Selectarea modelelor</vt:lpstr>
      <vt:lpstr>Performanța modelului</vt:lpstr>
      <vt:lpstr>Performanța modelului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Caracaci</dc:creator>
  <cp:lastModifiedBy>Dan Caracaci</cp:lastModifiedBy>
  <cp:revision>9</cp:revision>
  <dcterms:created xsi:type="dcterms:W3CDTF">2023-10-17T05:38:45Z</dcterms:created>
  <dcterms:modified xsi:type="dcterms:W3CDTF">2023-12-12T07:19:54Z</dcterms:modified>
</cp:coreProperties>
</file>