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22758400" cy="9864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2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3918" autoAdjust="0"/>
  </p:normalViewPr>
  <p:slideViewPr>
    <p:cSldViewPr snapToGrid="0">
      <p:cViewPr>
        <p:scale>
          <a:sx n="66" d="100"/>
          <a:sy n="66" d="100"/>
        </p:scale>
        <p:origin x="354" y="288"/>
      </p:cViewPr>
      <p:guideLst>
        <p:guide orient="horz" pos="227"/>
        <p:guide pos="2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1614436"/>
            <a:ext cx="17068800" cy="3434386"/>
          </a:xfrm>
        </p:spPr>
        <p:txBody>
          <a:bodyPr anchor="b"/>
          <a:lstStyle>
            <a:lvl1pPr algn="ctr">
              <a:defRPr sz="86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5181265"/>
            <a:ext cx="17068800" cy="2381691"/>
          </a:xfrm>
        </p:spPr>
        <p:txBody>
          <a:bodyPr/>
          <a:lstStyle>
            <a:lvl1pPr marL="0" indent="0" algn="ctr">
              <a:buNone/>
              <a:defRPr sz="3452"/>
            </a:lvl1pPr>
            <a:lvl2pPr marL="657636" indent="0" algn="ctr">
              <a:buNone/>
              <a:defRPr sz="2877"/>
            </a:lvl2pPr>
            <a:lvl3pPr marL="1315273" indent="0" algn="ctr">
              <a:buNone/>
              <a:defRPr sz="2589"/>
            </a:lvl3pPr>
            <a:lvl4pPr marL="1972909" indent="0" algn="ctr">
              <a:buNone/>
              <a:defRPr sz="2301"/>
            </a:lvl4pPr>
            <a:lvl5pPr marL="2630546" indent="0" algn="ctr">
              <a:buNone/>
              <a:defRPr sz="2301"/>
            </a:lvl5pPr>
            <a:lvl6pPr marL="3288182" indent="0" algn="ctr">
              <a:buNone/>
              <a:defRPr sz="2301"/>
            </a:lvl6pPr>
            <a:lvl7pPr marL="3945819" indent="0" algn="ctr">
              <a:buNone/>
              <a:defRPr sz="2301"/>
            </a:lvl7pPr>
            <a:lvl8pPr marL="4603455" indent="0" algn="ctr">
              <a:buNone/>
              <a:defRPr sz="2301"/>
            </a:lvl8pPr>
            <a:lvl9pPr marL="5261092" indent="0" algn="ctr">
              <a:buNone/>
              <a:defRPr sz="2301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97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525205"/>
            <a:ext cx="4907280" cy="83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525205"/>
            <a:ext cx="14437360" cy="835989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03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2459332"/>
            <a:ext cx="19629120" cy="4103451"/>
          </a:xfrm>
        </p:spPr>
        <p:txBody>
          <a:bodyPr anchor="b"/>
          <a:lstStyle>
            <a:lvl1pPr>
              <a:defRPr sz="86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6601603"/>
            <a:ext cx="19629120" cy="2157908"/>
          </a:xfrm>
        </p:spPr>
        <p:txBody>
          <a:bodyPr/>
          <a:lstStyle>
            <a:lvl1pPr marL="0" indent="0">
              <a:buNone/>
              <a:defRPr sz="3452">
                <a:solidFill>
                  <a:schemeClr val="tx1">
                    <a:tint val="75000"/>
                  </a:schemeClr>
                </a:solidFill>
              </a:defRPr>
            </a:lvl1pPr>
            <a:lvl2pPr marL="657636" indent="0">
              <a:buNone/>
              <a:defRPr sz="2877">
                <a:solidFill>
                  <a:schemeClr val="tx1">
                    <a:tint val="75000"/>
                  </a:schemeClr>
                </a:solidFill>
              </a:defRPr>
            </a:lvl2pPr>
            <a:lvl3pPr marL="1315273" indent="0">
              <a:buNone/>
              <a:defRPr sz="2589">
                <a:solidFill>
                  <a:schemeClr val="tx1">
                    <a:tint val="75000"/>
                  </a:schemeClr>
                </a:solidFill>
              </a:defRPr>
            </a:lvl3pPr>
            <a:lvl4pPr marL="1972909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4pPr>
            <a:lvl5pPr marL="2630546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5pPr>
            <a:lvl6pPr marL="3288182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6pPr>
            <a:lvl7pPr marL="3945819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7pPr>
            <a:lvl8pPr marL="4603455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8pPr>
            <a:lvl9pPr marL="5261092" indent="0">
              <a:buNone/>
              <a:defRPr sz="2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5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2626027"/>
            <a:ext cx="9672320" cy="62590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2626027"/>
            <a:ext cx="9672320" cy="62590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84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525206"/>
            <a:ext cx="19629120" cy="190672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2418229"/>
            <a:ext cx="9627869" cy="1185136"/>
          </a:xfrm>
        </p:spPr>
        <p:txBody>
          <a:bodyPr anchor="b"/>
          <a:lstStyle>
            <a:lvl1pPr marL="0" indent="0">
              <a:buNone/>
              <a:defRPr sz="3452" b="1"/>
            </a:lvl1pPr>
            <a:lvl2pPr marL="657636" indent="0">
              <a:buNone/>
              <a:defRPr sz="2877" b="1"/>
            </a:lvl2pPr>
            <a:lvl3pPr marL="1315273" indent="0">
              <a:buNone/>
              <a:defRPr sz="2589" b="1"/>
            </a:lvl3pPr>
            <a:lvl4pPr marL="1972909" indent="0">
              <a:buNone/>
              <a:defRPr sz="2301" b="1"/>
            </a:lvl4pPr>
            <a:lvl5pPr marL="2630546" indent="0">
              <a:buNone/>
              <a:defRPr sz="2301" b="1"/>
            </a:lvl5pPr>
            <a:lvl6pPr marL="3288182" indent="0">
              <a:buNone/>
              <a:defRPr sz="2301" b="1"/>
            </a:lvl6pPr>
            <a:lvl7pPr marL="3945819" indent="0">
              <a:buNone/>
              <a:defRPr sz="2301" b="1"/>
            </a:lvl7pPr>
            <a:lvl8pPr marL="4603455" indent="0">
              <a:buNone/>
              <a:defRPr sz="2301" b="1"/>
            </a:lvl8pPr>
            <a:lvl9pPr marL="5261092" indent="0">
              <a:buNone/>
              <a:defRPr sz="230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3603365"/>
            <a:ext cx="9627869" cy="53000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2418229"/>
            <a:ext cx="9675284" cy="1185136"/>
          </a:xfrm>
        </p:spPr>
        <p:txBody>
          <a:bodyPr anchor="b"/>
          <a:lstStyle>
            <a:lvl1pPr marL="0" indent="0">
              <a:buNone/>
              <a:defRPr sz="3452" b="1"/>
            </a:lvl1pPr>
            <a:lvl2pPr marL="657636" indent="0">
              <a:buNone/>
              <a:defRPr sz="2877" b="1"/>
            </a:lvl2pPr>
            <a:lvl3pPr marL="1315273" indent="0">
              <a:buNone/>
              <a:defRPr sz="2589" b="1"/>
            </a:lvl3pPr>
            <a:lvl4pPr marL="1972909" indent="0">
              <a:buNone/>
              <a:defRPr sz="2301" b="1"/>
            </a:lvl4pPr>
            <a:lvl5pPr marL="2630546" indent="0">
              <a:buNone/>
              <a:defRPr sz="2301" b="1"/>
            </a:lvl5pPr>
            <a:lvl6pPr marL="3288182" indent="0">
              <a:buNone/>
              <a:defRPr sz="2301" b="1"/>
            </a:lvl6pPr>
            <a:lvl7pPr marL="3945819" indent="0">
              <a:buNone/>
              <a:defRPr sz="2301" b="1"/>
            </a:lvl7pPr>
            <a:lvl8pPr marL="4603455" indent="0">
              <a:buNone/>
              <a:defRPr sz="2301" b="1"/>
            </a:lvl8pPr>
            <a:lvl9pPr marL="5261092" indent="0">
              <a:buNone/>
              <a:defRPr sz="2301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3603365"/>
            <a:ext cx="9675284" cy="53000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5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53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657648"/>
            <a:ext cx="7340176" cy="2301769"/>
          </a:xfrm>
        </p:spPr>
        <p:txBody>
          <a:bodyPr anchor="b"/>
          <a:lstStyle>
            <a:lvl1pPr>
              <a:defRPr sz="46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420338"/>
            <a:ext cx="11521440" cy="7010349"/>
          </a:xfrm>
        </p:spPr>
        <p:txBody>
          <a:bodyPr/>
          <a:lstStyle>
            <a:lvl1pPr>
              <a:defRPr sz="4603"/>
            </a:lvl1pPr>
            <a:lvl2pPr>
              <a:defRPr sz="4028"/>
            </a:lvl2pPr>
            <a:lvl3pPr>
              <a:defRPr sz="3452"/>
            </a:lvl3pPr>
            <a:lvl4pPr>
              <a:defRPr sz="2877"/>
            </a:lvl4pPr>
            <a:lvl5pPr>
              <a:defRPr sz="2877"/>
            </a:lvl5pPr>
            <a:lvl6pPr>
              <a:defRPr sz="2877"/>
            </a:lvl6pPr>
            <a:lvl7pPr>
              <a:defRPr sz="2877"/>
            </a:lvl7pPr>
            <a:lvl8pPr>
              <a:defRPr sz="2877"/>
            </a:lvl8pPr>
            <a:lvl9pPr>
              <a:defRPr sz="28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959417"/>
            <a:ext cx="7340176" cy="5482687"/>
          </a:xfrm>
        </p:spPr>
        <p:txBody>
          <a:bodyPr/>
          <a:lstStyle>
            <a:lvl1pPr marL="0" indent="0">
              <a:buNone/>
              <a:defRPr sz="2301"/>
            </a:lvl1pPr>
            <a:lvl2pPr marL="657636" indent="0">
              <a:buNone/>
              <a:defRPr sz="2014"/>
            </a:lvl2pPr>
            <a:lvl3pPr marL="1315273" indent="0">
              <a:buNone/>
              <a:defRPr sz="1726"/>
            </a:lvl3pPr>
            <a:lvl4pPr marL="1972909" indent="0">
              <a:buNone/>
              <a:defRPr sz="1438"/>
            </a:lvl4pPr>
            <a:lvl5pPr marL="2630546" indent="0">
              <a:buNone/>
              <a:defRPr sz="1438"/>
            </a:lvl5pPr>
            <a:lvl6pPr marL="3288182" indent="0">
              <a:buNone/>
              <a:defRPr sz="1438"/>
            </a:lvl6pPr>
            <a:lvl7pPr marL="3945819" indent="0">
              <a:buNone/>
              <a:defRPr sz="1438"/>
            </a:lvl7pPr>
            <a:lvl8pPr marL="4603455" indent="0">
              <a:buNone/>
              <a:defRPr sz="1438"/>
            </a:lvl8pPr>
            <a:lvl9pPr marL="5261092" indent="0">
              <a:buNone/>
              <a:defRPr sz="14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83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657648"/>
            <a:ext cx="7340176" cy="2301769"/>
          </a:xfrm>
        </p:spPr>
        <p:txBody>
          <a:bodyPr anchor="b"/>
          <a:lstStyle>
            <a:lvl1pPr>
              <a:defRPr sz="460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420338"/>
            <a:ext cx="11521440" cy="7010349"/>
          </a:xfrm>
        </p:spPr>
        <p:txBody>
          <a:bodyPr anchor="t"/>
          <a:lstStyle>
            <a:lvl1pPr marL="0" indent="0">
              <a:buNone/>
              <a:defRPr sz="4603"/>
            </a:lvl1pPr>
            <a:lvl2pPr marL="657636" indent="0">
              <a:buNone/>
              <a:defRPr sz="4028"/>
            </a:lvl2pPr>
            <a:lvl3pPr marL="1315273" indent="0">
              <a:buNone/>
              <a:defRPr sz="3452"/>
            </a:lvl3pPr>
            <a:lvl4pPr marL="1972909" indent="0">
              <a:buNone/>
              <a:defRPr sz="2877"/>
            </a:lvl4pPr>
            <a:lvl5pPr marL="2630546" indent="0">
              <a:buNone/>
              <a:defRPr sz="2877"/>
            </a:lvl5pPr>
            <a:lvl6pPr marL="3288182" indent="0">
              <a:buNone/>
              <a:defRPr sz="2877"/>
            </a:lvl6pPr>
            <a:lvl7pPr marL="3945819" indent="0">
              <a:buNone/>
              <a:defRPr sz="2877"/>
            </a:lvl7pPr>
            <a:lvl8pPr marL="4603455" indent="0">
              <a:buNone/>
              <a:defRPr sz="2877"/>
            </a:lvl8pPr>
            <a:lvl9pPr marL="5261092" indent="0">
              <a:buNone/>
              <a:defRPr sz="28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2959417"/>
            <a:ext cx="7340176" cy="5482687"/>
          </a:xfrm>
        </p:spPr>
        <p:txBody>
          <a:bodyPr/>
          <a:lstStyle>
            <a:lvl1pPr marL="0" indent="0">
              <a:buNone/>
              <a:defRPr sz="2301"/>
            </a:lvl1pPr>
            <a:lvl2pPr marL="657636" indent="0">
              <a:buNone/>
              <a:defRPr sz="2014"/>
            </a:lvl2pPr>
            <a:lvl3pPr marL="1315273" indent="0">
              <a:buNone/>
              <a:defRPr sz="1726"/>
            </a:lvl3pPr>
            <a:lvl4pPr marL="1972909" indent="0">
              <a:buNone/>
              <a:defRPr sz="1438"/>
            </a:lvl4pPr>
            <a:lvl5pPr marL="2630546" indent="0">
              <a:buNone/>
              <a:defRPr sz="1438"/>
            </a:lvl5pPr>
            <a:lvl6pPr marL="3288182" indent="0">
              <a:buNone/>
              <a:defRPr sz="1438"/>
            </a:lvl6pPr>
            <a:lvl7pPr marL="3945819" indent="0">
              <a:buNone/>
              <a:defRPr sz="1438"/>
            </a:lvl7pPr>
            <a:lvl8pPr marL="4603455" indent="0">
              <a:buNone/>
              <a:defRPr sz="1438"/>
            </a:lvl8pPr>
            <a:lvl9pPr marL="5261092" indent="0">
              <a:buNone/>
              <a:defRPr sz="143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71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525206"/>
            <a:ext cx="19629120" cy="1906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2626027"/>
            <a:ext cx="19629120" cy="625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9143139"/>
            <a:ext cx="5120640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E39-15D1-44B4-BD6C-D53416EADD39}" type="datetimeFigureOut">
              <a:rPr lang="fr-FR" smtClean="0"/>
              <a:t>27/12/2021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9143139"/>
            <a:ext cx="7680960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9143139"/>
            <a:ext cx="5120640" cy="525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0DD85-5CC5-42EC-B303-A04A43CD0D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62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15273" rtl="0" eaLnBrk="1" latinLnBrk="0" hangingPunct="1">
        <a:lnSpc>
          <a:spcPct val="90000"/>
        </a:lnSpc>
        <a:spcBef>
          <a:spcPct val="0"/>
        </a:spcBef>
        <a:buNone/>
        <a:defRPr sz="63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8818" indent="-328818" algn="l" defTabSz="1315273" rtl="0" eaLnBrk="1" latinLnBrk="0" hangingPunct="1">
        <a:lnSpc>
          <a:spcPct val="90000"/>
        </a:lnSpc>
        <a:spcBef>
          <a:spcPts val="1438"/>
        </a:spcBef>
        <a:buFont typeface="Arial" panose="020B0604020202020204" pitchFamily="34" charset="0"/>
        <a:buChar char="•"/>
        <a:defRPr sz="4028" kern="1200">
          <a:solidFill>
            <a:schemeClr val="tx1"/>
          </a:solidFill>
          <a:latin typeface="+mn-lt"/>
          <a:ea typeface="+mn-ea"/>
          <a:cs typeface="+mn-cs"/>
        </a:defRPr>
      </a:lvl1pPr>
      <a:lvl2pPr marL="986455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3452" kern="1200">
          <a:solidFill>
            <a:schemeClr val="tx1"/>
          </a:solidFill>
          <a:latin typeface="+mn-lt"/>
          <a:ea typeface="+mn-ea"/>
          <a:cs typeface="+mn-cs"/>
        </a:defRPr>
      </a:lvl2pPr>
      <a:lvl3pPr marL="1644091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877" kern="1200">
          <a:solidFill>
            <a:schemeClr val="tx1"/>
          </a:solidFill>
          <a:latin typeface="+mn-lt"/>
          <a:ea typeface="+mn-ea"/>
          <a:cs typeface="+mn-cs"/>
        </a:defRPr>
      </a:lvl3pPr>
      <a:lvl4pPr marL="2301728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4pPr>
      <a:lvl5pPr marL="2959364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5pPr>
      <a:lvl6pPr marL="3617001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6pPr>
      <a:lvl7pPr marL="4274637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7pPr>
      <a:lvl8pPr marL="4932274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8pPr>
      <a:lvl9pPr marL="5589910" indent="-328818" algn="l" defTabSz="1315273" rtl="0" eaLnBrk="1" latinLnBrk="0" hangingPunct="1">
        <a:lnSpc>
          <a:spcPct val="90000"/>
        </a:lnSpc>
        <a:spcBef>
          <a:spcPts val="719"/>
        </a:spcBef>
        <a:buFont typeface="Arial" panose="020B0604020202020204" pitchFamily="34" charset="0"/>
        <a:buChar char="•"/>
        <a:defRPr sz="25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1pPr>
      <a:lvl2pPr marL="657636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2pPr>
      <a:lvl3pPr marL="1315273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3pPr>
      <a:lvl4pPr marL="1972909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4pPr>
      <a:lvl5pPr marL="2630546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5pPr>
      <a:lvl6pPr marL="3288182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6pPr>
      <a:lvl7pPr marL="3945819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7pPr>
      <a:lvl8pPr marL="4603455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8pPr>
      <a:lvl9pPr marL="5261092" algn="l" defTabSz="1315273" rtl="0" eaLnBrk="1" latinLnBrk="0" hangingPunct="1">
        <a:defRPr sz="25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>
            <a:extLst>
              <a:ext uri="{FF2B5EF4-FFF2-40B4-BE49-F238E27FC236}">
                <a16:creationId xmlns:a16="http://schemas.microsoft.com/office/drawing/2014/main" id="{4C79C197-E92B-4E56-BD8A-CFF7EBB5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7202" y="1610835"/>
            <a:ext cx="17403996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0035134" y="1095580"/>
            <a:ext cx="1170513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by=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18968457" y="1628146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9206E28-BAA4-40DA-BBEE-858975C172E9}"/>
              </a:ext>
            </a:extLst>
          </p:cNvPr>
          <p:cNvSpPr txBox="1"/>
          <p:nvPr/>
        </p:nvSpPr>
        <p:spPr>
          <a:xfrm>
            <a:off x="323674" y="5725335"/>
            <a:ext cx="2353529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vs)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19EE194-28EE-4B93-9588-281BAC3E98FD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677202" y="526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41D207E-F55C-4A03-B9D4-76EF1723FB2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2677202" y="598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B4DD7AD-A183-46CB-9A43-1C54A871EF10}"/>
              </a:ext>
            </a:extLst>
          </p:cNvPr>
          <p:cNvSpPr txBox="1"/>
          <p:nvPr/>
        </p:nvSpPr>
        <p:spPr>
          <a:xfrm>
            <a:off x="17693103" y="1104927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 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7C59EC-BA93-4D9F-9D57-4AF4CDD67CAA}"/>
              </a:ext>
            </a:extLst>
          </p:cNvPr>
          <p:cNvSpPr txBox="1"/>
          <p:nvPr/>
        </p:nvSpPr>
        <p:spPr>
          <a:xfrm>
            <a:off x="6770070" y="8253889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 (col)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233C70C-4CE5-4A0E-A765-511DD59D0998}"/>
              </a:ext>
            </a:extLst>
          </p:cNvPr>
          <p:cNvCxnSpPr>
            <a:cxnSpLocks/>
          </p:cNvCxnSpPr>
          <p:nvPr/>
        </p:nvCxnSpPr>
        <p:spPr>
          <a:xfrm flipH="1" flipV="1">
            <a:off x="7953829" y="754130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A0506EC-25DF-42C4-B977-E6AF5ABC085E}"/>
              </a:ext>
            </a:extLst>
          </p:cNvPr>
          <p:cNvSpPr txBox="1"/>
          <p:nvPr/>
        </p:nvSpPr>
        <p:spPr>
          <a:xfrm>
            <a:off x="14121474" y="8227748"/>
            <a:ext cx="6981398" cy="8307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percent_pattern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="{n} ({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p_row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}/{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p_col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})« </a:t>
            </a:r>
          </a:p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percent_digits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EF9E8B2-3C55-4DAE-ABDA-0D0C4129F18A}"/>
              </a:ext>
            </a:extLst>
          </p:cNvPr>
          <p:cNvCxnSpPr>
            <a:cxnSpLocks/>
          </p:cNvCxnSpPr>
          <p:nvPr/>
        </p:nvCxnSpPr>
        <p:spPr>
          <a:xfrm flipH="1" flipV="1">
            <a:off x="14922812" y="7152143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7074D143-E3F5-4C81-91EB-BEF2919E9C1B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620391" y="1618800"/>
            <a:ext cx="736093" cy="69038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5080E383-68D3-4AEC-B3E8-4C0DDDCA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5788" y="1114102"/>
            <a:ext cx="19328300" cy="763652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B9B6AEE0-46C5-4580-B04D-B907CE1DFBE2}"/>
              </a:ext>
            </a:extLst>
          </p:cNvPr>
          <p:cNvGrpSpPr/>
          <p:nvPr/>
        </p:nvGrpSpPr>
        <p:grpSpPr>
          <a:xfrm>
            <a:off x="44685" y="3282486"/>
            <a:ext cx="3536546" cy="817352"/>
            <a:chOff x="1174393" y="2497715"/>
            <a:chExt cx="3536546" cy="817352"/>
          </a:xfrm>
        </p:grpSpPr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DED810E-C537-4E8E-8020-6D240AE284E7}"/>
                </a:ext>
              </a:extLst>
            </p:cNvPr>
            <p:cNvSpPr txBox="1"/>
            <p:nvPr/>
          </p:nvSpPr>
          <p:spPr>
            <a:xfrm>
              <a:off x="1174393" y="2791847"/>
              <a:ext cx="3536546" cy="52322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starts_with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("</a:t>
              </a:r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cy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")</a:t>
              </a:r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6D0132BF-F57A-4B09-9A4B-28E309A5F2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2120" y="2497715"/>
              <a:ext cx="638819" cy="246881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6B0BE07-3358-42A9-AC62-15E998F935FE}"/>
              </a:ext>
            </a:extLst>
          </p:cNvPr>
          <p:cNvGrpSpPr/>
          <p:nvPr/>
        </p:nvGrpSpPr>
        <p:grpSpPr>
          <a:xfrm>
            <a:off x="240509" y="7519849"/>
            <a:ext cx="4522392" cy="1606257"/>
            <a:chOff x="568458" y="5220786"/>
            <a:chExt cx="4522392" cy="1606257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08DF0282-5912-417D-86E7-BBD71B821EF9}"/>
                </a:ext>
              </a:extLst>
            </p:cNvPr>
            <p:cNvSpPr txBox="1"/>
            <p:nvPr/>
          </p:nvSpPr>
          <p:spPr>
            <a:xfrm>
              <a:off x="568458" y="6303823"/>
              <a:ext cx="4522392" cy="52322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funs=c(</a:t>
              </a:r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mean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, quantile)</a:t>
              </a:r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013FD60E-4552-4928-B46E-7282B386C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863" y="5220786"/>
              <a:ext cx="1754074" cy="1078878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657DCD-1B45-4AFA-8A8E-22A92D3F3795}"/>
              </a:ext>
            </a:extLst>
          </p:cNvPr>
          <p:cNvGrpSpPr/>
          <p:nvPr/>
        </p:nvGrpSpPr>
        <p:grpSpPr>
          <a:xfrm>
            <a:off x="16117264" y="7917462"/>
            <a:ext cx="2550698" cy="1243220"/>
            <a:chOff x="13708580" y="7642648"/>
            <a:chExt cx="2550698" cy="1243220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137A21B9-F028-4105-AD87-B50563C3C8E7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13840737" y="7642648"/>
              <a:ext cx="1143192" cy="720000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981D1829-8E3B-43F6-944F-57501984584C}"/>
                </a:ext>
              </a:extLst>
            </p:cNvPr>
            <p:cNvSpPr txBox="1"/>
            <p:nvPr/>
          </p:nvSpPr>
          <p:spPr>
            <a:xfrm>
              <a:off x="13708580" y="8362648"/>
              <a:ext cx="2550698" cy="52322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num_digits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=3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3E5EE35-98ED-48CE-84B3-A8379DAF63F7}"/>
              </a:ext>
            </a:extLst>
          </p:cNvPr>
          <p:cNvGrpSpPr/>
          <p:nvPr/>
        </p:nvGrpSpPr>
        <p:grpSpPr>
          <a:xfrm>
            <a:off x="6114809" y="7869837"/>
            <a:ext cx="6253144" cy="1290845"/>
            <a:chOff x="6975201" y="7581936"/>
            <a:chExt cx="2905436" cy="1094381"/>
          </a:xfrm>
        </p:grpSpPr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A43051B7-B91D-4181-84BB-81D880B31CB0}"/>
                </a:ext>
              </a:extLst>
            </p:cNvPr>
            <p:cNvSpPr txBox="1"/>
            <p:nvPr/>
          </p:nvSpPr>
          <p:spPr>
            <a:xfrm>
              <a:off x="6975201" y="8232730"/>
              <a:ext cx="2905436" cy="443587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funs_arg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=</a:t>
              </a:r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list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(</a:t>
              </a:r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probs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=c(.25,.75))</a:t>
              </a:r>
            </a:p>
          </p:txBody>
        </p:sp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427C0EF6-446D-4C3E-9D46-BB81690FB6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9534" y="7581936"/>
              <a:ext cx="388235" cy="647265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1962DCC-EE79-4CEA-AEFA-C1C9890215A8}"/>
              </a:ext>
            </a:extLst>
          </p:cNvPr>
          <p:cNvGrpSpPr/>
          <p:nvPr/>
        </p:nvGrpSpPr>
        <p:grpSpPr>
          <a:xfrm>
            <a:off x="15555952" y="407801"/>
            <a:ext cx="4241533" cy="1122217"/>
            <a:chOff x="1613835" y="1696287"/>
            <a:chExt cx="2382518" cy="1122217"/>
          </a:xfrm>
        </p:grpSpPr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B3CBD0BD-884E-4756-99AE-EFF8F78BFDF9}"/>
                </a:ext>
              </a:extLst>
            </p:cNvPr>
            <p:cNvCxnSpPr>
              <a:cxnSpLocks/>
            </p:cNvCxnSpPr>
            <p:nvPr/>
          </p:nvCxnSpPr>
          <p:spPr>
            <a:xfrm>
              <a:off x="3592310" y="2103894"/>
              <a:ext cx="404043" cy="714610"/>
            </a:xfrm>
            <a:prstGeom prst="straightConnector1">
              <a:avLst/>
            </a:prstGeom>
            <a:ln w="76200">
              <a:solidFill>
                <a:srgbClr val="333F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B9DE623-8956-42FC-9C65-92E6AB90A9EF}"/>
                </a:ext>
              </a:extLst>
            </p:cNvPr>
            <p:cNvSpPr txBox="1"/>
            <p:nvPr/>
          </p:nvSpPr>
          <p:spPr>
            <a:xfrm>
              <a:off x="1613835" y="1696287"/>
              <a:ext cx="1978475" cy="830997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header_show_n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=1:2</a:t>
              </a:r>
            </a:p>
            <a:p>
              <a:r>
                <a:rPr lang="fr-FR" sz="2000" dirty="0">
                  <a:solidFill>
                    <a:schemeClr val="tx2">
                      <a:lumMod val="75000"/>
                    </a:schemeClr>
                  </a:solidFill>
                </a:rPr>
                <a:t>Shows the group size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F9DA2684-EBA4-4B75-A9F5-F6918BE06958}"/>
              </a:ext>
            </a:extLst>
          </p:cNvPr>
          <p:cNvGrpSpPr/>
          <p:nvPr/>
        </p:nvGrpSpPr>
        <p:grpSpPr>
          <a:xfrm>
            <a:off x="241854" y="5986605"/>
            <a:ext cx="3339377" cy="771804"/>
            <a:chOff x="1430874" y="4661702"/>
            <a:chExt cx="3339377" cy="771804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FD1787FA-F67F-44DE-BE25-09FB1651D1A2}"/>
                </a:ext>
              </a:extLst>
            </p:cNvPr>
            <p:cNvSpPr txBox="1"/>
            <p:nvPr/>
          </p:nvSpPr>
          <p:spPr>
            <a:xfrm>
              <a:off x="1430874" y="4910286"/>
              <a:ext cx="3142207" cy="52322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ends_with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("at")</a:t>
              </a:r>
            </a:p>
          </p:txBody>
        </p: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17606CD9-97DB-4DE2-9045-256616644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399" y="4661702"/>
              <a:ext cx="704852" cy="204383"/>
            </a:xfrm>
            <a:prstGeom prst="straightConnector1">
              <a:avLst/>
            </a:prstGeom>
            <a:ln w="762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E578BAE-4490-484D-A5FB-7AB1806B85F9}"/>
              </a:ext>
            </a:extLst>
          </p:cNvPr>
          <p:cNvGrpSpPr/>
          <p:nvPr/>
        </p:nvGrpSpPr>
        <p:grpSpPr>
          <a:xfrm>
            <a:off x="585915" y="1530018"/>
            <a:ext cx="2885461" cy="1196495"/>
            <a:chOff x="585915" y="2038018"/>
            <a:chExt cx="2885461" cy="1196495"/>
          </a:xfrm>
        </p:grpSpPr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F483E4C5-C611-4CCE-9677-CD2B1C412436}"/>
                </a:ext>
              </a:extLst>
            </p:cNvPr>
            <p:cNvSpPr txBox="1"/>
            <p:nvPr/>
          </p:nvSpPr>
          <p:spPr>
            <a:xfrm>
              <a:off x="585915" y="2354765"/>
              <a:ext cx="2550698" cy="52322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none" rtlCol="0" anchor="ctr">
              <a:spAutoFit/>
            </a:bodyPr>
            <a:lstStyle/>
            <a:p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by=c(</a:t>
              </a:r>
              <a:r>
                <a:rPr lang="fr-FR" sz="2800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am</a:t>
              </a:r>
              <a:r>
                <a:rPr lang="fr-FR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, vs)</a:t>
              </a:r>
            </a:p>
          </p:txBody>
        </p:sp>
        <p:sp>
          <p:nvSpPr>
            <p:cNvPr id="38" name="Accolade fermante 37">
              <a:extLst>
                <a:ext uri="{FF2B5EF4-FFF2-40B4-BE49-F238E27FC236}">
                  <a16:creationId xmlns:a16="http://schemas.microsoft.com/office/drawing/2014/main" id="{3AA4C03E-1D78-4E1F-8022-230C697916C4}"/>
                </a:ext>
              </a:extLst>
            </p:cNvPr>
            <p:cNvSpPr/>
            <p:nvPr/>
          </p:nvSpPr>
          <p:spPr>
            <a:xfrm flipH="1">
              <a:off x="3239271" y="2038018"/>
              <a:ext cx="232105" cy="1196495"/>
            </a:xfrm>
            <a:prstGeom prst="rightBrace">
              <a:avLst/>
            </a:prstGeom>
            <a:ln w="571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164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40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65">
            <a:extLst>
              <a:ext uri="{FF2B5EF4-FFF2-40B4-BE49-F238E27FC236}">
                <a16:creationId xmlns:a16="http://schemas.microsoft.com/office/drawing/2014/main" id="{4C79C197-E92B-4E56-BD8A-CFF7EBB5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7202" y="1610835"/>
            <a:ext cx="17403996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4121474" y="1080199"/>
            <a:ext cx="1170513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by=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am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18968457" y="1628146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39206E28-BAA4-40DA-BBEE-858975C172E9}"/>
              </a:ext>
            </a:extLst>
          </p:cNvPr>
          <p:cNvSpPr txBox="1"/>
          <p:nvPr/>
        </p:nvSpPr>
        <p:spPr>
          <a:xfrm>
            <a:off x="323674" y="5725335"/>
            <a:ext cx="2353529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disp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vs)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119EE194-28EE-4B93-9588-281BAC3E98FD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2677202" y="526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41D207E-F55C-4A03-B9D4-76EF1723FB2E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2677202" y="598694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B4DD7AD-A183-46CB-9A43-1C54A871EF10}"/>
              </a:ext>
            </a:extLst>
          </p:cNvPr>
          <p:cNvSpPr txBox="1"/>
          <p:nvPr/>
        </p:nvSpPr>
        <p:spPr>
          <a:xfrm>
            <a:off x="17693103" y="1104927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 (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7C59EC-BA93-4D9F-9D57-4AF4CDD67CAA}"/>
              </a:ext>
            </a:extLst>
          </p:cNvPr>
          <p:cNvSpPr txBox="1"/>
          <p:nvPr/>
        </p:nvSpPr>
        <p:spPr>
          <a:xfrm>
            <a:off x="6770070" y="8253889"/>
            <a:ext cx="3733714" cy="52322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total="</a:t>
            </a:r>
            <a:r>
              <a:rPr lang="fr-FR" sz="2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both</a:t>
            </a:r>
            <a:r>
              <a:rPr lang="fr-FR" sz="2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 (col)</a:t>
            </a:r>
          </a:p>
        </p:txBody>
      </p: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233C70C-4CE5-4A0E-A765-511DD59D0998}"/>
              </a:ext>
            </a:extLst>
          </p:cNvPr>
          <p:cNvCxnSpPr>
            <a:cxnSpLocks/>
          </p:cNvCxnSpPr>
          <p:nvPr/>
        </p:nvCxnSpPr>
        <p:spPr>
          <a:xfrm flipH="1" flipV="1">
            <a:off x="7953829" y="754130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A0506EC-25DF-42C4-B977-E6AF5ABC085E}"/>
              </a:ext>
            </a:extLst>
          </p:cNvPr>
          <p:cNvSpPr txBox="1"/>
          <p:nvPr/>
        </p:nvSpPr>
        <p:spPr>
          <a:xfrm>
            <a:off x="14121474" y="8227748"/>
            <a:ext cx="6981398" cy="83074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percent_pattern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="{n} ({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p_row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}/{</a:t>
            </a:r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p_col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})« </a:t>
            </a:r>
          </a:p>
          <a:p>
            <a:r>
              <a:rPr lang="fr-FR" sz="2399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percent_digits</a:t>
            </a:r>
            <a:r>
              <a:rPr lang="fr-FR" sz="2399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=0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1EF9E8B2-3C55-4DAE-ABDA-0D0C4129F18A}"/>
              </a:ext>
            </a:extLst>
          </p:cNvPr>
          <p:cNvCxnSpPr>
            <a:cxnSpLocks/>
          </p:cNvCxnSpPr>
          <p:nvPr/>
        </p:nvCxnSpPr>
        <p:spPr>
          <a:xfrm flipH="1" flipV="1">
            <a:off x="14922812" y="7152143"/>
            <a:ext cx="1080000" cy="108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7074D143-E3F5-4C81-91EB-BEF2919E9C1B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4028931" y="1603419"/>
            <a:ext cx="677800" cy="69038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B8D9-9123-4C0E-A91A-C0029586369A}"/>
              </a:ext>
            </a:extLst>
          </p:cNvPr>
          <p:cNvSpPr/>
          <p:nvPr/>
        </p:nvSpPr>
        <p:spPr>
          <a:xfrm>
            <a:off x="384634" y="374651"/>
            <a:ext cx="11830228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crosstable</a:t>
            </a:r>
            <a:r>
              <a:rPr lang="en-US" dirty="0">
                <a:latin typeface="Consolas" panose="020B0609020204030204" pitchFamily="49" charset="0"/>
              </a:rPr>
              <a:t>(mtcars2,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fr-FR" dirty="0" err="1">
                <a:latin typeface="Consolas" panose="020B0609020204030204" pitchFamily="49" charset="0"/>
              </a:rPr>
              <a:t>disp</a:t>
            </a:r>
            <a:r>
              <a:rPr lang="fr-FR" dirty="0">
                <a:latin typeface="Consolas" panose="020B0609020204030204" pitchFamily="49" charset="0"/>
              </a:rPr>
              <a:t>, vs</a:t>
            </a:r>
            <a:r>
              <a:rPr lang="en-US" dirty="0">
                <a:latin typeface="Consolas" panose="020B0609020204030204" pitchFamily="49" charset="0"/>
              </a:rPr>
              <a:t>), by=am, </a:t>
            </a:r>
            <a:r>
              <a:rPr lang="fr-FR" dirty="0">
                <a:latin typeface="Consolas" panose="020B0609020204030204" pitchFamily="49" charset="0"/>
              </a:rPr>
              <a:t>total=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chemeClr val="accent6"/>
                </a:solidFill>
                <a:latin typeface="Consolas" panose="020B0609020204030204" pitchFamily="49" charset="0"/>
              </a:rPr>
              <a:t>both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</a:t>
            </a:r>
            <a:r>
              <a:rPr lang="fr-FR" dirty="0" err="1">
                <a:latin typeface="Consolas" panose="020B0609020204030204" pitchFamily="49" charset="0"/>
              </a:rPr>
              <a:t>percent_pattern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"{n} ({</a:t>
            </a:r>
            <a:r>
              <a:rPr lang="fr-FR" dirty="0" err="1">
                <a:solidFill>
                  <a:schemeClr val="accent6"/>
                </a:solidFill>
                <a:latin typeface="Consolas" panose="020B0609020204030204" pitchFamily="49" charset="0"/>
              </a:rPr>
              <a:t>p_row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}/{</a:t>
            </a:r>
            <a:r>
              <a:rPr lang="fr-FR" dirty="0" err="1">
                <a:solidFill>
                  <a:schemeClr val="accent6"/>
                </a:solidFill>
                <a:latin typeface="Consolas" panose="020B0609020204030204" pitchFamily="49" charset="0"/>
              </a:rPr>
              <a:t>p_col</a:t>
            </a:r>
            <a:r>
              <a:rPr lang="fr-FR" dirty="0">
                <a:solidFill>
                  <a:schemeClr val="accent6"/>
                </a:solidFill>
                <a:latin typeface="Consolas" panose="020B0609020204030204" pitchFamily="49" charset="0"/>
              </a:rPr>
              <a:t>})"</a:t>
            </a:r>
            <a:r>
              <a:rPr lang="fr-FR" dirty="0">
                <a:latin typeface="Consolas" panose="020B0609020204030204" pitchFamily="49" charset="0"/>
              </a:rPr>
              <a:t>, </a:t>
            </a:r>
            <a:r>
              <a:rPr lang="fr-FR" dirty="0" err="1">
                <a:latin typeface="Consolas" panose="020B0609020204030204" pitchFamily="49" charset="0"/>
              </a:rPr>
              <a:t>percent_digits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 %&gt;%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as_flextable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214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5080E383-68D3-4AEC-B3E8-4C0DDDCA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3811" y="1610835"/>
            <a:ext cx="13070781" cy="6643054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9DED810E-C537-4E8E-8020-6D240AE284E7}"/>
              </a:ext>
            </a:extLst>
          </p:cNvPr>
          <p:cNvSpPr txBox="1"/>
          <p:nvPr/>
        </p:nvSpPr>
        <p:spPr>
          <a:xfrm>
            <a:off x="1925798" y="3275225"/>
            <a:ext cx="2364750" cy="37099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starts_with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cy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")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D0132BF-F57A-4B09-9A4B-28E309A5F215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290548" y="3460724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FD1787FA-F67F-44DE-BE25-09FB1651D1A2}"/>
              </a:ext>
            </a:extLst>
          </p:cNvPr>
          <p:cNvSpPr txBox="1"/>
          <p:nvPr/>
        </p:nvSpPr>
        <p:spPr>
          <a:xfrm>
            <a:off x="2187184" y="5699091"/>
            <a:ext cx="2108269" cy="37099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ends_with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("at")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F8CC7EF-EE85-40FD-94CA-573DEAD8F003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295452" y="5884590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3E57012-5267-4CD3-A4E7-4BCD1A4B809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260208" y="2513547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D2E33716-B1AC-4EB2-93E6-A4B912E40908}"/>
              </a:ext>
            </a:extLst>
          </p:cNvPr>
          <p:cNvSpPr txBox="1"/>
          <p:nvPr/>
        </p:nvSpPr>
        <p:spPr>
          <a:xfrm>
            <a:off x="1280318" y="2208623"/>
            <a:ext cx="2979890" cy="60984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81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label=FALSE</a:t>
            </a:r>
          </a:p>
          <a:p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fr-FR" sz="1552" dirty="0" err="1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552" dirty="0" err="1">
                <a:solidFill>
                  <a:schemeClr val="tx2">
                    <a:lumMod val="75000"/>
                  </a:schemeClr>
                </a:solidFill>
              </a:rPr>
              <a:t>instead</a:t>
            </a:r>
            <a:r>
              <a:rPr lang="fr-FR" sz="1552" dirty="0">
                <a:solidFill>
                  <a:schemeClr val="tx2">
                    <a:lumMod val="75000"/>
                  </a:schemeClr>
                </a:solidFill>
              </a:rPr>
              <a:t> of label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DF0282-5912-417D-86E7-BBD71B821EF9}"/>
              </a:ext>
            </a:extLst>
          </p:cNvPr>
          <p:cNvSpPr txBox="1"/>
          <p:nvPr/>
        </p:nvSpPr>
        <p:spPr>
          <a:xfrm>
            <a:off x="1925799" y="6661983"/>
            <a:ext cx="2970685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funs=c(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mean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 quantile)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13FD60E-4552-4928-B46E-7282B386C41A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4896482" y="6846649"/>
            <a:ext cx="720000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43051B7-B91D-4181-84BB-81D880B31CB0}"/>
              </a:ext>
            </a:extLst>
          </p:cNvPr>
          <p:cNvSpPr txBox="1"/>
          <p:nvPr/>
        </p:nvSpPr>
        <p:spPr>
          <a:xfrm>
            <a:off x="6972301" y="8426115"/>
            <a:ext cx="4081464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funs_arg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probs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=c(.25,.75))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27C0EF6-446D-4C3E-9D46-BB81690FB611}"/>
              </a:ext>
            </a:extLst>
          </p:cNvPr>
          <p:cNvCxnSpPr>
            <a:cxnSpLocks/>
          </p:cNvCxnSpPr>
          <p:nvPr/>
        </p:nvCxnSpPr>
        <p:spPr>
          <a:xfrm flipH="1" flipV="1">
            <a:off x="7696200" y="7516155"/>
            <a:ext cx="900000" cy="90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A64A05C-5BE1-46B4-8D2A-AA55D0C2D727}"/>
              </a:ext>
            </a:extLst>
          </p:cNvPr>
          <p:cNvGrpSpPr/>
          <p:nvPr/>
        </p:nvGrpSpPr>
        <p:grpSpPr>
          <a:xfrm>
            <a:off x="17857441" y="1850469"/>
            <a:ext cx="2048175" cy="1196495"/>
            <a:chOff x="18797954" y="523221"/>
            <a:chExt cx="3166505" cy="1336431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5D92B8C-3F8F-46B4-A911-7BA0A59FEFFC}"/>
                </a:ext>
              </a:extLst>
            </p:cNvPr>
            <p:cNvSpPr txBox="1"/>
            <p:nvPr/>
          </p:nvSpPr>
          <p:spPr>
            <a:xfrm>
              <a:off x="19299830" y="931985"/>
              <a:ext cx="2664629" cy="414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81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by=c(</a:t>
              </a:r>
              <a:r>
                <a:rPr lang="fr-FR" sz="181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am</a:t>
              </a:r>
              <a:r>
                <a:rPr lang="fr-FR" sz="181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, vs)</a:t>
              </a:r>
            </a:p>
          </p:txBody>
        </p:sp>
        <p:sp>
          <p:nvSpPr>
            <p:cNvPr id="21" name="Accolade fermante 20">
              <a:extLst>
                <a:ext uri="{FF2B5EF4-FFF2-40B4-BE49-F238E27FC236}">
                  <a16:creationId xmlns:a16="http://schemas.microsoft.com/office/drawing/2014/main" id="{74C74CE0-5DB7-4AEC-8452-EDA8B4AA3EA1}"/>
                </a:ext>
              </a:extLst>
            </p:cNvPr>
            <p:cNvSpPr/>
            <p:nvPr/>
          </p:nvSpPr>
          <p:spPr>
            <a:xfrm>
              <a:off x="18797954" y="523221"/>
              <a:ext cx="351692" cy="1336431"/>
            </a:xfrm>
            <a:prstGeom prst="rightBrace">
              <a:avLst/>
            </a:prstGeom>
            <a:ln w="57150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164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5BE604D-C72C-4F14-A40E-D23247F91B97}"/>
              </a:ext>
            </a:extLst>
          </p:cNvPr>
          <p:cNvSpPr/>
          <p:nvPr/>
        </p:nvSpPr>
        <p:spPr>
          <a:xfrm>
            <a:off x="377753" y="368488"/>
            <a:ext cx="11830228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crosstable</a:t>
            </a:r>
            <a:r>
              <a:rPr lang="en-US" dirty="0">
                <a:latin typeface="Consolas" panose="020B0609020204030204" pitchFamily="49" charset="0"/>
              </a:rPr>
              <a:t>(mtcars2,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starts_with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"cy"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ends_with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"at"</a:t>
            </a:r>
            <a:r>
              <a:rPr lang="en-US" dirty="0">
                <a:latin typeface="Consolas" panose="020B0609020204030204" pitchFamily="49" charset="0"/>
              </a:rPr>
              <a:t>)), by=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(am, vs), label=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funs=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(mean, quantile), </a:t>
            </a:r>
            <a:r>
              <a:rPr lang="en-US" dirty="0" err="1">
                <a:latin typeface="Consolas" panose="020B0609020204030204" pitchFamily="49" charset="0"/>
              </a:rPr>
              <a:t>funs_arg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latin typeface="Consolas" panose="020B0609020204030204" pitchFamily="49" charset="0"/>
              </a:rPr>
              <a:t>(probs=c(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.25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.75</a:t>
            </a:r>
            <a:r>
              <a:rPr lang="en-US" dirty="0">
                <a:latin typeface="Consolas" panose="020B0609020204030204" pitchFamily="49" charset="0"/>
              </a:rPr>
              <a:t>) , </a:t>
            </a:r>
            <a:r>
              <a:rPr lang="en-US" dirty="0" err="1">
                <a:latin typeface="Consolas" panose="020B0609020204030204" pitchFamily="49" charset="0"/>
              </a:rPr>
              <a:t>num_digits</a:t>
            </a:r>
            <a:r>
              <a:rPr lang="en-US" dirty="0">
                <a:latin typeface="Consolas" panose="020B0609020204030204" pitchFamily="49" charset="0"/>
              </a:rPr>
              <a:t>=3) %&gt;% 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as_flextable</a:t>
            </a:r>
            <a:r>
              <a:rPr lang="en-US" dirty="0">
                <a:latin typeface="Consolas" panose="020B0609020204030204" pitchFamily="49" charset="0"/>
              </a:rPr>
              <a:t>(compact=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fr-FR" dirty="0">
              <a:latin typeface="Consolas" panose="020B0609020204030204" pitchFamily="49" charset="0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8B98A82-33DC-43D6-8B84-4A81C2DE672C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3926134" y="7696155"/>
            <a:ext cx="720000" cy="72000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CE0FC226-C907-47E9-BD30-3288AB09672C}"/>
              </a:ext>
            </a:extLst>
          </p:cNvPr>
          <p:cNvSpPr txBox="1"/>
          <p:nvPr/>
        </p:nvSpPr>
        <p:spPr>
          <a:xfrm>
            <a:off x="13793977" y="8416155"/>
            <a:ext cx="1704313" cy="36933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num_digits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9562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</TotalTime>
  <Words>316</Words>
  <Application>Microsoft Office PowerPoint</Application>
  <PresentationFormat>Personnalisé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 Chaltiel</dc:creator>
  <cp:lastModifiedBy>CHALTIEL Dan</cp:lastModifiedBy>
  <cp:revision>26</cp:revision>
  <dcterms:created xsi:type="dcterms:W3CDTF">2020-04-14T11:28:09Z</dcterms:created>
  <dcterms:modified xsi:type="dcterms:W3CDTF">2021-12-27T20:17:05Z</dcterms:modified>
</cp:coreProperties>
</file>