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2"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9" autoAdjust="0"/>
    <p:restoredTop sz="70213" autoAdjust="0"/>
  </p:normalViewPr>
  <p:slideViewPr>
    <p:cSldViewPr snapToGrid="0">
      <p:cViewPr varScale="1">
        <p:scale>
          <a:sx n="81" d="100"/>
          <a:sy n="81" d="100"/>
        </p:scale>
        <p:origin x="16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72F199-0910-4B46-96BB-8AD2EF699766}" type="datetimeFigureOut">
              <a:rPr lang="en-GB" smtClean="0"/>
              <a:t>03/10/2016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40AD8-1DA0-4394-83B7-409959929F9C}" type="slidenum">
              <a:rPr lang="en-GB" smtClean="0"/>
              <a:t>‹#›</a:t>
            </a:fld>
            <a:endParaRPr lang="en-GB"/>
          </a:p>
        </p:txBody>
      </p:sp>
    </p:spTree>
    <p:extLst>
      <p:ext uri="{BB962C8B-B14F-4D97-AF65-F5344CB8AC3E}">
        <p14:creationId xmlns:p14="http://schemas.microsoft.com/office/powerpoint/2010/main" val="1669432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E340AD8-1DA0-4394-83B7-409959929F9C}" type="slidenum">
              <a:rPr lang="en-GB" smtClean="0"/>
              <a:t>1</a:t>
            </a:fld>
            <a:endParaRPr lang="en-GB"/>
          </a:p>
        </p:txBody>
      </p:sp>
    </p:spTree>
    <p:extLst>
      <p:ext uri="{BB962C8B-B14F-4D97-AF65-F5344CB8AC3E}">
        <p14:creationId xmlns:p14="http://schemas.microsoft.com/office/powerpoint/2010/main" val="290239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Internet</a:t>
            </a:r>
            <a:r>
              <a:rPr lang="en-GB" baseline="0" dirty="0"/>
              <a:t> on a basic level is a massive wide area network containing millions of networks, so essentially a network of networks. The internet itself is comprised of huge amounts of infrastructure such as satellites, city wide wired cabling and even undersea cabling. Just about any electronic device can utilise the internet in some way if it is designed to do so.</a:t>
            </a:r>
          </a:p>
          <a:p>
            <a:endParaRPr lang="en-GB" baseline="0" dirty="0"/>
          </a:p>
          <a:p>
            <a:r>
              <a:rPr lang="en-GB" baseline="0" dirty="0"/>
              <a:t>Once devices are connected to the internet they should in theory be able to communicate with any other device connected to the internet. Thankfully however it is not this simple as this would produce a whole host of problems such as security issues and huge amounts of confusion. Instead information passes over the internet in various languages called protocols. Basic examples of protocols are HTTP (Hyper Text Transfer Protocol), FTP (File Transfer Protocol) and SMTP (Simple Mail Transfer Protocol). These protocols dictate the format of the data sent, as well as how an application expects to interpret the data it receives. </a:t>
            </a:r>
          </a:p>
          <a:p>
            <a:endParaRPr lang="en-GB" baseline="0" dirty="0"/>
          </a:p>
          <a:p>
            <a:r>
              <a:rPr lang="en-GB" baseline="0" dirty="0"/>
              <a:t>Protocols also have specific numbers known as port numbers, this allows networks to easier figure out the type of data sent as well as where it should go via port forwarding. This also allows firewalls to limit the flow of traffic for security purposes, preventing unwanted open ended communication.</a:t>
            </a:r>
            <a:endParaRPr lang="en-GB" dirty="0"/>
          </a:p>
        </p:txBody>
      </p:sp>
      <p:sp>
        <p:nvSpPr>
          <p:cNvPr id="4" name="Slide Number Placeholder 3"/>
          <p:cNvSpPr>
            <a:spLocks noGrp="1"/>
          </p:cNvSpPr>
          <p:nvPr>
            <p:ph type="sldNum" sz="quarter" idx="10"/>
          </p:nvPr>
        </p:nvSpPr>
        <p:spPr/>
        <p:txBody>
          <a:bodyPr/>
          <a:lstStyle/>
          <a:p>
            <a:fld id="{EE340AD8-1DA0-4394-83B7-409959929F9C}" type="slidenum">
              <a:rPr lang="en-GB" smtClean="0"/>
              <a:t>2</a:t>
            </a:fld>
            <a:endParaRPr lang="en-GB"/>
          </a:p>
        </p:txBody>
      </p:sp>
    </p:spTree>
    <p:extLst>
      <p:ext uri="{BB962C8B-B14F-4D97-AF65-F5344CB8AC3E}">
        <p14:creationId xmlns:p14="http://schemas.microsoft.com/office/powerpoint/2010/main" val="38375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a:t>So what is the web</a:t>
            </a:r>
            <a:r>
              <a:rPr lang="en-GB" baseline="0" dirty="0"/>
              <a:t> and how is it different to the internet? The web is actually a component of the internet itself which enables one of the many methods of sharing information over the internet. This information is most commonly accessed by software known as web browsers, which interpret the information sent and then present this information as it was intended to be seen by the end user. These browsers are essentially an interface that is used to access the web. </a:t>
            </a:r>
          </a:p>
          <a:p>
            <a:pPr algn="just"/>
            <a:endParaRPr lang="en-GB" baseline="0" dirty="0"/>
          </a:p>
          <a:p>
            <a:pPr algn="just"/>
            <a:r>
              <a:rPr lang="en-GB" baseline="0" dirty="0"/>
              <a:t>The information sent over the web is generally in the form of HTTP or a variation of this protocol, such as HTTPS. Other forms of traffic such as email, file transfers, instant messaging etc. are not part of the web and are actually just part of the internet. These protocols however often work alongside the web within the browser to provide extra features and a far better user experience.</a:t>
            </a:r>
            <a:endParaRPr lang="en-GB" dirty="0"/>
          </a:p>
        </p:txBody>
      </p:sp>
      <p:sp>
        <p:nvSpPr>
          <p:cNvPr id="4" name="Slide Number Placeholder 3"/>
          <p:cNvSpPr>
            <a:spLocks noGrp="1"/>
          </p:cNvSpPr>
          <p:nvPr>
            <p:ph type="sldNum" sz="quarter" idx="10"/>
          </p:nvPr>
        </p:nvSpPr>
        <p:spPr/>
        <p:txBody>
          <a:bodyPr/>
          <a:lstStyle/>
          <a:p>
            <a:fld id="{EE340AD8-1DA0-4394-83B7-409959929F9C}" type="slidenum">
              <a:rPr lang="en-GB" smtClean="0"/>
              <a:t>3</a:t>
            </a:fld>
            <a:endParaRPr lang="en-GB"/>
          </a:p>
        </p:txBody>
      </p:sp>
    </p:spTree>
    <p:extLst>
      <p:ext uri="{BB962C8B-B14F-4D97-AF65-F5344CB8AC3E}">
        <p14:creationId xmlns:p14="http://schemas.microsoft.com/office/powerpoint/2010/main" val="89477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a:t>HTTP is short for</a:t>
            </a:r>
            <a:r>
              <a:rPr lang="en-GB" baseline="0" dirty="0"/>
              <a:t> Hyper Text Transfer Protocol and is the main protocol used by the web. As the name suggests, HTTP transfers text based data across the web which essentially tells your browsers exactly what to do and what to display. HTTP commands direct a web server daemon to send your browser the specified web page data, if the daemon cannot find this web page then it responds with error 404. Simply put, a daemon is a process that runs in the background that is constantly listening.</a:t>
            </a:r>
          </a:p>
          <a:p>
            <a:pPr algn="just"/>
            <a:endParaRPr lang="en-GB" baseline="0" dirty="0"/>
          </a:p>
          <a:p>
            <a:pPr algn="just"/>
            <a:r>
              <a:rPr lang="en-GB" baseline="0" dirty="0"/>
              <a:t>HTTP is known as a stateless protocol, this means that its actions are independent of any of its previous actions. This has caused issues when it comes to interactive web pages, however people have been implementing work arounds through scripting and web based programming such as JavaScript, PHP and ruby; allowing the creation of today’s interactive websites and web based applications.</a:t>
            </a:r>
          </a:p>
          <a:p>
            <a:pPr algn="just"/>
            <a:endParaRPr lang="en-GB" baseline="0" dirty="0"/>
          </a:p>
          <a:p>
            <a:pPr algn="just"/>
            <a:r>
              <a:rPr lang="en-GB" baseline="0" dirty="0"/>
              <a:t>Web browsers are known as HTTP clients due to the fact that they receive the data sent by HTTP and interpret the data for the end user.</a:t>
            </a:r>
            <a:endParaRPr lang="en-GB" dirty="0"/>
          </a:p>
        </p:txBody>
      </p:sp>
      <p:sp>
        <p:nvSpPr>
          <p:cNvPr id="4" name="Slide Number Placeholder 3"/>
          <p:cNvSpPr>
            <a:spLocks noGrp="1"/>
          </p:cNvSpPr>
          <p:nvPr>
            <p:ph type="sldNum" sz="quarter" idx="10"/>
          </p:nvPr>
        </p:nvSpPr>
        <p:spPr/>
        <p:txBody>
          <a:bodyPr/>
          <a:lstStyle/>
          <a:p>
            <a:fld id="{EE340AD8-1DA0-4394-83B7-409959929F9C}" type="slidenum">
              <a:rPr lang="en-GB" smtClean="0"/>
              <a:t>4</a:t>
            </a:fld>
            <a:endParaRPr lang="en-GB"/>
          </a:p>
        </p:txBody>
      </p:sp>
    </p:spTree>
    <p:extLst>
      <p:ext uri="{BB962C8B-B14F-4D97-AF65-F5344CB8AC3E}">
        <p14:creationId xmlns:p14="http://schemas.microsoft.com/office/powerpoint/2010/main" val="99451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a:t>Hyper Text Transfer Protocol</a:t>
            </a:r>
            <a:r>
              <a:rPr lang="en-GB" baseline="0" dirty="0"/>
              <a:t> is a request-response based protocol and as such is primarily synchronous, this means that the end client will establish a connection session with the web server using TCP as opposed to merely sending a request via UDP. This request will use the URL as its main source of information with which it will specify the correct domain name for the DNS to resolve, as well as the file location within the web server of the page/program it is trying to request.</a:t>
            </a:r>
          </a:p>
          <a:p>
            <a:pPr algn="just"/>
            <a:endParaRPr lang="en-GB" baseline="0" dirty="0"/>
          </a:p>
          <a:p>
            <a:pPr algn="just"/>
            <a:r>
              <a:rPr lang="en-GB" baseline="0" dirty="0"/>
              <a:t>These requests can have 3 potential outcomes; the server will map the request file location to a file and respond with said file, the server maps the request to a program and then proceeds to execute the program using any arguments given and finally returning the output, or the server will return an error with a code based on the actual error; such as 404.</a:t>
            </a:r>
          </a:p>
          <a:p>
            <a:pPr algn="just"/>
            <a:endParaRPr lang="en-GB" baseline="0" dirty="0"/>
          </a:p>
          <a:p>
            <a:pPr algn="just"/>
            <a:r>
              <a:rPr lang="en-GB" baseline="0" dirty="0"/>
              <a:t>The response will then be based on one of the three out comes mentioned above, which will then be received and interpreted by the web browser. The web browser will then end the session and thus the TCP connection with the server, unless the web page specifies otherwise. </a:t>
            </a:r>
            <a:endParaRPr lang="en-GB" dirty="0"/>
          </a:p>
        </p:txBody>
      </p:sp>
      <p:sp>
        <p:nvSpPr>
          <p:cNvPr id="4" name="Slide Number Placeholder 3"/>
          <p:cNvSpPr>
            <a:spLocks noGrp="1"/>
          </p:cNvSpPr>
          <p:nvPr>
            <p:ph type="sldNum" sz="quarter" idx="10"/>
          </p:nvPr>
        </p:nvSpPr>
        <p:spPr/>
        <p:txBody>
          <a:bodyPr/>
          <a:lstStyle/>
          <a:p>
            <a:fld id="{EE340AD8-1DA0-4394-83B7-409959929F9C}" type="slidenum">
              <a:rPr lang="en-GB" smtClean="0"/>
              <a:t>5</a:t>
            </a:fld>
            <a:endParaRPr lang="en-GB"/>
          </a:p>
        </p:txBody>
      </p:sp>
    </p:spTree>
    <p:extLst>
      <p:ext uri="{BB962C8B-B14F-4D97-AF65-F5344CB8AC3E}">
        <p14:creationId xmlns:p14="http://schemas.microsoft.com/office/powerpoint/2010/main" val="3420071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During the</a:t>
            </a:r>
            <a:r>
              <a:rPr lang="en-GB" baseline="0" dirty="0"/>
              <a:t> request stage of the HTTP request-response model there is what are known as methods. These methods dictate the nature of the HTTP request, the two main methods being GET and POST. As quoted from W3 schools; the GET method requests data from a specified source, whereas POST submits data to be processed to a specified resource. </a:t>
            </a:r>
          </a:p>
          <a:p>
            <a:endParaRPr lang="en-GB" baseline="0" dirty="0"/>
          </a:p>
          <a:p>
            <a:r>
              <a:rPr lang="en-GB" baseline="0" dirty="0"/>
              <a:t>The GET method is primarily used in requesting web pages and other information from the web server, whereas the POST method is primarily used to submit data for things such as web based scripts and forms.</a:t>
            </a:r>
          </a:p>
          <a:p>
            <a:endParaRPr lang="en-GB" baseline="0" dirty="0"/>
          </a:p>
          <a:p>
            <a:r>
              <a:rPr lang="en-GB" baseline="0" dirty="0"/>
              <a:t>Other HTTP request methods include; HEAD which is similar to GET but only returns the HTTP header as opposed to the body, PUT which actually puts a file at a specific URI, DELETE which deletes the specified resource, OPTIONS which returns the various methods supported by the server and finally CONNECT which requests a TCP/IP connection between the client and web server.</a:t>
            </a:r>
          </a:p>
          <a:p>
            <a:endParaRPr lang="en-GB" dirty="0"/>
          </a:p>
        </p:txBody>
      </p:sp>
      <p:sp>
        <p:nvSpPr>
          <p:cNvPr id="4" name="Slide Number Placeholder 3"/>
          <p:cNvSpPr>
            <a:spLocks noGrp="1"/>
          </p:cNvSpPr>
          <p:nvPr>
            <p:ph type="sldNum" sz="quarter" idx="10"/>
          </p:nvPr>
        </p:nvSpPr>
        <p:spPr/>
        <p:txBody>
          <a:bodyPr/>
          <a:lstStyle/>
          <a:p>
            <a:fld id="{EE340AD8-1DA0-4394-83B7-409959929F9C}" type="slidenum">
              <a:rPr lang="en-GB" smtClean="0"/>
              <a:t>6</a:t>
            </a:fld>
            <a:endParaRPr lang="en-GB"/>
          </a:p>
        </p:txBody>
      </p:sp>
    </p:spTree>
    <p:extLst>
      <p:ext uri="{BB962C8B-B14F-4D97-AF65-F5344CB8AC3E}">
        <p14:creationId xmlns:p14="http://schemas.microsoft.com/office/powerpoint/2010/main" val="3659731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comparison grid from W3 Schools also shows some</a:t>
            </a:r>
            <a:r>
              <a:rPr lang="en-GB" baseline="0" dirty="0"/>
              <a:t> of the key attributes and their differences between GET and POST.</a:t>
            </a:r>
          </a:p>
          <a:p>
            <a:endParaRPr lang="en-GB" baseline="0" dirty="0"/>
          </a:p>
          <a:p>
            <a:r>
              <a:rPr lang="en-GB" baseline="0" dirty="0"/>
              <a:t>To sum this comparison chart up, GET requests:</a:t>
            </a:r>
          </a:p>
          <a:p>
            <a:pPr marL="171450" indent="-171450">
              <a:buFont typeface="Arial" panose="020B0604020202020204" pitchFamily="34" charset="0"/>
              <a:buChar char="•"/>
            </a:pPr>
            <a:r>
              <a:rPr lang="en-GB" baseline="0" dirty="0"/>
              <a:t>Can be cached</a:t>
            </a:r>
          </a:p>
          <a:p>
            <a:pPr marL="171450" indent="-171450">
              <a:buFont typeface="Arial" panose="020B0604020202020204" pitchFamily="34" charset="0"/>
              <a:buChar char="•"/>
            </a:pPr>
            <a:r>
              <a:rPr lang="en-GB" baseline="0" dirty="0"/>
              <a:t>They will remain in the browser history until cleared</a:t>
            </a:r>
          </a:p>
          <a:p>
            <a:pPr marL="171450" indent="-171450">
              <a:buFont typeface="Arial" panose="020B0604020202020204" pitchFamily="34" charset="0"/>
              <a:buChar char="•"/>
            </a:pPr>
            <a:r>
              <a:rPr lang="en-GB" baseline="0" dirty="0"/>
              <a:t>They are able to be bookmarked</a:t>
            </a:r>
          </a:p>
          <a:p>
            <a:pPr marL="171450" indent="-171450">
              <a:buFont typeface="Arial" panose="020B0604020202020204" pitchFamily="34" charset="0"/>
              <a:buChar char="•"/>
            </a:pPr>
            <a:r>
              <a:rPr lang="en-GB" baseline="0" dirty="0"/>
              <a:t>Have security issues and thus shouldn’t be used to deal with sensitive data</a:t>
            </a:r>
          </a:p>
          <a:p>
            <a:pPr marL="171450" indent="-171450">
              <a:buFont typeface="Arial" panose="020B0604020202020204" pitchFamily="34" charset="0"/>
              <a:buChar char="•"/>
            </a:pPr>
            <a:r>
              <a:rPr lang="en-GB" baseline="0" dirty="0"/>
              <a:t>Have length restrictions</a:t>
            </a:r>
          </a:p>
          <a:p>
            <a:pPr marL="0" indent="0">
              <a:buFont typeface="Arial" panose="020B0604020202020204" pitchFamily="34" charset="0"/>
              <a:buNone/>
            </a:pPr>
            <a:endParaRPr lang="en-GB" baseline="0" dirty="0"/>
          </a:p>
          <a:p>
            <a:pPr marL="0" indent="0">
              <a:buFont typeface="Arial" panose="020B0604020202020204" pitchFamily="34" charset="0"/>
              <a:buNone/>
            </a:pPr>
            <a:r>
              <a:rPr lang="en-GB" baseline="0" dirty="0"/>
              <a:t>POST requests on the other hand:</a:t>
            </a:r>
          </a:p>
          <a:p>
            <a:pPr marL="171450" indent="-171450">
              <a:buFont typeface="Arial" panose="020B0604020202020204" pitchFamily="34" charset="0"/>
              <a:buChar char="•"/>
            </a:pPr>
            <a:r>
              <a:rPr lang="en-GB" baseline="0" dirty="0"/>
              <a:t>Cannot be cached</a:t>
            </a:r>
          </a:p>
          <a:p>
            <a:pPr marL="171450" indent="-171450">
              <a:buFont typeface="Arial" panose="020B0604020202020204" pitchFamily="34" charset="0"/>
              <a:buChar char="•"/>
            </a:pPr>
            <a:r>
              <a:rPr lang="en-GB" baseline="0" dirty="0"/>
              <a:t>Never stay in the browser history</a:t>
            </a:r>
          </a:p>
          <a:p>
            <a:pPr marL="171450" indent="-171450">
              <a:buFont typeface="Arial" panose="020B0604020202020204" pitchFamily="34" charset="0"/>
              <a:buChar char="•"/>
            </a:pPr>
            <a:r>
              <a:rPr lang="en-GB" baseline="0" dirty="0"/>
              <a:t>Cannot be bookmarked</a:t>
            </a:r>
          </a:p>
          <a:p>
            <a:pPr marL="171450" indent="-171450">
              <a:buFont typeface="Arial" panose="020B0604020202020204" pitchFamily="34" charset="0"/>
              <a:buChar char="•"/>
            </a:pPr>
            <a:r>
              <a:rPr lang="en-GB" baseline="0" dirty="0"/>
              <a:t>Have no restrictions on the data length of the request</a:t>
            </a:r>
          </a:p>
          <a:p>
            <a:pPr marL="0" indent="0">
              <a:buFont typeface="Arial" panose="020B0604020202020204" pitchFamily="34" charset="0"/>
              <a:buNone/>
            </a:pPr>
            <a:endParaRPr lang="en-GB" baseline="0" dirty="0"/>
          </a:p>
        </p:txBody>
      </p:sp>
      <p:sp>
        <p:nvSpPr>
          <p:cNvPr id="4" name="Slide Number Placeholder 3"/>
          <p:cNvSpPr>
            <a:spLocks noGrp="1"/>
          </p:cNvSpPr>
          <p:nvPr>
            <p:ph type="sldNum" sz="quarter" idx="10"/>
          </p:nvPr>
        </p:nvSpPr>
        <p:spPr/>
        <p:txBody>
          <a:bodyPr/>
          <a:lstStyle/>
          <a:p>
            <a:fld id="{EE340AD8-1DA0-4394-83B7-409959929F9C}" type="slidenum">
              <a:rPr lang="en-GB" smtClean="0"/>
              <a:t>7</a:t>
            </a:fld>
            <a:endParaRPr lang="en-GB"/>
          </a:p>
        </p:txBody>
      </p:sp>
    </p:spTree>
    <p:extLst>
      <p:ext uri="{BB962C8B-B14F-4D97-AF65-F5344CB8AC3E}">
        <p14:creationId xmlns:p14="http://schemas.microsoft.com/office/powerpoint/2010/main" val="649460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term URL is short for “Uniform Resource Locator”. URL’s are a form of URI which is short for Uniform Resource Identifier. URL’s are used to specify the address of a specific resource on the web, this is usually done using a domain name as opposed to a simple IP address.</a:t>
            </a:r>
          </a:p>
          <a:p>
            <a:endParaRPr lang="en-GB" baseline="0" dirty="0" smtClean="0"/>
          </a:p>
          <a:p>
            <a:r>
              <a:rPr lang="en-GB" baseline="0" dirty="0" smtClean="0"/>
              <a:t>URL’s are broken into two parts; “Protocol Identifier” and “Resource Name”. The protocol identifier is found at the beginning of the URL and is used as the name suggests; to specify which protocol to use when accessing the web server. The two most commonly used protocols are HTTP and HTTPS. The resource name is the section that actually locates the web server and the resource contained on the specified server. The first part of the resource name will specify either the </a:t>
            </a:r>
            <a:r>
              <a:rPr lang="en-GB" baseline="0" dirty="0" err="1" smtClean="0"/>
              <a:t>ip</a:t>
            </a:r>
            <a:r>
              <a:rPr lang="en-GB" baseline="0" dirty="0" smtClean="0"/>
              <a:t> address or more commonly the domain name. The second part of the resource name will then specify the path within the given address to the file/program that is trying to be accessed.</a:t>
            </a:r>
          </a:p>
          <a:p>
            <a:endParaRPr lang="en-GB" baseline="0" dirty="0" smtClean="0"/>
          </a:p>
          <a:p>
            <a:r>
              <a:rPr lang="en-GB" baseline="0" dirty="0" smtClean="0"/>
              <a:t>URL’s can also specify a network port or specific reference point in a file.</a:t>
            </a:r>
            <a:endParaRPr lang="en-GB" dirty="0"/>
          </a:p>
        </p:txBody>
      </p:sp>
      <p:sp>
        <p:nvSpPr>
          <p:cNvPr id="4" name="Slide Number Placeholder 3"/>
          <p:cNvSpPr>
            <a:spLocks noGrp="1"/>
          </p:cNvSpPr>
          <p:nvPr>
            <p:ph type="sldNum" sz="quarter" idx="10"/>
          </p:nvPr>
        </p:nvSpPr>
        <p:spPr/>
        <p:txBody>
          <a:bodyPr/>
          <a:lstStyle/>
          <a:p>
            <a:fld id="{EE340AD8-1DA0-4394-83B7-409959929F9C}" type="slidenum">
              <a:rPr lang="en-GB" smtClean="0"/>
              <a:t>8</a:t>
            </a:fld>
            <a:endParaRPr lang="en-GB"/>
          </a:p>
        </p:txBody>
      </p:sp>
    </p:spTree>
    <p:extLst>
      <p:ext uri="{BB962C8B-B14F-4D97-AF65-F5344CB8AC3E}">
        <p14:creationId xmlns:p14="http://schemas.microsoft.com/office/powerpoint/2010/main" val="549181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199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10/3/2016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926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3255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10/3/2016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3355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0662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44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128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388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338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906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8956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754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5458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10/3/2016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3300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10/3/2016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6122321"/>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User Centred Web Development</a:t>
            </a:r>
          </a:p>
        </p:txBody>
      </p:sp>
      <p:sp>
        <p:nvSpPr>
          <p:cNvPr id="3" name="Subtitle 2"/>
          <p:cNvSpPr>
            <a:spLocks noGrp="1"/>
          </p:cNvSpPr>
          <p:nvPr>
            <p:ph type="subTitle" idx="1"/>
          </p:nvPr>
        </p:nvSpPr>
        <p:spPr/>
        <p:txBody>
          <a:bodyPr/>
          <a:lstStyle/>
          <a:p>
            <a:r>
              <a:rPr lang="en-GB" dirty="0"/>
              <a:t>Protocols and Technologies Essential to the Web</a:t>
            </a:r>
          </a:p>
        </p:txBody>
      </p:sp>
      <p:pic>
        <p:nvPicPr>
          <p:cNvPr id="6" name="Picture 5"/>
          <p:cNvPicPr>
            <a:picLocks noChangeAspect="1"/>
          </p:cNvPicPr>
          <p:nvPr/>
        </p:nvPicPr>
        <p:blipFill>
          <a:blip r:embed="rId3"/>
          <a:stretch>
            <a:fillRect/>
          </a:stretch>
        </p:blipFill>
        <p:spPr>
          <a:xfrm>
            <a:off x="10058400" y="4999512"/>
            <a:ext cx="1905000" cy="1858488"/>
          </a:xfrm>
          <a:prstGeom prst="rect">
            <a:avLst/>
          </a:prstGeom>
        </p:spPr>
      </p:pic>
    </p:spTree>
    <p:extLst>
      <p:ext uri="{BB962C8B-B14F-4D97-AF65-F5344CB8AC3E}">
        <p14:creationId xmlns:p14="http://schemas.microsoft.com/office/powerpoint/2010/main" val="289088336"/>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the Internet?</a:t>
            </a:r>
          </a:p>
        </p:txBody>
      </p:sp>
      <p:sp>
        <p:nvSpPr>
          <p:cNvPr id="3" name="Content Placeholder 2"/>
          <p:cNvSpPr>
            <a:spLocks noGrp="1"/>
          </p:cNvSpPr>
          <p:nvPr>
            <p:ph idx="1"/>
          </p:nvPr>
        </p:nvSpPr>
        <p:spPr/>
        <p:txBody>
          <a:bodyPr/>
          <a:lstStyle/>
          <a:p>
            <a:r>
              <a:rPr lang="en-GB" dirty="0"/>
              <a:t>The Internet at a basic level is essentially a massive network of networks</a:t>
            </a:r>
          </a:p>
          <a:p>
            <a:r>
              <a:rPr lang="en-GB" dirty="0"/>
              <a:t>The Internet is comprised of huge amounts of infrastructure and many different devices</a:t>
            </a:r>
          </a:p>
          <a:p>
            <a:r>
              <a:rPr lang="en-GB" dirty="0"/>
              <a:t>Any devices connected to the internet can communicate with each other</a:t>
            </a:r>
          </a:p>
          <a:p>
            <a:r>
              <a:rPr lang="en-GB" dirty="0"/>
              <a:t>Information passes over the internet in various languages called protocols</a:t>
            </a:r>
          </a:p>
        </p:txBody>
      </p:sp>
    </p:spTree>
    <p:extLst>
      <p:ext uri="{BB962C8B-B14F-4D97-AF65-F5344CB8AC3E}">
        <p14:creationId xmlns:p14="http://schemas.microsoft.com/office/powerpoint/2010/main" val="134677436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the Web?</a:t>
            </a:r>
          </a:p>
        </p:txBody>
      </p:sp>
      <p:sp>
        <p:nvSpPr>
          <p:cNvPr id="3" name="Content Placeholder 2"/>
          <p:cNvSpPr>
            <a:spLocks noGrp="1"/>
          </p:cNvSpPr>
          <p:nvPr>
            <p:ph idx="1"/>
          </p:nvPr>
        </p:nvSpPr>
        <p:spPr/>
        <p:txBody>
          <a:bodyPr/>
          <a:lstStyle/>
          <a:p>
            <a:r>
              <a:rPr lang="en-GB" dirty="0"/>
              <a:t>The web is actually a component of the internet itself</a:t>
            </a:r>
          </a:p>
          <a:p>
            <a:r>
              <a:rPr lang="en-GB" dirty="0"/>
              <a:t>The web allows sharing of information over the internet</a:t>
            </a:r>
          </a:p>
          <a:p>
            <a:r>
              <a:rPr lang="en-GB" dirty="0"/>
              <a:t>Browsers are used to access the web</a:t>
            </a:r>
          </a:p>
          <a:p>
            <a:r>
              <a:rPr lang="en-GB" dirty="0"/>
              <a:t>HTTP is the base level protocol used by the web</a:t>
            </a:r>
          </a:p>
          <a:p>
            <a:r>
              <a:rPr lang="en-GB" dirty="0"/>
              <a:t>Email, file transfers, Instant messaging etc. are not part of the web</a:t>
            </a:r>
          </a:p>
        </p:txBody>
      </p:sp>
    </p:spTree>
    <p:extLst>
      <p:ext uri="{BB962C8B-B14F-4D97-AF65-F5344CB8AC3E}">
        <p14:creationId xmlns:p14="http://schemas.microsoft.com/office/powerpoint/2010/main" val="11777331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HTTP Protocol</a:t>
            </a:r>
          </a:p>
        </p:txBody>
      </p:sp>
      <p:sp>
        <p:nvSpPr>
          <p:cNvPr id="3" name="Content Placeholder 2"/>
          <p:cNvSpPr>
            <a:spLocks noGrp="1"/>
          </p:cNvSpPr>
          <p:nvPr>
            <p:ph idx="1"/>
          </p:nvPr>
        </p:nvSpPr>
        <p:spPr/>
        <p:txBody>
          <a:bodyPr/>
          <a:lstStyle/>
          <a:p>
            <a:r>
              <a:rPr lang="en-GB" dirty="0"/>
              <a:t>Short for Hyper Text Transfer Protocol</a:t>
            </a:r>
          </a:p>
          <a:p>
            <a:r>
              <a:rPr lang="en-GB" dirty="0"/>
              <a:t>HTTP commands direct a web server to send your browser the specified web page</a:t>
            </a:r>
          </a:p>
          <a:p>
            <a:r>
              <a:rPr lang="en-GB" dirty="0"/>
              <a:t>HTTP is a stateless protocol</a:t>
            </a:r>
          </a:p>
          <a:p>
            <a:r>
              <a:rPr lang="en-GB" dirty="0"/>
              <a:t>Browsers known as HTTP clients</a:t>
            </a:r>
          </a:p>
        </p:txBody>
      </p:sp>
    </p:spTree>
    <p:extLst>
      <p:ext uri="{BB962C8B-B14F-4D97-AF65-F5344CB8AC3E}">
        <p14:creationId xmlns:p14="http://schemas.microsoft.com/office/powerpoint/2010/main" val="119609519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HTTP Request-response</a:t>
            </a:r>
          </a:p>
        </p:txBody>
      </p:sp>
      <p:sp>
        <p:nvSpPr>
          <p:cNvPr id="3" name="Content Placeholder 2"/>
          <p:cNvSpPr>
            <a:spLocks noGrp="1"/>
          </p:cNvSpPr>
          <p:nvPr>
            <p:ph idx="1"/>
          </p:nvPr>
        </p:nvSpPr>
        <p:spPr/>
        <p:txBody>
          <a:bodyPr/>
          <a:lstStyle/>
          <a:p>
            <a:r>
              <a:rPr lang="en-GB" dirty="0"/>
              <a:t>HTTP is a request-response based protocol and is thus primarily synchronous</a:t>
            </a:r>
          </a:p>
          <a:p>
            <a:r>
              <a:rPr lang="en-GB" dirty="0"/>
              <a:t>Requests use the URL (Uniform Resource Locator) as the main source of information</a:t>
            </a:r>
          </a:p>
          <a:p>
            <a:r>
              <a:rPr lang="en-GB" dirty="0"/>
              <a:t>Requests have 3 potential outcomes</a:t>
            </a:r>
          </a:p>
          <a:p>
            <a:pPr marL="685800" lvl="1">
              <a:buFont typeface="Arial" panose="020B0604020202020204" pitchFamily="34" charset="0"/>
              <a:buChar char="•"/>
            </a:pPr>
            <a:r>
              <a:rPr lang="en-GB" dirty="0"/>
              <a:t>The server maps the request to a file, responds with said file</a:t>
            </a:r>
          </a:p>
          <a:p>
            <a:pPr marL="685800" lvl="1">
              <a:buFont typeface="Arial" panose="020B0604020202020204" pitchFamily="34" charset="0"/>
              <a:buChar char="•"/>
            </a:pPr>
            <a:r>
              <a:rPr lang="en-GB" dirty="0"/>
              <a:t>The server maps the request to a program and executes the program, returning the output</a:t>
            </a:r>
          </a:p>
          <a:p>
            <a:pPr marL="685800" lvl="1">
              <a:buFont typeface="Arial" panose="020B0604020202020204" pitchFamily="34" charset="0"/>
              <a:buChar char="•"/>
            </a:pPr>
            <a:r>
              <a:rPr lang="en-GB" dirty="0"/>
              <a:t>The request returns an error e.g. 404</a:t>
            </a:r>
          </a:p>
          <a:p>
            <a:r>
              <a:rPr lang="en-GB" dirty="0"/>
              <a:t>The browser interprets the data sent via the response from the server</a:t>
            </a:r>
          </a:p>
        </p:txBody>
      </p:sp>
    </p:spTree>
    <p:extLst>
      <p:ext uri="{BB962C8B-B14F-4D97-AF65-F5344CB8AC3E}">
        <p14:creationId xmlns:p14="http://schemas.microsoft.com/office/powerpoint/2010/main" val="104672217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HTTP Request Methods</a:t>
            </a:r>
          </a:p>
        </p:txBody>
      </p:sp>
      <p:sp>
        <p:nvSpPr>
          <p:cNvPr id="3" name="Content Placeholder 2"/>
          <p:cNvSpPr>
            <a:spLocks noGrp="1"/>
          </p:cNvSpPr>
          <p:nvPr>
            <p:ph idx="1"/>
          </p:nvPr>
        </p:nvSpPr>
        <p:spPr/>
        <p:txBody>
          <a:bodyPr/>
          <a:lstStyle/>
          <a:p>
            <a:r>
              <a:rPr lang="en-GB" dirty="0"/>
              <a:t>GET requests data from a specified source</a:t>
            </a:r>
          </a:p>
          <a:p>
            <a:r>
              <a:rPr lang="en-GB" dirty="0"/>
              <a:t>POST submits data to be processed to a specified resource</a:t>
            </a:r>
          </a:p>
          <a:p>
            <a:r>
              <a:rPr lang="en-GB" dirty="0"/>
              <a:t>Other methods include:</a:t>
            </a:r>
          </a:p>
          <a:p>
            <a:pPr lvl="1"/>
            <a:r>
              <a:rPr lang="en-GB" dirty="0"/>
              <a:t>HEAD</a:t>
            </a:r>
          </a:p>
          <a:p>
            <a:pPr lvl="1"/>
            <a:r>
              <a:rPr lang="en-GB" dirty="0"/>
              <a:t>GET</a:t>
            </a:r>
          </a:p>
          <a:p>
            <a:pPr lvl="1"/>
            <a:r>
              <a:rPr lang="en-GB" dirty="0"/>
              <a:t>PUT</a:t>
            </a:r>
          </a:p>
          <a:p>
            <a:pPr lvl="1"/>
            <a:r>
              <a:rPr lang="en-GB" dirty="0"/>
              <a:t>DELETE</a:t>
            </a:r>
          </a:p>
          <a:p>
            <a:pPr lvl="1"/>
            <a:r>
              <a:rPr lang="en-GB" dirty="0"/>
              <a:t>OPTIONS</a:t>
            </a:r>
          </a:p>
          <a:p>
            <a:pPr lvl="1"/>
            <a:r>
              <a:rPr lang="en-GB" dirty="0"/>
              <a:t>CONNECT</a:t>
            </a:r>
          </a:p>
        </p:txBody>
      </p:sp>
    </p:spTree>
    <p:extLst>
      <p:ext uri="{BB962C8B-B14F-4D97-AF65-F5344CB8AC3E}">
        <p14:creationId xmlns:p14="http://schemas.microsoft.com/office/powerpoint/2010/main" val="195122417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rotWithShape="1">
          <a:blip r:embed="rId3"/>
          <a:srcRect l="55795" t="22278" r="9687" b="10051"/>
          <a:stretch/>
        </p:blipFill>
        <p:spPr>
          <a:xfrm>
            <a:off x="0" y="0"/>
            <a:ext cx="12192000" cy="6858000"/>
          </a:xfrm>
          <a:prstGeom prst="rect">
            <a:avLst/>
          </a:prstGeom>
        </p:spPr>
      </p:pic>
    </p:spTree>
    <p:extLst>
      <p:ext uri="{BB962C8B-B14F-4D97-AF65-F5344CB8AC3E}">
        <p14:creationId xmlns:p14="http://schemas.microsoft.com/office/powerpoint/2010/main" val="270135739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URL’s (Uniform Resource Locator)</a:t>
            </a:r>
          </a:p>
        </p:txBody>
      </p:sp>
      <p:sp>
        <p:nvSpPr>
          <p:cNvPr id="3" name="Content Placeholder 2"/>
          <p:cNvSpPr>
            <a:spLocks noGrp="1"/>
          </p:cNvSpPr>
          <p:nvPr>
            <p:ph idx="1"/>
          </p:nvPr>
        </p:nvSpPr>
        <p:spPr/>
        <p:txBody>
          <a:bodyPr/>
          <a:lstStyle/>
          <a:p>
            <a:r>
              <a:rPr lang="en-GB" dirty="0"/>
              <a:t>URL’s are </a:t>
            </a:r>
            <a:r>
              <a:rPr lang="en-GB" dirty="0" smtClean="0"/>
              <a:t>a form of URI’s used </a:t>
            </a:r>
            <a:r>
              <a:rPr lang="en-GB" dirty="0"/>
              <a:t>to specify a resource at a specific address on the </a:t>
            </a:r>
            <a:r>
              <a:rPr lang="en-GB" dirty="0" smtClean="0"/>
              <a:t>internet</a:t>
            </a:r>
          </a:p>
          <a:p>
            <a:r>
              <a:rPr lang="en-GB" dirty="0" smtClean="0"/>
              <a:t>URL’s are broken into two parts:</a:t>
            </a:r>
          </a:p>
          <a:p>
            <a:pPr lvl="1"/>
            <a:r>
              <a:rPr lang="en-GB" dirty="0" smtClean="0"/>
              <a:t>Protocol Identifier</a:t>
            </a:r>
          </a:p>
          <a:p>
            <a:pPr lvl="1"/>
            <a:r>
              <a:rPr lang="en-GB" dirty="0" smtClean="0"/>
              <a:t>Resource Name	</a:t>
            </a:r>
          </a:p>
          <a:p>
            <a:r>
              <a:rPr lang="en-GB" dirty="0" smtClean="0"/>
              <a:t>URL’s may also specify a network port or specific reference point in a file</a:t>
            </a:r>
          </a:p>
        </p:txBody>
      </p:sp>
    </p:spTree>
    <p:extLst>
      <p:ext uri="{BB962C8B-B14F-4D97-AF65-F5344CB8AC3E}">
        <p14:creationId xmlns:p14="http://schemas.microsoft.com/office/powerpoint/2010/main" val="3084455493"/>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181</TotalTime>
  <Words>1563</Words>
  <Application>Microsoft Office PowerPoint</Application>
  <PresentationFormat>Widescreen</PresentationFormat>
  <Paragraphs>92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2</vt:lpstr>
      <vt:lpstr>Quotable</vt:lpstr>
      <vt:lpstr>User Centred Web Development</vt:lpstr>
      <vt:lpstr>What is the Internet?</vt:lpstr>
      <vt:lpstr>What is the Web?</vt:lpstr>
      <vt:lpstr>The HTTP Protocol</vt:lpstr>
      <vt:lpstr>HTTP Request-response</vt:lpstr>
      <vt:lpstr>Key HTTP Request Methods</vt:lpstr>
      <vt:lpstr>PowerPoint Presentation</vt:lpstr>
      <vt:lpstr>URL’s (Uniform Resource Locator)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Centred Web Development</dc:title>
  <dc:creator>Alexa Evans</dc:creator>
  <cp:lastModifiedBy>Alexa Evans</cp:lastModifiedBy>
  <cp:revision>18</cp:revision>
  <dcterms:created xsi:type="dcterms:W3CDTF">2016-10-01T13:07:52Z</dcterms:created>
  <dcterms:modified xsi:type="dcterms:W3CDTF">2016-10-03T15:18:21Z</dcterms:modified>
</cp:coreProperties>
</file>