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62295" autoAdjust="0"/>
  </p:normalViewPr>
  <p:slideViewPr>
    <p:cSldViewPr snapToGrid="0">
      <p:cViewPr varScale="1">
        <p:scale>
          <a:sx n="71" d="100"/>
          <a:sy n="71" d="100"/>
        </p:scale>
        <p:origin x="18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76086-2DCA-44E3-B903-EBEAFD89762D}" type="datetimeFigureOut">
              <a:rPr lang="en-GB" smtClean="0"/>
              <a:t>28/10/2016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AD746-2D28-4F5B-8195-12B1969898F2}" type="slidenum">
              <a:rPr lang="en-GB" smtClean="0"/>
              <a:t>‹#›</a:t>
            </a:fld>
            <a:endParaRPr lang="en-GB"/>
          </a:p>
        </p:txBody>
      </p:sp>
    </p:spTree>
    <p:extLst>
      <p:ext uri="{BB962C8B-B14F-4D97-AF65-F5344CB8AC3E}">
        <p14:creationId xmlns:p14="http://schemas.microsoft.com/office/powerpoint/2010/main" val="2121125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Code Suggestion:</a:t>
            </a:r>
            <a:r>
              <a:rPr lang="en-GB" baseline="0" dirty="0"/>
              <a:t> When writing code within Dreamweaver it can help the user by filling in code by using a drop down menu with suggestions on what to add to the code such as the colour of the text.</a:t>
            </a:r>
          </a:p>
          <a:p>
            <a:endParaRPr lang="en-GB" baseline="0" dirty="0"/>
          </a:p>
          <a:p>
            <a:r>
              <a:rPr lang="en-GB" baseline="0" dirty="0"/>
              <a:t>Code and Design View: Dreamweaver allows the user to view both code and the final product through split screen, this can be useful when adding code in order to make sure that the code is working correctly.</a:t>
            </a:r>
          </a:p>
          <a:p>
            <a:endParaRPr lang="en-GB" dirty="0"/>
          </a:p>
          <a:p>
            <a:r>
              <a:rPr lang="en-GB" dirty="0"/>
              <a:t>File Management: Dreamweaver's file management system is easy to use in that it requires the user to set up</a:t>
            </a:r>
            <a:r>
              <a:rPr lang="en-GB" baseline="0" dirty="0"/>
              <a:t> root folder in which to store the website and Dreamweaver fills in the rest.</a:t>
            </a:r>
          </a:p>
          <a:p>
            <a:endParaRPr lang="en-GB" baseline="0" dirty="0"/>
          </a:p>
          <a:p>
            <a:r>
              <a:rPr lang="en-GB" baseline="0" dirty="0"/>
              <a:t>Templates: Dreamweaver allows users to create a webpage and then turn that webpage into a template which can be used repeatedly.</a:t>
            </a:r>
          </a:p>
          <a:p>
            <a:endParaRPr lang="en-GB" baseline="0" dirty="0"/>
          </a:p>
          <a:p>
            <a:r>
              <a:rPr lang="en-GB" baseline="0" dirty="0"/>
              <a:t>Over Complicated Code: Dreamweaver can sometimes add unwanted code which can make the code look untidy and harder to manage.</a:t>
            </a:r>
          </a:p>
          <a:p>
            <a:endParaRPr lang="en-GB" baseline="0" dirty="0"/>
          </a:p>
          <a:p>
            <a:r>
              <a:rPr lang="en-GB" baseline="0" dirty="0"/>
              <a:t>Too Many Features: Dreamweaver can be complicated to use in the fact that there's a lot of buttons which are unnecessary when creating a website.</a:t>
            </a:r>
          </a:p>
          <a:p>
            <a:endParaRPr lang="en-GB" baseline="0" dirty="0"/>
          </a:p>
          <a:p>
            <a:r>
              <a:rPr lang="en-GB" baseline="0" dirty="0"/>
              <a:t>Design View Not Accurate: Dreamweaver's ability to view code can sometimes be incorrect and different to a web browsers view.</a:t>
            </a:r>
          </a:p>
          <a:p>
            <a:endParaRPr lang="en-GB" dirty="0"/>
          </a:p>
          <a:p>
            <a:r>
              <a:rPr lang="en-GB" dirty="0"/>
              <a:t>Expensive:</a:t>
            </a:r>
            <a:r>
              <a:rPr lang="en-GB" baseline="0" dirty="0"/>
              <a:t> Dreamweaver is relatively expensive compared to other web development software.</a:t>
            </a:r>
            <a:endParaRPr lang="en-GB" dirty="0"/>
          </a:p>
        </p:txBody>
      </p:sp>
      <p:sp>
        <p:nvSpPr>
          <p:cNvPr id="4" name="Slide Number Placeholder 3"/>
          <p:cNvSpPr>
            <a:spLocks noGrp="1"/>
          </p:cNvSpPr>
          <p:nvPr>
            <p:ph type="sldNum" sz="quarter" idx="10"/>
          </p:nvPr>
        </p:nvSpPr>
        <p:spPr/>
        <p:txBody>
          <a:bodyPr/>
          <a:lstStyle/>
          <a:p>
            <a:fld id="{9CBAD746-2D28-4F5B-8195-12B1969898F2}" type="slidenum">
              <a:rPr lang="en-GB" smtClean="0"/>
              <a:t>2</a:t>
            </a:fld>
            <a:endParaRPr lang="en-GB"/>
          </a:p>
        </p:txBody>
      </p:sp>
    </p:spTree>
    <p:extLst>
      <p:ext uri="{BB962C8B-B14F-4D97-AF65-F5344CB8AC3E}">
        <p14:creationId xmlns:p14="http://schemas.microsoft.com/office/powerpoint/2010/main" val="1793296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source: With</a:t>
            </a:r>
            <a:r>
              <a:rPr lang="en-GB" baseline="0" dirty="0"/>
              <a:t> bootstrap being open source it allows users to access the software for free and be able to make changes in order to improve usability.</a:t>
            </a:r>
          </a:p>
          <a:p>
            <a:endParaRPr lang="en-GB" baseline="0" dirty="0"/>
          </a:p>
          <a:p>
            <a:r>
              <a:rPr lang="en-GB" baseline="0" dirty="0"/>
              <a:t>Good Foundation: Bootstrap is good for building websites as it has tools which help the user get started with making a website such as grid system and preconfigured html elements</a:t>
            </a:r>
          </a:p>
          <a:p>
            <a:endParaRPr lang="en-GB" baseline="0" dirty="0"/>
          </a:p>
          <a:p>
            <a:r>
              <a:rPr lang="en-GB" baseline="0" dirty="0"/>
              <a:t>Same version for mobile and desktop: The software is able to take a website and display it on both mobile and computer desktop browsers.</a:t>
            </a:r>
          </a:p>
          <a:p>
            <a:endParaRPr lang="en-GB" dirty="0"/>
          </a:p>
          <a:p>
            <a:r>
              <a:rPr lang="en-GB" dirty="0"/>
              <a:t>Useable on all browser: The design and layout of bootstrap allows for</a:t>
            </a:r>
            <a:r>
              <a:rPr lang="en-GB" baseline="0" dirty="0"/>
              <a:t> webpages to be displayed consistently across all browsers.</a:t>
            </a:r>
          </a:p>
          <a:p>
            <a:endParaRPr lang="en-GB" baseline="0" dirty="0"/>
          </a:p>
          <a:p>
            <a:r>
              <a:rPr lang="en-GB" baseline="0" dirty="0"/>
              <a:t>Difficult with existing projects: Bootstrap can be difficult to import websites produced on other development tools with some plugins never being used.</a:t>
            </a:r>
          </a:p>
          <a:p>
            <a:endParaRPr lang="en-GB" baseline="0" dirty="0"/>
          </a:p>
          <a:p>
            <a:r>
              <a:rPr lang="en-GB" baseline="0" dirty="0"/>
              <a:t>Similar to other tools: The framework for bootstrap is similar to other website development tools.</a:t>
            </a:r>
            <a:endParaRPr lang="en-GB" dirty="0"/>
          </a:p>
        </p:txBody>
      </p:sp>
      <p:sp>
        <p:nvSpPr>
          <p:cNvPr id="4" name="Slide Number Placeholder 3"/>
          <p:cNvSpPr>
            <a:spLocks noGrp="1"/>
          </p:cNvSpPr>
          <p:nvPr>
            <p:ph type="sldNum" sz="quarter" idx="10"/>
          </p:nvPr>
        </p:nvSpPr>
        <p:spPr/>
        <p:txBody>
          <a:bodyPr/>
          <a:lstStyle/>
          <a:p>
            <a:fld id="{9CBAD746-2D28-4F5B-8195-12B1969898F2}" type="slidenum">
              <a:rPr lang="en-GB" smtClean="0"/>
              <a:t>3</a:t>
            </a:fld>
            <a:endParaRPr lang="en-GB"/>
          </a:p>
        </p:txBody>
      </p:sp>
    </p:spTree>
    <p:extLst>
      <p:ext uri="{BB962C8B-B14F-4D97-AF65-F5344CB8AC3E}">
        <p14:creationId xmlns:p14="http://schemas.microsoft.com/office/powerpoint/2010/main" val="276745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Customisable:</a:t>
            </a:r>
            <a:r>
              <a:rPr lang="en-GB" baseline="0" dirty="0"/>
              <a:t> Sublime Text allows users to customise the UI in order for ease of use for the user.  Key bindings, macros and menus are a few features that are customisable.</a:t>
            </a:r>
          </a:p>
          <a:p>
            <a:endParaRPr lang="en-GB" baseline="0" dirty="0"/>
          </a:p>
          <a:p>
            <a:r>
              <a:rPr lang="en-GB" baseline="0" dirty="0"/>
              <a:t>Python based API: Allows the user to edit with the code while viewing the webpage in the browser.</a:t>
            </a:r>
          </a:p>
          <a:p>
            <a:endParaRPr lang="en-GB" baseline="0" dirty="0"/>
          </a:p>
          <a:p>
            <a:r>
              <a:rPr lang="en-GB" dirty="0"/>
              <a:t>Cross</a:t>
            </a:r>
            <a:r>
              <a:rPr lang="en-GB" baseline="0" dirty="0"/>
              <a:t> Platform: Sublime Text is compatible on all operating systems and has a UI built for all of them.</a:t>
            </a:r>
          </a:p>
          <a:p>
            <a:endParaRPr lang="en-GB" baseline="0" dirty="0"/>
          </a:p>
          <a:p>
            <a:r>
              <a:rPr lang="en-GB" baseline="0" dirty="0"/>
              <a:t>Split Editing Support: Much like Dreamweaver Sublime text allows the user to edit the code while viewing the results of the change.</a:t>
            </a:r>
          </a:p>
          <a:p>
            <a:endParaRPr lang="en-GB" baseline="0" dirty="0"/>
          </a:p>
          <a:p>
            <a:r>
              <a:rPr lang="en-GB" baseline="0" dirty="0"/>
              <a:t>Long load times: Sublime text can struggle with loading large webpages compared to other Web development tools.</a:t>
            </a:r>
          </a:p>
          <a:p>
            <a:endParaRPr lang="en-GB" baseline="0" dirty="0"/>
          </a:p>
          <a:p>
            <a:r>
              <a:rPr lang="en-GB" baseline="0" dirty="0"/>
              <a:t>Cost to use: Sublime text is not free to use and each version of the tool costs </a:t>
            </a:r>
            <a:r>
              <a:rPr lang="en-GB" baseline="0"/>
              <a:t>to upgrade to.</a:t>
            </a:r>
            <a:endParaRPr lang="en-GB" baseline="0" dirty="0"/>
          </a:p>
          <a:p>
            <a:endParaRPr lang="en-GB" dirty="0"/>
          </a:p>
        </p:txBody>
      </p:sp>
      <p:sp>
        <p:nvSpPr>
          <p:cNvPr id="4" name="Slide Number Placeholder 3"/>
          <p:cNvSpPr>
            <a:spLocks noGrp="1"/>
          </p:cNvSpPr>
          <p:nvPr>
            <p:ph type="sldNum" sz="quarter" idx="10"/>
          </p:nvPr>
        </p:nvSpPr>
        <p:spPr/>
        <p:txBody>
          <a:bodyPr/>
          <a:lstStyle/>
          <a:p>
            <a:fld id="{9CBAD746-2D28-4F5B-8195-12B1969898F2}" type="slidenum">
              <a:rPr lang="en-GB" smtClean="0"/>
              <a:t>4</a:t>
            </a:fld>
            <a:endParaRPr lang="en-GB"/>
          </a:p>
        </p:txBody>
      </p:sp>
    </p:spTree>
    <p:extLst>
      <p:ext uri="{BB962C8B-B14F-4D97-AF65-F5344CB8AC3E}">
        <p14:creationId xmlns:p14="http://schemas.microsoft.com/office/powerpoint/2010/main" val="128974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F2A10-0A6F-487B-8E24-6B28A21CAE8B}" type="datetimeFigureOut">
              <a:rPr lang="en-GB" smtClean="0"/>
              <a:t>28/10/2016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201721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F2A10-0A6F-487B-8E24-6B28A21CAE8B}" type="datetimeFigureOut">
              <a:rPr lang="en-GB" smtClean="0"/>
              <a:t>28/10/2016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199030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F2A10-0A6F-487B-8E24-6B28A21CAE8B}" type="datetimeFigureOut">
              <a:rPr lang="en-GB" smtClean="0"/>
              <a:t>28/10/2016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2352740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F2A10-0A6F-487B-8E24-6B28A21CAE8B}" type="datetimeFigureOut">
              <a:rPr lang="en-GB" smtClean="0"/>
              <a:t>28/10/2016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1732411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F2A10-0A6F-487B-8E24-6B28A21CAE8B}" type="datetimeFigureOut">
              <a:rPr lang="en-GB" smtClean="0"/>
              <a:t>28/10/2016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3123632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F2A10-0A6F-487B-8E24-6B28A21CAE8B}" type="datetimeFigureOut">
              <a:rPr lang="en-GB" smtClean="0"/>
              <a:t>28/10/2016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3374846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F2A10-0A6F-487B-8E24-6B28A21CAE8B}" type="datetimeFigureOut">
              <a:rPr lang="en-GB" smtClean="0"/>
              <a:t>28/10/2016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2809278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F2A10-0A6F-487B-8E24-6B28A21CAE8B}" type="datetimeFigureOut">
              <a:rPr lang="en-GB" smtClean="0"/>
              <a:t>28/10/2016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3541088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F2A10-0A6F-487B-8E24-6B28A21CAE8B}" type="datetimeFigureOut">
              <a:rPr lang="en-GB" smtClean="0"/>
              <a:t>28/10/2016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404476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F2A10-0A6F-487B-8E24-6B28A21CAE8B}" type="datetimeFigureOut">
              <a:rPr lang="en-GB" smtClean="0"/>
              <a:t>28/10/2016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250674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F2A10-0A6F-487B-8E24-6B28A21CAE8B}" type="datetimeFigureOut">
              <a:rPr lang="en-GB" smtClean="0"/>
              <a:t>28/10/2016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288706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F2A10-0A6F-487B-8E24-6B28A21CAE8B}" type="datetimeFigureOut">
              <a:rPr lang="en-GB" smtClean="0"/>
              <a:t>28/10/2016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329053995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F2A10-0A6F-487B-8E24-6B28A21CAE8B}" type="datetimeFigureOut">
              <a:rPr lang="en-GB" smtClean="0"/>
              <a:t>28/10/2016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18707238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F2A10-0A6F-487B-8E24-6B28A21CAE8B}" type="datetimeFigureOut">
              <a:rPr lang="en-GB" smtClean="0"/>
              <a:t>28/10/2016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410427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F2A10-0A6F-487B-8E24-6B28A21CAE8B}" type="datetimeFigureOut">
              <a:rPr lang="en-GB" smtClean="0"/>
              <a:t>28/10/2016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91167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F2A10-0A6F-487B-8E24-6B28A21CAE8B}" type="datetimeFigureOut">
              <a:rPr lang="en-GB" smtClean="0"/>
              <a:t>28/10/2016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436775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F2A10-0A6F-487B-8E24-6B28A21CAE8B}" type="datetimeFigureOut">
              <a:rPr lang="en-GB" smtClean="0"/>
              <a:t>28/10/2016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CD28BB-A5E0-4D86-A002-77481E0EDA86}" type="slidenum">
              <a:rPr lang="en-GB" smtClean="0"/>
              <a:t>‹#›</a:t>
            </a:fld>
            <a:endParaRPr lang="en-GB"/>
          </a:p>
        </p:txBody>
      </p:sp>
    </p:spTree>
    <p:extLst>
      <p:ext uri="{BB962C8B-B14F-4D97-AF65-F5344CB8AC3E}">
        <p14:creationId xmlns:p14="http://schemas.microsoft.com/office/powerpoint/2010/main" val="307401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F2A10-0A6F-487B-8E24-6B28A21CAE8B}" type="datetimeFigureOut">
              <a:rPr lang="en-GB" smtClean="0"/>
              <a:t>28/10/2016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CD28BB-A5E0-4D86-A002-77481E0EDA86}" type="slidenum">
              <a:rPr lang="en-GB" smtClean="0"/>
              <a:t>‹#›</a:t>
            </a:fld>
            <a:endParaRPr lang="en-GB"/>
          </a:p>
        </p:txBody>
      </p:sp>
    </p:spTree>
    <p:extLst>
      <p:ext uri="{BB962C8B-B14F-4D97-AF65-F5344CB8AC3E}">
        <p14:creationId xmlns:p14="http://schemas.microsoft.com/office/powerpoint/2010/main" val="121343628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Web Development Tools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2428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274" y="151606"/>
            <a:ext cx="10018713" cy="1752599"/>
          </a:xfrm>
        </p:spPr>
        <p:txBody>
          <a:bodyPr/>
          <a:lstStyle/>
          <a:p>
            <a:r>
              <a:rPr lang="en-GB" dirty="0"/>
              <a:t>Dreamweaver</a:t>
            </a:r>
          </a:p>
        </p:txBody>
      </p:sp>
      <p:graphicFrame>
        <p:nvGraphicFramePr>
          <p:cNvPr id="4" name="Table 3"/>
          <p:cNvGraphicFramePr>
            <a:graphicFrameLocks noGrp="1"/>
          </p:cNvGraphicFramePr>
          <p:nvPr>
            <p:extLst>
              <p:ext uri="{D42A27DB-BD31-4B8C-83A1-F6EECF244321}">
                <p14:modId xmlns:p14="http://schemas.microsoft.com/office/powerpoint/2010/main" val="263174513"/>
              </p:ext>
            </p:extLst>
          </p:nvPr>
        </p:nvGraphicFramePr>
        <p:xfrm>
          <a:off x="1526796" y="1690688"/>
          <a:ext cx="9395670" cy="2841515"/>
        </p:xfrm>
        <a:graphic>
          <a:graphicData uri="http://schemas.openxmlformats.org/drawingml/2006/table">
            <a:tbl>
              <a:tblPr firstRow="1" bandRow="1">
                <a:tableStyleId>{5C22544A-7EE6-4342-B048-85BDC9FD1C3A}</a:tableStyleId>
              </a:tblPr>
              <a:tblGrid>
                <a:gridCol w="4697835">
                  <a:extLst>
                    <a:ext uri="{9D8B030D-6E8A-4147-A177-3AD203B41FA5}">
                      <a16:colId xmlns:a16="http://schemas.microsoft.com/office/drawing/2014/main" val="135181227"/>
                    </a:ext>
                  </a:extLst>
                </a:gridCol>
                <a:gridCol w="4697835">
                  <a:extLst>
                    <a:ext uri="{9D8B030D-6E8A-4147-A177-3AD203B41FA5}">
                      <a16:colId xmlns:a16="http://schemas.microsoft.com/office/drawing/2014/main" val="2013245834"/>
                    </a:ext>
                  </a:extLst>
                </a:gridCol>
              </a:tblGrid>
              <a:tr h="568303">
                <a:tc>
                  <a:txBody>
                    <a:bodyPr/>
                    <a:lstStyle/>
                    <a:p>
                      <a:r>
                        <a:rPr lang="en-GB" dirty="0"/>
                        <a:t>Pro’s</a:t>
                      </a:r>
                    </a:p>
                  </a:txBody>
                  <a:tcPr/>
                </a:tc>
                <a:tc>
                  <a:txBody>
                    <a:bodyPr/>
                    <a:lstStyle/>
                    <a:p>
                      <a:r>
                        <a:rPr lang="en-GB" dirty="0"/>
                        <a:t>Con’s</a:t>
                      </a:r>
                    </a:p>
                  </a:txBody>
                  <a:tcPr/>
                </a:tc>
                <a:extLst>
                  <a:ext uri="{0D108BD9-81ED-4DB2-BD59-A6C34878D82A}">
                    <a16:rowId xmlns:a16="http://schemas.microsoft.com/office/drawing/2014/main" val="480876937"/>
                  </a:ext>
                </a:extLst>
              </a:tr>
              <a:tr h="568303">
                <a:tc>
                  <a:txBody>
                    <a:bodyPr/>
                    <a:lstStyle/>
                    <a:p>
                      <a:r>
                        <a:rPr lang="en-GB" dirty="0"/>
                        <a:t>Code Suggestion</a:t>
                      </a:r>
                    </a:p>
                  </a:txBody>
                  <a:tcPr/>
                </a:tc>
                <a:tc>
                  <a:txBody>
                    <a:bodyPr/>
                    <a:lstStyle/>
                    <a:p>
                      <a:r>
                        <a:rPr lang="en-GB" dirty="0"/>
                        <a:t>Over Complicated Code</a:t>
                      </a:r>
                    </a:p>
                  </a:txBody>
                  <a:tcPr/>
                </a:tc>
                <a:extLst>
                  <a:ext uri="{0D108BD9-81ED-4DB2-BD59-A6C34878D82A}">
                    <a16:rowId xmlns:a16="http://schemas.microsoft.com/office/drawing/2014/main" val="1092037145"/>
                  </a:ext>
                </a:extLst>
              </a:tr>
              <a:tr h="568303">
                <a:tc>
                  <a:txBody>
                    <a:bodyPr/>
                    <a:lstStyle/>
                    <a:p>
                      <a:r>
                        <a:rPr lang="en-GB" dirty="0"/>
                        <a:t>Code</a:t>
                      </a:r>
                      <a:r>
                        <a:rPr lang="en-GB" baseline="0" dirty="0"/>
                        <a:t> and Design View</a:t>
                      </a:r>
                      <a:endParaRPr lang="en-GB" dirty="0"/>
                    </a:p>
                  </a:txBody>
                  <a:tcPr/>
                </a:tc>
                <a:tc>
                  <a:txBody>
                    <a:bodyPr/>
                    <a:lstStyle/>
                    <a:p>
                      <a:r>
                        <a:rPr lang="en-GB" dirty="0"/>
                        <a:t>Too Many Features/ Overcomplicated</a:t>
                      </a:r>
                      <a:r>
                        <a:rPr lang="en-GB" baseline="0" dirty="0"/>
                        <a:t> UI</a:t>
                      </a:r>
                      <a:endParaRPr lang="en-GB" dirty="0"/>
                    </a:p>
                  </a:txBody>
                  <a:tcPr/>
                </a:tc>
                <a:extLst>
                  <a:ext uri="{0D108BD9-81ED-4DB2-BD59-A6C34878D82A}">
                    <a16:rowId xmlns:a16="http://schemas.microsoft.com/office/drawing/2014/main" val="2727333352"/>
                  </a:ext>
                </a:extLst>
              </a:tr>
              <a:tr h="568303">
                <a:tc>
                  <a:txBody>
                    <a:bodyPr/>
                    <a:lstStyle/>
                    <a:p>
                      <a:r>
                        <a:rPr lang="en-GB" dirty="0"/>
                        <a:t>File</a:t>
                      </a:r>
                      <a:r>
                        <a:rPr lang="en-GB" baseline="0" dirty="0"/>
                        <a:t> Management</a:t>
                      </a:r>
                      <a:endParaRPr lang="en-GB" dirty="0"/>
                    </a:p>
                  </a:txBody>
                  <a:tcPr/>
                </a:tc>
                <a:tc>
                  <a:txBody>
                    <a:bodyPr/>
                    <a:lstStyle/>
                    <a:p>
                      <a:r>
                        <a:rPr lang="en-GB" dirty="0"/>
                        <a:t>Design</a:t>
                      </a:r>
                      <a:r>
                        <a:rPr lang="en-GB" baseline="0" dirty="0"/>
                        <a:t> view not accurate</a:t>
                      </a:r>
                      <a:endParaRPr lang="en-GB" dirty="0"/>
                    </a:p>
                  </a:txBody>
                  <a:tcPr/>
                </a:tc>
                <a:extLst>
                  <a:ext uri="{0D108BD9-81ED-4DB2-BD59-A6C34878D82A}">
                    <a16:rowId xmlns:a16="http://schemas.microsoft.com/office/drawing/2014/main" val="4211238469"/>
                  </a:ext>
                </a:extLst>
              </a:tr>
              <a:tr h="568303">
                <a:tc>
                  <a:txBody>
                    <a:bodyPr/>
                    <a:lstStyle/>
                    <a:p>
                      <a:r>
                        <a:rPr lang="en-GB" dirty="0"/>
                        <a:t>Templates</a:t>
                      </a:r>
                    </a:p>
                  </a:txBody>
                  <a:tcPr/>
                </a:tc>
                <a:tc>
                  <a:txBody>
                    <a:bodyPr/>
                    <a:lstStyle/>
                    <a:p>
                      <a:r>
                        <a:rPr lang="en-GB" dirty="0"/>
                        <a:t>Expensive</a:t>
                      </a:r>
                    </a:p>
                  </a:txBody>
                  <a:tcPr/>
                </a:tc>
                <a:extLst>
                  <a:ext uri="{0D108BD9-81ED-4DB2-BD59-A6C34878D82A}">
                    <a16:rowId xmlns:a16="http://schemas.microsoft.com/office/drawing/2014/main" val="2362929004"/>
                  </a:ext>
                </a:extLst>
              </a:tr>
            </a:tbl>
          </a:graphicData>
        </a:graphic>
      </p:graphicFrame>
      <p:pic>
        <p:nvPicPr>
          <p:cNvPr id="6" name="Picture 5"/>
          <p:cNvPicPr>
            <a:picLocks noChangeAspect="1"/>
          </p:cNvPicPr>
          <p:nvPr/>
        </p:nvPicPr>
        <p:blipFill>
          <a:blip r:embed="rId3"/>
          <a:stretch>
            <a:fillRect/>
          </a:stretch>
        </p:blipFill>
        <p:spPr>
          <a:xfrm>
            <a:off x="10011707" y="572527"/>
            <a:ext cx="910759" cy="910759"/>
          </a:xfrm>
          <a:prstGeom prst="rect">
            <a:avLst/>
          </a:prstGeom>
        </p:spPr>
      </p:pic>
    </p:spTree>
    <p:extLst>
      <p:ext uri="{BB962C8B-B14F-4D97-AF65-F5344CB8AC3E}">
        <p14:creationId xmlns:p14="http://schemas.microsoft.com/office/powerpoint/2010/main" val="295511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274" y="146410"/>
            <a:ext cx="10018713" cy="1752599"/>
          </a:xfrm>
        </p:spPr>
        <p:txBody>
          <a:bodyPr/>
          <a:lstStyle/>
          <a:p>
            <a:r>
              <a:rPr lang="en-GB" dirty="0"/>
              <a:t>Bootstrap</a:t>
            </a:r>
          </a:p>
        </p:txBody>
      </p:sp>
      <p:pic>
        <p:nvPicPr>
          <p:cNvPr id="5" name="Picture 4"/>
          <p:cNvPicPr>
            <a:picLocks noChangeAspect="1"/>
          </p:cNvPicPr>
          <p:nvPr/>
        </p:nvPicPr>
        <p:blipFill rotWithShape="1">
          <a:blip r:embed="rId3"/>
          <a:srcRect l="46564" t="19396" r="47552" b="70588"/>
          <a:stretch/>
        </p:blipFill>
        <p:spPr>
          <a:xfrm>
            <a:off x="10219765" y="694782"/>
            <a:ext cx="702701" cy="65585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917452895"/>
              </p:ext>
            </p:extLst>
          </p:nvPr>
        </p:nvGraphicFramePr>
        <p:xfrm>
          <a:off x="1526796" y="1690688"/>
          <a:ext cx="9395670" cy="2841515"/>
        </p:xfrm>
        <a:graphic>
          <a:graphicData uri="http://schemas.openxmlformats.org/drawingml/2006/table">
            <a:tbl>
              <a:tblPr firstRow="1" bandRow="1">
                <a:tableStyleId>{5C22544A-7EE6-4342-B048-85BDC9FD1C3A}</a:tableStyleId>
              </a:tblPr>
              <a:tblGrid>
                <a:gridCol w="4697835">
                  <a:extLst>
                    <a:ext uri="{9D8B030D-6E8A-4147-A177-3AD203B41FA5}">
                      <a16:colId xmlns:a16="http://schemas.microsoft.com/office/drawing/2014/main" val="135181227"/>
                    </a:ext>
                  </a:extLst>
                </a:gridCol>
                <a:gridCol w="4697835">
                  <a:extLst>
                    <a:ext uri="{9D8B030D-6E8A-4147-A177-3AD203B41FA5}">
                      <a16:colId xmlns:a16="http://schemas.microsoft.com/office/drawing/2014/main" val="2013245834"/>
                    </a:ext>
                  </a:extLst>
                </a:gridCol>
              </a:tblGrid>
              <a:tr h="568303">
                <a:tc>
                  <a:txBody>
                    <a:bodyPr/>
                    <a:lstStyle/>
                    <a:p>
                      <a:r>
                        <a:rPr lang="en-GB" b="1" dirty="0"/>
                        <a:t>Pro’s</a:t>
                      </a:r>
                    </a:p>
                  </a:txBody>
                  <a:tcPr/>
                </a:tc>
                <a:tc>
                  <a:txBody>
                    <a:bodyPr/>
                    <a:lstStyle/>
                    <a:p>
                      <a:r>
                        <a:rPr lang="en-GB" b="1" dirty="0"/>
                        <a:t>Con’s</a:t>
                      </a:r>
                    </a:p>
                  </a:txBody>
                  <a:tcPr/>
                </a:tc>
                <a:extLst>
                  <a:ext uri="{0D108BD9-81ED-4DB2-BD59-A6C34878D82A}">
                    <a16:rowId xmlns:a16="http://schemas.microsoft.com/office/drawing/2014/main" val="480876937"/>
                  </a:ext>
                </a:extLst>
              </a:tr>
              <a:tr h="568303">
                <a:tc>
                  <a:txBody>
                    <a:bodyPr/>
                    <a:lstStyle/>
                    <a:p>
                      <a:r>
                        <a:rPr lang="en-GB" b="1" dirty="0"/>
                        <a:t>Open Source</a:t>
                      </a:r>
                    </a:p>
                  </a:txBody>
                  <a:tcPr/>
                </a:tc>
                <a:tc>
                  <a:txBody>
                    <a:bodyPr/>
                    <a:lstStyle/>
                    <a:p>
                      <a:r>
                        <a:rPr lang="en-GB" b="1" dirty="0"/>
                        <a:t>Difficult with existing</a:t>
                      </a:r>
                      <a:r>
                        <a:rPr lang="en-GB" b="1" baseline="0" dirty="0"/>
                        <a:t> projects</a:t>
                      </a:r>
                      <a:endParaRPr lang="en-GB" b="1" dirty="0"/>
                    </a:p>
                  </a:txBody>
                  <a:tcPr/>
                </a:tc>
                <a:extLst>
                  <a:ext uri="{0D108BD9-81ED-4DB2-BD59-A6C34878D82A}">
                    <a16:rowId xmlns:a16="http://schemas.microsoft.com/office/drawing/2014/main" val="1092037145"/>
                  </a:ext>
                </a:extLst>
              </a:tr>
              <a:tr h="568303">
                <a:tc>
                  <a:txBody>
                    <a:bodyPr/>
                    <a:lstStyle/>
                    <a:p>
                      <a:r>
                        <a:rPr lang="en-GB" b="1" dirty="0"/>
                        <a:t>Good foundation</a:t>
                      </a:r>
                    </a:p>
                  </a:txBody>
                  <a:tcPr/>
                </a:tc>
                <a:tc>
                  <a:txBody>
                    <a:bodyPr/>
                    <a:lstStyle/>
                    <a:p>
                      <a:r>
                        <a:rPr lang="en-GB" b="1" dirty="0"/>
                        <a:t>Similar to</a:t>
                      </a:r>
                      <a:r>
                        <a:rPr lang="en-GB" b="1" baseline="0" dirty="0"/>
                        <a:t> other tools</a:t>
                      </a:r>
                      <a:endParaRPr lang="en-GB" b="1" dirty="0"/>
                    </a:p>
                  </a:txBody>
                  <a:tcPr/>
                </a:tc>
                <a:extLst>
                  <a:ext uri="{0D108BD9-81ED-4DB2-BD59-A6C34878D82A}">
                    <a16:rowId xmlns:a16="http://schemas.microsoft.com/office/drawing/2014/main" val="2727333352"/>
                  </a:ext>
                </a:extLst>
              </a:tr>
              <a:tr h="568303">
                <a:tc>
                  <a:txBody>
                    <a:bodyPr/>
                    <a:lstStyle/>
                    <a:p>
                      <a:r>
                        <a:rPr lang="en-GB" b="1" dirty="0"/>
                        <a:t>Same version for mobile and desktop</a:t>
                      </a:r>
                    </a:p>
                  </a:txBody>
                  <a:tcPr/>
                </a:tc>
                <a:tc>
                  <a:txBody>
                    <a:bodyPr/>
                    <a:lstStyle/>
                    <a:p>
                      <a:endParaRPr lang="en-GB" b="1" dirty="0"/>
                    </a:p>
                  </a:txBody>
                  <a:tcPr/>
                </a:tc>
                <a:extLst>
                  <a:ext uri="{0D108BD9-81ED-4DB2-BD59-A6C34878D82A}">
                    <a16:rowId xmlns:a16="http://schemas.microsoft.com/office/drawing/2014/main" val="4211238469"/>
                  </a:ext>
                </a:extLst>
              </a:tr>
              <a:tr h="568303">
                <a:tc>
                  <a:txBody>
                    <a:bodyPr/>
                    <a:lstStyle/>
                    <a:p>
                      <a:r>
                        <a:rPr lang="en-GB" b="1" dirty="0"/>
                        <a:t>Useable on all browsers</a:t>
                      </a:r>
                    </a:p>
                  </a:txBody>
                  <a:tcPr/>
                </a:tc>
                <a:tc>
                  <a:txBody>
                    <a:bodyPr/>
                    <a:lstStyle/>
                    <a:p>
                      <a:endParaRPr lang="en-GB" b="1" dirty="0"/>
                    </a:p>
                  </a:txBody>
                  <a:tcPr/>
                </a:tc>
                <a:extLst>
                  <a:ext uri="{0D108BD9-81ED-4DB2-BD59-A6C34878D82A}">
                    <a16:rowId xmlns:a16="http://schemas.microsoft.com/office/drawing/2014/main" val="2362929004"/>
                  </a:ext>
                </a:extLst>
              </a:tr>
            </a:tbl>
          </a:graphicData>
        </a:graphic>
      </p:graphicFrame>
    </p:spTree>
    <p:extLst>
      <p:ext uri="{BB962C8B-B14F-4D97-AF65-F5344CB8AC3E}">
        <p14:creationId xmlns:p14="http://schemas.microsoft.com/office/powerpoint/2010/main" val="395788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274" y="147521"/>
            <a:ext cx="10018713" cy="1752599"/>
          </a:xfrm>
        </p:spPr>
        <p:txBody>
          <a:bodyPr/>
          <a:lstStyle/>
          <a:p>
            <a:r>
              <a:rPr lang="en-GB" dirty="0"/>
              <a:t>Sublime text</a:t>
            </a:r>
          </a:p>
        </p:txBody>
      </p:sp>
      <p:graphicFrame>
        <p:nvGraphicFramePr>
          <p:cNvPr id="6" name="Table 5"/>
          <p:cNvGraphicFramePr>
            <a:graphicFrameLocks noGrp="1"/>
          </p:cNvGraphicFramePr>
          <p:nvPr>
            <p:extLst>
              <p:ext uri="{D42A27DB-BD31-4B8C-83A1-F6EECF244321}">
                <p14:modId xmlns:p14="http://schemas.microsoft.com/office/powerpoint/2010/main" val="2696987449"/>
              </p:ext>
            </p:extLst>
          </p:nvPr>
        </p:nvGraphicFramePr>
        <p:xfrm>
          <a:off x="1526796" y="1690688"/>
          <a:ext cx="9395670" cy="2841515"/>
        </p:xfrm>
        <a:graphic>
          <a:graphicData uri="http://schemas.openxmlformats.org/drawingml/2006/table">
            <a:tbl>
              <a:tblPr firstRow="1" bandRow="1">
                <a:tableStyleId>{5C22544A-7EE6-4342-B048-85BDC9FD1C3A}</a:tableStyleId>
              </a:tblPr>
              <a:tblGrid>
                <a:gridCol w="4697835">
                  <a:extLst>
                    <a:ext uri="{9D8B030D-6E8A-4147-A177-3AD203B41FA5}">
                      <a16:colId xmlns:a16="http://schemas.microsoft.com/office/drawing/2014/main" val="135181227"/>
                    </a:ext>
                  </a:extLst>
                </a:gridCol>
                <a:gridCol w="4697835">
                  <a:extLst>
                    <a:ext uri="{9D8B030D-6E8A-4147-A177-3AD203B41FA5}">
                      <a16:colId xmlns:a16="http://schemas.microsoft.com/office/drawing/2014/main" val="2013245834"/>
                    </a:ext>
                  </a:extLst>
                </a:gridCol>
              </a:tblGrid>
              <a:tr h="568303">
                <a:tc>
                  <a:txBody>
                    <a:bodyPr/>
                    <a:lstStyle/>
                    <a:p>
                      <a:r>
                        <a:rPr lang="en-GB" dirty="0"/>
                        <a:t>Pro’s</a:t>
                      </a:r>
                    </a:p>
                  </a:txBody>
                  <a:tcPr/>
                </a:tc>
                <a:tc>
                  <a:txBody>
                    <a:bodyPr/>
                    <a:lstStyle/>
                    <a:p>
                      <a:r>
                        <a:rPr lang="en-GB" dirty="0"/>
                        <a:t>Con’s</a:t>
                      </a:r>
                    </a:p>
                  </a:txBody>
                  <a:tcPr/>
                </a:tc>
                <a:extLst>
                  <a:ext uri="{0D108BD9-81ED-4DB2-BD59-A6C34878D82A}">
                    <a16:rowId xmlns:a16="http://schemas.microsoft.com/office/drawing/2014/main" val="480876937"/>
                  </a:ext>
                </a:extLst>
              </a:tr>
              <a:tr h="568303">
                <a:tc>
                  <a:txBody>
                    <a:bodyPr/>
                    <a:lstStyle/>
                    <a:p>
                      <a:r>
                        <a:rPr lang="en-GB" dirty="0"/>
                        <a:t>Customisable</a:t>
                      </a:r>
                    </a:p>
                  </a:txBody>
                  <a:tcPr/>
                </a:tc>
                <a:tc>
                  <a:txBody>
                    <a:bodyPr/>
                    <a:lstStyle/>
                    <a:p>
                      <a:r>
                        <a:rPr lang="en-GB" dirty="0"/>
                        <a:t>Long load times</a:t>
                      </a:r>
                    </a:p>
                  </a:txBody>
                  <a:tcPr/>
                </a:tc>
                <a:extLst>
                  <a:ext uri="{0D108BD9-81ED-4DB2-BD59-A6C34878D82A}">
                    <a16:rowId xmlns:a16="http://schemas.microsoft.com/office/drawing/2014/main" val="1092037145"/>
                  </a:ext>
                </a:extLst>
              </a:tr>
              <a:tr h="568303">
                <a:tc>
                  <a:txBody>
                    <a:bodyPr/>
                    <a:lstStyle/>
                    <a:p>
                      <a:r>
                        <a:rPr lang="en-GB" dirty="0"/>
                        <a:t>Python</a:t>
                      </a:r>
                      <a:r>
                        <a:rPr lang="en-GB" baseline="0" dirty="0"/>
                        <a:t> based API plugin</a:t>
                      </a:r>
                      <a:endParaRPr lang="en-GB" dirty="0"/>
                    </a:p>
                  </a:txBody>
                  <a:tcPr/>
                </a:tc>
                <a:tc>
                  <a:txBody>
                    <a:bodyPr/>
                    <a:lstStyle/>
                    <a:p>
                      <a:r>
                        <a:rPr lang="en-GB" dirty="0"/>
                        <a:t>Costs to use</a:t>
                      </a:r>
                    </a:p>
                  </a:txBody>
                  <a:tcPr/>
                </a:tc>
                <a:extLst>
                  <a:ext uri="{0D108BD9-81ED-4DB2-BD59-A6C34878D82A}">
                    <a16:rowId xmlns:a16="http://schemas.microsoft.com/office/drawing/2014/main" val="2727333352"/>
                  </a:ext>
                </a:extLst>
              </a:tr>
              <a:tr h="568303">
                <a:tc>
                  <a:txBody>
                    <a:bodyPr/>
                    <a:lstStyle/>
                    <a:p>
                      <a:r>
                        <a:rPr lang="en-GB" dirty="0"/>
                        <a:t>Cross</a:t>
                      </a:r>
                      <a:r>
                        <a:rPr lang="en-GB" baseline="0" dirty="0"/>
                        <a:t> Platform</a:t>
                      </a:r>
                      <a:endParaRPr lang="en-GB" dirty="0"/>
                    </a:p>
                  </a:txBody>
                  <a:tcPr/>
                </a:tc>
                <a:tc>
                  <a:txBody>
                    <a:bodyPr/>
                    <a:lstStyle/>
                    <a:p>
                      <a:endParaRPr lang="en-GB" dirty="0"/>
                    </a:p>
                  </a:txBody>
                  <a:tcPr/>
                </a:tc>
                <a:extLst>
                  <a:ext uri="{0D108BD9-81ED-4DB2-BD59-A6C34878D82A}">
                    <a16:rowId xmlns:a16="http://schemas.microsoft.com/office/drawing/2014/main" val="4211238469"/>
                  </a:ext>
                </a:extLst>
              </a:tr>
              <a:tr h="568303">
                <a:tc>
                  <a:txBody>
                    <a:bodyPr/>
                    <a:lstStyle/>
                    <a:p>
                      <a:r>
                        <a:rPr lang="en-GB" dirty="0"/>
                        <a:t>Split Editing Support</a:t>
                      </a:r>
                    </a:p>
                  </a:txBody>
                  <a:tcPr/>
                </a:tc>
                <a:tc>
                  <a:txBody>
                    <a:bodyPr/>
                    <a:lstStyle/>
                    <a:p>
                      <a:endParaRPr lang="en-GB" dirty="0"/>
                    </a:p>
                  </a:txBody>
                  <a:tcPr/>
                </a:tc>
                <a:extLst>
                  <a:ext uri="{0D108BD9-81ED-4DB2-BD59-A6C34878D82A}">
                    <a16:rowId xmlns:a16="http://schemas.microsoft.com/office/drawing/2014/main" val="2362929004"/>
                  </a:ext>
                </a:extLst>
              </a:tr>
            </a:tbl>
          </a:graphicData>
        </a:graphic>
      </p:graphicFrame>
      <p:pic>
        <p:nvPicPr>
          <p:cNvPr id="7" name="Picture 6"/>
          <p:cNvPicPr>
            <a:picLocks noChangeAspect="1"/>
          </p:cNvPicPr>
          <p:nvPr/>
        </p:nvPicPr>
        <p:blipFill>
          <a:blip r:embed="rId3"/>
          <a:stretch>
            <a:fillRect/>
          </a:stretch>
        </p:blipFill>
        <p:spPr>
          <a:xfrm>
            <a:off x="10004378" y="564777"/>
            <a:ext cx="918088" cy="918088"/>
          </a:xfrm>
          <a:prstGeom prst="rect">
            <a:avLst/>
          </a:prstGeom>
        </p:spPr>
      </p:pic>
    </p:spTree>
    <p:extLst>
      <p:ext uri="{BB962C8B-B14F-4D97-AF65-F5344CB8AC3E}">
        <p14:creationId xmlns:p14="http://schemas.microsoft.com/office/powerpoint/2010/main" val="1280619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114</TotalTime>
  <Words>588</Words>
  <Application>Microsoft Office PowerPoint</Application>
  <PresentationFormat>Widescreen</PresentationFormat>
  <Paragraphs>70</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Corbel</vt:lpstr>
      <vt:lpstr>Parallax</vt:lpstr>
      <vt:lpstr>Web Development Tools</vt:lpstr>
      <vt:lpstr>Dreamweaver</vt:lpstr>
      <vt:lpstr>Bootstrap</vt:lpstr>
      <vt:lpstr>Sublime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Tools</dc:title>
  <dc:creator>Dan</dc:creator>
  <cp:lastModifiedBy>Dan</cp:lastModifiedBy>
  <cp:revision>11</cp:revision>
  <dcterms:created xsi:type="dcterms:W3CDTF">2016-10-28T01:06:44Z</dcterms:created>
  <dcterms:modified xsi:type="dcterms:W3CDTF">2016-10-28T03:01:12Z</dcterms:modified>
</cp:coreProperties>
</file>