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302" r:id="rId3"/>
    <p:sldId id="298" r:id="rId4"/>
    <p:sldId id="277" r:id="rId5"/>
    <p:sldId id="278" r:id="rId6"/>
    <p:sldId id="299" r:id="rId7"/>
    <p:sldId id="285" r:id="rId8"/>
    <p:sldId id="307" r:id="rId9"/>
    <p:sldId id="308" r:id="rId10"/>
    <p:sldId id="256" r:id="rId11"/>
    <p:sldId id="281" r:id="rId12"/>
    <p:sldId id="300" r:id="rId13"/>
    <p:sldId id="257" r:id="rId14"/>
    <p:sldId id="258" r:id="rId15"/>
    <p:sldId id="259" r:id="rId16"/>
    <p:sldId id="260" r:id="rId17"/>
    <p:sldId id="301" r:id="rId18"/>
    <p:sldId id="304" r:id="rId19"/>
    <p:sldId id="305" r:id="rId20"/>
    <p:sldId id="306" r:id="rId21"/>
    <p:sldId id="309" r:id="rId22"/>
    <p:sldId id="310" r:id="rId23"/>
    <p:sldId id="269" r:id="rId24"/>
    <p:sldId id="295" r:id="rId25"/>
    <p:sldId id="293" r:id="rId26"/>
    <p:sldId id="274" r:id="rId27"/>
    <p:sldId id="275" r:id="rId28"/>
    <p:sldId id="294" r:id="rId29"/>
    <p:sldId id="297" r:id="rId30"/>
    <p:sldId id="261" r:id="rId31"/>
    <p:sldId id="291" r:id="rId32"/>
    <p:sldId id="282" r:id="rId33"/>
    <p:sldId id="262" r:id="rId34"/>
    <p:sldId id="263" r:id="rId35"/>
    <p:sldId id="264" r:id="rId36"/>
    <p:sldId id="265" r:id="rId37"/>
    <p:sldId id="266" r:id="rId38"/>
    <p:sldId id="267" r:id="rId39"/>
    <p:sldId id="292" r:id="rId40"/>
    <p:sldId id="286" r:id="rId41"/>
    <p:sldId id="287" r:id="rId42"/>
    <p:sldId id="288" r:id="rId43"/>
    <p:sldId id="289" r:id="rId44"/>
    <p:sldId id="290" r:id="rId45"/>
    <p:sldId id="311" r:id="rId46"/>
    <p:sldId id="312" r:id="rId4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" y="1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01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62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24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7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95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6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352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66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7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4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E7EC-9F38-42DD-9398-3376B18298FE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11D7B-69BD-4E61-9639-F5669FBCC0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5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JP-8000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Patchbank</a:t>
            </a:r>
            <a:r>
              <a:rPr lang="de-DE" sz="3200" dirty="0"/>
              <a:t> A+B</a:t>
            </a:r>
          </a:p>
        </p:txBody>
      </p:sp>
    </p:spTree>
    <p:extLst>
      <p:ext uri="{BB962C8B-B14F-4D97-AF65-F5344CB8AC3E}">
        <p14:creationId xmlns:p14="http://schemas.microsoft.com/office/powerpoint/2010/main" val="274344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JP-8000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144011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80772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Performancebank 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024918"/>
              </p:ext>
            </p:extLst>
          </p:nvPr>
        </p:nvGraphicFramePr>
        <p:xfrm>
          <a:off x="1884461" y="2166266"/>
          <a:ext cx="8077200" cy="1173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410345192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528130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543395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59721217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6386909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1289517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5592656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61982521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8086507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03 00 00 00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User Performance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91203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>
                          <a:effectLst/>
                        </a:rPr>
                        <a:t>10</a:t>
                      </a:r>
                      <a:r>
                        <a:rPr lang="de-DE" sz="1100" u="none" strike="noStrike" dirty="0">
                          <a:effectLst/>
                        </a:rPr>
                        <a:t>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914201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 err="1">
                          <a:effectLst/>
                        </a:rPr>
                        <a:t>Perf</a:t>
                      </a:r>
                      <a:r>
                        <a:rPr lang="de-DE" sz="1100" u="none" strike="noStrike" dirty="0">
                          <a:effectLst/>
                        </a:rPr>
                        <a:t> U13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00 00 </a:t>
                      </a:r>
                      <a:r>
                        <a:rPr lang="de-DE" sz="1100" b="0" u="none" strike="noStrike" dirty="0">
                          <a:effectLst/>
                        </a:rPr>
                        <a:t>11</a:t>
                      </a:r>
                      <a:r>
                        <a:rPr lang="de-DE" sz="1100" u="none" strike="noStrike" dirty="0">
                          <a:effectLst/>
                        </a:rPr>
                        <a:t>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Part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835656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(Upper)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02082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(Lower)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4265975"/>
                  </a:ext>
                </a:extLst>
              </a:tr>
            </a:tbl>
          </a:graphicData>
        </a:graphic>
      </p:graphicFrame>
      <p:cxnSp>
        <p:nvCxnSpPr>
          <p:cNvPr id="9" name="Gerader Verbinder 8"/>
          <p:cNvCxnSpPr/>
          <p:nvPr/>
        </p:nvCxnSpPr>
        <p:spPr>
          <a:xfrm flipV="1">
            <a:off x="4046365" y="227294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6397678" y="226859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/>
          <p:cNvCxnSpPr/>
          <p:nvPr/>
        </p:nvCxnSpPr>
        <p:spPr>
          <a:xfrm>
            <a:off x="4046365" y="2320846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6397678" y="2320845"/>
            <a:ext cx="714104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774735" y="3567287"/>
            <a:ext cx="9158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   (1) "41 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/>
              <a:t>   (2) "41 10 00 06 12"</a:t>
            </a:r>
          </a:p>
          <a:p>
            <a:r>
              <a:rPr lang="de-DE" sz="1000" dirty="0"/>
              <a:t>   (3) "41 10 00 06 12"</a:t>
            </a:r>
          </a:p>
          <a:p>
            <a:r>
              <a:rPr lang="de-DE" sz="1000" dirty="0"/>
              <a:t>   (4) "41 10 00 06 12 </a:t>
            </a:r>
            <a:r>
              <a:rPr lang="de-DE" sz="1000" b="1" dirty="0"/>
              <a:t>03 00 40 00</a:t>
            </a:r>
            <a:r>
              <a:rPr lang="de-DE" sz="1000" dirty="0"/>
              <a:t>"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09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JP-8000 .MID</a:t>
            </a:r>
            <a:br>
              <a:rPr lang="de-DE" sz="4000" dirty="0"/>
            </a:br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25923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72337" y="224498"/>
            <a:ext cx="72215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.MID Performancebank 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  Byte Value (Hex)=  -       Byte Value (Dez)=  -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-       Byte Value (Dez)=  -     </a:t>
            </a:r>
          </a:p>
          <a:p>
            <a:r>
              <a:rPr lang="de-DE" sz="800" dirty="0"/>
              <a:t>           </a:t>
            </a:r>
          </a:p>
        </p:txBody>
      </p:sp>
      <p:sp>
        <p:nvSpPr>
          <p:cNvPr id="10" name="Geschweifte Klammer rechts 9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MIDI Header (Bytes </a:t>
            </a:r>
            <a:r>
              <a:rPr lang="de-DE" sz="800" dirty="0" err="1"/>
              <a:t>may</a:t>
            </a:r>
            <a:r>
              <a:rPr lang="de-DE" sz="800" dirty="0"/>
              <a:t> </a:t>
            </a:r>
            <a:r>
              <a:rPr lang="de-DE" sz="800" dirty="0" err="1"/>
              <a:t>vary</a:t>
            </a:r>
            <a:r>
              <a:rPr lang="de-DE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164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-          Byte Value (Dez)=  </a:t>
            </a:r>
            <a:r>
              <a:rPr lang="de-DE" sz="800" b="1" dirty="0"/>
              <a:t>-</a:t>
            </a:r>
            <a:r>
              <a:rPr lang="de-DE" sz="800" dirty="0"/>
              <a:t>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12       Byte Value (Dez)=  18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98       Byte Value (Hex)=  -       Byte Value (Dez)=  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99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52976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.MID Performancebank – “Performance Common“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</a:t>
            </a:r>
            <a:r>
              <a:rPr lang="de-DE" sz="800" dirty="0"/>
              <a:t> 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828252" y="7703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1966" y="163417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3826664" y="2005481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73971" y="407173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43751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50522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3297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39223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91677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72382" y="109379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898790" y="7161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</p:spTree>
    <p:extLst>
      <p:ext uri="{BB962C8B-B14F-4D97-AF65-F5344CB8AC3E}">
        <p14:creationId xmlns:p14="http://schemas.microsoft.com/office/powerpoint/2010/main" val="250892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7441898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100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101       Byte Value (Hex)=  -       Byte Value (Dez)=  -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103       Byte Value (Hex)=  -          Byte Value (Dez)=  </a:t>
            </a:r>
            <a:r>
              <a:rPr lang="de-DE" sz="800" b="1" dirty="0"/>
              <a:t>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104       Byte Value (Hex)=  41       Byte Value (Dez)=  65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108       Byte Value (Hex)=  12       Byte Value (Dez)=  18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rgbClr val="FF0000"/>
                </a:solidFill>
              </a:rPr>
              <a:t>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  <a:r>
              <a:rPr lang="de-DE" sz="800" dirty="0">
                <a:solidFill>
                  <a:srgbClr val="0070C0"/>
                </a:solidFill>
              </a:rPr>
              <a:t>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113       Byte Value (Hex)=  -       Byte Value (Dez)=  -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114       Byte Value (Hex)=  -       Byte Value (Dez)=  -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115       Byte Value (Hex)=  -       Byte Value (Dez)=  -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116       Byte Value (Hex)=  -       Byte Value (Dez)=  -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117       Byte Value (Hex)=  -       Byte Value (Dez)=  -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118       Byte Value (Hex)=  -       Byte Value (Dez)=  -	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120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121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 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122       Byte Value (Hex)=  -       Byte Value (Dez)=  -    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123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124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125       Byte Value (Hex)=  -          Byte Value (Dez)=  </a:t>
            </a:r>
            <a:r>
              <a:rPr lang="de-DE" sz="800" b="1" dirty="0"/>
              <a:t>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  Byte Value (Hex)=  41       Byte Value (Dez)=  65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130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</a:t>
            </a:r>
            <a:r>
              <a:rPr lang="de-DE" sz="800" dirty="0">
                <a:solidFill>
                  <a:srgbClr val="0070C0"/>
                </a:solidFill>
              </a:rPr>
              <a:t>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135       Byte Value (Hex)=  -       Byte Value (Dez)=  -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136       Byte Value (Hex)=  -       Byte Value (Dez)=  -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137       Byte Value (Hex)=  -       Byte Value (Dez)=  -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139       Byte Value (Hex)=  -       Byte Value (Dez)=  -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140       Byte Value (Hex)=  -       Byte Value (Dez)=  -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141       Byte Value (Hex)=  -       Byte Value (Dez)=  -  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142       Byte Value (Hex)=  -       Byte Value (Dez)=  - 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143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920631" y="1880973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Geschweifte Klammer rechts 34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.MID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76852" y="9483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9690" y="10126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Geschweifte Klammer rechts 63"/>
          <p:cNvSpPr/>
          <p:nvPr/>
        </p:nvSpPr>
        <p:spPr>
          <a:xfrm>
            <a:off x="3919690" y="11431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64084" y="197731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</a:t>
            </a:r>
            <a:r>
              <a:rPr lang="de-DE" sz="800" b="1" dirty="0">
                <a:solidFill>
                  <a:srgbClr val="FF0000"/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28" name="Geschweifte Klammer rechts 27"/>
          <p:cNvSpPr/>
          <p:nvPr/>
        </p:nvSpPr>
        <p:spPr>
          <a:xfrm>
            <a:off x="3915368" y="234419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7885" y="33293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4681" y="32732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41" name="Geschweifte Klammer rechts 40"/>
          <p:cNvSpPr/>
          <p:nvPr/>
        </p:nvSpPr>
        <p:spPr>
          <a:xfrm>
            <a:off x="3911909" y="3564957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3973394" y="35649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964084" y="38692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44" name="Geschweifte Klammer rechts 43"/>
          <p:cNvSpPr/>
          <p:nvPr/>
        </p:nvSpPr>
        <p:spPr>
          <a:xfrm>
            <a:off x="3906922" y="39335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Geschweifte Klammer rechts 45"/>
          <p:cNvSpPr/>
          <p:nvPr/>
        </p:nvSpPr>
        <p:spPr>
          <a:xfrm>
            <a:off x="3906922" y="40640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67542" y="488430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49" name="Geschweifte Klammer rechts 48"/>
          <p:cNvSpPr/>
          <p:nvPr/>
        </p:nvSpPr>
        <p:spPr>
          <a:xfrm>
            <a:off x="3907459" y="479886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06051" y="5271220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08569" y="625634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73137" y="620401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3951672" y="31452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00" name="Geschweifte Klammer rechts 99"/>
          <p:cNvSpPr/>
          <p:nvPr/>
        </p:nvSpPr>
        <p:spPr>
          <a:xfrm>
            <a:off x="3919690" y="321538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74726" y="60715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02" name="Geschweifte Klammer rechts 101"/>
          <p:cNvSpPr/>
          <p:nvPr/>
        </p:nvSpPr>
        <p:spPr>
          <a:xfrm>
            <a:off x="3902599" y="61340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4084" y="267482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(7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67542" y="56030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(7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309" y="127466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5028" y="145168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03083" y="42049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48802" y="43819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3961354" y="108715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959989" y="40131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</p:spTree>
    <p:extLst>
      <p:ext uri="{BB962C8B-B14F-4D97-AF65-F5344CB8AC3E}">
        <p14:creationId xmlns:p14="http://schemas.microsoft.com/office/powerpoint/2010/main" val="321176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63709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144       Byte Value (Hex)=  -       Byte Value (Dez)=  - 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145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146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147       Byte Value (Hex)=  -          Byte Value (Dez)=  </a:t>
            </a:r>
            <a:r>
              <a:rPr lang="de-DE" sz="800" b="1" dirty="0"/>
              <a:t>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148       Byte Value (Hex)=  -          Byte Value (Dez)=  </a:t>
            </a:r>
            <a:r>
              <a:rPr lang="de-DE" sz="800" b="1" dirty="0"/>
              <a:t>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149       Byte Value (Hex)=  41       Byte Value (Dez)=  65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150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152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153       Byte Value (Hex)=  12       Byte Value (Dez)=  18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158       Byte Value (Hex)=  -       Byte Value (Dez)=  -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396       Byte Value (Hex)=  -       Byte Value (Dez)=  - 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398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399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400       Byte Value (Hex)=  83       Byte Value (Dez)=  131 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401       Byte Value (Hex)=  74       Byte Value (Dez)=  116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403       Byte Value (Hex)=  -          Byte Value (Dez)=  </a:t>
            </a:r>
            <a:r>
              <a:rPr lang="de-DE" sz="800" b="1" dirty="0"/>
              <a:t>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404       Byte Value (Hex)=  -          Byte Value (Dez)=  </a:t>
            </a:r>
            <a:r>
              <a:rPr lang="de-DE" sz="800" b="1" dirty="0"/>
              <a:t>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405       Byte Value (Hex)=  41       Byte Value (Dez)=  65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406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409       Byte Value (Hex)=  12       Byte Value (Dez)=  18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413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652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653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654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655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656       Byte Value (Hex)=  -       Byte Value (Dez)=  - 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657       Byte Value (Hex)=  -       Byte Value (Dez)=  -</a:t>
            </a:r>
          </a:p>
          <a:p>
            <a:r>
              <a:rPr lang="de-DE" sz="800" dirty="0"/>
              <a:t>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.MID Performancebank – „Patch </a:t>
            </a:r>
            <a:r>
              <a:rPr lang="de-DE" dirty="0" err="1"/>
              <a:t>Upper</a:t>
            </a:r>
            <a:r>
              <a:rPr lang="de-DE" dirty="0"/>
              <a:t>“, „Patch </a:t>
            </a:r>
            <a:r>
              <a:rPr lang="de-DE" dirty="0" err="1"/>
              <a:t>Lower</a:t>
            </a:r>
            <a:r>
              <a:rPr lang="de-DE" dirty="0"/>
              <a:t>“ 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3845287" y="52666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06772" y="5266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06772" y="8286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849610" y="89292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849610" y="1023410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382" y="197457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849608" y="1851191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49608" y="2340289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06772" y="252557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    (239 Bytes)</a:t>
            </a:r>
          </a:p>
        </p:txBody>
      </p:sp>
      <p:sp>
        <p:nvSpPr>
          <p:cNvPr id="91" name="Geschweifte Klammer rechts 90"/>
          <p:cNvSpPr/>
          <p:nvPr/>
        </p:nvSpPr>
        <p:spPr>
          <a:xfrm>
            <a:off x="3849607" y="319681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90986" y="31337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93" name="Geschweifte Klammer rechts 92"/>
          <p:cNvSpPr/>
          <p:nvPr/>
        </p:nvSpPr>
        <p:spPr>
          <a:xfrm>
            <a:off x="3851194" y="3076515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74053" y="30026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96" name="Geschweifte Klammer rechts 95"/>
          <p:cNvSpPr/>
          <p:nvPr/>
        </p:nvSpPr>
        <p:spPr>
          <a:xfrm>
            <a:off x="3845287" y="3466696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06772" y="34666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3902447" y="37538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99" name="Geschweifte Klammer rechts 98"/>
          <p:cNvSpPr/>
          <p:nvPr/>
        </p:nvSpPr>
        <p:spPr>
          <a:xfrm>
            <a:off x="3845285" y="3818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845285" y="394868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23057" y="48998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104" name="Geschweifte Klammer rechts 103"/>
          <p:cNvSpPr/>
          <p:nvPr/>
        </p:nvSpPr>
        <p:spPr>
          <a:xfrm>
            <a:off x="3845283" y="477646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Geschweifte Klammer rechts 104"/>
          <p:cNvSpPr/>
          <p:nvPr/>
        </p:nvSpPr>
        <p:spPr>
          <a:xfrm>
            <a:off x="3845283" y="5265560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2447" y="545084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    (239 Bytes)</a:t>
            </a:r>
          </a:p>
        </p:txBody>
      </p:sp>
      <p:sp>
        <p:nvSpPr>
          <p:cNvPr id="107" name="Geschweifte Klammer rechts 106"/>
          <p:cNvSpPr/>
          <p:nvPr/>
        </p:nvSpPr>
        <p:spPr>
          <a:xfrm>
            <a:off x="3845282" y="61220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86661" y="60589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3869728" y="5946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10" name="Geschweifte Klammer rechts 109"/>
          <p:cNvSpPr/>
          <p:nvPr/>
        </p:nvSpPr>
        <p:spPr>
          <a:xfrm>
            <a:off x="3848458" y="600830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53552" y="587312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77999" y="58238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Not </a:t>
            </a:r>
            <a:r>
              <a:rPr lang="de-DE" sz="800" dirty="0" err="1"/>
              <a:t>used</a:t>
            </a:r>
            <a:r>
              <a:rPr lang="de-DE" sz="800" dirty="0"/>
              <a:t> (1 Byte)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857877" y="29586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82324" y="290930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Not </a:t>
            </a:r>
            <a:r>
              <a:rPr lang="de-DE" sz="800" dirty="0" err="1"/>
              <a:t>used</a:t>
            </a:r>
            <a:r>
              <a:rPr lang="de-DE" sz="800" dirty="0"/>
              <a:t> (1 Byte)</a:t>
            </a:r>
          </a:p>
        </p:txBody>
      </p:sp>
      <p:sp>
        <p:nvSpPr>
          <p:cNvPr id="58" name="Geschweifte Klammer rechts 57"/>
          <p:cNvSpPr/>
          <p:nvPr/>
        </p:nvSpPr>
        <p:spPr>
          <a:xfrm>
            <a:off x="3845287" y="6355292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06772" y="635529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 (2 Bytes)</a:t>
            </a:r>
          </a:p>
        </p:txBody>
      </p:sp>
      <p:sp>
        <p:nvSpPr>
          <p:cNvPr id="61" name="Geschweifte Klammer rechts 60"/>
          <p:cNvSpPr/>
          <p:nvPr/>
        </p:nvSpPr>
        <p:spPr>
          <a:xfrm>
            <a:off x="3848458" y="125680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94177" y="143382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45282" y="417829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91001" y="435531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900718" y="10132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(2 Bytes)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3894177" y="392125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(2 Bytes)</a:t>
            </a:r>
          </a:p>
        </p:txBody>
      </p:sp>
    </p:spTree>
    <p:extLst>
      <p:ext uri="{BB962C8B-B14F-4D97-AF65-F5344CB8AC3E}">
        <p14:creationId xmlns:p14="http://schemas.microsoft.com/office/powerpoint/2010/main" val="217974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560073" y="2825943"/>
            <a:ext cx="3144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JP-8000 .SYX</a:t>
            </a:r>
            <a:br>
              <a:rPr lang="de-DE" sz="4000" dirty="0"/>
            </a:br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39745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47773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28252" y="1369906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095264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.SYX Performancebank – “Performance Common“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01966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</a:t>
            </a:r>
            <a:r>
              <a:rPr lang="de-DE" sz="800" dirty="0"/>
              <a:t> 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828252" y="6512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850318" y="14765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3833339" y="1842215"/>
            <a:ext cx="47308" cy="4371482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850318" y="38908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1966" y="626838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70" name="Geschweifte Klammer rechts 69"/>
          <p:cNvSpPr/>
          <p:nvPr/>
        </p:nvSpPr>
        <p:spPr>
          <a:xfrm>
            <a:off x="3826663" y="633609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3898790" y="61606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32" name="Geschweifte Klammer rechts 31"/>
          <p:cNvSpPr/>
          <p:nvPr/>
        </p:nvSpPr>
        <p:spPr>
          <a:xfrm>
            <a:off x="3826663" y="622310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826663" y="77940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880647" y="95680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8612776" y="637493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 </a:t>
            </a:r>
            <a:r>
              <a:rPr lang="de-DE" sz="1200" dirty="0" err="1"/>
              <a:t>start</a:t>
            </a:r>
            <a:r>
              <a:rPr lang="de-DE" sz="1200" dirty="0"/>
              <a:t> at f0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„41 10 00 06 12“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ignore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next</a:t>
            </a:r>
            <a:r>
              <a:rPr lang="de-DE" sz="1200" dirty="0"/>
              <a:t> 4 Bytes</a:t>
            </a:r>
            <a:br>
              <a:rPr lang="de-DE" sz="1200" dirty="0"/>
            </a:br>
            <a:r>
              <a:rPr lang="de-DE" sz="1200" dirty="0"/>
              <a:t>- parse „Performance Common“ (36 Bytes)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f7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reset</a:t>
            </a:r>
            <a:r>
              <a:rPr lang="de-DE" sz="1200" dirty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305642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81465"/>
            <a:ext cx="3403927" cy="489364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       Byte Value (Hex)=  55       Byte Value (Dez)=  85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69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70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71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72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85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86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915752" y="1391135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735040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 SYX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73137" y="5880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5975" y="6523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59205" y="148747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28" name="Geschweifte Klammer rechts 27"/>
          <p:cNvSpPr/>
          <p:nvPr/>
        </p:nvSpPr>
        <p:spPr>
          <a:xfrm>
            <a:off x="3919690" y="1851076"/>
            <a:ext cx="53218" cy="862411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19391" y="28416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56187" y="278561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973137" y="30302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44" name="Geschweifte Klammer rechts 43"/>
          <p:cNvSpPr/>
          <p:nvPr/>
        </p:nvSpPr>
        <p:spPr>
          <a:xfrm>
            <a:off x="3927858" y="3101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/>
          <p:cNvSpPr txBox="1"/>
          <p:nvPr/>
        </p:nvSpPr>
        <p:spPr>
          <a:xfrm>
            <a:off x="3981279" y="388281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49" name="Geschweifte Klammer rechts 48"/>
          <p:cNvSpPr/>
          <p:nvPr/>
        </p:nvSpPr>
        <p:spPr>
          <a:xfrm>
            <a:off x="3929037" y="382883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30341" y="4287127"/>
            <a:ext cx="61491" cy="876837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Geschweifte Klammer rechts 78"/>
          <p:cNvSpPr/>
          <p:nvPr/>
        </p:nvSpPr>
        <p:spPr>
          <a:xfrm>
            <a:off x="3927166" y="530289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3991734" y="525056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99" name="Textfeld 98"/>
          <p:cNvSpPr txBox="1"/>
          <p:nvPr/>
        </p:nvSpPr>
        <p:spPr>
          <a:xfrm>
            <a:off x="3953178" y="265762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00" name="Geschweifte Klammer rechts 99"/>
          <p:cNvSpPr/>
          <p:nvPr/>
        </p:nvSpPr>
        <p:spPr>
          <a:xfrm>
            <a:off x="3921196" y="27277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93323" y="511813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02" name="Geschweifte Klammer rechts 101"/>
          <p:cNvSpPr/>
          <p:nvPr/>
        </p:nvSpPr>
        <p:spPr>
          <a:xfrm>
            <a:off x="3921196" y="5180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66780" y="21725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(7 Bytes)</a:t>
            </a:r>
          </a:p>
        </p:txBody>
      </p:sp>
      <p:sp>
        <p:nvSpPr>
          <p:cNvPr id="104" name="Textfeld 103"/>
          <p:cNvSpPr txBox="1"/>
          <p:nvPr/>
        </p:nvSpPr>
        <p:spPr>
          <a:xfrm>
            <a:off x="3981279" y="46178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(7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19690" y="79633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61087" y="97212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186" y="323304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9205" y="339345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8612774" y="65074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 </a:t>
            </a:r>
            <a:r>
              <a:rPr lang="de-DE" sz="1200" dirty="0" err="1"/>
              <a:t>start</a:t>
            </a:r>
            <a:r>
              <a:rPr lang="de-DE" sz="1200" dirty="0"/>
              <a:t> at f0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„41 10 00 06 12“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ignore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next</a:t>
            </a:r>
            <a:r>
              <a:rPr lang="de-DE" sz="1200" dirty="0"/>
              <a:t> 4 Bytes</a:t>
            </a:r>
            <a:br>
              <a:rPr lang="de-DE" sz="1200" dirty="0"/>
            </a:br>
            <a:r>
              <a:rPr lang="de-DE" sz="1200" dirty="0"/>
              <a:t>- parse „Part </a:t>
            </a:r>
            <a:r>
              <a:rPr lang="de-DE" sz="1200" dirty="0" err="1"/>
              <a:t>Upper</a:t>
            </a:r>
            <a:r>
              <a:rPr lang="de-DE" sz="1200" dirty="0"/>
              <a:t>“ (7 Bytes)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f7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reset</a:t>
            </a:r>
            <a:r>
              <a:rPr lang="de-DE" sz="1200" dirty="0"/>
              <a:t> all internal variables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612773" y="3101834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 </a:t>
            </a:r>
            <a:r>
              <a:rPr lang="de-DE" sz="1200" dirty="0" err="1"/>
              <a:t>start</a:t>
            </a:r>
            <a:r>
              <a:rPr lang="de-DE" sz="1200" dirty="0"/>
              <a:t> at f0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„41 10 00 06 12“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ignore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next</a:t>
            </a:r>
            <a:r>
              <a:rPr lang="de-DE" sz="1200" dirty="0"/>
              <a:t> 4 Bytes</a:t>
            </a:r>
            <a:br>
              <a:rPr lang="de-DE" sz="1200" dirty="0"/>
            </a:br>
            <a:r>
              <a:rPr lang="de-DE" sz="1200" dirty="0"/>
              <a:t>- parse „Part </a:t>
            </a:r>
            <a:r>
              <a:rPr lang="de-DE" sz="1200" dirty="0" err="1"/>
              <a:t>Lower</a:t>
            </a:r>
            <a:r>
              <a:rPr lang="de-DE" sz="1200" dirty="0"/>
              <a:t>“ (7 Bytes)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f7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reset</a:t>
            </a:r>
            <a:r>
              <a:rPr lang="de-DE" sz="1200" dirty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5088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64522"/>
              </p:ext>
            </p:extLst>
          </p:nvPr>
        </p:nvGraphicFramePr>
        <p:xfrm>
          <a:off x="3075374" y="864987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00 00 04 00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</a:t>
            </a:r>
            <a:r>
              <a:rPr lang="de-DE" dirty="0" err="1"/>
              <a:t>Patchbank</a:t>
            </a:r>
            <a:r>
              <a:rPr lang="de-DE" dirty="0"/>
              <a:t> A 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5239272" y="951557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5239272" y="991100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72337" y="3357605"/>
            <a:ext cx="565150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</a:t>
            </a:r>
            <a:r>
              <a:rPr lang="de-DE" dirty="0" err="1"/>
              <a:t>Patchbank</a:t>
            </a:r>
            <a:r>
              <a:rPr lang="de-DE" dirty="0"/>
              <a:t> B 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19954"/>
              </p:ext>
            </p:extLst>
          </p:nvPr>
        </p:nvGraphicFramePr>
        <p:xfrm>
          <a:off x="3075374" y="4051962"/>
          <a:ext cx="5651500" cy="94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453773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4043102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9755944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45091016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6119017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233537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00 01 00 00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B11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9018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00 01 02 00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B12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2844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00 01 04 00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B13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239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91519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0478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00 01 7E 00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B88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239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805884"/>
                  </a:ext>
                </a:extLst>
              </a:tr>
            </a:tbl>
          </a:graphicData>
        </a:graphic>
      </p:graphicFrame>
      <p:cxnSp>
        <p:nvCxnSpPr>
          <p:cNvPr id="12" name="Gerader Verbinder 11"/>
          <p:cNvCxnSpPr/>
          <p:nvPr/>
        </p:nvCxnSpPr>
        <p:spPr>
          <a:xfrm flipV="1">
            <a:off x="5239272" y="413853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239272" y="4178075"/>
            <a:ext cx="681645" cy="75175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004455" y="1824563"/>
            <a:ext cx="7837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   (1) "41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/>
              <a:t>   (2) "41 10 00 06 12 </a:t>
            </a:r>
            <a:r>
              <a:rPr lang="de-DE" sz="1000" b="1" dirty="0"/>
              <a:t>02 00 02</a:t>
            </a:r>
            <a:r>
              <a:rPr lang="de-DE" sz="1000" dirty="0"/>
              <a:t>"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04456" y="5122955"/>
            <a:ext cx="7576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   (1) "41 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/>
              <a:t>   (2) "41 10 00 06 12 </a:t>
            </a:r>
            <a:r>
              <a:rPr lang="de-DE" sz="1000" b="1" dirty="0"/>
              <a:t>02 01 02</a:t>
            </a:r>
            <a:r>
              <a:rPr lang="de-DE" sz="1000" dirty="0"/>
              <a:t>"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72337" y="3953412"/>
            <a:ext cx="19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/>
              <a:t>Note</a:t>
            </a:r>
            <a:r>
              <a:rPr lang="de-DE" sz="1000" dirty="0"/>
              <a:t>: Aura Editor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saves</a:t>
            </a:r>
            <a:r>
              <a:rPr lang="de-DE" sz="1000" dirty="0"/>
              <a:t> .</a:t>
            </a:r>
            <a:r>
              <a:rPr lang="de-DE" sz="1000" dirty="0" err="1"/>
              <a:t>mid</a:t>
            </a:r>
            <a:r>
              <a:rPr lang="de-DE" sz="1000" dirty="0"/>
              <a:t> </a:t>
            </a:r>
            <a:r>
              <a:rPr lang="de-DE" sz="1000" dirty="0" err="1"/>
              <a:t>file</a:t>
            </a:r>
            <a:r>
              <a:rPr lang="de-DE" sz="1000" dirty="0"/>
              <a:t> in </a:t>
            </a:r>
            <a:r>
              <a:rPr lang="de-DE" sz="1000" dirty="0" err="1"/>
              <a:t>Patchbank</a:t>
            </a:r>
            <a:r>
              <a:rPr lang="de-DE" sz="1000" dirty="0"/>
              <a:t> A </a:t>
            </a:r>
            <a:r>
              <a:rPr lang="de-DE" sz="1000" dirty="0" err="1"/>
              <a:t>format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3639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10770" y="455191"/>
            <a:ext cx="3516612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-   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-   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335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336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338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339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344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348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587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588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590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 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21282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 SYX Performancebank – „Patch </a:t>
            </a:r>
            <a:r>
              <a:rPr lang="de-DE" dirty="0" err="1"/>
              <a:t>Upper</a:t>
            </a:r>
            <a:r>
              <a:rPr lang="de-DE" dirty="0"/>
              <a:t>“, „Patch </a:t>
            </a:r>
            <a:r>
              <a:rPr lang="de-DE" dirty="0" err="1"/>
              <a:t>Lower</a:t>
            </a:r>
            <a:r>
              <a:rPr lang="de-DE" dirty="0"/>
              <a:t>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02444" y="4622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845282" y="5265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18387" y="136800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840613" y="12446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837013" y="1730712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894177" y="191600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    (239 Bytes)</a:t>
            </a:r>
          </a:p>
        </p:txBody>
      </p:sp>
      <p:sp>
        <p:nvSpPr>
          <p:cNvPr id="91" name="Geschweifte Klammer rechts 90"/>
          <p:cNvSpPr/>
          <p:nvPr/>
        </p:nvSpPr>
        <p:spPr>
          <a:xfrm>
            <a:off x="3836620" y="257076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877999" y="25076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93" name="Geschweifte Klammer rechts 92"/>
          <p:cNvSpPr/>
          <p:nvPr/>
        </p:nvSpPr>
        <p:spPr>
          <a:xfrm>
            <a:off x="3838207" y="245046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867605" y="239255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98" name="Textfeld 97"/>
          <p:cNvSpPr txBox="1"/>
          <p:nvPr/>
        </p:nvSpPr>
        <p:spPr>
          <a:xfrm>
            <a:off x="3891001" y="275338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99" name="Geschweifte Klammer rechts 98"/>
          <p:cNvSpPr/>
          <p:nvPr/>
        </p:nvSpPr>
        <p:spPr>
          <a:xfrm>
            <a:off x="3833839" y="281770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10054" y="36602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104" name="Geschweifte Klammer rechts 103"/>
          <p:cNvSpPr/>
          <p:nvPr/>
        </p:nvSpPr>
        <p:spPr>
          <a:xfrm>
            <a:off x="3832280" y="3536844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feld 105"/>
          <p:cNvSpPr txBox="1"/>
          <p:nvPr/>
        </p:nvSpPr>
        <p:spPr>
          <a:xfrm>
            <a:off x="3906772" y="42012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    (239 Bytes)</a:t>
            </a:r>
          </a:p>
        </p:txBody>
      </p:sp>
      <p:sp>
        <p:nvSpPr>
          <p:cNvPr id="107" name="Geschweifte Klammer rechts 106"/>
          <p:cNvSpPr/>
          <p:nvPr/>
        </p:nvSpPr>
        <p:spPr>
          <a:xfrm>
            <a:off x="3807896" y="48994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849275" y="483630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3832342" y="47238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10" name="Geschweifte Klammer rechts 109"/>
          <p:cNvSpPr/>
          <p:nvPr/>
        </p:nvSpPr>
        <p:spPr>
          <a:xfrm>
            <a:off x="3811072" y="4785634"/>
            <a:ext cx="45719" cy="7932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eschweifte Klammer rechts 53"/>
          <p:cNvSpPr/>
          <p:nvPr/>
        </p:nvSpPr>
        <p:spPr>
          <a:xfrm>
            <a:off x="3816166" y="46504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840613" y="460115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Not </a:t>
            </a:r>
            <a:r>
              <a:rPr lang="de-DE" sz="800" dirty="0" err="1"/>
              <a:t>used</a:t>
            </a:r>
            <a:r>
              <a:rPr lang="de-DE" sz="800" dirty="0"/>
              <a:t> (1 Byte)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844890" y="23325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869337" y="228324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Not </a:t>
            </a:r>
            <a:r>
              <a:rPr lang="de-DE" sz="800" dirty="0" err="1"/>
              <a:t>used</a:t>
            </a:r>
            <a:r>
              <a:rPr lang="de-DE" sz="800" dirty="0"/>
              <a:t> (1 Byte)</a:t>
            </a:r>
          </a:p>
        </p:txBody>
      </p:sp>
      <p:sp>
        <p:nvSpPr>
          <p:cNvPr id="61" name="Geschweifte Klammer rechts 60"/>
          <p:cNvSpPr/>
          <p:nvPr/>
        </p:nvSpPr>
        <p:spPr>
          <a:xfrm>
            <a:off x="3840613" y="6494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/>
          <p:cNvSpPr txBox="1"/>
          <p:nvPr/>
        </p:nvSpPr>
        <p:spPr>
          <a:xfrm>
            <a:off x="3886332" y="8265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832280" y="296066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877999" y="313768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42" name="Geschweifte Klammer rechts 41"/>
          <p:cNvSpPr/>
          <p:nvPr/>
        </p:nvSpPr>
        <p:spPr>
          <a:xfrm>
            <a:off x="3832280" y="4029797"/>
            <a:ext cx="48895" cy="579383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8612774" y="526577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 </a:t>
            </a:r>
            <a:r>
              <a:rPr lang="de-DE" sz="1200" dirty="0" err="1"/>
              <a:t>start</a:t>
            </a:r>
            <a:r>
              <a:rPr lang="de-DE" sz="1200" dirty="0"/>
              <a:t> at f0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„41 10 00 06 12“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ignore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next</a:t>
            </a:r>
            <a:r>
              <a:rPr lang="de-DE" sz="1200" dirty="0"/>
              <a:t> 4 Bytes</a:t>
            </a:r>
            <a:br>
              <a:rPr lang="de-DE" sz="1200" dirty="0"/>
            </a:br>
            <a:r>
              <a:rPr lang="de-DE" sz="1200" dirty="0"/>
              <a:t>- parse „Patch </a:t>
            </a:r>
            <a:r>
              <a:rPr lang="de-DE" sz="1200" dirty="0" err="1"/>
              <a:t>Upper</a:t>
            </a:r>
            <a:r>
              <a:rPr lang="de-DE" sz="1200" dirty="0"/>
              <a:t>“ (239 Bytes)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f7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reset</a:t>
            </a:r>
            <a:r>
              <a:rPr lang="de-DE" sz="1200" dirty="0"/>
              <a:t> all internal variables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660672" y="2817705"/>
            <a:ext cx="3008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- </a:t>
            </a:r>
            <a:r>
              <a:rPr lang="de-DE" sz="1200" dirty="0" err="1"/>
              <a:t>start</a:t>
            </a:r>
            <a:r>
              <a:rPr lang="de-DE" sz="1200" dirty="0"/>
              <a:t> at f0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</a:t>
            </a:r>
            <a:r>
              <a:rPr lang="de-DE" sz="1200" dirty="0" err="1"/>
              <a:t>sequence</a:t>
            </a:r>
            <a:r>
              <a:rPr lang="de-DE" sz="1200" dirty="0"/>
              <a:t> „41 10 00 06 12“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ignore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next</a:t>
            </a:r>
            <a:r>
              <a:rPr lang="de-DE" sz="1200" dirty="0"/>
              <a:t> 4 Bytes</a:t>
            </a:r>
            <a:br>
              <a:rPr lang="de-DE" sz="1200" dirty="0"/>
            </a:br>
            <a:r>
              <a:rPr lang="de-DE" sz="1200" dirty="0"/>
              <a:t>- parse „Patch </a:t>
            </a:r>
            <a:r>
              <a:rPr lang="de-DE" sz="1200" dirty="0" err="1"/>
              <a:t>Lower</a:t>
            </a:r>
            <a:r>
              <a:rPr lang="de-DE" sz="1200" dirty="0"/>
              <a:t>“ (239 Bytes)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continue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f7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reset</a:t>
            </a:r>
            <a:r>
              <a:rPr lang="de-DE" sz="1200" dirty="0"/>
              <a:t> all internal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163420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657474" y="2834654"/>
            <a:ext cx="48576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JP-8000 .PFM</a:t>
            </a:r>
            <a:br>
              <a:rPr lang="de-DE" sz="4000" dirty="0"/>
            </a:br>
            <a:r>
              <a:rPr lang="de-DE" sz="3200" dirty="0"/>
              <a:t>Performancebank</a:t>
            </a:r>
            <a:br>
              <a:rPr lang="de-DE" sz="3200" dirty="0"/>
            </a:br>
            <a:r>
              <a:rPr lang="de-DE" sz="2400" dirty="0"/>
              <a:t>This </a:t>
            </a:r>
            <a:r>
              <a:rPr lang="de-DE" sz="2400" dirty="0" err="1"/>
              <a:t>format</a:t>
            </a:r>
            <a:r>
              <a:rPr lang="de-DE" sz="2400" dirty="0"/>
              <a:t> </a:t>
            </a:r>
            <a:r>
              <a:rPr lang="de-DE" sz="2400" dirty="0" err="1"/>
              <a:t>does</a:t>
            </a:r>
            <a:r>
              <a:rPr lang="de-DE" sz="2400" dirty="0"/>
              <a:t> not </a:t>
            </a:r>
            <a:r>
              <a:rPr lang="de-DE" sz="2400" dirty="0" err="1"/>
              <a:t>support</a:t>
            </a:r>
            <a:r>
              <a:rPr lang="de-DE" sz="2400" dirty="0"/>
              <a:t> JP-8080</a:t>
            </a:r>
          </a:p>
        </p:txBody>
      </p:sp>
    </p:spTree>
    <p:extLst>
      <p:ext uri="{BB962C8B-B14F-4D97-AF65-F5344CB8AC3E}">
        <p14:creationId xmlns:p14="http://schemas.microsoft.com/office/powerpoint/2010/main" val="273091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68224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4a       Byte Value (Dez)=  74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2d       Byte Value (Dez)=  45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38       Byte Value (Dez)=  56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30       Byte Value (Dez)=  48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30       Byte Value (Dez)=  48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       Byte Value (Hex)=  30       Byte Value (Dez)=  48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       Byte Value (Hex)=  20       Byte Value (Dez)=  32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       Byte Value (Hex)=  55       Byte Value (Dez)=  85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       Byte Value (Hex)=  53       Byte Value (Dez)=  83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11       Byte Value (Hex)=  45       Byte Value (Dez)=  69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       Byte Value (Hex)=  52       Byte Value (Dez)=  82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13       Byte Value (Hex)=  20       Byte Value (Dez)=  32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       Byte Value (Hex)=  45       Byte Value (Dez)=  69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       Byte Value (Hex)=  52       Byte Value (Dez)=  82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       Byte Value (Hex)=  46       Byte Value (Dez)=  70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       Byte Value (Hex)=  4f       Byte Value (Dez)=  79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19       Byte Value (Hex)=  52       Byte Value (Dez)=  82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       Byte Value (Hex)=  4d       Byte Value (Dez)=  77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22       Byte Value (Hex)=  4e       Byte Value (Dez)=  78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23       Byte Value (Hex)=  43       Byte Value (Dez)=  67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24       Byte Value (Hex)=  45       Byte Value (Dez)=  69…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Byte Value (Hex)=  00       Byte Value (Dez)=  0</a:t>
            </a:r>
            <a:br>
              <a:rPr lang="de-DE" sz="800" dirty="0"/>
            </a:br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178       Byte Value (Hex)=  -       Byte Value (Dez)=  -</a:t>
            </a:r>
          </a:p>
          <a:p>
            <a:r>
              <a:rPr lang="en-US" sz="800" dirty="0">
                <a:solidFill>
                  <a:srgbClr val="0070C0"/>
                </a:solidFill>
              </a:rPr>
              <a:t>Byte Number in Bank =  179       Byte Value (Hex)=  -       Byte Value (</a:t>
            </a:r>
            <a:r>
              <a:rPr lang="en-US" sz="800" dirty="0" err="1">
                <a:solidFill>
                  <a:srgbClr val="0070C0"/>
                </a:solidFill>
              </a:rPr>
              <a:t>Dez</a:t>
            </a:r>
            <a:r>
              <a:rPr lang="en-US" sz="800" dirty="0">
                <a:solidFill>
                  <a:srgbClr val="0070C0"/>
                </a:solidFill>
              </a:rPr>
              <a:t>)=  -</a:t>
            </a:r>
          </a:p>
          <a:p>
            <a:r>
              <a:rPr lang="en-US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en-US" sz="800" dirty="0">
                <a:solidFill>
                  <a:srgbClr val="0070C0"/>
                </a:solidFill>
              </a:rPr>
              <a:t>Byte Number in Bank =  656       Byte Value (Hex)=  -       Byte Value (</a:t>
            </a:r>
            <a:r>
              <a:rPr lang="en-US" sz="800" dirty="0" err="1">
                <a:solidFill>
                  <a:srgbClr val="0070C0"/>
                </a:solidFill>
              </a:rPr>
              <a:t>Dez</a:t>
            </a:r>
            <a:r>
              <a:rPr lang="en-US" sz="800" dirty="0">
                <a:solidFill>
                  <a:srgbClr val="0070C0"/>
                </a:solidFill>
              </a:rPr>
              <a:t>)=  -</a:t>
            </a:r>
            <a:endParaRPr lang="de-DE" sz="800" dirty="0">
              <a:solidFill>
                <a:srgbClr val="0070C0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.PFM Performancebank – “Performance Common“</a:t>
            </a:r>
          </a:p>
        </p:txBody>
      </p:sp>
      <p:sp>
        <p:nvSpPr>
          <p:cNvPr id="27" name="Geschweifte Klammer rechts 26"/>
          <p:cNvSpPr/>
          <p:nvPr/>
        </p:nvSpPr>
        <p:spPr>
          <a:xfrm>
            <a:off x="3901440" y="644435"/>
            <a:ext cx="113211" cy="28907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4096294" y="198206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JP-8000 USER PERFORMANCE (24 Bytes)</a:t>
            </a:r>
          </a:p>
        </p:txBody>
      </p:sp>
      <p:sp>
        <p:nvSpPr>
          <p:cNvPr id="18" name="Geschweifte Klammer rechts 17"/>
          <p:cNvSpPr/>
          <p:nvPr/>
        </p:nvSpPr>
        <p:spPr>
          <a:xfrm>
            <a:off x="3901440" y="4206519"/>
            <a:ext cx="79404" cy="32674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4014651" y="426216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Performance Common (36 Bytes)</a:t>
            </a:r>
          </a:p>
        </p:txBody>
      </p:sp>
      <p:sp>
        <p:nvSpPr>
          <p:cNvPr id="9" name="Geschweifte Klammer rechts 8"/>
          <p:cNvSpPr/>
          <p:nvPr/>
        </p:nvSpPr>
        <p:spPr>
          <a:xfrm>
            <a:off x="3901440" y="4526922"/>
            <a:ext cx="79404" cy="32674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4014651" y="458257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(7 Bytes)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014651" y="494894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(7 Bytes)</a:t>
            </a:r>
          </a:p>
        </p:txBody>
      </p:sp>
      <p:sp>
        <p:nvSpPr>
          <p:cNvPr id="13" name="Geschweifte Klammer rechts 12"/>
          <p:cNvSpPr/>
          <p:nvPr/>
        </p:nvSpPr>
        <p:spPr>
          <a:xfrm>
            <a:off x="3904167" y="4880479"/>
            <a:ext cx="79404" cy="32674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901440" y="5287192"/>
            <a:ext cx="79404" cy="32674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rechts 14"/>
          <p:cNvSpPr/>
          <p:nvPr/>
        </p:nvSpPr>
        <p:spPr>
          <a:xfrm>
            <a:off x="3907427" y="5640749"/>
            <a:ext cx="79404" cy="32674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4014651" y="532957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    (239 Bytes)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4014651" y="56727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    (239 Bytes)</a:t>
            </a:r>
          </a:p>
        </p:txBody>
      </p:sp>
    </p:spTree>
    <p:extLst>
      <p:ext uri="{BB962C8B-B14F-4D97-AF65-F5344CB8AC3E}">
        <p14:creationId xmlns:p14="http://schemas.microsoft.com/office/powerpoint/2010/main" val="2766313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JP-8080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Patchbank</a:t>
            </a:r>
            <a:r>
              <a:rPr lang="de-DE" sz="3200" dirty="0">
                <a:solidFill>
                  <a:schemeClr val="bg1"/>
                </a:solidFill>
              </a:rPr>
              <a:t> A + B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61695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26694"/>
              </p:ext>
            </p:extLst>
          </p:nvPr>
        </p:nvGraphicFramePr>
        <p:xfrm>
          <a:off x="2871160" y="709024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30207868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5754624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811280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67390146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48839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1054336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Patch A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242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1102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862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3629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25736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95346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961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A88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5441547"/>
                  </a:ext>
                </a:extLst>
              </a:tr>
            </a:tbl>
          </a:graphicData>
        </a:graphic>
      </p:graphicFrame>
      <p:sp>
        <p:nvSpPr>
          <p:cNvPr id="58" name="Textfeld 57"/>
          <p:cNvSpPr txBox="1"/>
          <p:nvPr/>
        </p:nvSpPr>
        <p:spPr>
          <a:xfrm>
            <a:off x="372337" y="224498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/>
              <a:t>Patchbank</a:t>
            </a:r>
            <a:r>
              <a:rPr lang="de-DE" dirty="0"/>
              <a:t> A 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cxnSp>
        <p:nvCxnSpPr>
          <p:cNvPr id="65" name="Gerader Verbinder 64"/>
          <p:cNvCxnSpPr/>
          <p:nvPr/>
        </p:nvCxnSpPr>
        <p:spPr>
          <a:xfrm flipV="1">
            <a:off x="5053880" y="817342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5035058" y="817342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372337" y="3468116"/>
            <a:ext cx="56515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</a:t>
            </a:r>
            <a:r>
              <a:rPr lang="de-DE" dirty="0" err="1"/>
              <a:t>Patchbank</a:t>
            </a:r>
            <a:r>
              <a:rPr lang="de-DE" dirty="0"/>
              <a:t> B 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92378"/>
              </p:ext>
            </p:extLst>
          </p:nvPr>
        </p:nvGraphicFramePr>
        <p:xfrm>
          <a:off x="2889982" y="3953412"/>
          <a:ext cx="5651500" cy="131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56547496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2181831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3345305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27507891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53339038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289500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02 00 00 00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Patch B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37757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B11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9602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863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B12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6807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459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7E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(1/2)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888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7F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Patch B88 (2/2)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9871054"/>
                  </a:ext>
                </a:extLst>
              </a:tr>
            </a:tbl>
          </a:graphicData>
        </a:graphic>
      </p:graphicFrame>
      <p:cxnSp>
        <p:nvCxnSpPr>
          <p:cNvPr id="11" name="Gerader Verbinder 10"/>
          <p:cNvCxnSpPr/>
          <p:nvPr/>
        </p:nvCxnSpPr>
        <p:spPr>
          <a:xfrm flipV="1">
            <a:off x="5091524" y="4072904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5072702" y="4072904"/>
            <a:ext cx="661852" cy="109400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786740" y="2149849"/>
            <a:ext cx="7952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   (1) "41 10 00 06 12 </a:t>
            </a:r>
            <a:r>
              <a:rPr lang="de-DE" sz="1000" b="1" dirty="0"/>
              <a:t>02 00 00 00</a:t>
            </a:r>
            <a:r>
              <a:rPr lang="de-DE" sz="1000" dirty="0"/>
              <a:t>"</a:t>
            </a:r>
          </a:p>
          <a:p>
            <a:r>
              <a:rPr lang="de-DE" sz="1000" dirty="0"/>
              <a:t>   (2) "41 10 00 06 12 </a:t>
            </a:r>
            <a:r>
              <a:rPr lang="de-DE" sz="1000" b="1" dirty="0"/>
              <a:t>02 00 01</a:t>
            </a:r>
            <a:r>
              <a:rPr lang="de-DE" sz="1000" dirty="0"/>
              <a:t>"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  <p:sp>
        <p:nvSpPr>
          <p:cNvPr id="13" name="Textfeld 12"/>
          <p:cNvSpPr txBox="1"/>
          <p:nvPr/>
        </p:nvSpPr>
        <p:spPr>
          <a:xfrm>
            <a:off x="2797646" y="5295456"/>
            <a:ext cx="7576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   (1) "41 10 00 06 12 </a:t>
            </a:r>
            <a:r>
              <a:rPr lang="de-DE" sz="1000" b="1" dirty="0"/>
              <a:t>02 01 00 00</a:t>
            </a:r>
            <a:r>
              <a:rPr lang="de-DE" sz="1000" dirty="0"/>
              <a:t>"</a:t>
            </a:r>
          </a:p>
          <a:p>
            <a:r>
              <a:rPr lang="de-DE" sz="1000" dirty="0"/>
              <a:t>   (2) "41 10 00 06 12 </a:t>
            </a:r>
            <a:r>
              <a:rPr lang="de-DE" sz="1000" b="1" dirty="0"/>
              <a:t>02 01 01</a:t>
            </a:r>
            <a:r>
              <a:rPr lang="de-DE" sz="1000" dirty="0"/>
              <a:t>"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72337" y="3953412"/>
            <a:ext cx="1990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u="sng" dirty="0"/>
              <a:t>Note</a:t>
            </a:r>
            <a:r>
              <a:rPr lang="de-DE" sz="1000" dirty="0"/>
              <a:t>: Aura Editor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saves</a:t>
            </a:r>
            <a:br>
              <a:rPr lang="de-DE" sz="1000" dirty="0"/>
            </a:br>
            <a:r>
              <a:rPr lang="de-DE" sz="1000" dirty="0"/>
              <a:t>.</a:t>
            </a:r>
            <a:r>
              <a:rPr lang="de-DE" sz="1000" dirty="0" err="1"/>
              <a:t>mid</a:t>
            </a:r>
            <a:r>
              <a:rPr lang="de-DE" sz="1000" dirty="0"/>
              <a:t> </a:t>
            </a:r>
            <a:r>
              <a:rPr lang="de-DE" sz="1000" dirty="0" err="1"/>
              <a:t>file</a:t>
            </a:r>
            <a:r>
              <a:rPr lang="de-DE" sz="1000" dirty="0"/>
              <a:t> in </a:t>
            </a:r>
            <a:r>
              <a:rPr lang="de-DE" sz="1000" dirty="0" err="1"/>
              <a:t>Patchbank</a:t>
            </a:r>
            <a:r>
              <a:rPr lang="de-DE" sz="1000" dirty="0"/>
              <a:t> A </a:t>
            </a:r>
            <a:r>
              <a:rPr lang="de-DE" sz="1000" dirty="0" err="1"/>
              <a:t>format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0880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0" y="2825943"/>
            <a:ext cx="293862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JP-8080 .MID</a:t>
            </a:r>
            <a:br>
              <a:rPr lang="de-DE" sz="4000" dirty="0"/>
            </a:br>
            <a:r>
              <a:rPr lang="de-DE" sz="3200" dirty="0" err="1"/>
              <a:t>Patchbank</a:t>
            </a:r>
            <a:r>
              <a:rPr lang="de-DE" sz="3200" dirty="0"/>
              <a:t> </a:t>
            </a:r>
            <a:br>
              <a:rPr lang="de-DE" sz="3200" dirty="0"/>
            </a:br>
            <a:r>
              <a:rPr lang="de-DE" sz="2000" dirty="0"/>
              <a:t>(A </a:t>
            </a:r>
            <a:r>
              <a:rPr lang="de-DE" sz="2000" dirty="0" err="1"/>
              <a:t>or</a:t>
            </a:r>
            <a:r>
              <a:rPr lang="de-DE" sz="2000" dirty="0"/>
              <a:t> B </a:t>
            </a:r>
            <a:r>
              <a:rPr lang="de-DE" sz="2000" dirty="0" err="1"/>
              <a:t>or</a:t>
            </a:r>
            <a:r>
              <a:rPr lang="de-DE" sz="2000" dirty="0"/>
              <a:t> A+B)</a:t>
            </a:r>
          </a:p>
        </p:txBody>
      </p:sp>
    </p:spTree>
    <p:extLst>
      <p:ext uri="{BB962C8B-B14F-4D97-AF65-F5344CB8AC3E}">
        <p14:creationId xmlns:p14="http://schemas.microsoft.com/office/powerpoint/2010/main" val="2131587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feld 63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JP-8080 – .MID </a:t>
            </a:r>
            <a:r>
              <a:rPr lang="de-DE" sz="1200" dirty="0" err="1">
                <a:solidFill>
                  <a:schemeClr val="bg1"/>
                </a:solidFill>
              </a:rPr>
              <a:t>Patchbank</a:t>
            </a:r>
            <a:r>
              <a:rPr lang="de-DE" sz="1200" dirty="0">
                <a:solidFill>
                  <a:schemeClr val="bg1"/>
                </a:solidFill>
              </a:rPr>
              <a:t> – “MIDI File </a:t>
            </a:r>
            <a:r>
              <a:rPr lang="de-DE" sz="1200" dirty="0" err="1">
                <a:solidFill>
                  <a:schemeClr val="bg1"/>
                </a:solidFill>
              </a:rPr>
              <a:t>Signature</a:t>
            </a:r>
            <a:r>
              <a:rPr lang="de-DE" sz="12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  Byte Value (Hex)=  -       Byte Value (Dez)=  -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-       Byte Value (Dez)=  -     </a:t>
            </a:r>
          </a:p>
          <a:p>
            <a:r>
              <a:rPr lang="de-DE" sz="800" dirty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MIDI Header (Bytes </a:t>
            </a:r>
            <a:r>
              <a:rPr lang="de-DE" sz="800" dirty="0" err="1"/>
              <a:t>may</a:t>
            </a:r>
            <a:r>
              <a:rPr lang="de-DE" sz="800" dirty="0"/>
              <a:t> </a:t>
            </a:r>
            <a:r>
              <a:rPr lang="de-DE" sz="800" dirty="0" err="1"/>
              <a:t>vary</a:t>
            </a:r>
            <a:r>
              <a:rPr lang="de-DE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0442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5171" cy="57554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304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305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306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307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308       Byte Value (Hex)=  -       Byte Value (Dez)=  -</a:t>
            </a:r>
          </a:p>
          <a:p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310       Byte Value (Hex)=  -          Byte Value (Dez)=  </a:t>
            </a:r>
            <a:r>
              <a:rPr lang="de-DE" sz="800" b="1" dirty="0"/>
              <a:t>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315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319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325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326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327       Byte Value (Hex)=  </a:t>
            </a:r>
            <a:r>
              <a:rPr lang="de-DE" sz="800" b="1" dirty="0"/>
              <a:t>f7  </a:t>
            </a:r>
            <a:r>
              <a:rPr lang="de-DE" sz="800" dirty="0"/>
              <a:t>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328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329       Byte Value (Hex)=  -       Byte Value (Dez)=  -</a:t>
            </a:r>
          </a:p>
          <a:p>
            <a:endParaRPr lang="de-DE" sz="800" dirty="0"/>
          </a:p>
        </p:txBody>
      </p:sp>
      <p:sp>
        <p:nvSpPr>
          <p:cNvPr id="71" name="Textfeld 70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915053" y="64895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0730" y="79690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18681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910730" y="1636749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6348" y="2104178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46530" y="229355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(1/2)   (242 Bytes)</a:t>
            </a:r>
          </a:p>
        </p:txBody>
      </p:sp>
      <p:sp>
        <p:nvSpPr>
          <p:cNvPr id="104" name="Geschweifte Klammer rechts 103"/>
          <p:cNvSpPr/>
          <p:nvPr/>
        </p:nvSpPr>
        <p:spPr>
          <a:xfrm>
            <a:off x="3919501" y="43268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2403" y="28616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8866" y="27990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1187" y="27432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0377" y="26685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57" name="Geschweifte Klammer rechts 56"/>
          <p:cNvSpPr/>
          <p:nvPr/>
        </p:nvSpPr>
        <p:spPr>
          <a:xfrm>
            <a:off x="3910109" y="56478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6572" y="558516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60" name="Geschweifte Klammer rechts 59"/>
          <p:cNvSpPr/>
          <p:nvPr/>
        </p:nvSpPr>
        <p:spPr>
          <a:xfrm>
            <a:off x="3908893" y="5529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8083" y="54546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3059" y="3105723"/>
            <a:ext cx="62220" cy="198807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49920" y="308834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3975771" y="3397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5" name="Geschweifte Klammer rechts 64"/>
          <p:cNvSpPr/>
          <p:nvPr/>
        </p:nvSpPr>
        <p:spPr>
          <a:xfrm>
            <a:off x="3915545" y="34457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5545" y="3583634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6374" y="455632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73" name="Geschweifte Klammer rechts 72"/>
          <p:cNvSpPr/>
          <p:nvPr/>
        </p:nvSpPr>
        <p:spPr>
          <a:xfrm>
            <a:off x="3908893" y="4820682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5646" y="505544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(2/2)   (6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08893" y="5910831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70378" y="58773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.MID </a:t>
            </a:r>
            <a:r>
              <a:rPr lang="de-DE" dirty="0" err="1"/>
              <a:t>Patchbank</a:t>
            </a:r>
            <a:r>
              <a:rPr lang="de-DE" dirty="0"/>
              <a:t> – „Patch“ 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949343" y="7775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(2 Bytes)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3970378" y="35189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  <p:sp>
        <p:nvSpPr>
          <p:cNvPr id="77" name="Geschweifte Klammer rechts 76"/>
          <p:cNvSpPr/>
          <p:nvPr/>
        </p:nvSpPr>
        <p:spPr>
          <a:xfrm>
            <a:off x="3915545" y="1018246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1264" y="1195266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11472" y="370358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7191" y="388060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52438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1" y="2782402"/>
            <a:ext cx="280057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JP-8080 .SYX</a:t>
            </a:r>
            <a:br>
              <a:rPr lang="de-DE" sz="4000" dirty="0"/>
            </a:br>
            <a:r>
              <a:rPr lang="de-DE" sz="3200" dirty="0" err="1"/>
              <a:t>Patchbank</a:t>
            </a:r>
            <a:r>
              <a:rPr lang="de-DE" sz="3200" dirty="0"/>
              <a:t> </a:t>
            </a:r>
            <a:br>
              <a:rPr lang="de-DE" sz="3200" dirty="0"/>
            </a:br>
            <a:r>
              <a:rPr lang="de-DE" sz="2000" dirty="0"/>
              <a:t>(A </a:t>
            </a:r>
            <a:r>
              <a:rPr lang="de-DE" sz="2000" dirty="0" err="1"/>
              <a:t>or</a:t>
            </a:r>
            <a:r>
              <a:rPr lang="de-DE" sz="2000" dirty="0"/>
              <a:t> B </a:t>
            </a:r>
            <a:r>
              <a:rPr lang="de-DE" sz="2000" dirty="0" err="1"/>
              <a:t>or</a:t>
            </a:r>
            <a:r>
              <a:rPr lang="de-DE" sz="2000" dirty="0"/>
              <a:t> A+B)</a:t>
            </a:r>
          </a:p>
        </p:txBody>
      </p:sp>
    </p:spTree>
    <p:extLst>
      <p:ext uri="{BB962C8B-B14F-4D97-AF65-F5344CB8AC3E}">
        <p14:creationId xmlns:p14="http://schemas.microsoft.com/office/powerpoint/2010/main" val="243716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feld 6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.SYX </a:t>
            </a:r>
            <a:r>
              <a:rPr lang="de-DE" dirty="0" err="1"/>
              <a:t>Patchbank</a:t>
            </a:r>
            <a:r>
              <a:rPr lang="de-DE" dirty="0"/>
              <a:t> – „Patch“ 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84792" y="581465"/>
            <a:ext cx="3505171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 Bank =  10     Byte Value (Hex)=  </a:t>
            </a:r>
            <a:r>
              <a:rPr lang="de-DE" sz="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252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253       Byte Value (Hex)=  56       Byte Value (Dez)=  86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259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260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264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270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272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-</a:t>
            </a:r>
          </a:p>
          <a:p>
            <a:endParaRPr lang="de-DE" sz="8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75279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33" name="Geschweifte Klammer rechts 32"/>
          <p:cNvSpPr/>
          <p:nvPr/>
        </p:nvSpPr>
        <p:spPr>
          <a:xfrm>
            <a:off x="3921483" y="64831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66374" y="149232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(1/2)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924758" y="1374723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schweifte Klammer rechts 36"/>
          <p:cNvSpPr/>
          <p:nvPr/>
        </p:nvSpPr>
        <p:spPr>
          <a:xfrm>
            <a:off x="3925223" y="1851681"/>
            <a:ext cx="45719" cy="582829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48083" y="202089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(1/2)   (242 Bytes)</a:t>
            </a:r>
          </a:p>
        </p:txBody>
      </p:sp>
      <p:sp>
        <p:nvSpPr>
          <p:cNvPr id="39" name="Geschweifte Klammer rechts 38"/>
          <p:cNvSpPr/>
          <p:nvPr/>
        </p:nvSpPr>
        <p:spPr>
          <a:xfrm>
            <a:off x="3924758" y="3562663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Geschweifte Klammer rechts 39"/>
          <p:cNvSpPr/>
          <p:nvPr/>
        </p:nvSpPr>
        <p:spPr>
          <a:xfrm>
            <a:off x="3925974" y="25678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/>
          <p:cNvSpPr txBox="1"/>
          <p:nvPr/>
        </p:nvSpPr>
        <p:spPr>
          <a:xfrm>
            <a:off x="3972437" y="250523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42" name="Geschweifte Klammer rechts 41"/>
          <p:cNvSpPr/>
          <p:nvPr/>
        </p:nvSpPr>
        <p:spPr>
          <a:xfrm>
            <a:off x="3924758" y="244939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/>
          <p:cNvSpPr txBox="1"/>
          <p:nvPr/>
        </p:nvSpPr>
        <p:spPr>
          <a:xfrm>
            <a:off x="3963948" y="237470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44" name="Geschweifte Klammer rechts 43"/>
          <p:cNvSpPr/>
          <p:nvPr/>
        </p:nvSpPr>
        <p:spPr>
          <a:xfrm>
            <a:off x="3923284" y="48815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72437" y="48281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46" name="Geschweifte Klammer rechts 45"/>
          <p:cNvSpPr/>
          <p:nvPr/>
        </p:nvSpPr>
        <p:spPr>
          <a:xfrm>
            <a:off x="3924758" y="477228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/>
          <p:cNvSpPr txBox="1"/>
          <p:nvPr/>
        </p:nvSpPr>
        <p:spPr>
          <a:xfrm>
            <a:off x="3963948" y="469759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977976" y="279781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51" name="Geschweifte Klammer rechts 50"/>
          <p:cNvSpPr/>
          <p:nvPr/>
        </p:nvSpPr>
        <p:spPr>
          <a:xfrm>
            <a:off x="3917750" y="284593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/>
          <p:cNvSpPr txBox="1"/>
          <p:nvPr/>
        </p:nvSpPr>
        <p:spPr>
          <a:xfrm>
            <a:off x="3971631" y="368902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(2/2)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01h 72h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16428" y="405804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85750" y="429112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(2/2)   (6 Bytes)</a:t>
            </a:r>
          </a:p>
        </p:txBody>
      </p:sp>
      <p:sp>
        <p:nvSpPr>
          <p:cNvPr id="60" name="Geschweifte Klammer rechts 59"/>
          <p:cNvSpPr/>
          <p:nvPr/>
        </p:nvSpPr>
        <p:spPr>
          <a:xfrm>
            <a:off x="3928654" y="77818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5646" y="93432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7750" y="2967993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85750" y="3112095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46904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63081" y="2825943"/>
            <a:ext cx="293862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JP-8000 .MID</a:t>
            </a:r>
            <a:br>
              <a:rPr lang="de-DE" sz="4000" dirty="0"/>
            </a:br>
            <a:r>
              <a:rPr lang="de-DE" sz="3200" dirty="0" err="1"/>
              <a:t>Patchbank</a:t>
            </a:r>
            <a:r>
              <a:rPr lang="de-DE" sz="3200" dirty="0"/>
              <a:t> </a:t>
            </a:r>
            <a:br>
              <a:rPr lang="de-DE" sz="3200" dirty="0"/>
            </a:br>
            <a:r>
              <a:rPr lang="de-DE" sz="2000" dirty="0"/>
              <a:t>(A </a:t>
            </a:r>
            <a:r>
              <a:rPr lang="de-DE" sz="2000" dirty="0" err="1"/>
              <a:t>or</a:t>
            </a:r>
            <a:r>
              <a:rPr lang="de-DE" sz="2000" dirty="0"/>
              <a:t> B </a:t>
            </a:r>
            <a:r>
              <a:rPr lang="de-DE" sz="2000" dirty="0" err="1"/>
              <a:t>or</a:t>
            </a:r>
            <a:r>
              <a:rPr lang="de-DE" sz="2000" dirty="0"/>
              <a:t> A+B)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184570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96291" y="1086737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JP-8080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96291" y="3574329"/>
            <a:ext cx="9144000" cy="1655762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chemeClr val="bg1"/>
                </a:solidFill>
              </a:rPr>
              <a:t>Performancebank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8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837355"/>
            <a:ext cx="9144000" cy="2387600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JP-8080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324947"/>
            <a:ext cx="9144000" cy="1655762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Performances Soundbank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sz="4000" dirty="0">
                <a:solidFill>
                  <a:schemeClr val="bg1"/>
                </a:solidFill>
              </a:rPr>
              <a:t>.MID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72336" y="224498"/>
            <a:ext cx="807720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Performancebank – </a:t>
            </a:r>
            <a:r>
              <a:rPr lang="de-DE" dirty="0" err="1"/>
              <a:t>Address</a:t>
            </a:r>
            <a:r>
              <a:rPr lang="de-DE" dirty="0"/>
              <a:t> Mapping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59768"/>
              </p:ext>
            </p:extLst>
          </p:nvPr>
        </p:nvGraphicFramePr>
        <p:xfrm>
          <a:off x="1947795" y="1158174"/>
          <a:ext cx="8077200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56287162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06140876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8082646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6461537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88392816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931984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1130963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10281617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99054124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03 00 00 00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User Performance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U11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Common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37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20559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00 01 00 00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00 00 08 00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Voice Modulator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41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06124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00 02 00 00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U13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>
                          <a:effectLst/>
                        </a:rPr>
                        <a:t>Upper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575972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…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00 00 11 00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Part </a:t>
                      </a:r>
                      <a:r>
                        <a:rPr lang="de-DE" sz="1100" u="none" strike="noStrike" dirty="0" err="1">
                          <a:effectLst/>
                        </a:rPr>
                        <a:t>Lower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8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1146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3F 00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Perf U88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00 00 40 00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>
                          <a:effectLst/>
                        </a:rPr>
                        <a:t>Upper</a:t>
                      </a:r>
                      <a:r>
                        <a:rPr lang="de-DE" sz="1100" u="none" strike="noStrike" dirty="0">
                          <a:effectLst/>
                        </a:rPr>
                        <a:t> (1/2)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2495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00 00 41 72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>
                          <a:effectLst/>
                        </a:rPr>
                        <a:t>Upper</a:t>
                      </a:r>
                      <a:r>
                        <a:rPr lang="de-DE" sz="1100" u="none" strike="noStrike" dirty="0">
                          <a:effectLst/>
                        </a:rPr>
                        <a:t> (2/2)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6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476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00 00 42 00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>
                          <a:effectLst/>
                        </a:rPr>
                        <a:t>Lower</a:t>
                      </a:r>
                      <a:r>
                        <a:rPr lang="de-DE" sz="1100" u="none" strike="noStrike" dirty="0">
                          <a:effectLst/>
                        </a:rPr>
                        <a:t> (1/2)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242 Bytes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977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00 00 43 72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Patch </a:t>
                      </a:r>
                      <a:r>
                        <a:rPr lang="de-DE" sz="1100" u="none" strike="noStrike" dirty="0" err="1">
                          <a:effectLst/>
                        </a:rPr>
                        <a:t>Lower</a:t>
                      </a:r>
                      <a:r>
                        <a:rPr lang="de-DE" sz="1100" u="none" strike="noStrike" dirty="0">
                          <a:effectLst/>
                        </a:rPr>
                        <a:t> (2/2)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 dirty="0">
                          <a:effectLst/>
                        </a:rPr>
                        <a:t>6 Bytes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725918"/>
                  </a:ext>
                </a:extLst>
              </a:tr>
            </a:tbl>
          </a:graphicData>
        </a:graphic>
      </p:graphicFrame>
      <p:cxnSp>
        <p:nvCxnSpPr>
          <p:cNvPr id="6" name="Gerader Verbinder 5"/>
          <p:cNvCxnSpPr/>
          <p:nvPr/>
        </p:nvCxnSpPr>
        <p:spPr>
          <a:xfrm flipV="1">
            <a:off x="4076015" y="1293763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/>
          <p:cNvCxnSpPr/>
          <p:nvPr/>
        </p:nvCxnSpPr>
        <p:spPr>
          <a:xfrm flipV="1">
            <a:off x="6427328" y="1289408"/>
            <a:ext cx="661852" cy="435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4076015" y="1341662"/>
            <a:ext cx="661852" cy="90133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6427328" y="1341661"/>
            <a:ext cx="723676" cy="139900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873695" y="3081155"/>
            <a:ext cx="87507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Since</a:t>
            </a:r>
            <a:r>
              <a:rPr lang="de-DE" sz="1000" dirty="0"/>
              <a:t> </a:t>
            </a:r>
            <a:r>
              <a:rPr lang="de-DE" sz="1000" dirty="0" err="1"/>
              <a:t>some</a:t>
            </a:r>
            <a:r>
              <a:rPr lang="de-DE" sz="1000" dirty="0"/>
              <a:t> </a:t>
            </a:r>
            <a:r>
              <a:rPr lang="de-DE" sz="1000" dirty="0" err="1"/>
              <a:t>Soundbanks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using</a:t>
            </a:r>
            <a:r>
              <a:rPr lang="de-DE" sz="1000" dirty="0"/>
              <a:t> </a:t>
            </a:r>
            <a:r>
              <a:rPr lang="de-DE" sz="1000" dirty="0" err="1"/>
              <a:t>wrong</a:t>
            </a:r>
            <a:r>
              <a:rPr lang="de-DE" sz="1000" dirty="0"/>
              <a:t> </a:t>
            </a:r>
            <a:r>
              <a:rPr lang="de-DE" sz="1000" dirty="0" err="1"/>
              <a:t>offset</a:t>
            </a:r>
            <a:r>
              <a:rPr lang="de-DE" sz="1000" dirty="0"/>
              <a:t> </a:t>
            </a:r>
            <a:r>
              <a:rPr lang="de-DE" sz="1000" dirty="0" err="1"/>
              <a:t>addresses</a:t>
            </a:r>
            <a:r>
              <a:rPr lang="de-DE" sz="1000" dirty="0"/>
              <a:t>, </a:t>
            </a:r>
            <a:r>
              <a:rPr lang="de-DE" sz="1000" dirty="0" err="1"/>
              <a:t>first</a:t>
            </a:r>
            <a:r>
              <a:rPr lang="de-DE" sz="1000" dirty="0"/>
              <a:t> </a:t>
            </a:r>
            <a:r>
              <a:rPr lang="de-DE" sz="1000" dirty="0" err="1"/>
              <a:t>identify</a:t>
            </a:r>
            <a:r>
              <a:rPr lang="de-DE" sz="1000" dirty="0"/>
              <a:t> </a:t>
            </a:r>
            <a:r>
              <a:rPr lang="de-DE" sz="1000" dirty="0" err="1"/>
              <a:t>this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finding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following</a:t>
            </a:r>
            <a:r>
              <a:rPr lang="de-DE" sz="1000" dirty="0"/>
              <a:t> Bytes in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given</a:t>
            </a:r>
            <a:r>
              <a:rPr lang="de-DE" sz="1000" dirty="0"/>
              <a:t> </a:t>
            </a:r>
            <a:r>
              <a:rPr lang="de-DE" sz="1000" dirty="0" err="1"/>
              <a:t>order</a:t>
            </a:r>
            <a:r>
              <a:rPr lang="de-DE" sz="1000" dirty="0"/>
              <a:t>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/>
              <a:t>   (1) "41 10 00 06 12 </a:t>
            </a:r>
            <a:r>
              <a:rPr lang="de-DE" sz="1000" b="1" dirty="0"/>
              <a:t>03 00 00 00</a:t>
            </a:r>
            <a:r>
              <a:rPr lang="de-DE" sz="1000" dirty="0"/>
              <a:t>"</a:t>
            </a:r>
          </a:p>
          <a:p>
            <a:r>
              <a:rPr lang="de-DE" sz="1000" dirty="0"/>
              <a:t>   (2) "41 10 00 06 12"</a:t>
            </a:r>
          </a:p>
          <a:p>
            <a:r>
              <a:rPr lang="de-DE" sz="1000" dirty="0"/>
              <a:t>   (3) "41 10 00 06 12"</a:t>
            </a:r>
          </a:p>
          <a:p>
            <a:r>
              <a:rPr lang="de-DE" sz="1000" dirty="0"/>
              <a:t>   (4) "41 10 00 06 12"</a:t>
            </a:r>
          </a:p>
          <a:p>
            <a:r>
              <a:rPr lang="de-DE" sz="1000" dirty="0"/>
              <a:t>   (5) "41 10 00 06 12 </a:t>
            </a:r>
            <a:r>
              <a:rPr lang="de-DE" sz="1000" b="1" dirty="0"/>
              <a:t>03 00 40 00</a:t>
            </a:r>
            <a:r>
              <a:rPr lang="de-DE" sz="1000" dirty="0"/>
              <a:t>"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Once</a:t>
            </a:r>
            <a:r>
              <a:rPr lang="de-DE" sz="1000" dirty="0"/>
              <a:t> </a:t>
            </a:r>
            <a:r>
              <a:rPr lang="de-DE" sz="1000" dirty="0" err="1"/>
              <a:t>identified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bank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simply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parsed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going</a:t>
            </a:r>
            <a:r>
              <a:rPr lang="de-DE" sz="1000" dirty="0"/>
              <a:t> </a:t>
            </a:r>
            <a:r>
              <a:rPr lang="de-DE" sz="1000" dirty="0" err="1"/>
              <a:t>through</a:t>
            </a:r>
            <a:r>
              <a:rPr lang="de-DE" sz="1000" dirty="0"/>
              <a:t> all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frames</a:t>
            </a:r>
            <a:r>
              <a:rPr lang="de-DE" sz="1000" dirty="0"/>
              <a:t>. </a:t>
            </a:r>
            <a:br>
              <a:rPr lang="de-DE" sz="1000" b="1" dirty="0"/>
            </a:br>
            <a:r>
              <a:rPr lang="de-DE" sz="1000" dirty="0"/>
              <a:t>Inside a </a:t>
            </a:r>
            <a:r>
              <a:rPr lang="de-DE" sz="1000" dirty="0" err="1"/>
              <a:t>SysEx</a:t>
            </a:r>
            <a:r>
              <a:rPr lang="de-DE" sz="1000" dirty="0"/>
              <a:t> </a:t>
            </a:r>
            <a:r>
              <a:rPr lang="de-DE" sz="1000" dirty="0" err="1"/>
              <a:t>frame</a:t>
            </a:r>
            <a:r>
              <a:rPr lang="de-DE" sz="1000" dirty="0"/>
              <a:t> (f0 … f7)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always</a:t>
            </a:r>
            <a:r>
              <a:rPr lang="de-DE" sz="1000" dirty="0"/>
              <a:t> </a:t>
            </a:r>
            <a:r>
              <a:rPr lang="de-DE" sz="1000" dirty="0" err="1"/>
              <a:t>starts</a:t>
            </a:r>
            <a:r>
              <a:rPr lang="de-DE" sz="1000" dirty="0"/>
              <a:t> after </a:t>
            </a:r>
            <a:r>
              <a:rPr lang="de-DE" sz="1000" dirty="0" err="1"/>
              <a:t>Manufacturer</a:t>
            </a:r>
            <a:r>
              <a:rPr lang="de-DE" sz="1000" dirty="0"/>
              <a:t>  </a:t>
            </a:r>
            <a:r>
              <a:rPr lang="de-DE" sz="1000" dirty="0" err="1"/>
              <a:t>Id</a:t>
            </a:r>
            <a:r>
              <a:rPr lang="de-DE" sz="1000" dirty="0"/>
              <a:t> „41 10 00 06 12“ + 4 Bytes Offset </a:t>
            </a:r>
            <a:r>
              <a:rPr lang="de-DE" sz="1000" dirty="0" err="1"/>
              <a:t>Address</a:t>
            </a:r>
            <a:r>
              <a:rPr lang="de-DE" sz="1000" dirty="0"/>
              <a:t>.</a:t>
            </a:r>
          </a:p>
          <a:p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354204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00890" y="2743213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JP-8080 .MID </a:t>
            </a:r>
          </a:p>
          <a:p>
            <a:pPr algn="ctr"/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226020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feld 57"/>
          <p:cNvSpPr txBox="1"/>
          <p:nvPr/>
        </p:nvSpPr>
        <p:spPr>
          <a:xfrm>
            <a:off x="384213" y="224498"/>
            <a:ext cx="6748899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JP-8080 – .MID Performancebank – “MIDI File </a:t>
            </a:r>
            <a:r>
              <a:rPr lang="de-DE" sz="1200" dirty="0" err="1">
                <a:solidFill>
                  <a:schemeClr val="bg1"/>
                </a:solidFill>
              </a:rPr>
              <a:t>Signature</a:t>
            </a:r>
            <a:r>
              <a:rPr lang="de-DE" sz="12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  Byte Value (Hex)=  -       Byte Value (Dez)=  -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-       Byte Value (Dez)=  -     </a:t>
            </a:r>
          </a:p>
          <a:p>
            <a:r>
              <a:rPr lang="de-DE" sz="800" dirty="0"/>
              <a:t>           </a:t>
            </a:r>
          </a:p>
        </p:txBody>
      </p:sp>
      <p:sp>
        <p:nvSpPr>
          <p:cNvPr id="7" name="Geschweifte Klammer rechts 6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MIDI Header (Bytes </a:t>
            </a:r>
            <a:r>
              <a:rPr lang="de-DE" sz="800" dirty="0" err="1"/>
              <a:t>may</a:t>
            </a:r>
            <a:r>
              <a:rPr lang="de-DE" sz="800" dirty="0"/>
              <a:t> </a:t>
            </a:r>
            <a:r>
              <a:rPr lang="de-DE" sz="800" dirty="0" err="1"/>
              <a:t>vary</a:t>
            </a:r>
            <a:r>
              <a:rPr lang="de-DE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706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1" y="501497"/>
            <a:ext cx="4075334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-         Byte Value (Dez)=  -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12       Byte Value (Dez)=  18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Byte Value (Dez)=  0          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        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98       Byte Value (Hex)=  -       Byte Value (Dez)=  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99       Byte Value (Hex)=  -       Byte Value (Dez)=  -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100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  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44980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32564" y="50149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</a:t>
            </a:r>
            <a:r>
              <a:rPr lang="de-DE" sz="800" dirty="0"/>
              <a:t> 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5713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32564" y="155421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3858850" y="1925512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63162" y="405768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32564" y="650198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70" name="Geschweifte Klammer rechts 69"/>
          <p:cNvSpPr/>
          <p:nvPr/>
        </p:nvSpPr>
        <p:spPr>
          <a:xfrm>
            <a:off x="3863939" y="655791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63939" y="64320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904569" y="637389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.MID Performancebank –“Performance Common“</a:t>
            </a:r>
          </a:p>
        </p:txBody>
      </p:sp>
      <p:sp>
        <p:nvSpPr>
          <p:cNvPr id="27" name="Geschweifte Klammer rechts 26"/>
          <p:cNvSpPr/>
          <p:nvPr/>
        </p:nvSpPr>
        <p:spPr>
          <a:xfrm>
            <a:off x="3858850" y="81769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04569" y="99471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858850" y="681224"/>
            <a:ext cx="53984" cy="1217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3924347" y="65117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</p:spTree>
    <p:extLst>
      <p:ext uri="{BB962C8B-B14F-4D97-AF65-F5344CB8AC3E}">
        <p14:creationId xmlns:p14="http://schemas.microsoft.com/office/powerpoint/2010/main" val="3735198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8733" y="565699"/>
            <a:ext cx="4198061" cy="6232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101       Byte Value (Hex)=  -       Byte Value (Dez)=  -</a:t>
            </a:r>
          </a:p>
          <a:p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bg1">
                    <a:lumMod val="65000"/>
                  </a:schemeClr>
                </a:solidFill>
              </a:rPr>
              <a:t> in Bank =  102       Byte Value (Hex)=  -       Byte Value (Dez)=  -</a:t>
            </a:r>
          </a:p>
          <a:p>
            <a:endParaRPr lang="de-DE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103       Byte Value (Hex)=  </a:t>
            </a:r>
            <a:r>
              <a:rPr lang="de-DE" sz="700" b="1" dirty="0"/>
              <a:t>f0 </a:t>
            </a:r>
            <a:r>
              <a:rPr lang="de-DE" sz="700" dirty="0"/>
              <a:t>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104       Byte Value (Hex)=  -         Byte Value (Dez)=  </a:t>
            </a:r>
            <a:r>
              <a:rPr lang="de-DE" sz="700" b="1" dirty="0"/>
              <a:t>-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105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106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107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108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109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113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114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115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116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117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118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119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120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121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122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123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124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125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126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127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128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129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130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131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132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141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142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143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144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145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146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147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148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149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150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151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152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153       Byte Value (Hex)=  -       Byte Value (Dez)=  -</a:t>
            </a:r>
          </a:p>
          <a:p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75000"/>
                  </a:schemeClr>
                </a:solidFill>
              </a:rPr>
              <a:t> in Bank =  154       Byte Value (Hex)=  -       Byte Value (Dez)=  -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155       Byte Value (Hex)=  -       Byte Value (Dez)=  -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156       Byte Value (Hex)=  </a:t>
            </a:r>
            <a:r>
              <a:rPr lang="de-DE" sz="700" b="1" dirty="0"/>
              <a:t>f7</a:t>
            </a:r>
            <a:r>
              <a:rPr lang="de-DE" sz="700" dirty="0"/>
              <a:t>     Byte Value (Dez)=  247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760480" y="883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</a:t>
            </a:r>
            <a:r>
              <a:rPr lang="de-DE" sz="800" dirty="0"/>
              <a:t> 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71" name="Geschweifte Klammer rechts 70"/>
          <p:cNvSpPr/>
          <p:nvPr/>
        </p:nvSpPr>
        <p:spPr>
          <a:xfrm>
            <a:off x="3694415" y="94596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eschweifte Klammer rechts 82"/>
          <p:cNvSpPr/>
          <p:nvPr/>
        </p:nvSpPr>
        <p:spPr>
          <a:xfrm>
            <a:off x="3690304" y="638229"/>
            <a:ext cx="57947" cy="166193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3751789" y="60470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760480" y="654958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13" name="Geschweifte Klammer rechts 12"/>
          <p:cNvSpPr/>
          <p:nvPr/>
        </p:nvSpPr>
        <p:spPr>
          <a:xfrm>
            <a:off x="3691855" y="66055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2119183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51789" y="4187790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 (41 Byte)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694704" y="648290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5334" y="642479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31" name="Geschweifte Klammer rechts 30"/>
          <p:cNvSpPr/>
          <p:nvPr/>
        </p:nvSpPr>
        <p:spPr>
          <a:xfrm>
            <a:off x="3696641" y="1708589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60480" y="17904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08h 00h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.MID Performancebank – “Voice Modulator“ </a:t>
            </a:r>
          </a:p>
        </p:txBody>
      </p:sp>
      <p:sp>
        <p:nvSpPr>
          <p:cNvPr id="34" name="Geschweifte Klammer rechts 33"/>
          <p:cNvSpPr/>
          <p:nvPr/>
        </p:nvSpPr>
        <p:spPr>
          <a:xfrm>
            <a:off x="3697591" y="1162805"/>
            <a:ext cx="45719" cy="5347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743310" y="1314603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697591" y="1060005"/>
            <a:ext cx="54198" cy="9173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3751789" y="98623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</p:spTree>
    <p:extLst>
      <p:ext uri="{BB962C8B-B14F-4D97-AF65-F5344CB8AC3E}">
        <p14:creationId xmlns:p14="http://schemas.microsoft.com/office/powerpoint/2010/main" val="2672976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0" y="581464"/>
            <a:ext cx="7973407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157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158       Byte Value (Hex)=  -       Byte Value (Dez)=  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160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161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162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163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164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165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169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170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171       Byte Value (Hex)=  -       Byte Value (Dez)=  -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172       Byte Value (Hex)=  -       Byte Value (Dez)=  -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173       Byte Value (Hex)=  -       Byte Value (Dez)=  - 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174       Byte Value (Hex)=  -       Byte Value (Dez)=  -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175       Byte Value (Hex)=  -       Byte Value (Dez)=  -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176       Byte Value (Hex)=  -       Byte Value (Dez)=  -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177       Byte Value (Hex)=  -       Byte Value (Dez)=  -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178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179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180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181       Byte Value (Hex)=  -       Byte Value (Dez)=  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183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189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193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194       Byte Value (Hex)=  -       Byte Value (Dez)=  - 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195       Byte Value (Hex)=  -       Byte Value (Dez)=  -  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196       Byte Value (Hex)=  -       Byte Value (Dez)=  -  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197       Byte Value (Hex)=  -       Byte Value (Dez)=  -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198       Byte Value (Hex)=  -       Byte Value (Dez)=  -  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199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200       Byte Value (Hex)=  -       Byte Value (Dez)=  -      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201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202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</p:txBody>
      </p:sp>
      <p:sp>
        <p:nvSpPr>
          <p:cNvPr id="32" name="Geschweifte Klammer rechts 31"/>
          <p:cNvSpPr/>
          <p:nvPr/>
        </p:nvSpPr>
        <p:spPr>
          <a:xfrm>
            <a:off x="3924573" y="1880972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eschweifte Klammer rechts 32"/>
          <p:cNvSpPr/>
          <p:nvPr/>
        </p:nvSpPr>
        <p:spPr>
          <a:xfrm>
            <a:off x="3919309" y="652934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980794" y="65293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3980794" y="9483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923632" y="101266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Geschweifte Klammer rechts 37"/>
          <p:cNvSpPr/>
          <p:nvPr/>
        </p:nvSpPr>
        <p:spPr>
          <a:xfrm>
            <a:off x="3923632" y="11431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8026" y="197731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50" name="Geschweifte Klammer rechts 49"/>
          <p:cNvSpPr/>
          <p:nvPr/>
        </p:nvSpPr>
        <p:spPr>
          <a:xfrm>
            <a:off x="3919309" y="2344196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345476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55920" y="339477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63" name="Geschweifte Klammer rechts 62"/>
          <p:cNvSpPr/>
          <p:nvPr/>
        </p:nvSpPr>
        <p:spPr>
          <a:xfrm>
            <a:off x="3914314" y="3706320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Textfeld 63"/>
          <p:cNvSpPr txBox="1"/>
          <p:nvPr/>
        </p:nvSpPr>
        <p:spPr>
          <a:xfrm>
            <a:off x="3960643" y="369899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968025" y="398954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915636" y="405754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Geschweifte Klammer rechts 71"/>
          <p:cNvSpPr/>
          <p:nvPr/>
        </p:nvSpPr>
        <p:spPr>
          <a:xfrm>
            <a:off x="3914314" y="418728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60643" y="501977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75" name="Geschweifte Klammer rechts 74"/>
          <p:cNvSpPr/>
          <p:nvPr/>
        </p:nvSpPr>
        <p:spPr>
          <a:xfrm>
            <a:off x="3914924" y="4905659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13925" y="5365919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09457" y="64765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55920" y="64139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100" name="Geschweifte Klammer rechts 99"/>
          <p:cNvSpPr/>
          <p:nvPr/>
        </p:nvSpPr>
        <p:spPr>
          <a:xfrm>
            <a:off x="3908241" y="635809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22984" y="332569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55920" y="32625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3947431" y="628340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3968026" y="2706084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32688" y="574970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.MID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27532" y="1282999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73251" y="146001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7490" y="4309631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63209" y="4486651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3976852" y="107408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  <p:sp>
        <p:nvSpPr>
          <p:cNvPr id="62" name="Textfeld 61"/>
          <p:cNvSpPr txBox="1"/>
          <p:nvPr/>
        </p:nvSpPr>
        <p:spPr>
          <a:xfrm>
            <a:off x="3963209" y="412655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</p:spTree>
    <p:extLst>
      <p:ext uri="{BB962C8B-B14F-4D97-AF65-F5344CB8AC3E}">
        <p14:creationId xmlns:p14="http://schemas.microsoft.com/office/powerpoint/2010/main" val="336589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509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203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204       Byte Value (Hex)=  -       Byte Value (Dez)=  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206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207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209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212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216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217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218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458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459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460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461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462       Byte Value (Hex)=  -       Byte Value (Dez)=  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464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465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466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467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468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469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473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474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475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476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477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478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479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480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481       Byte Value (Hex)=  </a:t>
            </a:r>
            <a:r>
              <a:rPr lang="de-DE" sz="800" b="1" dirty="0"/>
              <a:t>f7 </a:t>
            </a:r>
            <a:r>
              <a:rPr lang="de-DE" sz="800" dirty="0"/>
              <a:t>    Byte Value (Dez)=  247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8508" y="9377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918282" y="10052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959" y="115323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475" y="210956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913959" y="199307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9577" y="246050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475" y="258062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(1/2)  (242 Bytes)</a:t>
            </a:r>
          </a:p>
        </p:txBody>
      </p:sp>
      <p:sp>
        <p:nvSpPr>
          <p:cNvPr id="104" name="Geschweifte Klammer rechts 103"/>
          <p:cNvSpPr/>
          <p:nvPr/>
        </p:nvSpPr>
        <p:spPr>
          <a:xfrm>
            <a:off x="3922238" y="4561226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4598" y="307905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1061" y="301641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3382" y="296057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2572" y="28858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58821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581954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5763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568901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5254" y="335030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9803" y="336092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3978508" y="363204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5" name="Geschweifte Klammer rechts 64"/>
          <p:cNvSpPr/>
          <p:nvPr/>
        </p:nvSpPr>
        <p:spPr>
          <a:xfrm>
            <a:off x="3918282" y="36995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18282" y="3818010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65882" y="467575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5055058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529284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(2/2)  (6 Bytes)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.MID Performancebank – „Patch </a:t>
            </a:r>
            <a:r>
              <a:rPr lang="de-DE" dirty="0" err="1"/>
              <a:t>Upper</a:t>
            </a:r>
            <a:r>
              <a:rPr lang="de-DE" dirty="0"/>
              <a:t>“ </a:t>
            </a:r>
          </a:p>
        </p:txBody>
      </p:sp>
      <p:sp>
        <p:nvSpPr>
          <p:cNvPr id="68" name="Geschweifte Klammer rechts 67"/>
          <p:cNvSpPr/>
          <p:nvPr/>
        </p:nvSpPr>
        <p:spPr>
          <a:xfrm>
            <a:off x="3911630" y="1378578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57349" y="155559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76" name="Geschweifte Klammer rechts 75"/>
          <p:cNvSpPr/>
          <p:nvPr/>
        </p:nvSpPr>
        <p:spPr>
          <a:xfrm>
            <a:off x="3918282" y="3944770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3964001" y="412179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3971121" y="11374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(2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71121" y="377581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</p:spTree>
    <p:extLst>
      <p:ext uri="{BB962C8B-B14F-4D97-AF65-F5344CB8AC3E}">
        <p14:creationId xmlns:p14="http://schemas.microsoft.com/office/powerpoint/2010/main" val="98865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5222624" cy="587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482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483       Byte Value (Hex)=  -       Byte Value (Dez)=  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484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485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486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487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488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489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490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491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495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496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497       Byte Value (Hex)=  -       Byte Value (Dez)=  - </a:t>
            </a:r>
            <a:br>
              <a:rPr lang="de-DE" sz="800" dirty="0"/>
            </a:b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…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737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738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739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  <a:br>
              <a:rPr lang="de-DE" sz="800" dirty="0">
                <a:solidFill>
                  <a:schemeClr val="accent1">
                    <a:lumMod val="75000"/>
                  </a:schemeClr>
                </a:solidFill>
              </a:rPr>
            </a:br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740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741       Byte Value (Hex)=  -       Byte Value (Dez)=  -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742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743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753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754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755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756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757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758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759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760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761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762       Byte Value (Hex)=  -       Byte Value (Dez)=  -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3913959" y="650943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Textfeld 69"/>
          <p:cNvSpPr txBox="1"/>
          <p:nvPr/>
        </p:nvSpPr>
        <p:spPr>
          <a:xfrm>
            <a:off x="3978508" y="66156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9542" y="9482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919316" y="10157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4993" y="1163721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8509" y="21200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914993" y="2003561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20611" y="2470990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37852" y="26016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(1/2)  (242 Bytes)</a:t>
            </a:r>
          </a:p>
        </p:txBody>
      </p:sp>
      <p:sp>
        <p:nvSpPr>
          <p:cNvPr id="104" name="Geschweifte Klammer rechts 103"/>
          <p:cNvSpPr/>
          <p:nvPr/>
        </p:nvSpPr>
        <p:spPr>
          <a:xfrm>
            <a:off x="3911941" y="45569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Geschweifte Klammer rechts 52"/>
          <p:cNvSpPr/>
          <p:nvPr/>
        </p:nvSpPr>
        <p:spPr>
          <a:xfrm>
            <a:off x="3915632" y="308954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62095" y="302690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14416" y="297106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53606" y="289637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57" name="Geschweifte Klammer rechts 56"/>
          <p:cNvSpPr/>
          <p:nvPr/>
        </p:nvSpPr>
        <p:spPr>
          <a:xfrm>
            <a:off x="3902549" y="587788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49012" y="581525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60" name="Geschweifte Klammer rechts 59"/>
          <p:cNvSpPr/>
          <p:nvPr/>
        </p:nvSpPr>
        <p:spPr>
          <a:xfrm>
            <a:off x="3901333" y="575941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40523" y="56847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913959" y="3334588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feld 62"/>
          <p:cNvSpPr txBox="1"/>
          <p:nvPr/>
        </p:nvSpPr>
        <p:spPr>
          <a:xfrm>
            <a:off x="3978508" y="33452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3968211" y="362775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5" name="Geschweifte Klammer rechts 64"/>
          <p:cNvSpPr/>
          <p:nvPr/>
        </p:nvSpPr>
        <p:spPr>
          <a:xfrm>
            <a:off x="3907985" y="369524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Geschweifte Klammer rechts 65"/>
          <p:cNvSpPr/>
          <p:nvPr/>
        </p:nvSpPr>
        <p:spPr>
          <a:xfrm>
            <a:off x="3907985" y="3813721"/>
            <a:ext cx="45719" cy="976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55585" y="467146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73" name="Geschweifte Klammer rechts 72"/>
          <p:cNvSpPr/>
          <p:nvPr/>
        </p:nvSpPr>
        <p:spPr>
          <a:xfrm>
            <a:off x="3901333" y="5050769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48086" y="528855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(2/2)  (6 Bytes)</a:t>
            </a:r>
          </a:p>
        </p:txBody>
      </p:sp>
      <p:sp>
        <p:nvSpPr>
          <p:cNvPr id="68" name="Geschweifte Klammer rechts 67"/>
          <p:cNvSpPr/>
          <p:nvPr/>
        </p:nvSpPr>
        <p:spPr>
          <a:xfrm>
            <a:off x="3902539" y="6126365"/>
            <a:ext cx="57543" cy="217366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/>
          <p:cNvSpPr txBox="1"/>
          <p:nvPr/>
        </p:nvSpPr>
        <p:spPr>
          <a:xfrm>
            <a:off x="3967088" y="613698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(2 Bytes)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.MID Performancebank – „Patch </a:t>
            </a:r>
            <a:r>
              <a:rPr lang="de-DE" dirty="0" err="1"/>
              <a:t>Lower</a:t>
            </a:r>
            <a:r>
              <a:rPr lang="de-DE" dirty="0"/>
              <a:t>“ </a:t>
            </a:r>
          </a:p>
        </p:txBody>
      </p:sp>
      <p:sp>
        <p:nvSpPr>
          <p:cNvPr id="77" name="Geschweifte Klammer rechts 76"/>
          <p:cNvSpPr/>
          <p:nvPr/>
        </p:nvSpPr>
        <p:spPr>
          <a:xfrm>
            <a:off x="3916376" y="139439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feld 77"/>
          <p:cNvSpPr txBox="1"/>
          <p:nvPr/>
        </p:nvSpPr>
        <p:spPr>
          <a:xfrm>
            <a:off x="3962095" y="157141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86" name="Geschweifte Klammer rechts 85"/>
          <p:cNvSpPr/>
          <p:nvPr/>
        </p:nvSpPr>
        <p:spPr>
          <a:xfrm>
            <a:off x="3907985" y="3956337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Textfeld 90"/>
          <p:cNvSpPr txBox="1"/>
          <p:nvPr/>
        </p:nvSpPr>
        <p:spPr>
          <a:xfrm>
            <a:off x="3953704" y="413335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92" name="Textfeld 91"/>
          <p:cNvSpPr txBox="1"/>
          <p:nvPr/>
        </p:nvSpPr>
        <p:spPr>
          <a:xfrm>
            <a:off x="3962095" y="114468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(2 Bytes)</a:t>
            </a:r>
          </a:p>
        </p:txBody>
      </p:sp>
      <p:sp>
        <p:nvSpPr>
          <p:cNvPr id="93" name="Textfeld 92"/>
          <p:cNvSpPr txBox="1"/>
          <p:nvPr/>
        </p:nvSpPr>
        <p:spPr>
          <a:xfrm>
            <a:off x="3962095" y="37506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(1 Byte)</a:t>
            </a:r>
          </a:p>
        </p:txBody>
      </p:sp>
    </p:spTree>
    <p:extLst>
      <p:ext uri="{BB962C8B-B14F-4D97-AF65-F5344CB8AC3E}">
        <p14:creationId xmlns:p14="http://schemas.microsoft.com/office/powerpoint/2010/main" val="1174715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705392" y="2839006"/>
            <a:ext cx="3144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JP-8080 .SYX </a:t>
            </a:r>
            <a:br>
              <a:rPr lang="de-DE" sz="4000" dirty="0"/>
            </a:br>
            <a:r>
              <a:rPr lang="de-DE" sz="3200" dirty="0"/>
              <a:t>Performancebank</a:t>
            </a:r>
          </a:p>
        </p:txBody>
      </p:sp>
    </p:spTree>
    <p:extLst>
      <p:ext uri="{BB962C8B-B14F-4D97-AF65-F5344CB8AC3E}">
        <p14:creationId xmlns:p14="http://schemas.microsoft.com/office/powerpoint/2010/main" val="414996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91338" y="557891"/>
            <a:ext cx="342780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  Byte Value (Hex)=  -       Byte Value (Dez)=  -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50       Byte Value (Hex)=  -       Byte Value (Dez)=  -     </a:t>
            </a:r>
          </a:p>
          <a:p>
            <a:r>
              <a:rPr lang="de-DE" sz="800" dirty="0"/>
              <a:t>           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372336" y="224498"/>
            <a:ext cx="705109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.MID </a:t>
            </a:r>
            <a:r>
              <a:rPr lang="de-DE" dirty="0" err="1"/>
              <a:t>Patchbank</a:t>
            </a:r>
            <a:r>
              <a:rPr lang="de-DE" dirty="0"/>
              <a:t> – “MIDI File </a:t>
            </a:r>
            <a:r>
              <a:rPr lang="de-DE" dirty="0" err="1"/>
              <a:t>Signature</a:t>
            </a:r>
            <a:r>
              <a:rPr lang="de-DE" dirty="0"/>
              <a:t>“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790483" y="627540"/>
            <a:ext cx="128656" cy="690622"/>
          </a:xfrm>
          <a:prstGeom prst="rightBrace">
            <a:avLst>
              <a:gd name="adj1" fmla="val 8333"/>
              <a:gd name="adj2" fmla="val 494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3919139" y="865129"/>
            <a:ext cx="1687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MIDI Header (Bytes </a:t>
            </a:r>
            <a:r>
              <a:rPr lang="de-DE" sz="800" dirty="0" err="1"/>
              <a:t>may</a:t>
            </a:r>
            <a:r>
              <a:rPr lang="de-DE" sz="800" dirty="0"/>
              <a:t> </a:t>
            </a:r>
            <a:r>
              <a:rPr lang="de-DE" sz="800" dirty="0" err="1"/>
              <a:t>vary</a:t>
            </a:r>
            <a:r>
              <a:rPr lang="de-DE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852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71325"/>
            <a:ext cx="3478370" cy="61247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  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  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  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  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29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48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49       Byte Value (Hex)=  </a:t>
            </a:r>
            <a:r>
              <a:rPr lang="de-DE" sz="800" b="1" dirty="0"/>
              <a:t>f7 </a:t>
            </a:r>
            <a:r>
              <a:rPr lang="de-DE" sz="800" dirty="0"/>
              <a:t>    Byte Value (Dez)=  247</a:t>
            </a:r>
          </a:p>
        </p:txBody>
      </p:sp>
      <p:sp>
        <p:nvSpPr>
          <p:cNvPr id="8" name="Geschweifte Klammer rechts 7"/>
          <p:cNvSpPr/>
          <p:nvPr/>
        </p:nvSpPr>
        <p:spPr>
          <a:xfrm>
            <a:off x="3858850" y="1355098"/>
            <a:ext cx="45719" cy="45438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372336" y="224498"/>
            <a:ext cx="682411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.SYX Performancebank – “Performance Common“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3904569" y="57948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</a:t>
            </a:r>
            <a:r>
              <a:rPr lang="de-DE" sz="800" dirty="0"/>
              <a:t> ‚</a:t>
            </a:r>
            <a:r>
              <a:rPr lang="de-DE" sz="800" b="1" dirty="0"/>
              <a:t>Start</a:t>
            </a:r>
            <a:r>
              <a:rPr lang="de-DE" sz="800" dirty="0"/>
              <a:t>‘             (1 Byte)</a:t>
            </a:r>
          </a:p>
        </p:txBody>
      </p:sp>
      <p:sp>
        <p:nvSpPr>
          <p:cNvPr id="62" name="Geschweifte Klammer rechts 61"/>
          <p:cNvSpPr/>
          <p:nvPr/>
        </p:nvSpPr>
        <p:spPr>
          <a:xfrm>
            <a:off x="3858850" y="64115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3904569" y="1474566"/>
            <a:ext cx="2991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Performance Common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67" name="Geschweifte Klammer rechts 66"/>
          <p:cNvSpPr/>
          <p:nvPr/>
        </p:nvSpPr>
        <p:spPr>
          <a:xfrm>
            <a:off x="3858935" y="1831815"/>
            <a:ext cx="45719" cy="4479799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28015" y="396509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Performance Common (37 Bytes)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3904569" y="64021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70" name="Geschweifte Klammer rechts 69"/>
          <p:cNvSpPr/>
          <p:nvPr/>
        </p:nvSpPr>
        <p:spPr>
          <a:xfrm>
            <a:off x="3861580" y="64741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rechts 19"/>
          <p:cNvSpPr/>
          <p:nvPr/>
        </p:nvSpPr>
        <p:spPr>
          <a:xfrm>
            <a:off x="3858850" y="635044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3888386" y="628436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26" name="Geschweifte Klammer rechts 25"/>
          <p:cNvSpPr/>
          <p:nvPr/>
        </p:nvSpPr>
        <p:spPr>
          <a:xfrm>
            <a:off x="3858850" y="764194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889826" y="92206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426576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75948" y="579502"/>
            <a:ext cx="3129267" cy="58015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50       Byte Value (Hex)=  </a:t>
            </a:r>
            <a:r>
              <a:rPr lang="de-DE" sz="700" b="1" dirty="0"/>
              <a:t>f0</a:t>
            </a:r>
            <a:r>
              <a:rPr lang="de-DE" sz="700" dirty="0"/>
              <a:t>       Byte Value (Dez)=  240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51       Byte Value (Hex)=  41       Byte Value (Dez)=  65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52       Byte Value (Hex)=  10       Byte Value (Dez)=  16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53       Byte Value (Hex)=  00       Byte Value (Dez)=  0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54       Byte Value (Hex)=  06       Byte Value (Dez)=  6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55       Byte Value (Hex)=  12       Byte Value (Dez)=  18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56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57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58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08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8</a:t>
            </a:r>
          </a:p>
          <a:p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7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60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61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62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65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66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67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68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69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70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71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72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73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74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75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76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77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78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79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80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81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82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83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84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85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86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87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88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89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90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91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92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93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94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95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96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97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98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99       Byte Value (Hex)=  -       Byte Value (Dez)=  -</a:t>
            </a:r>
          </a:p>
          <a:p>
            <a:r>
              <a:rPr lang="de-DE" sz="700" dirty="0">
                <a:solidFill>
                  <a:srgbClr val="0070C0"/>
                </a:solidFill>
              </a:rPr>
              <a:t>Byte </a:t>
            </a:r>
            <a:r>
              <a:rPr lang="de-DE" sz="700" dirty="0" err="1">
                <a:solidFill>
                  <a:srgbClr val="0070C0"/>
                </a:solidFill>
              </a:rPr>
              <a:t>Number</a:t>
            </a:r>
            <a:r>
              <a:rPr lang="de-DE" sz="700" dirty="0">
                <a:solidFill>
                  <a:srgbClr val="0070C0"/>
                </a:solidFill>
              </a:rPr>
              <a:t> in Bank =  100     Byte Value (Hex)=  -       Byte Value (Dez)=  -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101     Byte Value (Hex)=  -       Byte Value (Dez)=  -</a:t>
            </a:r>
          </a:p>
          <a:p>
            <a:r>
              <a:rPr lang="de-DE" sz="700" dirty="0"/>
              <a:t>Byte </a:t>
            </a:r>
            <a:r>
              <a:rPr lang="de-DE" sz="700" dirty="0" err="1"/>
              <a:t>Number</a:t>
            </a:r>
            <a:r>
              <a:rPr lang="de-DE" sz="700" dirty="0"/>
              <a:t> in Bank =  102     Byte Value (Hex)=  </a:t>
            </a:r>
            <a:r>
              <a:rPr lang="de-DE" sz="700" b="1" dirty="0"/>
              <a:t>f7</a:t>
            </a:r>
            <a:r>
              <a:rPr lang="de-DE" sz="700" dirty="0"/>
              <a:t>     Byte Value (Dez)=  247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80253" y="213520"/>
            <a:ext cx="6764734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.SYX Performancebank –“Voice Modulator“ 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3743599" y="5792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</a:t>
            </a:r>
            <a:r>
              <a:rPr lang="de-DE" sz="800" dirty="0"/>
              <a:t> 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71" name="Geschweifte Klammer rechts 70"/>
          <p:cNvSpPr/>
          <p:nvPr/>
        </p:nvSpPr>
        <p:spPr>
          <a:xfrm>
            <a:off x="3694704" y="64013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/>
          <p:cNvSpPr txBox="1"/>
          <p:nvPr/>
        </p:nvSpPr>
        <p:spPr>
          <a:xfrm>
            <a:off x="3758929" y="613394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13" name="Geschweifte Klammer rechts 12"/>
          <p:cNvSpPr/>
          <p:nvPr/>
        </p:nvSpPr>
        <p:spPr>
          <a:xfrm>
            <a:off x="3690304" y="6189877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rechts 13"/>
          <p:cNvSpPr/>
          <p:nvPr/>
        </p:nvSpPr>
        <p:spPr>
          <a:xfrm>
            <a:off x="3690304" y="1693462"/>
            <a:ext cx="75637" cy="4352658"/>
          </a:xfrm>
          <a:prstGeom prst="rightBrace">
            <a:avLst>
              <a:gd name="adj1" fmla="val 16685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/>
          <p:cNvSpPr txBox="1"/>
          <p:nvPr/>
        </p:nvSpPr>
        <p:spPr>
          <a:xfrm>
            <a:off x="3728122" y="3762069"/>
            <a:ext cx="16435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Voice Modulator (41 Byte)</a:t>
            </a:r>
          </a:p>
        </p:txBody>
      </p:sp>
      <p:sp>
        <p:nvSpPr>
          <p:cNvPr id="29" name="Geschweifte Klammer rechts 28"/>
          <p:cNvSpPr/>
          <p:nvPr/>
        </p:nvSpPr>
        <p:spPr>
          <a:xfrm>
            <a:off x="3693153" y="606727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3733783" y="600916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31" name="Geschweifte Klammer rechts 30"/>
          <p:cNvSpPr/>
          <p:nvPr/>
        </p:nvSpPr>
        <p:spPr>
          <a:xfrm>
            <a:off x="3692767" y="1276321"/>
            <a:ext cx="46670" cy="399528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735334" y="1353235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Voice Modulator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08h 00h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33" name="Geschweifte Klammer rechts 32"/>
          <p:cNvSpPr/>
          <p:nvPr/>
        </p:nvSpPr>
        <p:spPr>
          <a:xfrm>
            <a:off x="3697146" y="758181"/>
            <a:ext cx="45719" cy="4969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/>
          <p:cNvSpPr txBox="1"/>
          <p:nvPr/>
        </p:nvSpPr>
        <p:spPr>
          <a:xfrm>
            <a:off x="3728122" y="895569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3725923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04501" y="581464"/>
            <a:ext cx="3429288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112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120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121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122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129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132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133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134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135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136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137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138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139       Byte Value (Hex)=  -       Byte Value (Dez)=  -</a:t>
            </a:r>
          </a:p>
          <a:p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7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75000"/>
                  </a:schemeClr>
                </a:solidFill>
              </a:rPr>
              <a:t> in Bank =  140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141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142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7047366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.SYX Performancebank – „Part </a:t>
            </a:r>
            <a:r>
              <a:rPr lang="de-DE" dirty="0" err="1"/>
              <a:t>Upper</a:t>
            </a:r>
            <a:r>
              <a:rPr lang="de-DE" dirty="0"/>
              <a:t>“ , „Part </a:t>
            </a:r>
            <a:r>
              <a:rPr lang="de-DE" dirty="0" err="1"/>
              <a:t>Lower</a:t>
            </a:r>
            <a:r>
              <a:rPr lang="de-DE" dirty="0"/>
              <a:t>“</a:t>
            </a:r>
          </a:p>
        </p:txBody>
      </p:sp>
      <p:sp>
        <p:nvSpPr>
          <p:cNvPr id="32" name="Geschweifte Klammer rechts 31"/>
          <p:cNvSpPr/>
          <p:nvPr/>
        </p:nvSpPr>
        <p:spPr>
          <a:xfrm>
            <a:off x="3912889" y="1375538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3947431" y="57543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36" name="Geschweifte Klammer rechts 35"/>
          <p:cNvSpPr/>
          <p:nvPr/>
        </p:nvSpPr>
        <p:spPr>
          <a:xfrm>
            <a:off x="3915751" y="64121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/>
          <p:cNvSpPr txBox="1"/>
          <p:nvPr/>
        </p:nvSpPr>
        <p:spPr>
          <a:xfrm>
            <a:off x="3960643" y="149890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10h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50" name="Geschweifte Klammer rechts 49"/>
          <p:cNvSpPr/>
          <p:nvPr/>
        </p:nvSpPr>
        <p:spPr>
          <a:xfrm>
            <a:off x="3912226" y="1815722"/>
            <a:ext cx="50983" cy="975808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Geschweifte Klammer rechts 57"/>
          <p:cNvSpPr/>
          <p:nvPr/>
        </p:nvSpPr>
        <p:spPr>
          <a:xfrm>
            <a:off x="3919130" y="295473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47431" y="289119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976852" y="31454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6" name="Geschweifte Klammer rechts 65"/>
          <p:cNvSpPr/>
          <p:nvPr/>
        </p:nvSpPr>
        <p:spPr>
          <a:xfrm>
            <a:off x="3924463" y="3213430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84463" y="402803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Part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11h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75" name="Geschweifte Klammer rechts 74"/>
          <p:cNvSpPr/>
          <p:nvPr/>
        </p:nvSpPr>
        <p:spPr>
          <a:xfrm>
            <a:off x="3928711" y="3923991"/>
            <a:ext cx="45719" cy="437493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Geschweifte Klammer rechts 87"/>
          <p:cNvSpPr/>
          <p:nvPr/>
        </p:nvSpPr>
        <p:spPr>
          <a:xfrm>
            <a:off x="3921241" y="4401076"/>
            <a:ext cx="56367" cy="99217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rechts 95"/>
          <p:cNvSpPr/>
          <p:nvPr/>
        </p:nvSpPr>
        <p:spPr>
          <a:xfrm>
            <a:off x="3930051" y="552070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3968025" y="54580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100" name="Geschweifte Klammer rechts 99"/>
          <p:cNvSpPr/>
          <p:nvPr/>
        </p:nvSpPr>
        <p:spPr>
          <a:xfrm>
            <a:off x="3928835" y="5402225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Geschweifte Klammer rechts 100"/>
          <p:cNvSpPr/>
          <p:nvPr/>
        </p:nvSpPr>
        <p:spPr>
          <a:xfrm>
            <a:off x="3913754" y="281641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3947431" y="27520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09" name="Textfeld 108"/>
          <p:cNvSpPr txBox="1"/>
          <p:nvPr/>
        </p:nvSpPr>
        <p:spPr>
          <a:xfrm>
            <a:off x="3968025" y="5327538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3960643" y="2189388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86" name="Textfeld 85"/>
          <p:cNvSpPr txBox="1"/>
          <p:nvPr/>
        </p:nvSpPr>
        <p:spPr>
          <a:xfrm>
            <a:off x="3995001" y="479197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Part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(8 Bytes)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943202" y="94622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4" name="Geschweifte Klammer rechts 53"/>
          <p:cNvSpPr/>
          <p:nvPr/>
        </p:nvSpPr>
        <p:spPr>
          <a:xfrm>
            <a:off x="3926969" y="3352648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/>
          <p:cNvSpPr txBox="1"/>
          <p:nvPr/>
        </p:nvSpPr>
        <p:spPr>
          <a:xfrm>
            <a:off x="3957945" y="3496147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912226" y="785280"/>
            <a:ext cx="46389" cy="5562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125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507451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143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149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64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152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154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394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395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396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397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398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399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400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401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402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41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65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406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407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408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409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412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413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414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.SYX Performancebank – „Patch </a:t>
            </a:r>
            <a:r>
              <a:rPr lang="de-DE" dirty="0" err="1"/>
              <a:t>Upper</a:t>
            </a:r>
            <a:r>
              <a:rPr lang="de-DE" dirty="0"/>
              <a:t>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40h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 (1/2)  (242 Bytes)</a:t>
            </a:r>
          </a:p>
        </p:txBody>
      </p:sp>
      <p:sp>
        <p:nvSpPr>
          <p:cNvPr id="104" name="Geschweifte Klammer rechts 103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Geschweifte Klammer rechts 43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53" name="Geschweifte Klammer rechts 52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55" name="Geschweifte Klammer rechts 54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57" name="Geschweifte Klammer rechts 56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60" name="Geschweifte Klammer rechts 59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65" name="Geschweifte Klammer rechts 64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Upper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41h 72h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73" name="Geschweifte Klammer rechts 72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Upper</a:t>
            </a:r>
            <a:r>
              <a:rPr lang="de-DE" sz="800" dirty="0">
                <a:solidFill>
                  <a:srgbClr val="0070C0"/>
                </a:solidFill>
              </a:rPr>
              <a:t>  (2/2)  (6 Bytes)</a:t>
            </a:r>
          </a:p>
        </p:txBody>
      </p:sp>
      <p:sp>
        <p:nvSpPr>
          <p:cNvPr id="52" name="Geschweifte Klammer rechts 51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</p:spTree>
    <p:extLst>
      <p:ext uri="{BB962C8B-B14F-4D97-AF65-F5344CB8AC3E}">
        <p14:creationId xmlns:p14="http://schemas.microsoft.com/office/powerpoint/2010/main" val="2081486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84792" y="581465"/>
            <a:ext cx="369136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415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416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417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418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419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420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423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66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424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425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426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...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666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667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668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669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670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671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672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673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674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675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3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676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43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67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678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72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114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679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684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685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686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</p:txBody>
      </p:sp>
      <p:sp>
        <p:nvSpPr>
          <p:cNvPr id="76" name="Textfeld 75"/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JP-8080 – .SYX Performancebank – „Patch </a:t>
            </a:r>
            <a:r>
              <a:rPr lang="de-DE" dirty="0" err="1"/>
              <a:t>Lower</a:t>
            </a:r>
            <a:r>
              <a:rPr lang="de-DE" dirty="0"/>
              <a:t>“ </a:t>
            </a:r>
          </a:p>
        </p:txBody>
      </p:sp>
      <p:sp>
        <p:nvSpPr>
          <p:cNvPr id="77" name="Textfeld 76"/>
          <p:cNvSpPr txBox="1"/>
          <p:nvPr/>
        </p:nvSpPr>
        <p:spPr>
          <a:xfrm>
            <a:off x="3965296" y="584664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78" name="Geschweifte Klammer rechts 77"/>
          <p:cNvSpPr/>
          <p:nvPr/>
        </p:nvSpPr>
        <p:spPr>
          <a:xfrm>
            <a:off x="3905070" y="65215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Geschweifte Klammer rechts 85"/>
          <p:cNvSpPr/>
          <p:nvPr/>
        </p:nvSpPr>
        <p:spPr>
          <a:xfrm>
            <a:off x="3905165" y="1347825"/>
            <a:ext cx="53218" cy="451566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Geschweifte Klammer rechts 90"/>
          <p:cNvSpPr/>
          <p:nvPr/>
        </p:nvSpPr>
        <p:spPr>
          <a:xfrm>
            <a:off x="3905101" y="1827395"/>
            <a:ext cx="45719" cy="4658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Geschweifte Klammer rechts 91"/>
          <p:cNvSpPr/>
          <p:nvPr/>
        </p:nvSpPr>
        <p:spPr>
          <a:xfrm>
            <a:off x="3915077" y="3426337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Geschweifte Klammer rechts 92"/>
          <p:cNvSpPr/>
          <p:nvPr/>
        </p:nvSpPr>
        <p:spPr>
          <a:xfrm>
            <a:off x="3905101" y="786311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36077" y="94418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95" name="Geschweifte Klammer rechts 94"/>
          <p:cNvSpPr/>
          <p:nvPr/>
        </p:nvSpPr>
        <p:spPr>
          <a:xfrm>
            <a:off x="3906286" y="244566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extfeld 95"/>
          <p:cNvSpPr txBox="1"/>
          <p:nvPr/>
        </p:nvSpPr>
        <p:spPr>
          <a:xfrm>
            <a:off x="3952749" y="238303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97" name="Geschweifte Klammer rechts 96"/>
          <p:cNvSpPr/>
          <p:nvPr/>
        </p:nvSpPr>
        <p:spPr>
          <a:xfrm>
            <a:off x="3905070" y="232719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3944260" y="2252506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99" name="Geschweifte Klammer rechts 98"/>
          <p:cNvSpPr/>
          <p:nvPr/>
        </p:nvSpPr>
        <p:spPr>
          <a:xfrm>
            <a:off x="3912846" y="476783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Textfeld 100"/>
          <p:cNvSpPr txBox="1"/>
          <p:nvPr/>
        </p:nvSpPr>
        <p:spPr>
          <a:xfrm>
            <a:off x="3959309" y="470520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102" name="Geschweifte Klammer rechts 101"/>
          <p:cNvSpPr/>
          <p:nvPr/>
        </p:nvSpPr>
        <p:spPr>
          <a:xfrm>
            <a:off x="3911630" y="4649358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Textfeld 102"/>
          <p:cNvSpPr txBox="1"/>
          <p:nvPr/>
        </p:nvSpPr>
        <p:spPr>
          <a:xfrm>
            <a:off x="3950820" y="4574671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105" name="Textfeld 104"/>
          <p:cNvSpPr txBox="1"/>
          <p:nvPr/>
        </p:nvSpPr>
        <p:spPr>
          <a:xfrm>
            <a:off x="3944260" y="2652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106" name="Geschweifte Klammer rechts 105"/>
          <p:cNvSpPr/>
          <p:nvPr/>
        </p:nvSpPr>
        <p:spPr>
          <a:xfrm>
            <a:off x="3917787" y="2708684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Geschweifte Klammer rechts 106"/>
          <p:cNvSpPr/>
          <p:nvPr/>
        </p:nvSpPr>
        <p:spPr>
          <a:xfrm>
            <a:off x="3911630" y="3940715"/>
            <a:ext cx="58224" cy="68832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Geschweifte Klammer rechts 107"/>
          <p:cNvSpPr/>
          <p:nvPr/>
        </p:nvSpPr>
        <p:spPr>
          <a:xfrm>
            <a:off x="3920800" y="2842095"/>
            <a:ext cx="45719" cy="5546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Textfeld 108"/>
          <p:cNvSpPr txBox="1"/>
          <p:nvPr/>
        </p:nvSpPr>
        <p:spPr>
          <a:xfrm>
            <a:off x="3951776" y="2999968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110" name="Textfeld 109"/>
          <p:cNvSpPr txBox="1"/>
          <p:nvPr/>
        </p:nvSpPr>
        <p:spPr>
          <a:xfrm>
            <a:off x="3927960" y="147125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42h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3927960" y="1949983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(1/2)  (242 Bytes)</a:t>
            </a:r>
          </a:p>
        </p:txBody>
      </p:sp>
      <p:sp>
        <p:nvSpPr>
          <p:cNvPr id="118" name="Textfeld 117"/>
          <p:cNvSpPr txBox="1"/>
          <p:nvPr/>
        </p:nvSpPr>
        <p:spPr>
          <a:xfrm>
            <a:off x="3943659" y="3553987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Lower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(2/2) -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03h 00h 43h 72h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119" name="Textfeld 118"/>
          <p:cNvSpPr txBox="1"/>
          <p:nvPr/>
        </p:nvSpPr>
        <p:spPr>
          <a:xfrm>
            <a:off x="3958383" y="417849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</a:t>
            </a:r>
            <a:r>
              <a:rPr lang="de-DE" sz="800" dirty="0" err="1">
                <a:solidFill>
                  <a:srgbClr val="0070C0"/>
                </a:solidFill>
              </a:rPr>
              <a:t>Lower</a:t>
            </a:r>
            <a:r>
              <a:rPr lang="de-DE" sz="800" dirty="0">
                <a:solidFill>
                  <a:srgbClr val="0070C0"/>
                </a:solidFill>
              </a:rPr>
              <a:t> (2/2)  (6 Bytes)</a:t>
            </a:r>
          </a:p>
        </p:txBody>
      </p:sp>
    </p:spTree>
    <p:extLst>
      <p:ext uri="{BB962C8B-B14F-4D97-AF65-F5344CB8AC3E}">
        <p14:creationId xmlns:p14="http://schemas.microsoft.com/office/powerpoint/2010/main" val="2805469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A7BAB-570E-E2A2-4B73-79F46CD01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EF26F-BE47-012C-CB43-1454E173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Patch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BF8AF5-8FBD-DD48-BB38-E5B255916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94997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613F-8C84-075F-4BB3-BB137C12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15599B06-57A3-B1A9-4FAF-DF0D0F4B5724}"/>
              </a:ext>
            </a:extLst>
          </p:cNvPr>
          <p:cNvSpPr txBox="1"/>
          <p:nvPr/>
        </p:nvSpPr>
        <p:spPr>
          <a:xfrm>
            <a:off x="372337" y="224498"/>
            <a:ext cx="6792442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Patch Contents – 2 Byte Values (MSB+LSB)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EB6D4E-8434-501A-F253-77B141003FAE}"/>
              </a:ext>
            </a:extLst>
          </p:cNvPr>
          <p:cNvSpPr txBox="1"/>
          <p:nvPr/>
        </p:nvSpPr>
        <p:spPr>
          <a:xfrm>
            <a:off x="478565" y="631859"/>
            <a:ext cx="561743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MSB and LSB </a:t>
            </a:r>
            <a:r>
              <a:rPr lang="de-DE" sz="1200" dirty="0" err="1"/>
              <a:t>Entries</a:t>
            </a:r>
            <a:r>
              <a:rPr lang="de-DE" sz="1200" dirty="0"/>
              <a:t> </a:t>
            </a:r>
            <a:r>
              <a:rPr lang="de-DE" sz="1200" dirty="0" err="1"/>
              <a:t>have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following</a:t>
            </a:r>
            <a:r>
              <a:rPr lang="de-DE" sz="1200" dirty="0"/>
              <a:t> </a:t>
            </a:r>
            <a:r>
              <a:rPr lang="de-DE" sz="1200" dirty="0" err="1"/>
              <a:t>logic</a:t>
            </a:r>
            <a:r>
              <a:rPr lang="de-DE" sz="1200" dirty="0"/>
              <a:t> (</a:t>
            </a:r>
            <a:r>
              <a:rPr lang="de-DE" sz="1200" dirty="0" err="1"/>
              <a:t>example</a:t>
            </a:r>
            <a:r>
              <a:rPr lang="de-DE" sz="1200" dirty="0"/>
              <a:t> Filter Velocity </a:t>
            </a:r>
            <a:r>
              <a:rPr lang="de-DE" sz="1200" dirty="0" err="1"/>
              <a:t>Cutoff</a:t>
            </a:r>
            <a:r>
              <a:rPr lang="de-DE" sz="1200" dirty="0"/>
              <a:t> </a:t>
            </a:r>
            <a:r>
              <a:rPr lang="de-DE" sz="1200" dirty="0" err="1"/>
              <a:t>Frequency</a:t>
            </a:r>
            <a:r>
              <a:rPr lang="de-DE" sz="1200" dirty="0"/>
              <a:t>)</a:t>
            </a:r>
            <a:br>
              <a:rPr lang="de-DE" sz="1200" dirty="0"/>
            </a:br>
            <a:br>
              <a:rPr lang="de-DE" sz="1200" dirty="0"/>
            </a:br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0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0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0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74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0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74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92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0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92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111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0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111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119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0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119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127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0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127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128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1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0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135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1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7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143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1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15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162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1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34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180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1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52</a:t>
            </a:r>
          </a:p>
          <a:p>
            <a:r>
              <a:rPr lang="de-DE" sz="1000" dirty="0"/>
              <a:t>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= </a:t>
            </a:r>
            <a:r>
              <a:rPr lang="de-DE" sz="1000" b="1" dirty="0"/>
              <a:t>255</a:t>
            </a:r>
            <a:r>
              <a:rPr lang="de-DE" sz="1000" dirty="0"/>
              <a:t>: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MSB:  1</a:t>
            </a:r>
          </a:p>
          <a:p>
            <a:r>
              <a:rPr lang="de-DE" sz="1000" dirty="0"/>
              <a:t>              - Filter Velocity </a:t>
            </a:r>
            <a:r>
              <a:rPr lang="de-DE" sz="1000" dirty="0" err="1"/>
              <a:t>Cutoff</a:t>
            </a:r>
            <a:r>
              <a:rPr lang="de-DE" sz="1000" dirty="0"/>
              <a:t> </a:t>
            </a:r>
            <a:r>
              <a:rPr lang="de-DE" sz="1000" dirty="0" err="1"/>
              <a:t>Frequency</a:t>
            </a:r>
            <a:r>
              <a:rPr lang="de-DE" sz="1000" dirty="0"/>
              <a:t> LSB:  127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0FECDA-2BA4-C2BA-3E9D-F542346CFA08}"/>
              </a:ext>
            </a:extLst>
          </p:cNvPr>
          <p:cNvSpPr/>
          <p:nvPr/>
        </p:nvSpPr>
        <p:spPr>
          <a:xfrm>
            <a:off x="6875188" y="2846327"/>
            <a:ext cx="3520096" cy="13475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u="sng" dirty="0"/>
              <a:t>Logic for 2 Byte Values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US" sz="1400" dirty="0"/>
              <a:t>If MSB=0 =&gt; then LSB is the value</a:t>
            </a:r>
            <a:br>
              <a:rPr lang="en-US" sz="1400" dirty="0"/>
            </a:br>
            <a:r>
              <a:rPr lang="en-US" sz="1400" dirty="0"/>
              <a:t>If MSB=1 =&gt; then 127 + 1 + LSB is the value</a:t>
            </a:r>
          </a:p>
          <a:p>
            <a:r>
              <a:rPr lang="en-US" sz="1400" dirty="0"/>
              <a:t>The value itself goes from 0 to 255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8763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16612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52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53       Byte Value (Hex)=  -   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54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55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56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57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58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59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61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62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63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64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Byte Value (Dez)=  247</a:t>
            </a:r>
          </a:p>
          <a:p>
            <a:endParaRPr lang="de-DE" sz="800" dirty="0"/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305       Byte Value (Hex)=  -       Byte Value (Dez)=  -</a:t>
            </a:r>
          </a:p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 in Bank =  306       Byte Value (Hex)=  -       Byte Value (Dez)=  -</a:t>
            </a:r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.MID </a:t>
            </a:r>
            <a:r>
              <a:rPr lang="de-DE" dirty="0" err="1"/>
              <a:t>Patchbank</a:t>
            </a:r>
            <a:r>
              <a:rPr lang="de-DE" dirty="0"/>
              <a:t> – „Patch“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Geschweifte Klammer rechts 84"/>
          <p:cNvSpPr/>
          <p:nvPr/>
        </p:nvSpPr>
        <p:spPr>
          <a:xfrm>
            <a:off x="3913773" y="776269"/>
            <a:ext cx="57162" cy="19336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91545" y="1727429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913771" y="1604050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Geschweifte Klammer rechts 88"/>
          <p:cNvSpPr/>
          <p:nvPr/>
        </p:nvSpPr>
        <p:spPr>
          <a:xfrm>
            <a:off x="3913771" y="2093148"/>
            <a:ext cx="48895" cy="579383"/>
          </a:xfrm>
          <a:prstGeom prst="righ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70935" y="2278436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(239 Bytes)</a:t>
            </a:r>
          </a:p>
        </p:txBody>
      </p:sp>
      <p:sp>
        <p:nvSpPr>
          <p:cNvPr id="91" name="Geschweifte Klammer rechts 90"/>
          <p:cNvSpPr/>
          <p:nvPr/>
        </p:nvSpPr>
        <p:spPr>
          <a:xfrm>
            <a:off x="3913770" y="2949676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3955149" y="288656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93" name="Geschweifte Klammer rechts 92"/>
          <p:cNvSpPr/>
          <p:nvPr/>
        </p:nvSpPr>
        <p:spPr>
          <a:xfrm>
            <a:off x="3915357" y="2829374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3945469" y="277102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56" name="Geschweifte Klammer rechts 55"/>
          <p:cNvSpPr/>
          <p:nvPr/>
        </p:nvSpPr>
        <p:spPr>
          <a:xfrm>
            <a:off x="3922040" y="2711462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3939720" y="2647753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Not </a:t>
            </a:r>
            <a:r>
              <a:rPr lang="de-DE" sz="800" dirty="0" err="1"/>
              <a:t>used</a:t>
            </a:r>
            <a:r>
              <a:rPr lang="de-DE" sz="800" dirty="0"/>
              <a:t> (1 Byte)</a:t>
            </a:r>
          </a:p>
        </p:txBody>
      </p:sp>
      <p:sp>
        <p:nvSpPr>
          <p:cNvPr id="58" name="Geschweifte Klammer rechts 57"/>
          <p:cNvSpPr/>
          <p:nvPr/>
        </p:nvSpPr>
        <p:spPr>
          <a:xfrm>
            <a:off x="3916169" y="3192076"/>
            <a:ext cx="45719" cy="251305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3938216" y="321537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Track Event Data   (2 Bytes)</a:t>
            </a:r>
          </a:p>
        </p:txBody>
      </p:sp>
      <p:sp>
        <p:nvSpPr>
          <p:cNvPr id="31" name="Geschweifte Klammer rechts 30"/>
          <p:cNvSpPr/>
          <p:nvPr/>
        </p:nvSpPr>
        <p:spPr>
          <a:xfrm>
            <a:off x="3916169" y="1017332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/>
          <p:cNvSpPr txBox="1"/>
          <p:nvPr/>
        </p:nvSpPr>
        <p:spPr>
          <a:xfrm>
            <a:off x="3961888" y="1194352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979202" y="754730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SysEx</a:t>
            </a:r>
            <a:r>
              <a:rPr lang="de-DE" sz="800" dirty="0"/>
              <a:t> Size (2 Bytes)</a:t>
            </a:r>
          </a:p>
        </p:txBody>
      </p:sp>
    </p:spTree>
    <p:extLst>
      <p:ext uri="{BB962C8B-B14F-4D97-AF65-F5344CB8AC3E}">
        <p14:creationId xmlns:p14="http://schemas.microsoft.com/office/powerpoint/2010/main" val="136469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4690373" y="2782402"/>
            <a:ext cx="280057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JP-8000 .SYX</a:t>
            </a:r>
            <a:br>
              <a:rPr lang="de-DE" sz="4000" dirty="0"/>
            </a:br>
            <a:r>
              <a:rPr lang="de-DE" sz="3200" dirty="0" err="1"/>
              <a:t>Patchbank</a:t>
            </a:r>
            <a:r>
              <a:rPr lang="de-DE" sz="3200" dirty="0"/>
              <a:t> </a:t>
            </a:r>
            <a:br>
              <a:rPr lang="de-DE" sz="3200" dirty="0"/>
            </a:br>
            <a:r>
              <a:rPr lang="de-DE" sz="2000" dirty="0"/>
              <a:t>(A </a:t>
            </a:r>
            <a:r>
              <a:rPr lang="de-DE" sz="2000" dirty="0" err="1"/>
              <a:t>or</a:t>
            </a:r>
            <a:r>
              <a:rPr lang="de-DE" sz="2000" dirty="0"/>
              <a:t> B </a:t>
            </a:r>
            <a:r>
              <a:rPr lang="de-DE" sz="2000" dirty="0" err="1"/>
              <a:t>or</a:t>
            </a:r>
            <a:r>
              <a:rPr lang="de-DE" sz="2000" dirty="0"/>
              <a:t> A+B)</a:t>
            </a:r>
          </a:p>
        </p:txBody>
      </p:sp>
    </p:spTree>
    <p:extLst>
      <p:ext uri="{BB962C8B-B14F-4D97-AF65-F5344CB8AC3E}">
        <p14:creationId xmlns:p14="http://schemas.microsoft.com/office/powerpoint/2010/main" val="186687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54323" y="581465"/>
            <a:ext cx="3533164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</a:t>
            </a:r>
            <a:r>
              <a:rPr lang="de-DE" sz="800" b="1" dirty="0"/>
              <a:t>f0</a:t>
            </a:r>
            <a:r>
              <a:rPr lang="de-DE" sz="800" dirty="0"/>
              <a:t>       Byte Value (Dez)=  240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10       Byte Value (Dez)=  16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06       Byte Value (Dez)=  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12       Byte Value (Dez)=  18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7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2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8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9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Byte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Bank =  10       Byte Value (Hex)= 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00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Byte Value (Dez)=  0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11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301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302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303       Byte Value (Hex)=  -       Byte Value (Dez)=  -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304       Byte Value (Hex)=  </a:t>
            </a:r>
            <a:r>
              <a:rPr lang="de-DE" sz="800" b="1" dirty="0"/>
              <a:t>f7</a:t>
            </a:r>
            <a:r>
              <a:rPr lang="de-DE" sz="800" dirty="0"/>
              <a:t>       Byte Value (Dez)=  247</a:t>
            </a:r>
          </a:p>
          <a:p>
            <a:endParaRPr lang="de-DE" sz="800" dirty="0"/>
          </a:p>
        </p:txBody>
      </p:sp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.SYX </a:t>
            </a:r>
            <a:r>
              <a:rPr lang="de-DE" dirty="0" err="1"/>
              <a:t>Patchbank</a:t>
            </a:r>
            <a:r>
              <a:rPr lang="de-DE" dirty="0"/>
              <a:t> – “Patch“ 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3970935" y="581465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Start</a:t>
            </a:r>
            <a:r>
              <a:rPr lang="de-DE" sz="800" dirty="0"/>
              <a:t>‘     (1 Byte)</a:t>
            </a:r>
          </a:p>
        </p:txBody>
      </p:sp>
      <p:sp>
        <p:nvSpPr>
          <p:cNvPr id="83" name="Geschweifte Klammer rechts 82"/>
          <p:cNvSpPr/>
          <p:nvPr/>
        </p:nvSpPr>
        <p:spPr>
          <a:xfrm>
            <a:off x="3913773" y="645781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3970935" y="1484102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Patch = </a:t>
            </a:r>
            <a:r>
              <a:rPr lang="de-DE" sz="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Address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02h 00h </a:t>
            </a:r>
            <a:r>
              <a:rPr lang="de-DE" sz="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00h</a:t>
            </a:r>
            <a:r>
              <a:rPr lang="de-DE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00h    </a:t>
            </a:r>
            <a:r>
              <a:rPr lang="de-DE" sz="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 Bytes)</a:t>
            </a:r>
          </a:p>
        </p:txBody>
      </p:sp>
      <p:sp>
        <p:nvSpPr>
          <p:cNvPr id="88" name="Geschweifte Klammer rechts 87"/>
          <p:cNvSpPr/>
          <p:nvPr/>
        </p:nvSpPr>
        <p:spPr>
          <a:xfrm>
            <a:off x="3913774" y="1369002"/>
            <a:ext cx="57164" cy="469651"/>
          </a:xfrm>
          <a:prstGeom prst="rightBrac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/>
          <p:cNvSpPr txBox="1"/>
          <p:nvPr/>
        </p:nvSpPr>
        <p:spPr>
          <a:xfrm>
            <a:off x="3987487" y="2031151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(239 Bytes)</a:t>
            </a:r>
          </a:p>
        </p:txBody>
      </p:sp>
      <p:sp>
        <p:nvSpPr>
          <p:cNvPr id="35" name="Geschweifte Klammer rechts 34"/>
          <p:cNvSpPr/>
          <p:nvPr/>
        </p:nvSpPr>
        <p:spPr>
          <a:xfrm>
            <a:off x="3905506" y="2697243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3946885" y="2634127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/>
              <a:t>SysEx</a:t>
            </a:r>
            <a:r>
              <a:rPr lang="de-DE" sz="800" b="1" dirty="0"/>
              <a:t> Event </a:t>
            </a:r>
            <a:r>
              <a:rPr lang="de-DE" sz="800" dirty="0"/>
              <a:t>‚</a:t>
            </a:r>
            <a:r>
              <a:rPr lang="de-DE" sz="800" b="1" dirty="0"/>
              <a:t>End</a:t>
            </a:r>
            <a:r>
              <a:rPr lang="de-DE" sz="800" dirty="0"/>
              <a:t>‘     (1 Byte)</a:t>
            </a:r>
          </a:p>
        </p:txBody>
      </p:sp>
      <p:sp>
        <p:nvSpPr>
          <p:cNvPr id="37" name="Geschweifte Klammer rechts 36"/>
          <p:cNvSpPr/>
          <p:nvPr/>
        </p:nvSpPr>
        <p:spPr>
          <a:xfrm>
            <a:off x="3907093" y="2576941"/>
            <a:ext cx="45719" cy="11121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/>
          <p:cNvSpPr txBox="1"/>
          <p:nvPr/>
        </p:nvSpPr>
        <p:spPr>
          <a:xfrm>
            <a:off x="3929952" y="2503042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Checksum</a:t>
            </a:r>
            <a:r>
              <a:rPr lang="de-DE" sz="800" dirty="0"/>
              <a:t> (1 Byte)</a:t>
            </a:r>
          </a:p>
        </p:txBody>
      </p:sp>
      <p:sp>
        <p:nvSpPr>
          <p:cNvPr id="49" name="Geschweifte Klammer rechts 48"/>
          <p:cNvSpPr/>
          <p:nvPr/>
        </p:nvSpPr>
        <p:spPr>
          <a:xfrm>
            <a:off x="3913776" y="2459029"/>
            <a:ext cx="48895" cy="103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/>
          <p:cNvSpPr txBox="1"/>
          <p:nvPr/>
        </p:nvSpPr>
        <p:spPr>
          <a:xfrm>
            <a:off x="3938223" y="2409729"/>
            <a:ext cx="3968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Not </a:t>
            </a:r>
            <a:r>
              <a:rPr lang="de-DE" sz="800" dirty="0" err="1"/>
              <a:t>used</a:t>
            </a:r>
            <a:r>
              <a:rPr lang="de-DE" sz="800" dirty="0"/>
              <a:t> (1 Byte)</a:t>
            </a:r>
          </a:p>
        </p:txBody>
      </p:sp>
      <p:sp>
        <p:nvSpPr>
          <p:cNvPr id="27" name="Geschweifte Klammer rechts 26"/>
          <p:cNvSpPr/>
          <p:nvPr/>
        </p:nvSpPr>
        <p:spPr>
          <a:xfrm>
            <a:off x="3916949" y="771684"/>
            <a:ext cx="53984" cy="55994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3962668" y="948704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ID (Roland JP-80X0)            (6 Bytes)</a:t>
            </a:r>
          </a:p>
        </p:txBody>
      </p:sp>
      <p:sp>
        <p:nvSpPr>
          <p:cNvPr id="18" name="Geschweifte Klammer rechts 17"/>
          <p:cNvSpPr/>
          <p:nvPr/>
        </p:nvSpPr>
        <p:spPr>
          <a:xfrm>
            <a:off x="3897795" y="1842464"/>
            <a:ext cx="113211" cy="6116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31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661827" y="2590814"/>
            <a:ext cx="4857676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JP-8000 .PAT</a:t>
            </a:r>
            <a:br>
              <a:rPr lang="de-DE" sz="4000" dirty="0"/>
            </a:br>
            <a:r>
              <a:rPr lang="de-DE" sz="3200" dirty="0" err="1"/>
              <a:t>Patchbank</a:t>
            </a:r>
            <a:r>
              <a:rPr lang="de-DE" sz="3200" dirty="0"/>
              <a:t> </a:t>
            </a:r>
            <a:br>
              <a:rPr lang="de-DE" sz="3200" dirty="0"/>
            </a:br>
            <a:r>
              <a:rPr lang="de-DE" sz="2000" dirty="0"/>
              <a:t>(</a:t>
            </a:r>
            <a:r>
              <a:rPr lang="de-DE" sz="2000" dirty="0" err="1"/>
              <a:t>Always</a:t>
            </a:r>
            <a:r>
              <a:rPr lang="de-DE" sz="2000" dirty="0"/>
              <a:t> A+B)</a:t>
            </a:r>
            <a:br>
              <a:rPr lang="de-DE" sz="2000" dirty="0"/>
            </a:br>
            <a:r>
              <a:rPr lang="de-DE" sz="2400" dirty="0"/>
              <a:t>This </a:t>
            </a:r>
            <a:r>
              <a:rPr lang="de-DE" sz="2400" dirty="0" err="1"/>
              <a:t>format</a:t>
            </a:r>
            <a:r>
              <a:rPr lang="de-DE" sz="2400" dirty="0"/>
              <a:t> </a:t>
            </a:r>
            <a:r>
              <a:rPr lang="de-DE" sz="2400" dirty="0" err="1"/>
              <a:t>does</a:t>
            </a:r>
            <a:r>
              <a:rPr lang="de-DE" sz="2400" dirty="0"/>
              <a:t> not </a:t>
            </a:r>
            <a:r>
              <a:rPr lang="de-DE" sz="2400" dirty="0" err="1"/>
              <a:t>support</a:t>
            </a:r>
            <a:r>
              <a:rPr lang="de-DE" sz="2400" dirty="0"/>
              <a:t> JP-8080</a:t>
            </a:r>
          </a:p>
        </p:txBody>
      </p:sp>
    </p:spTree>
    <p:extLst>
      <p:ext uri="{BB962C8B-B14F-4D97-AF65-F5344CB8AC3E}">
        <p14:creationId xmlns:p14="http://schemas.microsoft.com/office/powerpoint/2010/main" val="20655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feld 58"/>
          <p:cNvSpPr txBox="1"/>
          <p:nvPr/>
        </p:nvSpPr>
        <p:spPr>
          <a:xfrm>
            <a:off x="372337" y="224498"/>
            <a:ext cx="4299812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 dirty="0"/>
              <a:t>JP-8000 – .PAT </a:t>
            </a:r>
            <a:r>
              <a:rPr lang="de-DE" dirty="0" err="1"/>
              <a:t>Patchbank</a:t>
            </a:r>
            <a:r>
              <a:rPr lang="de-DE" dirty="0"/>
              <a:t> – “Patch“ 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454323" y="581464"/>
            <a:ext cx="3373490" cy="37965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       Byte Value (Hex)=  4a       Byte Value (Dez)=  74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2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3       Byte Value (Hex)=  2d       Byte Value (Dez)=  45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4       Byte Value (Hex)=  38       Byte Value (Dez)=  56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5       Byte Value (Hex)=  30       Byte Value (Dez)=  48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6       Byte Value (Hex)=  30       Byte Value (Dez)=  48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7       Byte Value (Hex)=  30       Byte Value (Dez)=  48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8       Byte Value (Hex)=  20       Byte Value (Dez)=  32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9       Byte Value (Hex)=  55       Byte Value (Dez)=  85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10       Byte Value (Hex)=  53       Byte Value (Dez)=  83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11       Byte Value (Hex)=  45       Byte Value (Dez)=  69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       Byte Value (Hex)=  52       Byte Value (Dez)=  82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13       Byte Value (Hex)=  20       Byte Value (Dez)=  32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14       Byte Value (Hex)=  50       Byte Value (Dez)=  80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15       Byte Value (Hex)=  41       Byte Value (Dez)=  65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16       Byte Value (Hex)=  54       Byte Value (Dez)=  84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17       Byte Value (Hex)=  43       Byte Value (Dez)=  67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18       Byte Value (Hex)=  48       Byte Value (Dez)=  72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…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126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127     Byte Value (Hex)=  00       Byte Value (Dez)=  0</a:t>
            </a:r>
          </a:p>
          <a:p>
            <a:r>
              <a:rPr lang="de-DE" sz="800" dirty="0"/>
              <a:t>Byte </a:t>
            </a:r>
            <a:r>
              <a:rPr lang="de-DE" sz="800" dirty="0" err="1"/>
              <a:t>Number</a:t>
            </a:r>
            <a:r>
              <a:rPr lang="de-DE" sz="800" dirty="0"/>
              <a:t> in Bank =  128     Byte Value (Hex)=  00       Byte Value (Dez)=  0</a:t>
            </a:r>
            <a:br>
              <a:rPr lang="de-DE" sz="800" dirty="0"/>
            </a:br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129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130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…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366       Byte Value (Hex)=  -       Byte Value (Dez)=  -</a:t>
            </a:r>
          </a:p>
          <a:p>
            <a:r>
              <a:rPr lang="de-DE" sz="800" dirty="0">
                <a:solidFill>
                  <a:srgbClr val="0070C0"/>
                </a:solidFill>
              </a:rPr>
              <a:t>Byte </a:t>
            </a:r>
            <a:r>
              <a:rPr lang="de-DE" sz="800" dirty="0" err="1">
                <a:solidFill>
                  <a:srgbClr val="0070C0"/>
                </a:solidFill>
              </a:rPr>
              <a:t>Number</a:t>
            </a:r>
            <a:r>
              <a:rPr lang="de-DE" sz="800" dirty="0">
                <a:solidFill>
                  <a:srgbClr val="0070C0"/>
                </a:solidFill>
              </a:rPr>
              <a:t> in Bank =  367       Byte Value (Hex)=  -       Byte Value (Dez)=  -</a:t>
            </a:r>
          </a:p>
          <a:p>
            <a:endParaRPr lang="de-DE" sz="800" dirty="0"/>
          </a:p>
        </p:txBody>
      </p:sp>
      <p:sp>
        <p:nvSpPr>
          <p:cNvPr id="21" name="Geschweifte Klammer rechts 20"/>
          <p:cNvSpPr/>
          <p:nvPr/>
        </p:nvSpPr>
        <p:spPr>
          <a:xfrm>
            <a:off x="3901440" y="644435"/>
            <a:ext cx="113211" cy="215591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014651" y="1614670"/>
            <a:ext cx="2227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JP-8000 USER PATCH (18 Bytes)</a:t>
            </a:r>
          </a:p>
        </p:txBody>
      </p:sp>
      <p:sp>
        <p:nvSpPr>
          <p:cNvPr id="23" name="Geschweifte Klammer rechts 22"/>
          <p:cNvSpPr/>
          <p:nvPr/>
        </p:nvSpPr>
        <p:spPr>
          <a:xfrm>
            <a:off x="3901440" y="3550264"/>
            <a:ext cx="113211" cy="611677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4014651" y="3748380"/>
            <a:ext cx="4458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rgbClr val="0070C0"/>
                </a:solidFill>
              </a:rPr>
              <a:t>Patch (239 Bytes)</a:t>
            </a:r>
          </a:p>
        </p:txBody>
      </p:sp>
    </p:spTree>
    <p:extLst>
      <p:ext uri="{BB962C8B-B14F-4D97-AF65-F5344CB8AC3E}">
        <p14:creationId xmlns:p14="http://schemas.microsoft.com/office/powerpoint/2010/main" val="230998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20271</Words>
  <Application>Microsoft Office PowerPoint</Application>
  <PresentationFormat>Breitbild</PresentationFormat>
  <Paragraphs>1450</Paragraphs>
  <Slides>46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JP-8080</vt:lpstr>
      <vt:lpstr>JP-8080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Patch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Internet</dc:creator>
  <cp:lastModifiedBy>Internet</cp:lastModifiedBy>
  <cp:revision>885</cp:revision>
  <dcterms:created xsi:type="dcterms:W3CDTF">2025-06-02T04:37:59Z</dcterms:created>
  <dcterms:modified xsi:type="dcterms:W3CDTF">2025-08-01T10:47:47Z</dcterms:modified>
</cp:coreProperties>
</file>