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71"/>
  </p:notesMasterIdLst>
  <p:sldIdLst>
    <p:sldId id="417" r:id="rId2"/>
    <p:sldId id="574" r:id="rId3"/>
    <p:sldId id="604" r:id="rId4"/>
    <p:sldId id="630" r:id="rId5"/>
    <p:sldId id="631" r:id="rId6"/>
    <p:sldId id="633" r:id="rId7"/>
    <p:sldId id="634" r:id="rId8"/>
    <p:sldId id="635" r:id="rId9"/>
    <p:sldId id="637" r:id="rId10"/>
    <p:sldId id="638" r:id="rId11"/>
    <p:sldId id="552" r:id="rId12"/>
    <p:sldId id="583" r:id="rId13"/>
    <p:sldId id="639" r:id="rId14"/>
    <p:sldId id="599" r:id="rId15"/>
    <p:sldId id="584" r:id="rId16"/>
    <p:sldId id="610" r:id="rId17"/>
    <p:sldId id="611" r:id="rId18"/>
    <p:sldId id="612" r:id="rId19"/>
    <p:sldId id="613" r:id="rId20"/>
    <p:sldId id="614" r:id="rId21"/>
    <p:sldId id="615" r:id="rId22"/>
    <p:sldId id="586" r:id="rId23"/>
    <p:sldId id="624" r:id="rId24"/>
    <p:sldId id="625" r:id="rId25"/>
    <p:sldId id="589" r:id="rId26"/>
    <p:sldId id="587" r:id="rId27"/>
    <p:sldId id="649" r:id="rId28"/>
    <p:sldId id="650" r:id="rId29"/>
    <p:sldId id="641" r:id="rId30"/>
    <p:sldId id="642" r:id="rId31"/>
    <p:sldId id="590" r:id="rId32"/>
    <p:sldId id="616" r:id="rId33"/>
    <p:sldId id="643" r:id="rId34"/>
    <p:sldId id="644" r:id="rId35"/>
    <p:sldId id="591" r:id="rId36"/>
    <p:sldId id="617" r:id="rId37"/>
    <p:sldId id="592" r:id="rId38"/>
    <p:sldId id="593" r:id="rId39"/>
    <p:sldId id="618" r:id="rId40"/>
    <p:sldId id="594" r:id="rId41"/>
    <p:sldId id="619" r:id="rId42"/>
    <p:sldId id="595" r:id="rId43"/>
    <p:sldId id="620" r:id="rId44"/>
    <p:sldId id="605" r:id="rId45"/>
    <p:sldId id="621" r:id="rId46"/>
    <p:sldId id="597" r:id="rId47"/>
    <p:sldId id="623" r:id="rId48"/>
    <p:sldId id="647" r:id="rId49"/>
    <p:sldId id="648" r:id="rId50"/>
    <p:sldId id="645" r:id="rId51"/>
    <p:sldId id="646" r:id="rId52"/>
    <p:sldId id="596" r:id="rId53"/>
    <p:sldId id="622" r:id="rId54"/>
    <p:sldId id="655" r:id="rId55"/>
    <p:sldId id="662" r:id="rId56"/>
    <p:sldId id="663" r:id="rId57"/>
    <p:sldId id="664" r:id="rId58"/>
    <p:sldId id="665" r:id="rId59"/>
    <p:sldId id="666" r:id="rId60"/>
    <p:sldId id="667" r:id="rId61"/>
    <p:sldId id="668" r:id="rId62"/>
    <p:sldId id="669" r:id="rId63"/>
    <p:sldId id="661" r:id="rId64"/>
    <p:sldId id="652" r:id="rId65"/>
    <p:sldId id="656" r:id="rId66"/>
    <p:sldId id="657" r:id="rId67"/>
    <p:sldId id="658" r:id="rId68"/>
    <p:sldId id="659" r:id="rId69"/>
    <p:sldId id="66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500"/>
    <a:srgbClr val="040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2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166FD-9A85-48B8-B5C8-1A087ED81368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95FEE-7BD5-4386-98BE-4A9F100A6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40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71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46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0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6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2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46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274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062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96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8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55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282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75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7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136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2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5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8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328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00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56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10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84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941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4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90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18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23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649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35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82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022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6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29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985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881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551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46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545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163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830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08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881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53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041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788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22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291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57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91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0164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5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9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55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3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06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95FEE-7BD5-4386-98BE-4A9F100A65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08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4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14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287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8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102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0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96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6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8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5CD31E-43F3-40B0-B003-1CA31CA895B5}" type="datetimeFigureOut">
              <a:rPr lang="en-US" smtClean="0"/>
              <a:t>12/7/2021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FD8626-44CE-4328-A0A0-D83A6631130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10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 smtClean="0"/>
              <a:t>Intermediate</a:t>
            </a:r>
            <a:br>
              <a:rPr lang="en-US" sz="9600" dirty="0" smtClean="0"/>
            </a:br>
            <a:r>
              <a:rPr lang="en-US" sz="9600" dirty="0" smtClean="0"/>
              <a:t>Representation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TeachING</a:t>
            </a:r>
            <a:r>
              <a:rPr lang="en-US" sz="4000" dirty="0"/>
              <a:t> Assistant: David </a:t>
            </a:r>
            <a:r>
              <a:rPr lang="en-US" sz="4000" dirty="0" err="1"/>
              <a:t>Trabish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457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Classes: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new_class</a:t>
            </a:r>
            <a:r>
              <a:rPr lang="en-US" sz="2800" b="1" dirty="0" smtClean="0">
                <a:latin typeface="+mj-lt"/>
              </a:rPr>
              <a:t> &lt;</a:t>
            </a:r>
            <a:r>
              <a:rPr lang="en-US" sz="2800" b="1" dirty="0" err="1" smtClean="0">
                <a:latin typeface="+mj-lt"/>
              </a:rPr>
              <a:t>type_name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new_class</a:t>
            </a:r>
            <a:r>
              <a:rPr lang="en-US" sz="2800" dirty="0" smtClean="0">
                <a:latin typeface="+mj-lt"/>
              </a:rPr>
              <a:t>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field_access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field_access</a:t>
            </a:r>
            <a:r>
              <a:rPr lang="en-US" sz="2800" dirty="0" smtClean="0">
                <a:latin typeface="+mj-lt"/>
              </a:rPr>
              <a:t> t1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field_set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</a:t>
            </a: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field_name</a:t>
            </a:r>
            <a:r>
              <a:rPr lang="en-US" sz="2800" b="1" dirty="0" smtClean="0">
                <a:latin typeface="+mj-lt"/>
              </a:rPr>
              <a:t>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field_set</a:t>
            </a:r>
            <a:r>
              <a:rPr lang="en-US" sz="2800" dirty="0" smtClean="0">
                <a:latin typeface="+mj-lt"/>
              </a:rPr>
              <a:t> t0 name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virtual_call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&lt;register&gt; &lt;</a:t>
            </a:r>
            <a:r>
              <a:rPr lang="en-US" sz="2800" b="1" dirty="0" err="1">
                <a:latin typeface="+mj-lt"/>
              </a:rPr>
              <a:t>method_name</a:t>
            </a:r>
            <a:r>
              <a:rPr lang="en-US" sz="2800" b="1" dirty="0">
                <a:latin typeface="+mj-lt"/>
              </a:rPr>
              <a:t>&gt; &lt;</a:t>
            </a:r>
            <a:r>
              <a:rPr lang="en-US" sz="2800" b="1" dirty="0" err="1">
                <a:latin typeface="+mj-lt"/>
              </a:rPr>
              <a:t>args</a:t>
            </a:r>
            <a:r>
              <a:rPr lang="en-US" sz="2800" b="1" dirty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>
                <a:latin typeface="+mj-lt"/>
              </a:rPr>
              <a:t>t1 </a:t>
            </a:r>
            <a:r>
              <a:rPr lang="en-US" sz="2800" dirty="0" smtClean="0">
                <a:latin typeface="+mj-lt"/>
              </a:rPr>
              <a:t>foo</a:t>
            </a:r>
            <a:endParaRPr lang="en-US" sz="2800" b="1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>
                <a:latin typeface="+mj-lt"/>
              </a:rPr>
              <a:t>v</a:t>
            </a:r>
            <a:r>
              <a:rPr lang="en-US" sz="2800" b="1" dirty="0" err="1" smtClean="0">
                <a:latin typeface="+mj-lt"/>
              </a:rPr>
              <a:t>irtual_call</a:t>
            </a:r>
            <a:r>
              <a:rPr lang="en-US" sz="2800" b="1" dirty="0" smtClean="0">
                <a:latin typeface="+mj-lt"/>
              </a:rPr>
              <a:t> &lt;register&gt; &lt;</a:t>
            </a:r>
            <a:r>
              <a:rPr lang="en-US" sz="2800" b="1" dirty="0" err="1" smtClean="0">
                <a:latin typeface="+mj-lt"/>
              </a:rPr>
              <a:t>method_name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virtual_call</a:t>
            </a:r>
            <a:r>
              <a:rPr lang="en-US" sz="2800" dirty="0" smtClean="0">
                <a:latin typeface="+mj-lt"/>
              </a:rPr>
              <a:t> t1 foo t20, t21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20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Example</a:t>
            </a:r>
            <a:endParaRPr lang="en-US" sz="4800" dirty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73018" y="1909154"/>
            <a:ext cx="4639246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 = z + 1;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w;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32503" y="1499212"/>
            <a:ext cx="47287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4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1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 = add t4, t5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t6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t7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eft Brace 2"/>
          <p:cNvSpPr/>
          <p:nvPr/>
        </p:nvSpPr>
        <p:spPr>
          <a:xfrm>
            <a:off x="6698333" y="1635369"/>
            <a:ext cx="260279" cy="126316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6698333" y="3118353"/>
            <a:ext cx="260279" cy="1242631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6698333" y="4528038"/>
            <a:ext cx="260279" cy="60667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AST to IR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Input: </a:t>
            </a:r>
            <a:r>
              <a:rPr lang="en-US" sz="2800" b="1" dirty="0" smtClean="0">
                <a:latin typeface="+mj-lt"/>
              </a:rPr>
              <a:t>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Output: </a:t>
            </a:r>
            <a:r>
              <a:rPr lang="en-US" sz="2800" b="1" dirty="0" smtClean="0">
                <a:latin typeface="+mj-lt"/>
              </a:rPr>
              <a:t>List of IR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Done using </a:t>
            </a:r>
            <a:r>
              <a:rPr lang="en-US" sz="2800" b="1" dirty="0" smtClean="0">
                <a:latin typeface="+mj-lt"/>
              </a:rPr>
              <a:t>AST visitor</a:t>
            </a:r>
          </a:p>
        </p:txBody>
      </p:sp>
    </p:spTree>
    <p:extLst>
      <p:ext uri="{BB962C8B-B14F-4D97-AF65-F5344CB8AC3E}">
        <p14:creationId xmlns:p14="http://schemas.microsoft.com/office/powerpoint/2010/main" val="213588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Basic algorithm:</a:t>
                </a:r>
              </a:p>
              <a:p>
                <a:endParaRPr lang="en-US" sz="2800" dirty="0" smtClean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𝑣𝑖𝑠𝑖𝑡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𝑛𝑜𝑑𝑒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800" b="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 smtClean="0">
                    <a:latin typeface="+mj-lt"/>
                  </a:rPr>
                  <a:t> </a:t>
                </a:r>
              </a:p>
              <a:p>
                <a:r>
                  <a:rPr lang="en-US" sz="2800" dirty="0" smtClean="0"/>
                  <a:t>	</a:t>
                </a:r>
                <a:r>
                  <a:rPr lang="en-US" sz="2800" dirty="0" smtClean="0"/>
                  <a:t>…</a:t>
                </a:r>
                <a:r>
                  <a:rPr lang="en-US" sz="2800" dirty="0" smtClean="0"/>
                  <a:t>	</a:t>
                </a:r>
                <a:endParaRPr lang="en-US" sz="2800" dirty="0" smtClean="0"/>
              </a:p>
              <a:p>
                <a:r>
                  <a:rPr lang="en-US" sz="2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𝑣𝑖𝑠𝑖𝑡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𝑛𝑜𝑑𝑒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𝑐h𝑖𝑙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 smtClean="0">
                  <a:latin typeface="+mj-lt"/>
                </a:endParaRPr>
              </a:p>
              <a:p>
                <a:endParaRPr lang="en-US" sz="2800" dirty="0" smtClean="0">
                  <a:latin typeface="+mj-lt"/>
                </a:endParaRPr>
              </a:p>
              <a:p>
                <a:r>
                  <a:rPr lang="en-US" sz="2800" dirty="0" smtClean="0">
                    <a:latin typeface="+mj-lt"/>
                  </a:rPr>
                  <a:t>   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𝑖𝑛𝑠𝑡𝑙𝑖𝑠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𝑎𝑠𝑠𝑒𝑚𝑏𝑙𝑒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>
                  <a:latin typeface="+mj-lt"/>
                </a:endParaRPr>
              </a:p>
              <a:p>
                <a:r>
                  <a:rPr lang="en-US" sz="2800" dirty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𝑐𝑜𝑚𝑝𝑢𝑡𝑒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b="0" i="1" dirty="0" smtClean="0">
                  <a:latin typeface="+mj-lt"/>
                </a:endParaRPr>
              </a:p>
              <a:p>
                <a:r>
                  <a:rPr lang="en-US" sz="2800" b="0" dirty="0" smtClean="0">
                    <a:latin typeface="+mj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𝑖𝑛𝑠𝑡𝑙𝑖𝑠𝑡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endParaRPr lang="en-US" sz="2800" b="0" dirty="0" smtClean="0">
                  <a:latin typeface="+mj-lt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7825314" cy="4401205"/>
              </a:xfrm>
              <a:prstGeom prst="rect">
                <a:avLst/>
              </a:prstGeom>
              <a:blipFill>
                <a:blip r:embed="rId3"/>
                <a:stretch>
                  <a:fillRect l="-1636" t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44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an AST node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we define: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+mj-lt"/>
                  </a:rPr>
                  <a:t>The </a:t>
                </a:r>
                <a:r>
                  <a:rPr lang="en-US" sz="2800" dirty="0" smtClean="0">
                    <a:latin typeface="+mj-lt"/>
                  </a:rPr>
                  <a:t>generated instructions (code)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>
                    <a:latin typeface="+mj-lt"/>
                  </a:rPr>
                  <a:t>The register holding the result of the computation</a:t>
                </a:r>
                <a:endParaRPr lang="en-US" sz="2800" i="1" dirty="0" smtClean="0">
                  <a:latin typeface="+mj-l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2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2677656"/>
              </a:xfrm>
              <a:prstGeom prst="rect">
                <a:avLst/>
              </a:prstGeom>
              <a:blipFill>
                <a:blip r:embed="rId3"/>
                <a:stretch>
                  <a:fillRect l="-1202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0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242" y="5141880"/>
                <a:ext cx="10927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 rot="16200000">
            <a:off x="2830705" y="4517424"/>
            <a:ext cx="260279" cy="1029754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/>
              <p:cNvSpPr/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843" y="3449374"/>
                <a:ext cx="10927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/>
          <p:cNvSpPr/>
          <p:nvPr/>
        </p:nvSpPr>
        <p:spPr>
          <a:xfrm rot="16200000">
            <a:off x="7448706" y="2697667"/>
            <a:ext cx="260279" cy="1213592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+ 42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3673132" y="2328770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294441" y="3477624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025009" y="3511547"/>
            <a:ext cx="1152761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42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8" idx="0"/>
          </p:cNvCxnSpPr>
          <p:nvPr/>
        </p:nvCxnSpPr>
        <p:spPr>
          <a:xfrm>
            <a:off x="4670777" y="3002829"/>
            <a:ext cx="930613" cy="508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2960845" y="3002829"/>
            <a:ext cx="883456" cy="4747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42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1090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318718" y="446673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6108" y="3084181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2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73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Intermediate Representation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308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Generic representation of 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Allows </a:t>
            </a:r>
            <a:r>
              <a:rPr lang="en-US" sz="2800" b="1" dirty="0" smtClean="0">
                <a:latin typeface="+mj-lt"/>
              </a:rPr>
              <a:t>language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b="1" dirty="0" smtClean="0">
                <a:latin typeface="+mj-lt"/>
              </a:rPr>
              <a:t>machine</a:t>
            </a:r>
            <a:r>
              <a:rPr lang="en-US" sz="2800" dirty="0" smtClean="0">
                <a:latin typeface="+mj-lt"/>
              </a:rPr>
              <a:t> independent optimizations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Not executable</a:t>
            </a:r>
            <a:endParaRPr lang="en-US" sz="2800" dirty="0" smtClean="0">
              <a:latin typeface="+mj-l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039816" y="4000500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AST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953002" y="4000499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IR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828086" y="4000498"/>
            <a:ext cx="1802423" cy="1336431"/>
          </a:xfrm>
          <a:prstGeom prst="roundRect">
            <a:avLst>
              <a:gd name="adj" fmla="val 69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Code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187337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59494" y="4591886"/>
            <a:ext cx="461596" cy="15365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85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 + y + z</a:t>
            </a:r>
            <a:r>
              <a:rPr lang="en-US" sz="2800" dirty="0" smtClean="0">
                <a:latin typeface="+mj-lt"/>
              </a:rPr>
              <a:t>:</a:t>
            </a:r>
          </a:p>
        </p:txBody>
      </p:sp>
      <p:sp>
        <p:nvSpPr>
          <p:cNvPr id="6" name="Oval 5"/>
          <p:cNvSpPr/>
          <p:nvPr/>
        </p:nvSpPr>
        <p:spPr>
          <a:xfrm>
            <a:off x="2323704" y="310850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205866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x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>
            <a:stCxn id="6" idx="5"/>
            <a:endCxn id="13" idx="0"/>
          </p:cNvCxnSpPr>
          <p:nvPr/>
        </p:nvCxnSpPr>
        <p:spPr>
          <a:xfrm>
            <a:off x="3321349" y="3782566"/>
            <a:ext cx="649825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0"/>
          </p:cNvCxnSpPr>
          <p:nvPr/>
        </p:nvCxnSpPr>
        <p:spPr>
          <a:xfrm flipH="1">
            <a:off x="1872270" y="3782566"/>
            <a:ext cx="622603" cy="718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92415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32022" y="2697887"/>
            <a:ext cx="47287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add t1, t2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z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36434" y="2053086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Binop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+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304770" y="4500800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y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>
            <a:stCxn id="12" idx="4"/>
            <a:endCxn id="6" idx="7"/>
          </p:cNvCxnSpPr>
          <p:nvPr/>
        </p:nvCxnSpPr>
        <p:spPr>
          <a:xfrm flipH="1">
            <a:off x="3321349" y="2842795"/>
            <a:ext cx="1199492" cy="3813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4"/>
            <a:endCxn id="21" idx="0"/>
          </p:cNvCxnSpPr>
          <p:nvPr/>
        </p:nvCxnSpPr>
        <p:spPr>
          <a:xfrm>
            <a:off x="4520841" y="2842795"/>
            <a:ext cx="1234141" cy="269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088578" y="3112067"/>
            <a:ext cx="1332807" cy="955191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Var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rgbClr val="C00000"/>
                </a:solidFill>
              </a:rPr>
              <a:t>z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9806" y="5469028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14754" y="3884749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64053" y="4075265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28320" y="2872644"/>
            <a:ext cx="663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9723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341988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36692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691766" y="5991781"/>
            <a:ext cx="1984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label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2" name="Left Brace 11"/>
          <p:cNvSpPr/>
          <p:nvPr/>
        </p:nvSpPr>
        <p:spPr>
          <a:xfrm rot="16200000">
            <a:off x="5554047" y="4758166"/>
            <a:ext cx="260279" cy="2206950"/>
          </a:xfrm>
          <a:prstGeom prst="leftBrace">
            <a:avLst>
              <a:gd name="adj1" fmla="val 5435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735546" y="4711035"/>
            <a:ext cx="2324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  <a:latin typeface="+mj-lt"/>
              </a:rPr>
              <a:t>unique register</a:t>
            </a:r>
            <a:endParaRPr lang="en-US" sz="28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822331" y="4290647"/>
            <a:ext cx="1758380" cy="5267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60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a == b + 1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043794"/>
            <a:ext cx="7167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a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0</a:t>
            </a: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64448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70800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t3,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3513199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68085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4627900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966" y="5605293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082150" y="3030579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057115" y="5195366"/>
            <a:ext cx="585644" cy="4826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7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+mj-lt"/>
                  </a:rPr>
                  <a:t>: </a:t>
                </a:r>
                <a:r>
                  <a:rPr lang="en-US" sz="2800" i="1" dirty="0" smtClean="0">
                    <a:latin typeface="+mj-lt"/>
                  </a:rPr>
                  <a:t>(as </a:t>
                </a:r>
                <a:r>
                  <a:rPr lang="en-US" sz="2800" i="1" dirty="0" err="1" smtClean="0">
                    <a:latin typeface="+mj-lt"/>
                  </a:rPr>
                  <a:t>rvalue</a:t>
                </a:r>
                <a:r>
                  <a:rPr lang="en-US" sz="2800" i="1" dirty="0" smtClean="0">
                    <a:latin typeface="+mj-lt"/>
                  </a:rPr>
                  <a:t>)</a:t>
                </a:r>
                <a:endParaRPr lang="en-US" sz="2800" i="1" dirty="0" smtClean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4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687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new_a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rray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Language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Temporary variables (IR registers)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</a:t>
            </a:r>
            <a:r>
              <a:rPr lang="en-US" sz="2800" dirty="0" smtClean="0">
                <a:latin typeface="+mj-lt"/>
              </a:rPr>
              <a:t>1, t2, … (unlimited)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Instructions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assignments, add</a:t>
            </a:r>
            <a:r>
              <a:rPr lang="en-US" sz="2800" dirty="0" smtClean="0">
                <a:latin typeface="+mj-lt"/>
              </a:rPr>
              <a:t>, sub, call, return,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Labels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</a:t>
            </a:r>
            <a:r>
              <a:rPr lang="en-US" sz="2800" dirty="0" smtClean="0">
                <a:latin typeface="+mj-lt"/>
              </a:rPr>
              <a:t>abel_1:</a:t>
            </a:r>
          </a:p>
        </p:txBody>
      </p:sp>
    </p:spTree>
    <p:extLst>
      <p:ext uri="{BB962C8B-B14F-4D97-AF65-F5344CB8AC3E}">
        <p14:creationId xmlns:p14="http://schemas.microsoft.com/office/powerpoint/2010/main" val="374125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int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[k+1]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add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new_array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580712" y="2227240"/>
            <a:ext cx="55440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16783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/>
          <p:cNvSpPr/>
          <p:nvPr/>
        </p:nvSpPr>
        <p:spPr>
          <a:xfrm>
            <a:off x="4210601" y="385494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817509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452497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 flipV="1">
            <a:off x="3992007" y="3030582"/>
            <a:ext cx="675787" cy="2993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004187" y="4345997"/>
            <a:ext cx="663607" cy="3574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62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x[z+1]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z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add t2, t3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99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𝑛𝑒𝑤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𝑡𝑦𝑝𝑒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8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057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new Point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7" y="2390378"/>
            <a:ext cx="5415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new_class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Point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14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580712" y="2227240"/>
            <a:ext cx="55440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</a:t>
            </a:r>
          </a:p>
        </p:txBody>
      </p:sp>
      <p:sp>
        <p:nvSpPr>
          <p:cNvPr id="7" name="Left Brace 6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2507359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033" y="324157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3974690" y="3104320"/>
            <a:ext cx="670981" cy="2951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14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Expressions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x[3].foo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3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field_access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foo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1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Basic Block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;…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 smtClean="0">
                  <a:latin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8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…</a:t>
                </a:r>
                <a:endParaRPr lang="en-US" sz="2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913" y="2438280"/>
                <a:ext cx="1354184" cy="1815882"/>
              </a:xfrm>
              <a:prstGeom prst="rect">
                <a:avLst/>
              </a:prstGeom>
              <a:blipFill>
                <a:blip r:embed="rId4"/>
                <a:stretch>
                  <a:fillRect l="-9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3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227240"/>
            <a:ext cx="472875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8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180119" y="2569024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2514733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3417337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10601" y="420188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435" y="414892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80119" y="3030580"/>
            <a:ext cx="487675" cy="442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83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</a:t>
            </a:r>
            <a:r>
              <a:rPr lang="en-US" sz="4800" dirty="0">
                <a:latin typeface="+mj-lt"/>
              </a:rPr>
              <a:t>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(x * y)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y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44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Constant assignment: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&lt;constant&gt;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7</a:t>
            </a:r>
          </a:p>
        </p:txBody>
      </p:sp>
    </p:spTree>
    <p:extLst>
      <p:ext uri="{BB962C8B-B14F-4D97-AF65-F5344CB8AC3E}">
        <p14:creationId xmlns:p14="http://schemas.microsoft.com/office/powerpoint/2010/main" val="32136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𝑒𝑙𝑠𝑒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{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73680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360008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2305717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276723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809986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3764404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206245" y="2891236"/>
            <a:ext cx="461549" cy="4713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/>
          <p:cNvSpPr/>
          <p:nvPr/>
        </p:nvSpPr>
        <p:spPr>
          <a:xfrm>
            <a:off x="4206245" y="527737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777" y="5231791"/>
                <a:ext cx="135418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if (w)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{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z = 0; } else { z = 100;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154404"/>
            <a:ext cx="595357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false_label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0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t2</a:t>
            </a:r>
          </a:p>
          <a:p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5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5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alse_label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100</a:t>
            </a:r>
          </a:p>
          <a:p>
            <a:r>
              <a:rPr lang="en-US" sz="25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t3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5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𝑤h𝑖𝑙𝑒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087896"/>
            <a:ext cx="6866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0,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400" b="1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7344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2672818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3530610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4167037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526" y="4114081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4136923" y="3187337"/>
            <a:ext cx="530871" cy="462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82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while (z / x) { }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250270"/>
            <a:ext cx="59535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div t1, t2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t3, 0,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f, t1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60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func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6" y="2390378"/>
            <a:ext cx="59535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= x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add t2, t3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t1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3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𝑟𝑒𝑡𝑢𝑟𝑛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2" y="2619124"/>
            <a:ext cx="4728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</a:t>
            </a: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899" y="2828240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49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return w * 3</a:t>
            </a:r>
            <a:r>
              <a:rPr lang="en-US" sz="2800" dirty="0" smtClean="0">
                <a:latin typeface="+mj-lt"/>
              </a:rPr>
              <a:t>:</a:t>
            </a:r>
          </a:p>
          <a:p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w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eturn t3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46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t2, t3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>
          <a:xfrm>
            <a:off x="4206245" y="4354960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336835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4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arr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[0] = x+1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array_set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t2, 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5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Read from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t1 = x</a:t>
            </a:r>
          </a:p>
          <a:p>
            <a:r>
              <a:rPr lang="en-US" sz="2800" dirty="0" smtClean="0">
                <a:latin typeface="+mj-lt"/>
              </a:rPr>
              <a:t>Write to memory: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variable_name</a:t>
            </a:r>
            <a:r>
              <a:rPr lang="en-US" sz="2800" b="1" dirty="0" smtClean="0">
                <a:latin typeface="+mj-lt"/>
              </a:rPr>
              <a:t>&gt; = &lt;register&gt;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y = t2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114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t1, f, t2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5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obj.flag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 = 7</a:t>
            </a:r>
            <a:r>
              <a:rPr lang="en-US" sz="2800" dirty="0" smtClean="0">
                <a:latin typeface="+mj-lt"/>
              </a:rPr>
              <a:t>: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7589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field_set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flag, t2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69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+mj-lt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800" b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115" y="1529866"/>
                <a:ext cx="10649662" cy="954107"/>
              </a:xfrm>
              <a:prstGeom prst="rect">
                <a:avLst/>
              </a:prstGeom>
              <a:blipFill>
                <a:blip r:embed="rId3"/>
                <a:stretch>
                  <a:fillRect l="-1202" t="-6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4580711" y="2619124"/>
            <a:ext cx="6797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...</a:t>
            </a:r>
          </a:p>
          <a:p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 f t2,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t3,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2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4206245" y="2882531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2820866"/>
                <a:ext cx="135418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>
            <a:off x="4206245" y="3609683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3591558"/>
                <a:ext cx="135418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30" y="4285217"/>
                <a:ext cx="135418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>
          <a:xfrm>
            <a:off x="4206245" y="4336835"/>
            <a:ext cx="287383" cy="46155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Translating Statements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649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For </a:t>
            </a:r>
            <a:r>
              <a:rPr lang="en-US" sz="2800" b="1" dirty="0" err="1" smtClean="0">
                <a:solidFill>
                  <a:srgbClr val="0070C0"/>
                </a:solidFill>
                <a:latin typeface="+mj-lt"/>
              </a:rPr>
              <a:t>obj.bar</a:t>
            </a:r>
            <a:r>
              <a:rPr lang="en-US" sz="2800" b="1" dirty="0" smtClean="0">
                <a:solidFill>
                  <a:srgbClr val="0070C0"/>
                </a:solidFill>
                <a:latin typeface="+mj-lt"/>
              </a:rPr>
              <a:t>(2, x + 1)</a:t>
            </a:r>
            <a:r>
              <a:rPr lang="en-US" sz="2800" dirty="0" smtClean="0"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 smtClean="0">
              <a:latin typeface="+mj-l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9135" y="2390378"/>
            <a:ext cx="8301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endParaRPr lang="en-US" sz="2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2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add t3, t4</a:t>
            </a:r>
          </a:p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virtual_call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t1, bar, t2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88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4227091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+ y;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z;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603989" y="3856830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920117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28" idx="0"/>
          </p:cNvCxnSpPr>
          <p:nvPr/>
        </p:nvCxnSpPr>
        <p:spPr>
          <a:xfrm>
            <a:off x="9601634" y="4530889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481122" y="4530889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8424540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7659919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01789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8657564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31" idx="0"/>
          </p:cNvCxnSpPr>
          <p:nvPr/>
        </p:nvCxnSpPr>
        <p:spPr>
          <a:xfrm flipH="1">
            <a:off x="6553019" y="3448862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10172627" y="280060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9744931" y="2314827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8244326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4"/>
            <a:endCxn id="27" idx="0"/>
          </p:cNvCxnSpPr>
          <p:nvPr/>
        </p:nvCxnSpPr>
        <p:spPr>
          <a:xfrm>
            <a:off x="10757034" y="3590313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196029" y="384820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9329570" y="5002054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000211" y="383024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>
            <a:stCxn id="13" idx="4"/>
            <a:endCxn id="14" idx="0"/>
          </p:cNvCxnSpPr>
          <p:nvPr/>
        </p:nvCxnSpPr>
        <p:spPr>
          <a:xfrm flipH="1">
            <a:off x="7854597" y="3564512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3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>
            <a:stCxn id="21" idx="5"/>
            <a:endCxn id="40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3"/>
            <a:endCxn id="23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/>
          <p:cNvCxnSpPr>
            <a:stCxn id="29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3"/>
            <a:endCxn id="41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>
            <a:stCxn id="26" idx="5"/>
            <a:endCxn id="34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3"/>
            <a:endCxn id="29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4"/>
            <a:endCxn id="39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2" name="Straight Arrow Connector 41"/>
          <p:cNvCxnSpPr>
            <a:stCxn id="29" idx="4"/>
            <a:endCxn id="30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855361" y="1686075"/>
            <a:ext cx="2199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57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80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>
            <a:stCxn id="23" idx="5"/>
            <a:endCxn id="41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3"/>
            <a:endCxn id="24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>
            <a:stCxn id="30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0" idx="3"/>
            <a:endCxn id="42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9" idx="5"/>
            <a:endCxn id="36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3"/>
            <a:endCxn id="30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6" idx="4"/>
            <a:endCxn id="40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1" name="Oval 40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3" name="Straight Arrow Connector 42"/>
          <p:cNvCxnSpPr>
            <a:stCxn id="30" idx="4"/>
            <a:endCxn id="32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80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Arithmetic operations: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</a:t>
            </a:r>
            <a:r>
              <a:rPr lang="en-US" sz="2800" b="1" dirty="0" smtClean="0">
                <a:latin typeface="+mj-lt"/>
              </a:rPr>
              <a:t> = op &lt;register&gt; &lt;register&gt; 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t4 = add t1 t2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sub t0 t1</a:t>
            </a: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45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769760" y="1686074"/>
            <a:ext cx="25424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7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6576" y="1686075"/>
            <a:ext cx="25424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y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= add t1, t2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 = t3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 t4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2836236" y="3935961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+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2152364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4" idx="5"/>
            <a:endCxn id="42" idx="0"/>
          </p:cNvCxnSpPr>
          <p:nvPr/>
        </p:nvCxnSpPr>
        <p:spPr>
          <a:xfrm>
            <a:off x="3833881" y="4610020"/>
            <a:ext cx="288941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0"/>
          </p:cNvCxnSpPr>
          <p:nvPr/>
        </p:nvCxnSpPr>
        <p:spPr>
          <a:xfrm flipH="1">
            <a:off x="2713369" y="4610020"/>
            <a:ext cx="294036" cy="471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656787" y="1742068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1892166" y="2853934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1534036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34" name="Straight Arrow Connector 33"/>
          <p:cNvCxnSpPr>
            <a:stCxn id="32" idx="5"/>
          </p:cNvCxnSpPr>
          <p:nvPr/>
        </p:nvCxnSpPr>
        <p:spPr>
          <a:xfrm>
            <a:off x="2889811" y="3527993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2" idx="3"/>
            <a:endCxn id="43" idx="0"/>
          </p:cNvCxnSpPr>
          <p:nvPr/>
        </p:nvCxnSpPr>
        <p:spPr>
          <a:xfrm flipH="1">
            <a:off x="785266" y="3527993"/>
            <a:ext cx="1278069" cy="381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404874" y="2879735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Return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stCxn id="30" idx="5"/>
            <a:endCxn id="37" idx="0"/>
          </p:cNvCxnSpPr>
          <p:nvPr/>
        </p:nvCxnSpPr>
        <p:spPr>
          <a:xfrm>
            <a:off x="3977178" y="2393958"/>
            <a:ext cx="1012103" cy="4857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3"/>
            <a:endCxn id="32" idx="0"/>
          </p:cNvCxnSpPr>
          <p:nvPr/>
        </p:nvCxnSpPr>
        <p:spPr>
          <a:xfrm flipH="1">
            <a:off x="2476573" y="2393958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4"/>
            <a:endCxn id="41" idx="0"/>
          </p:cNvCxnSpPr>
          <p:nvPr/>
        </p:nvCxnSpPr>
        <p:spPr>
          <a:xfrm>
            <a:off x="4989281" y="3669444"/>
            <a:ext cx="0" cy="2578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4428276" y="3927336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z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561817" y="5081185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y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232458" y="3909379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Type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err="1" smtClean="0">
                <a:solidFill>
                  <a:srgbClr val="C00000"/>
                </a:solidFill>
              </a:rPr>
              <a:t>int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/>
          <p:cNvCxnSpPr>
            <a:stCxn id="32" idx="4"/>
            <a:endCxn id="33" idx="0"/>
          </p:cNvCxnSpPr>
          <p:nvPr/>
        </p:nvCxnSpPr>
        <p:spPr>
          <a:xfrm flipH="1">
            <a:off x="2086844" y="3643643"/>
            <a:ext cx="389729" cy="2657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125411" y="1658435"/>
            <a:ext cx="3317537" cy="2322704"/>
          </a:xfrm>
          <a:prstGeom prst="roundRect">
            <a:avLst>
              <a:gd name="adj" fmla="val 531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(x &gt; 0) {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x - 1;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248181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485181" y="5339199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9028558" y="5361435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9245826" y="4866038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8046186" y="4866038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80378" y="1662937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015757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69804" y="3896178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836482" y="3896178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7013402" y="3448862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5822612" y="3448862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378472" y="277480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2" idx="5"/>
            <a:endCxn id="18" idx="0"/>
          </p:cNvCxnSpPr>
          <p:nvPr/>
        </p:nvCxnSpPr>
        <p:spPr>
          <a:xfrm>
            <a:off x="8100769" y="2314827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3" idx="0"/>
          </p:cNvCxnSpPr>
          <p:nvPr/>
        </p:nvCxnSpPr>
        <p:spPr>
          <a:xfrm flipH="1">
            <a:off x="6600164" y="2314827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120942" y="4191979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8" idx="4"/>
            <a:endCxn id="6" idx="0"/>
          </p:cNvCxnSpPr>
          <p:nvPr/>
        </p:nvCxnSpPr>
        <p:spPr>
          <a:xfrm flipH="1">
            <a:off x="8832588" y="3564512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4"/>
            <a:endCxn id="21" idx="0"/>
          </p:cNvCxnSpPr>
          <p:nvPr/>
        </p:nvCxnSpPr>
        <p:spPr>
          <a:xfrm>
            <a:off x="8962879" y="3564512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4"/>
          </p:cNvCxnSpPr>
          <p:nvPr/>
        </p:nvCxnSpPr>
        <p:spPr>
          <a:xfrm>
            <a:off x="10705349" y="4981688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1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8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5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9" y="1686075"/>
            <a:ext cx="37728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5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957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t4 = 0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2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856576" y="1686075"/>
            <a:ext cx="2199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697098" y="1686075"/>
            <a:ext cx="40327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8436819" y="2124635"/>
            <a:ext cx="260279" cy="1676400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Left Brace 26"/>
          <p:cNvSpPr/>
          <p:nvPr/>
        </p:nvSpPr>
        <p:spPr>
          <a:xfrm>
            <a:off x="8436818" y="4239595"/>
            <a:ext cx="260279" cy="1058546"/>
          </a:xfrm>
          <a:prstGeom prst="leftBrace">
            <a:avLst>
              <a:gd name="adj1" fmla="val 5435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68215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Example</a:t>
            </a:r>
            <a:endParaRPr lang="en-US" sz="4800" dirty="0">
              <a:latin typeface="+mj-lt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91608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Binop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&gt;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428608" y="5418333"/>
            <a:ext cx="1122009" cy="80062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971985" y="5440569"/>
            <a:ext cx="1092383" cy="77839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0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>
            <a:stCxn id="6" idx="5"/>
            <a:endCxn id="9" idx="0"/>
          </p:cNvCxnSpPr>
          <p:nvPr/>
        </p:nvCxnSpPr>
        <p:spPr>
          <a:xfrm>
            <a:off x="4189253" y="4945172"/>
            <a:ext cx="328924" cy="495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0"/>
          </p:cNvCxnSpPr>
          <p:nvPr/>
        </p:nvCxnSpPr>
        <p:spPr>
          <a:xfrm flipH="1">
            <a:off x="2989613" y="4945172"/>
            <a:ext cx="373164" cy="473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723805" y="1742071"/>
            <a:ext cx="1546934" cy="763737"/>
          </a:xfrm>
          <a:prstGeom prst="ellipse">
            <a:avLst/>
          </a:prstGeom>
          <a:solidFill>
            <a:srgbClr val="FF000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Statements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959184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13231" y="3975312"/>
            <a:ext cx="1105616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Var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x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1779909" y="3975312"/>
            <a:ext cx="1086385" cy="842873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INT</a:t>
            </a:r>
          </a:p>
          <a:p>
            <a:pPr algn="ctr"/>
            <a:r>
              <a:rPr lang="en-US" sz="1400" dirty="0" smtClean="0">
                <a:solidFill>
                  <a:srgbClr val="C00000"/>
                </a:solidFill>
              </a:rPr>
              <a:t>42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>
            <a:stCxn id="13" idx="5"/>
            <a:endCxn id="15" idx="0"/>
          </p:cNvCxnSpPr>
          <p:nvPr/>
        </p:nvCxnSpPr>
        <p:spPr>
          <a:xfrm>
            <a:off x="1956829" y="3527996"/>
            <a:ext cx="366273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0"/>
          </p:cNvCxnSpPr>
          <p:nvPr/>
        </p:nvCxnSpPr>
        <p:spPr>
          <a:xfrm flipH="1">
            <a:off x="766039" y="3527996"/>
            <a:ext cx="364314" cy="447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321899" y="2853937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While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2" idx="5"/>
            <a:endCxn id="20" idx="0"/>
          </p:cNvCxnSpPr>
          <p:nvPr/>
        </p:nvCxnSpPr>
        <p:spPr>
          <a:xfrm>
            <a:off x="3044196" y="2393961"/>
            <a:ext cx="862110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3"/>
            <a:endCxn id="13" idx="0"/>
          </p:cNvCxnSpPr>
          <p:nvPr/>
        </p:nvCxnSpPr>
        <p:spPr>
          <a:xfrm flipH="1">
            <a:off x="1543591" y="2393961"/>
            <a:ext cx="406757" cy="459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064369" y="4271113"/>
            <a:ext cx="1168814" cy="789709"/>
          </a:xfrm>
          <a:prstGeom prst="ellipse">
            <a:avLst/>
          </a:prstGeom>
          <a:solidFill>
            <a:srgbClr val="92D050">
              <a:alpha val="34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Assign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20" idx="4"/>
            <a:endCxn id="6" idx="0"/>
          </p:cNvCxnSpPr>
          <p:nvPr/>
        </p:nvCxnSpPr>
        <p:spPr>
          <a:xfrm flipH="1">
            <a:off x="3776015" y="3643646"/>
            <a:ext cx="130291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0" idx="4"/>
            <a:endCxn id="41" idx="0"/>
          </p:cNvCxnSpPr>
          <p:nvPr/>
        </p:nvCxnSpPr>
        <p:spPr>
          <a:xfrm>
            <a:off x="3906306" y="3643646"/>
            <a:ext cx="1742470" cy="62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4"/>
          </p:cNvCxnSpPr>
          <p:nvPr/>
        </p:nvCxnSpPr>
        <p:spPr>
          <a:xfrm>
            <a:off x="5648776" y="5060822"/>
            <a:ext cx="0" cy="35751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97098" y="1123365"/>
            <a:ext cx="397003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t1 = 42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t2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t3 = 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t2, t3,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t4 =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t4, 0,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t5 = x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t6 = 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t7 = sub t5, t6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t7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cond_label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end_label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65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Branches: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br</a:t>
            </a:r>
            <a:r>
              <a:rPr lang="en-US" sz="2800" b="1" dirty="0" smtClean="0">
                <a:latin typeface="+mj-lt"/>
              </a:rPr>
              <a:t> &lt;label&gt;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br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dirty="0" err="1" smtClean="0">
                <a:latin typeface="+mj-lt"/>
              </a:rPr>
              <a:t>some_label</a:t>
            </a:r>
            <a:endParaRPr lang="en-US" sz="28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beq</a:t>
            </a:r>
            <a:r>
              <a:rPr lang="en-US" sz="2800" b="1" dirty="0" smtClean="0">
                <a:latin typeface="+mj-lt"/>
              </a:rPr>
              <a:t> &lt;register&gt; [&lt;constant&gt; | &lt;register&gt;] &lt;label&gt;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beq</a:t>
            </a:r>
            <a:r>
              <a:rPr lang="en-US" sz="2800" dirty="0" smtClean="0">
                <a:latin typeface="+mj-lt"/>
              </a:rPr>
              <a:t> t1 0 label_1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+mj-lt"/>
              </a:rPr>
              <a:t>beq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t2 t3 label_7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436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call &lt;</a:t>
            </a:r>
            <a:r>
              <a:rPr lang="en-US" sz="2800" b="1" dirty="0" err="1" smtClean="0">
                <a:latin typeface="+mj-lt"/>
              </a:rPr>
              <a:t>function_name</a:t>
            </a:r>
            <a:r>
              <a:rPr lang="en-US" sz="2800" b="1" dirty="0" smtClean="0">
                <a:latin typeface="+mj-lt"/>
              </a:rPr>
              <a:t>&gt; 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bar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call foo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call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>
                <a:latin typeface="+mj-lt"/>
              </a:rPr>
              <a:t>function_name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>
                <a:latin typeface="+mj-lt"/>
              </a:rPr>
              <a:t>&lt;</a:t>
            </a:r>
            <a:r>
              <a:rPr lang="en-US" sz="2800" b="1" dirty="0" err="1" smtClean="0">
                <a:latin typeface="+mj-lt"/>
              </a:rPr>
              <a:t>args</a:t>
            </a:r>
            <a:r>
              <a:rPr lang="en-US" sz="2800" b="1" dirty="0" smtClean="0">
                <a:latin typeface="+mj-lt"/>
              </a:rPr>
              <a:t>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t8 = call </a:t>
            </a:r>
            <a:r>
              <a:rPr lang="en-US" sz="2800" dirty="0">
                <a:latin typeface="+mj-lt"/>
              </a:rPr>
              <a:t>foo </a:t>
            </a:r>
            <a:r>
              <a:rPr lang="en-US" sz="2800" dirty="0" smtClean="0">
                <a:latin typeface="+mj-lt"/>
              </a:rPr>
              <a:t>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return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return t3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327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1115" y="698869"/>
            <a:ext cx="1013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latin typeface="+mj-lt"/>
              </a:rPr>
              <a:t>IR </a:t>
            </a:r>
            <a:r>
              <a:rPr lang="en-US" sz="4800" dirty="0" smtClean="0">
                <a:latin typeface="+mj-lt"/>
              </a:rPr>
              <a:t>Instructions</a:t>
            </a:r>
            <a:endParaRPr lang="en-US" sz="48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11115" y="1529866"/>
            <a:ext cx="1013796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j-lt"/>
              </a:rPr>
              <a:t>Arrays: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new_array</a:t>
            </a:r>
            <a:r>
              <a:rPr lang="en-US" sz="2800" b="1" dirty="0" smtClean="0">
                <a:latin typeface="+mj-lt"/>
              </a:rPr>
              <a:t> &lt;register&gt;</a:t>
            </a:r>
            <a:endParaRPr lang="en-US" sz="2800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new_array</a:t>
            </a:r>
            <a:r>
              <a:rPr lang="en-US" sz="2800" dirty="0" smtClean="0">
                <a:latin typeface="+mj-lt"/>
              </a:rPr>
              <a:t> 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+mj-lt"/>
              </a:rPr>
              <a:t>&lt;register&gt; = </a:t>
            </a:r>
            <a:r>
              <a:rPr lang="en-US" sz="2800" b="1" dirty="0" err="1" smtClean="0">
                <a:latin typeface="+mj-lt"/>
              </a:rPr>
              <a:t>array_access</a:t>
            </a:r>
            <a:r>
              <a:rPr lang="en-US" sz="2800" b="1" dirty="0" smtClean="0">
                <a:latin typeface="+mj-lt"/>
              </a:rPr>
              <a:t> &lt;register&gt; &lt;register&gt;</a:t>
            </a:r>
            <a:endParaRPr lang="en-US" sz="2800" b="1" dirty="0" smtClean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j-lt"/>
              </a:rPr>
              <a:t>t0 = </a:t>
            </a:r>
            <a:r>
              <a:rPr lang="en-US" sz="2800" dirty="0" err="1" smtClean="0">
                <a:latin typeface="+mj-lt"/>
              </a:rPr>
              <a:t>array_access</a:t>
            </a:r>
            <a:r>
              <a:rPr lang="en-US" sz="2800" dirty="0" smtClean="0">
                <a:latin typeface="+mj-lt"/>
              </a:rPr>
              <a:t>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err="1" smtClean="0">
                <a:latin typeface="+mj-lt"/>
              </a:rPr>
              <a:t>array_set</a:t>
            </a:r>
            <a:r>
              <a:rPr lang="en-US" sz="2800" b="1" dirty="0" smtClean="0">
                <a:latin typeface="+mj-lt"/>
              </a:rPr>
              <a:t> &lt;register</a:t>
            </a:r>
            <a:r>
              <a:rPr lang="en-US" sz="2800" b="1" dirty="0">
                <a:latin typeface="+mj-lt"/>
              </a:rPr>
              <a:t>&gt; </a:t>
            </a:r>
            <a:r>
              <a:rPr lang="en-US" sz="2800" b="1" dirty="0" smtClean="0">
                <a:latin typeface="+mj-lt"/>
              </a:rPr>
              <a:t>&lt;register&gt; &lt;register&gt;</a:t>
            </a:r>
            <a:endParaRPr lang="en-US" sz="2800" b="1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 smtClean="0">
                <a:latin typeface="+mj-lt"/>
              </a:rPr>
              <a:t>array_set</a:t>
            </a:r>
            <a:r>
              <a:rPr lang="en-US" sz="2800" dirty="0" smtClean="0">
                <a:latin typeface="+mj-lt"/>
              </a:rPr>
              <a:t> t0 t1 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214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12347</TotalTime>
  <Words>2033</Words>
  <Application>Microsoft Office PowerPoint</Application>
  <PresentationFormat>Widescreen</PresentationFormat>
  <Paragraphs>922</Paragraphs>
  <Slides>69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Courier New</vt:lpstr>
      <vt:lpstr>Retrospect</vt:lpstr>
      <vt:lpstr>Intermediate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Compilation</dc:title>
  <dc:creator>PP</dc:creator>
  <cp:lastModifiedBy>PP</cp:lastModifiedBy>
  <cp:revision>1031</cp:revision>
  <dcterms:created xsi:type="dcterms:W3CDTF">2019-10-24T09:01:20Z</dcterms:created>
  <dcterms:modified xsi:type="dcterms:W3CDTF">2021-12-09T11:51:11Z</dcterms:modified>
</cp:coreProperties>
</file>