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88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600" r:id="rId96"/>
    <p:sldId id="585" r:id="rId97"/>
    <p:sldId id="605" r:id="rId98"/>
    <p:sldId id="603" r:id="rId99"/>
    <p:sldId id="604" r:id="rId100"/>
    <p:sldId id="683" r:id="rId101"/>
    <p:sldId id="606" r:id="rId102"/>
    <p:sldId id="616" r:id="rId103"/>
    <p:sldId id="684" r:id="rId104"/>
    <p:sldId id="617" r:id="rId105"/>
    <p:sldId id="615" r:id="rId106"/>
    <p:sldId id="607" r:id="rId107"/>
    <p:sldId id="664" r:id="rId108"/>
    <p:sldId id="618" r:id="rId109"/>
    <p:sldId id="619" r:id="rId110"/>
    <p:sldId id="620" r:id="rId111"/>
    <p:sldId id="614" r:id="rId112"/>
    <p:sldId id="678" r:id="rId113"/>
    <p:sldId id="682" r:id="rId114"/>
    <p:sldId id="681" r:id="rId115"/>
    <p:sldId id="686" r:id="rId116"/>
    <p:sldId id="680" r:id="rId117"/>
    <p:sldId id="687" r:id="rId118"/>
    <p:sldId id="685" r:id="rId119"/>
    <p:sldId id="679" r:id="rId120"/>
    <p:sldId id="688" r:id="rId121"/>
    <p:sldId id="677" r:id="rId122"/>
    <p:sldId id="689" r:id="rId123"/>
    <p:sldId id="667" r:id="rId124"/>
    <p:sldId id="690" r:id="rId125"/>
    <p:sldId id="676" r:id="rId126"/>
    <p:sldId id="691" r:id="rId127"/>
    <p:sldId id="675" r:id="rId128"/>
    <p:sldId id="692" r:id="rId129"/>
    <p:sldId id="674" r:id="rId130"/>
    <p:sldId id="693" r:id="rId131"/>
    <p:sldId id="671" r:id="rId132"/>
    <p:sldId id="694" r:id="rId133"/>
    <p:sldId id="673" r:id="rId134"/>
    <p:sldId id="672" r:id="rId135"/>
    <p:sldId id="670" r:id="rId136"/>
    <p:sldId id="669" r:id="rId137"/>
    <p:sldId id="695" r:id="rId138"/>
    <p:sldId id="668" r:id="rId139"/>
    <p:sldId id="696" r:id="rId140"/>
    <p:sldId id="609" r:id="rId141"/>
    <p:sldId id="610" r:id="rId142"/>
    <p:sldId id="666" r:id="rId143"/>
    <p:sldId id="633" r:id="rId144"/>
    <p:sldId id="665" r:id="rId145"/>
    <p:sldId id="621" r:id="rId146"/>
    <p:sldId id="622" r:id="rId147"/>
    <p:sldId id="623" r:id="rId148"/>
    <p:sldId id="624" r:id="rId149"/>
    <p:sldId id="625" r:id="rId150"/>
    <p:sldId id="626" r:id="rId151"/>
    <p:sldId id="627" r:id="rId152"/>
    <p:sldId id="628" r:id="rId153"/>
    <p:sldId id="629" r:id="rId154"/>
    <p:sldId id="630" r:id="rId155"/>
    <p:sldId id="631" r:id="rId156"/>
    <p:sldId id="632" r:id="rId157"/>
    <p:sldId id="634" r:id="rId158"/>
    <p:sldId id="635" r:id="rId159"/>
    <p:sldId id="636" r:id="rId160"/>
    <p:sldId id="637" r:id="rId161"/>
    <p:sldId id="638" r:id="rId162"/>
    <p:sldId id="639" r:id="rId163"/>
    <p:sldId id="640" r:id="rId164"/>
    <p:sldId id="641" r:id="rId165"/>
    <p:sldId id="642" r:id="rId166"/>
    <p:sldId id="643" r:id="rId167"/>
    <p:sldId id="644" r:id="rId168"/>
    <p:sldId id="645" r:id="rId169"/>
    <p:sldId id="646" r:id="rId170"/>
    <p:sldId id="648" r:id="rId171"/>
    <p:sldId id="611" r:id="rId172"/>
    <p:sldId id="612" r:id="rId173"/>
    <p:sldId id="662" r:id="rId174"/>
    <p:sldId id="663" r:id="rId175"/>
    <p:sldId id="649" r:id="rId176"/>
    <p:sldId id="650" r:id="rId177"/>
    <p:sldId id="651" r:id="rId178"/>
    <p:sldId id="652" r:id="rId179"/>
    <p:sldId id="653" r:id="rId180"/>
    <p:sldId id="654" r:id="rId181"/>
    <p:sldId id="655" r:id="rId182"/>
    <p:sldId id="656" r:id="rId183"/>
    <p:sldId id="657" r:id="rId184"/>
    <p:sldId id="658" r:id="rId185"/>
    <p:sldId id="659" r:id="rId186"/>
    <p:sldId id="661" r:id="rId1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6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8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8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8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0.png"/><Relationship Id="rId4" Type="http://schemas.openxmlformats.org/officeDocument/2006/relationships/image" Target="../media/image11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3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4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5.png"/><Relationship Id="rId7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4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5.png"/><Relationship Id="rId7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4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15.png"/><Relationship Id="rId7" Type="http://schemas.openxmlformats.org/officeDocument/2006/relationships/image" Target="../media/image12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4.png"/><Relationship Id="rId9" Type="http://schemas.openxmlformats.org/officeDocument/2006/relationships/image" Target="../media/image122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15.png"/><Relationship Id="rId7" Type="http://schemas.openxmlformats.org/officeDocument/2006/relationships/image" Target="../media/image12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4.png"/><Relationship Id="rId9" Type="http://schemas.openxmlformats.org/officeDocument/2006/relationships/image" Target="../media/image122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15.png"/><Relationship Id="rId7" Type="http://schemas.openxmlformats.org/officeDocument/2006/relationships/image" Target="../media/image12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10" Type="http://schemas.openxmlformats.org/officeDocument/2006/relationships/image" Target="../media/image122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5.png"/><Relationship Id="rId7" Type="http://schemas.openxmlformats.org/officeDocument/2006/relationships/image" Target="../media/image12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10" Type="http://schemas.openxmlformats.org/officeDocument/2006/relationships/image" Target="../media/image122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5.png"/><Relationship Id="rId7" Type="http://schemas.openxmlformats.org/officeDocument/2006/relationships/image" Target="../media/image12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2.png"/><Relationship Id="rId5" Type="http://schemas.openxmlformats.org/officeDocument/2006/relationships/image" Target="../media/image118.png"/><Relationship Id="rId10" Type="http://schemas.openxmlformats.org/officeDocument/2006/relationships/image" Target="../media/image131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5.png"/><Relationship Id="rId7" Type="http://schemas.openxmlformats.org/officeDocument/2006/relationships/image" Target="../media/image12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2.png"/><Relationship Id="rId5" Type="http://schemas.openxmlformats.org/officeDocument/2006/relationships/image" Target="../media/image118.png"/><Relationship Id="rId10" Type="http://schemas.openxmlformats.org/officeDocument/2006/relationships/image" Target="../media/image132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12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2.png"/><Relationship Id="rId5" Type="http://schemas.openxmlformats.org/officeDocument/2006/relationships/image" Target="../media/image133.png"/><Relationship Id="rId10" Type="http://schemas.openxmlformats.org/officeDocument/2006/relationships/image" Target="../media/image12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12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2.png"/><Relationship Id="rId5" Type="http://schemas.openxmlformats.org/officeDocument/2006/relationships/image" Target="../media/image134.png"/><Relationship Id="rId10" Type="http://schemas.openxmlformats.org/officeDocument/2006/relationships/image" Target="../media/image12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12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2.png"/><Relationship Id="rId5" Type="http://schemas.openxmlformats.org/officeDocument/2006/relationships/image" Target="../media/image134.png"/><Relationship Id="rId10" Type="http://schemas.openxmlformats.org/officeDocument/2006/relationships/image" Target="../media/image12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12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2.png"/><Relationship Id="rId5" Type="http://schemas.openxmlformats.org/officeDocument/2006/relationships/image" Target="../media/image134.png"/><Relationship Id="rId10" Type="http://schemas.openxmlformats.org/officeDocument/2006/relationships/image" Target="../media/image12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12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2.png"/><Relationship Id="rId5" Type="http://schemas.openxmlformats.org/officeDocument/2006/relationships/image" Target="../media/image134.png"/><Relationship Id="rId10" Type="http://schemas.openxmlformats.org/officeDocument/2006/relationships/image" Target="../media/image12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22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12" Type="http://schemas.openxmlformats.org/officeDocument/2006/relationships/image" Target="../media/image13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6.png"/><Relationship Id="rId5" Type="http://schemas.openxmlformats.org/officeDocument/2006/relationships/image" Target="../media/image134.png"/><Relationship Id="rId10" Type="http://schemas.openxmlformats.org/officeDocument/2006/relationships/image" Target="../media/image135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22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12" Type="http://schemas.openxmlformats.org/officeDocument/2006/relationships/image" Target="../media/image13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6.png"/><Relationship Id="rId5" Type="http://schemas.openxmlformats.org/officeDocument/2006/relationships/image" Target="../media/image134.png"/><Relationship Id="rId10" Type="http://schemas.openxmlformats.org/officeDocument/2006/relationships/image" Target="../media/image13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7.png"/><Relationship Id="rId5" Type="http://schemas.openxmlformats.org/officeDocument/2006/relationships/image" Target="../media/image134.png"/><Relationship Id="rId10" Type="http://schemas.openxmlformats.org/officeDocument/2006/relationships/image" Target="../media/image13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Relationship Id="rId14" Type="http://schemas.openxmlformats.org/officeDocument/2006/relationships/image" Target="../media/image122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8.png"/><Relationship Id="rId5" Type="http://schemas.openxmlformats.org/officeDocument/2006/relationships/image" Target="../media/image134.png"/><Relationship Id="rId10" Type="http://schemas.openxmlformats.org/officeDocument/2006/relationships/image" Target="../media/image13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Relationship Id="rId14" Type="http://schemas.openxmlformats.org/officeDocument/2006/relationships/image" Target="../media/image1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7.png"/><Relationship Id="rId7" Type="http://schemas.openxmlformats.org/officeDocument/2006/relationships/image" Target="../media/image143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1.png"/><Relationship Id="rId7" Type="http://schemas.openxmlformats.org/officeDocument/2006/relationships/image" Target="../media/image14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3.png"/><Relationship Id="rId7" Type="http://schemas.openxmlformats.org/officeDocument/2006/relationships/image" Target="../media/image14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6.png"/><Relationship Id="rId7" Type="http://schemas.openxmlformats.org/officeDocument/2006/relationships/image" Target="../media/image157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9.png"/><Relationship Id="rId7" Type="http://schemas.openxmlformats.org/officeDocument/2006/relationships/image" Target="../media/image14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0.png"/><Relationship Id="rId7" Type="http://schemas.openxmlformats.org/officeDocument/2006/relationships/image" Target="../media/image14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3.png"/><Relationship Id="rId7" Type="http://schemas.openxmlformats.org/officeDocument/2006/relationships/image" Target="../media/image14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6.png"/><Relationship Id="rId7" Type="http://schemas.openxmlformats.org/officeDocument/2006/relationships/image" Target="../media/image15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9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0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4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8.png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4.png"/><Relationship Id="rId7" Type="http://schemas.openxmlformats.org/officeDocument/2006/relationships/image" Target="../media/image143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7.png"/><Relationship Id="rId7" Type="http://schemas.openxmlformats.org/officeDocument/2006/relationships/image" Target="../media/image143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1.png"/><Relationship Id="rId7" Type="http://schemas.openxmlformats.org/officeDocument/2006/relationships/image" Target="../media/image14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3.png"/><Relationship Id="rId7" Type="http://schemas.openxmlformats.org/officeDocument/2006/relationships/image" Target="../media/image14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6.png"/><Relationship Id="rId7" Type="http://schemas.openxmlformats.org/officeDocument/2006/relationships/image" Target="../media/image157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9.png"/><Relationship Id="rId7" Type="http://schemas.openxmlformats.org/officeDocument/2006/relationships/image" Target="../media/image14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0.png"/><Relationship Id="rId7" Type="http://schemas.openxmlformats.org/officeDocument/2006/relationships/image" Target="../media/image14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6.png"/><Relationship Id="rId7" Type="http://schemas.openxmlformats.org/officeDocument/2006/relationships/image" Target="../media/image15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7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8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0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4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4.png"/><Relationship Id="rId7" Type="http://schemas.openxmlformats.org/officeDocument/2006/relationships/image" Target="../media/image143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8.png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82.png"/><Relationship Id="rId4" Type="http://schemas.openxmlformats.org/officeDocument/2006/relationships/image" Target="../media/image173.png"/><Relationship Id="rId9" Type="http://schemas.openxmlformats.org/officeDocument/2006/relationships/image" Target="../media/image181.png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83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85.png"/><Relationship Id="rId4" Type="http://schemas.openxmlformats.org/officeDocument/2006/relationships/image" Target="../media/image173.png"/><Relationship Id="rId9" Type="http://schemas.openxmlformats.org/officeDocument/2006/relationships/image" Target="../media/image184.png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87.png"/><Relationship Id="rId4" Type="http://schemas.openxmlformats.org/officeDocument/2006/relationships/image" Target="../media/image186.png"/><Relationship Id="rId9" Type="http://schemas.openxmlformats.org/officeDocument/2006/relationships/image" Target="../media/image184.png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88.png"/><Relationship Id="rId10" Type="http://schemas.openxmlformats.org/officeDocument/2006/relationships/image" Target="../media/image190.png"/><Relationship Id="rId4" Type="http://schemas.openxmlformats.org/officeDocument/2006/relationships/image" Target="../media/image173.png"/><Relationship Id="rId9" Type="http://schemas.openxmlformats.org/officeDocument/2006/relationships/image" Target="../media/image189.png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83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92.png"/><Relationship Id="rId4" Type="http://schemas.openxmlformats.org/officeDocument/2006/relationships/image" Target="../media/image173.png"/><Relationship Id="rId9" Type="http://schemas.openxmlformats.org/officeDocument/2006/relationships/image" Target="../media/image1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3.png"/><Relationship Id="rId5" Type="http://schemas.openxmlformats.org/officeDocument/2006/relationships/image" Target="../media/image174.png"/><Relationship Id="rId10" Type="http://schemas.openxmlformats.org/officeDocument/2006/relationships/image" Target="../media/image194.png"/><Relationship Id="rId4" Type="http://schemas.openxmlformats.org/officeDocument/2006/relationships/image" Target="../media/image173.png"/><Relationship Id="rId9" Type="http://schemas.openxmlformats.org/officeDocument/2006/relationships/image" Target="../media/image191.png"/></Relationships>
</file>

<file path=ppt/slides/_rels/slide1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95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97.png"/><Relationship Id="rId4" Type="http://schemas.openxmlformats.org/officeDocument/2006/relationships/image" Target="../media/image173.png"/><Relationship Id="rId9" Type="http://schemas.openxmlformats.org/officeDocument/2006/relationships/image" Target="../media/image196.png"/></Relationships>
</file>

<file path=ppt/slides/_rels/slide1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83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99.png"/><Relationship Id="rId4" Type="http://schemas.openxmlformats.org/officeDocument/2006/relationships/image" Target="../media/image173.png"/><Relationship Id="rId9" Type="http://schemas.openxmlformats.org/officeDocument/2006/relationships/image" Target="../media/image198.png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201.png"/><Relationship Id="rId4" Type="http://schemas.openxmlformats.org/officeDocument/2006/relationships/image" Target="../media/image173.png"/><Relationship Id="rId9" Type="http://schemas.openxmlformats.org/officeDocument/2006/relationships/image" Target="../media/image198.png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3.png"/><Relationship Id="rId5" Type="http://schemas.openxmlformats.org/officeDocument/2006/relationships/image" Target="../media/image174.png"/><Relationship Id="rId10" Type="http://schemas.openxmlformats.org/officeDocument/2006/relationships/image" Target="../media/image194.png"/><Relationship Id="rId4" Type="http://schemas.openxmlformats.org/officeDocument/2006/relationships/image" Target="../media/image173.png"/><Relationship Id="rId9" Type="http://schemas.openxmlformats.org/officeDocument/2006/relationships/image" Target="../media/image198.png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202.png"/><Relationship Id="rId4" Type="http://schemas.openxmlformats.org/officeDocument/2006/relationships/image" Target="../media/image173.png"/><Relationship Id="rId9" Type="http://schemas.openxmlformats.org/officeDocument/2006/relationships/image" Target="../media/image198.png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202.png"/><Relationship Id="rId4" Type="http://schemas.openxmlformats.org/officeDocument/2006/relationships/image" Target="../media/image173.png"/><Relationship Id="rId9" Type="http://schemas.openxmlformats.org/officeDocument/2006/relationships/image" Target="../media/image20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can be followed </a:t>
                </a:r>
                <a:r>
                  <a:rPr lang="en-US" sz="2800" dirty="0" smtClean="0">
                    <a:latin typeface="+mj-lt"/>
                  </a:rPr>
                  <a:t>only by: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2"/>
                <a:stretch>
                  <a:fillRect l="-108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8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Solve shift-reduce conflicts using the look-ahead token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𝑖𝑟𝑠𝑡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reduce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 smtClean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0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{+$}</m:t>
                      </m:r>
                    </m:oMath>
                  </m:oMathPara>
                </a14:m>
                <a:endParaRPr lang="en-US" sz="2000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{+$}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 r="-144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</a:t>
                </a:r>
                <a:r>
                  <a:rPr lang="en-US" sz="2800" dirty="0" smtClean="0">
                    <a:latin typeface="+mj-lt"/>
                  </a:rPr>
                  <a:t>SLR(1) </a:t>
                </a:r>
                <a:r>
                  <a:rPr lang="en-US" sz="2800" dirty="0" smtClean="0">
                    <a:latin typeface="+mj-lt"/>
                  </a:rPr>
                  <a:t>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22" idx="3"/>
            <a:endCxn id="42" idx="0"/>
          </p:cNvCxnSpPr>
          <p:nvPr/>
        </p:nvCxnSpPr>
        <p:spPr>
          <a:xfrm>
            <a:off x="3067995" y="1546683"/>
            <a:ext cx="1794461" cy="1501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3" idx="3"/>
            <a:endCxn id="33" idx="0"/>
          </p:cNvCxnSpPr>
          <p:nvPr/>
        </p:nvCxnSpPr>
        <p:spPr>
          <a:xfrm flipH="1" flipV="1">
            <a:off x="7602416" y="534232"/>
            <a:ext cx="1034497" cy="852559"/>
          </a:xfrm>
          <a:prstGeom prst="curvedConnector4">
            <a:avLst>
              <a:gd name="adj1" fmla="val -22098"/>
              <a:gd name="adj2" fmla="val 126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046" y="2915348"/>
            <a:ext cx="5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22" idx="3"/>
            <a:endCxn id="33" idx="1"/>
          </p:cNvCxnSpPr>
          <p:nvPr/>
        </p:nvCxnSpPr>
        <p:spPr>
          <a:xfrm flipV="1">
            <a:off x="3067995" y="1386791"/>
            <a:ext cx="3499923" cy="159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3" idx="3"/>
            <a:endCxn id="44" idx="0"/>
          </p:cNvCxnSpPr>
          <p:nvPr/>
        </p:nvCxnSpPr>
        <p:spPr>
          <a:xfrm>
            <a:off x="8636913" y="1386791"/>
            <a:ext cx="2032295" cy="1661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/>
              <p:cNvSpPr/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1" idx="2"/>
            <a:endCxn id="52" idx="0"/>
          </p:cNvCxnSpPr>
          <p:nvPr/>
        </p:nvCxnSpPr>
        <p:spPr>
          <a:xfrm>
            <a:off x="1991390" y="5271950"/>
            <a:ext cx="1" cy="494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0"/>
          </p:cNvCxnSpPr>
          <p:nvPr/>
        </p:nvCxnSpPr>
        <p:spPr>
          <a:xfrm>
            <a:off x="7602415" y="3876017"/>
            <a:ext cx="0" cy="545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2"/>
            <a:endCxn id="40" idx="0"/>
          </p:cNvCxnSpPr>
          <p:nvPr/>
        </p:nvCxnSpPr>
        <p:spPr>
          <a:xfrm flipH="1">
            <a:off x="7602415" y="2239349"/>
            <a:ext cx="1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>
            <a:off x="1991391" y="2559134"/>
            <a:ext cx="0" cy="48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2"/>
            <a:endCxn id="42" idx="0"/>
          </p:cNvCxnSpPr>
          <p:nvPr/>
        </p:nvCxnSpPr>
        <p:spPr>
          <a:xfrm flipH="1">
            <a:off x="4862456" y="2239349"/>
            <a:ext cx="2739960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37288" y="53385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8992" y="23922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76854" y="195456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22" idx="1"/>
            <a:endCxn id="41" idx="1"/>
          </p:cNvCxnSpPr>
          <p:nvPr/>
        </p:nvCxnSpPr>
        <p:spPr>
          <a:xfrm rot="10800000" flipH="1" flipV="1">
            <a:off x="914786" y="1546683"/>
            <a:ext cx="30880" cy="3174762"/>
          </a:xfrm>
          <a:prstGeom prst="curvedConnector3">
            <a:avLst>
              <a:gd name="adj1" fmla="val -740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1892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3118" y="53134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802" y="10666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5093" y="202701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86406" y="219918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992" y="38881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blipFill>
                <a:blip r:embed="rId5"/>
                <a:stretch>
                  <a:fillRect b="-5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22" idx="3"/>
            <a:endCxn id="42" idx="0"/>
          </p:cNvCxnSpPr>
          <p:nvPr/>
        </p:nvCxnSpPr>
        <p:spPr>
          <a:xfrm>
            <a:off x="3067995" y="1546683"/>
            <a:ext cx="1794461" cy="1501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3" idx="3"/>
            <a:endCxn id="33" idx="0"/>
          </p:cNvCxnSpPr>
          <p:nvPr/>
        </p:nvCxnSpPr>
        <p:spPr>
          <a:xfrm flipH="1" flipV="1">
            <a:off x="7602416" y="534232"/>
            <a:ext cx="1034497" cy="852559"/>
          </a:xfrm>
          <a:prstGeom prst="curvedConnector4">
            <a:avLst>
              <a:gd name="adj1" fmla="val -22098"/>
              <a:gd name="adj2" fmla="val 126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046" y="2915348"/>
            <a:ext cx="5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22" idx="3"/>
            <a:endCxn id="33" idx="1"/>
          </p:cNvCxnSpPr>
          <p:nvPr/>
        </p:nvCxnSpPr>
        <p:spPr>
          <a:xfrm flipV="1">
            <a:off x="3067995" y="1386791"/>
            <a:ext cx="3499923" cy="159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3" idx="3"/>
            <a:endCxn id="44" idx="0"/>
          </p:cNvCxnSpPr>
          <p:nvPr/>
        </p:nvCxnSpPr>
        <p:spPr>
          <a:xfrm>
            <a:off x="8636913" y="1386791"/>
            <a:ext cx="2032295" cy="1661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/>
              <p:cNvSpPr/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1" idx="2"/>
            <a:endCxn id="52" idx="0"/>
          </p:cNvCxnSpPr>
          <p:nvPr/>
        </p:nvCxnSpPr>
        <p:spPr>
          <a:xfrm>
            <a:off x="1991390" y="5271950"/>
            <a:ext cx="1" cy="494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0"/>
          </p:cNvCxnSpPr>
          <p:nvPr/>
        </p:nvCxnSpPr>
        <p:spPr>
          <a:xfrm>
            <a:off x="7602415" y="3876017"/>
            <a:ext cx="0" cy="545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2"/>
            <a:endCxn id="40" idx="0"/>
          </p:cNvCxnSpPr>
          <p:nvPr/>
        </p:nvCxnSpPr>
        <p:spPr>
          <a:xfrm flipH="1">
            <a:off x="7602415" y="2239349"/>
            <a:ext cx="1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>
            <a:off x="1991391" y="2559134"/>
            <a:ext cx="0" cy="48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2"/>
            <a:endCxn id="42" idx="0"/>
          </p:cNvCxnSpPr>
          <p:nvPr/>
        </p:nvCxnSpPr>
        <p:spPr>
          <a:xfrm flipH="1">
            <a:off x="4862456" y="2239349"/>
            <a:ext cx="2739960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37288" y="53385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8992" y="23922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76854" y="195456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22" idx="1"/>
            <a:endCxn id="41" idx="1"/>
          </p:cNvCxnSpPr>
          <p:nvPr/>
        </p:nvCxnSpPr>
        <p:spPr>
          <a:xfrm rot="10800000" flipH="1" flipV="1">
            <a:off x="914786" y="1546683"/>
            <a:ext cx="30880" cy="3174762"/>
          </a:xfrm>
          <a:prstGeom prst="curvedConnector3">
            <a:avLst>
              <a:gd name="adj1" fmla="val -740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1892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3118" y="53134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802" y="10666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5093" y="202701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86406" y="219918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992" y="38881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Relying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Considers all the occurrences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in </a:t>
                </a:r>
                <a:r>
                  <a:rPr lang="en-US" sz="2800" b="1" dirty="0" smtClean="0">
                    <a:latin typeface="+mj-lt"/>
                  </a:rPr>
                  <a:t>all the states / grammar</a:t>
                </a: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{$}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𝑎𝑋𝑏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5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Maintain items with </a:t>
                </a:r>
                <a:r>
                  <a:rPr lang="en-US" sz="2800" b="1" dirty="0" smtClean="0">
                    <a:latin typeface="+mj-lt"/>
                  </a:rPr>
                  <a:t>more precise </a:t>
                </a:r>
                <a:r>
                  <a:rPr lang="en-US" sz="2800" dirty="0" smtClean="0">
                    <a:latin typeface="+mj-lt"/>
                  </a:rPr>
                  <a:t>look-ahead sets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</a:t>
            </a:r>
            <a:r>
              <a:rPr lang="en-US" sz="4800" dirty="0" smtClean="0">
                <a:latin typeface="+mj-lt"/>
              </a:rPr>
              <a:t>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 smtClean="0">
                    <a:latin typeface="+mj-lt"/>
                  </a:rPr>
                  <a:t>closure set </a:t>
                </a:r>
                <a:r>
                  <a:rPr lang="en-US" sz="2800" dirty="0" smtClean="0">
                    <a:latin typeface="+mj-lt"/>
                  </a:rPr>
                  <a:t>of an </a:t>
                </a:r>
                <a:r>
                  <a:rPr lang="en-US" sz="2800" dirty="0" smtClean="0">
                    <a:latin typeface="+mj-lt"/>
                  </a:rPr>
                  <a:t>LR(1) </a:t>
                </a:r>
                <a:r>
                  <a:rPr lang="en-US" sz="2800" dirty="0" smtClean="0">
                    <a:latin typeface="+mj-lt"/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</a:t>
                </a:r>
                <a:r>
                  <a:rPr lang="en-US" sz="2800" dirty="0" smtClean="0">
                    <a:latin typeface="+mj-lt"/>
                  </a:rPr>
                  <a:t>LR(1) </a:t>
                </a:r>
                <a:r>
                  <a:rPr lang="en-US" sz="2800" dirty="0" smtClean="0">
                    <a:latin typeface="+mj-lt"/>
                  </a:rPr>
                  <a:t>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4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02828" y="5412499"/>
            <a:ext cx="2073722" cy="43585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38700" y="2567642"/>
            <a:ext cx="5248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In SLR(1) we had: </a:t>
            </a:r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{b$}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0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52" idx="0"/>
          </p:cNvCxnSpPr>
          <p:nvPr/>
        </p:nvCxnSpPr>
        <p:spPr>
          <a:xfrm>
            <a:off x="9385160" y="4577080"/>
            <a:ext cx="0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43285" y="4606063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52" idx="0"/>
          </p:cNvCxnSpPr>
          <p:nvPr/>
        </p:nvCxnSpPr>
        <p:spPr>
          <a:xfrm>
            <a:off x="9385160" y="4577080"/>
            <a:ext cx="0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11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43285" y="4606063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8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will affect associativity?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will affect associativity?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Shift: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+mj-lt"/>
              </a:rPr>
              <a:t>Right associative</a:t>
            </a:r>
          </a:p>
          <a:p>
            <a:r>
              <a:rPr lang="en-US" sz="2800" dirty="0" smtClean="0">
                <a:latin typeface="+mj-lt"/>
              </a:rPr>
              <a:t>Reduce: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+mj-lt"/>
              </a:rPr>
              <a:t>Left associative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resolving using the </a:t>
            </a:r>
            <a:r>
              <a:rPr lang="en-US" sz="2800" b="1" dirty="0" smtClean="0">
                <a:latin typeface="+mj-lt"/>
              </a:rPr>
              <a:t>reduce</a:t>
            </a:r>
            <a:r>
              <a:rPr lang="en-US" sz="2800" dirty="0" smtClean="0">
                <a:latin typeface="+mj-lt"/>
              </a:rPr>
              <a:t> item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associative 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91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960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52" name="Straight Arrow Connector 51"/>
          <p:cNvCxnSpPr>
            <a:stCxn id="47" idx="4"/>
            <a:endCxn id="49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56" name="Straight Arrow Connector 55"/>
          <p:cNvCxnSpPr>
            <a:stCxn id="49" idx="4"/>
            <a:endCxn id="52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2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9" name="Curved Connector 4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9" name="Oval 5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Straight Arrow Connector 62"/>
          <p:cNvCxnSpPr>
            <a:stCxn id="53" idx="4"/>
            <a:endCxn id="5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6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0" name="Straight Arrow Connector 69"/>
          <p:cNvCxnSpPr>
            <a:stCxn id="64" idx="4"/>
            <a:endCxn id="6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93646" y="4896876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7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7" name="Straight Arrow Connector 66"/>
          <p:cNvCxnSpPr>
            <a:stCxn id="64" idx="5"/>
            <a:endCxn id="66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65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70" name="Oval 69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4"/>
            <a:endCxn id="70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5" name="Straight Arrow Connector 74"/>
          <p:cNvCxnSpPr>
            <a:stCxn id="64" idx="4"/>
            <a:endCxn id="73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2" name="Straight Arrow Connector 81"/>
          <p:cNvCxnSpPr>
            <a:stCxn id="78" idx="5"/>
            <a:endCxn id="80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3"/>
            <a:endCxn id="79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6" name="Oval 8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7" name="Straight Arrow Connector 86"/>
          <p:cNvCxnSpPr>
            <a:stCxn id="79" idx="4"/>
            <a:endCxn id="85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0" idx="4"/>
            <a:endCxn id="86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1" name="Straight Arrow Connector 90"/>
          <p:cNvCxnSpPr>
            <a:stCxn id="78" idx="4"/>
            <a:endCxn id="89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Curved Connector 107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Straight Arrow Connector 113"/>
          <p:cNvCxnSpPr>
            <a:stCxn id="110" idx="5"/>
            <a:endCxn id="113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0" idx="3"/>
            <a:endCxn id="112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18" name="Oval 117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9" name="Straight Arrow Connector 118"/>
          <p:cNvCxnSpPr>
            <a:stCxn id="112" idx="4"/>
            <a:endCxn id="117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4"/>
            <a:endCxn id="118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4" name="Straight Arrow Connector 123"/>
          <p:cNvCxnSpPr>
            <a:stCxn id="110" idx="4"/>
            <a:endCxn id="122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9" name="Curved Connector 10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7" name="Straight Arrow Connector 136"/>
          <p:cNvCxnSpPr>
            <a:stCxn id="131" idx="5"/>
            <a:endCxn id="134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3"/>
            <a:endCxn id="133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41" name="Oval 140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2" name="Straight Arrow Connector 141"/>
          <p:cNvCxnSpPr>
            <a:stCxn id="133" idx="4"/>
            <a:endCxn id="140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4" idx="4"/>
            <a:endCxn id="141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2" idx="4"/>
            <a:endCxn id="139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7" name="Straight Arrow Connector 146"/>
          <p:cNvCxnSpPr>
            <a:stCxn id="131" idx="4"/>
            <a:endCxn id="145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4" name="Curved Connector 93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1" name="Straight Arrow Connector 100"/>
          <p:cNvCxnSpPr>
            <a:stCxn id="96" idx="3"/>
            <a:endCxn id="97" idx="7"/>
          </p:cNvCxnSpPr>
          <p:nvPr/>
        </p:nvCxnSpPr>
        <p:spPr>
          <a:xfrm flipH="1">
            <a:off x="8737265" y="1951128"/>
            <a:ext cx="643985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5"/>
            <a:endCxn id="98" idx="1"/>
          </p:cNvCxnSpPr>
          <p:nvPr/>
        </p:nvCxnSpPr>
        <p:spPr>
          <a:xfrm>
            <a:off x="9917868" y="1951128"/>
            <a:ext cx="1290961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5"/>
            <a:endCxn id="100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7" idx="3"/>
            <a:endCxn id="99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07" name="Oval 106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8" name="Straight Arrow Connector 107"/>
          <p:cNvCxnSpPr>
            <a:stCxn id="99" idx="4"/>
            <a:endCxn id="106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0" idx="4"/>
            <a:endCxn id="107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8" idx="4"/>
            <a:endCxn id="105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3" name="Straight Arrow Connector 112"/>
          <p:cNvCxnSpPr>
            <a:stCxn id="97" idx="4"/>
            <a:endCxn id="111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6" idx="4"/>
            <a:endCxn id="112" idx="0"/>
          </p:cNvCxnSpPr>
          <p:nvPr/>
        </p:nvCxnSpPr>
        <p:spPr>
          <a:xfrm>
            <a:off x="9649559" y="2048854"/>
            <a:ext cx="821728" cy="2330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>
            <a:stCxn id="2" idx="3"/>
            <a:endCxn id="44" idx="7"/>
          </p:cNvCxnSpPr>
          <p:nvPr/>
        </p:nvCxnSpPr>
        <p:spPr>
          <a:xfrm flipH="1">
            <a:off x="8737265" y="1951128"/>
            <a:ext cx="643985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5"/>
            <a:endCxn id="46" idx="1"/>
          </p:cNvCxnSpPr>
          <p:nvPr/>
        </p:nvCxnSpPr>
        <p:spPr>
          <a:xfrm>
            <a:off x="9917868" y="1951128"/>
            <a:ext cx="1290961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5"/>
            <a:endCxn id="49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3"/>
            <a:endCxn id="47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4" name="Straight Arrow Connector 93"/>
          <p:cNvCxnSpPr>
            <a:stCxn id="47" idx="4"/>
            <a:endCxn id="6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9" idx="4"/>
            <a:endCxn id="69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4"/>
            <a:endCxn id="67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5" name="Straight Arrow Connector 104"/>
          <p:cNvCxnSpPr>
            <a:stCxn id="44" idx="4"/>
            <a:endCxn id="103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" idx="4"/>
            <a:endCxn id="104" idx="0"/>
          </p:cNvCxnSpPr>
          <p:nvPr/>
        </p:nvCxnSpPr>
        <p:spPr>
          <a:xfrm>
            <a:off x="9649559" y="2048854"/>
            <a:ext cx="821728" cy="2330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resolving using the </a:t>
            </a:r>
            <a:r>
              <a:rPr lang="en-US" sz="2800" b="1" dirty="0" smtClean="0">
                <a:latin typeface="+mj-lt"/>
              </a:rPr>
              <a:t>shift</a:t>
            </a:r>
            <a:r>
              <a:rPr lang="en-US" sz="2800" dirty="0" smtClean="0">
                <a:latin typeface="+mj-lt"/>
              </a:rPr>
              <a:t> item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Right associative 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84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702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3" name="Straight Arrow Connector 42"/>
          <p:cNvCxnSpPr>
            <a:stCxn id="36" idx="4"/>
            <a:endCxn id="37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5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3" name="Oval 4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5" name="Straight Arrow Connector 44"/>
          <p:cNvCxnSpPr>
            <a:stCxn id="36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4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39" name="Oval 3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Straight Arrow Connector 41"/>
          <p:cNvCxnSpPr>
            <a:stCxn id="35" idx="4"/>
            <a:endCxn id="37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061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shift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3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3" name="Straight Arrow Connector 42"/>
          <p:cNvCxnSpPr>
            <a:stCxn id="35" idx="4"/>
            <a:endCxn id="39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4"/>
            <a:endCxn id="42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4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1" name="Straight Arrow Connector 50"/>
          <p:cNvCxnSpPr>
            <a:stCxn id="46" idx="4"/>
            <a:endCxn id="49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4"/>
            <a:endCxn id="50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5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6" name="Oval 5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7" name="Straight Arrow Connector 56"/>
          <p:cNvCxnSpPr>
            <a:stCxn id="51" idx="4"/>
            <a:endCxn id="55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4"/>
            <a:endCxn id="56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Straight Arrow Connector 65"/>
          <p:cNvCxnSpPr>
            <a:stCxn id="64" idx="4"/>
            <a:endCxn id="5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2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0" name="Straight Arrow Connector 59"/>
          <p:cNvCxnSpPr>
            <a:stCxn id="55" idx="3"/>
            <a:endCxn id="57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5" name="Oval 64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Straight Arrow Connector 65"/>
          <p:cNvCxnSpPr>
            <a:stCxn id="56" idx="4"/>
            <a:endCxn id="64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4"/>
            <a:endCxn id="65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5"/>
            <a:endCxn id="72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3" name="Straight Arrow Connector 72"/>
          <p:cNvCxnSpPr>
            <a:stCxn id="55" idx="4"/>
            <a:endCxn id="70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4"/>
            <a:endCxn id="63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92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9" name="Straight Arrow Connector 78"/>
          <p:cNvCxnSpPr>
            <a:stCxn id="75" idx="3"/>
            <a:endCxn id="77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5"/>
            <a:endCxn id="76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3"/>
            <a:endCxn id="78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4" name="Oval 8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5" name="Straight Arrow Connector 84"/>
          <p:cNvCxnSpPr>
            <a:stCxn id="77" idx="4"/>
            <a:endCxn id="83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4"/>
            <a:endCxn id="8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5"/>
            <a:endCxn id="91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0" name="Straight Arrow Connector 89"/>
          <p:cNvCxnSpPr>
            <a:stCxn id="75" idx="4"/>
            <a:endCxn id="8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76" idx="4"/>
            <a:endCxn id="8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4"/>
            <a:endCxn id="82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>
            <a:stCxn id="22" idx="3"/>
            <a:endCxn id="37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36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3"/>
            <a:endCxn id="39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6" name="Oval 4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Straight Arrow Connector 46"/>
          <p:cNvCxnSpPr>
            <a:stCxn id="37" idx="4"/>
            <a:endCxn id="45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5"/>
            <a:endCxn id="54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>
            <a:stCxn id="22" idx="4"/>
            <a:endCxn id="50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36" idx="4"/>
            <a:endCxn id="51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4"/>
            <a:endCxn id="4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When having a shift/reduce conflict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has higher precedence,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reduce</a:t>
                </a:r>
              </a:p>
              <a:p>
                <a:r>
                  <a:rPr lang="en-US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has higher precedence,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7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our case: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Assuming that multiplication has higher precedence: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Resolve by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  <a:p>
                <a:endParaRPr lang="en-US" sz="2800" b="1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79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1" name="Straight Arrow Connector 40"/>
          <p:cNvCxnSpPr>
            <a:stCxn id="33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2" name="Straight Arrow Connector 41"/>
          <p:cNvCxnSpPr>
            <a:stCxn id="33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64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4"/>
            <a:endCxn id="41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5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4"/>
            <a:endCxn id="41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2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shift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6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4" name="Oval 4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4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4" name="Oval 4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6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7" name="Oval 46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Straight Arrow Connector 48"/>
          <p:cNvCxnSpPr>
            <a:stCxn id="40" idx="4"/>
            <a:endCxn id="46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47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9" name="Straight Arrow Connector 58"/>
          <p:cNvCxnSpPr>
            <a:stCxn id="57" idx="4"/>
            <a:endCxn id="4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30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6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1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0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Straight Arrow Connector 61"/>
          <p:cNvCxnSpPr>
            <a:stCxn id="33" idx="4"/>
            <a:endCxn id="5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1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0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Straight Arrow Connector 61"/>
          <p:cNvCxnSpPr>
            <a:stCxn id="33" idx="4"/>
            <a:endCxn id="5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EXP;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VAR;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Hierarchy (Inheritance)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58908" y="2775095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AST_VAR_SIMPLE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8908" y="19051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AST_VAR_FIELD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9303" y="190513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3797859" y="2297025"/>
            <a:ext cx="961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29303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8908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8908" y="510534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AST_EXP_VAR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58908" y="59544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AST_EXP_BINOP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  <a:endCxn id="3" idx="1"/>
          </p:cNvCxnSpPr>
          <p:nvPr/>
        </p:nvCxnSpPr>
        <p:spPr>
          <a:xfrm>
            <a:off x="3797859" y="2297025"/>
            <a:ext cx="961049" cy="86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797859" y="4596785"/>
            <a:ext cx="961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1"/>
          </p:cNvCxnSpPr>
          <p:nvPr/>
        </p:nvCxnSpPr>
        <p:spPr>
          <a:xfrm>
            <a:off x="3797859" y="4596785"/>
            <a:ext cx="961049" cy="90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0" idx="1"/>
          </p:cNvCxnSpPr>
          <p:nvPr/>
        </p:nvCxnSpPr>
        <p:spPr>
          <a:xfrm>
            <a:off x="3797859" y="4596785"/>
            <a:ext cx="961049" cy="174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21" idx="1"/>
          </p:cNvCxnSpPr>
          <p:nvPr/>
        </p:nvCxnSpPr>
        <p:spPr>
          <a:xfrm>
            <a:off x="8975306" y="3147146"/>
            <a:ext cx="476951" cy="10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8966" y="4206157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27883" y="5648705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>
            <a:off x="9820610" y="5373449"/>
            <a:ext cx="1" cy="275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9680" y="31402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  <a:endCxn id="18" idx="0"/>
          </p:cNvCxnSpPr>
          <p:nvPr/>
        </p:nvCxnSpPr>
        <p:spPr>
          <a:xfrm flipH="1">
            <a:off x="9820610" y="3929925"/>
            <a:ext cx="1" cy="27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SLR(1), LR(1)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9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14124</TotalTime>
  <Words>3866</Words>
  <Application>Microsoft Office PowerPoint</Application>
  <PresentationFormat>Widescreen</PresentationFormat>
  <Paragraphs>4221</Paragraphs>
  <Slides>186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186</vt:i4>
      </vt:variant>
    </vt:vector>
  </HeadingPairs>
  <TitlesOfParts>
    <vt:vector size="192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SLR(1), LR(1)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806</cp:revision>
  <dcterms:created xsi:type="dcterms:W3CDTF">2019-10-24T09:01:20Z</dcterms:created>
  <dcterms:modified xsi:type="dcterms:W3CDTF">2021-11-10T19:49:23Z</dcterms:modified>
</cp:coreProperties>
</file>