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55"/>
  </p:notesMasterIdLst>
  <p:sldIdLst>
    <p:sldId id="417" r:id="rId2"/>
    <p:sldId id="524" r:id="rId3"/>
    <p:sldId id="721" r:id="rId4"/>
    <p:sldId id="725" r:id="rId5"/>
    <p:sldId id="574" r:id="rId6"/>
    <p:sldId id="722" r:id="rId7"/>
    <p:sldId id="575" r:id="rId8"/>
    <p:sldId id="732" r:id="rId9"/>
    <p:sldId id="736" r:id="rId10"/>
    <p:sldId id="733" r:id="rId11"/>
    <p:sldId id="737" r:id="rId12"/>
    <p:sldId id="734" r:id="rId13"/>
    <p:sldId id="738" r:id="rId14"/>
    <p:sldId id="735" r:id="rId15"/>
    <p:sldId id="739" r:id="rId16"/>
    <p:sldId id="724" r:id="rId17"/>
    <p:sldId id="742" r:id="rId18"/>
    <p:sldId id="743" r:id="rId19"/>
    <p:sldId id="744" r:id="rId20"/>
    <p:sldId id="745" r:id="rId21"/>
    <p:sldId id="746" r:id="rId22"/>
    <p:sldId id="751" r:id="rId23"/>
    <p:sldId id="750" r:id="rId24"/>
    <p:sldId id="747" r:id="rId25"/>
    <p:sldId id="748" r:id="rId26"/>
    <p:sldId id="749" r:id="rId27"/>
    <p:sldId id="579" r:id="rId28"/>
    <p:sldId id="580" r:id="rId29"/>
    <p:sldId id="551" r:id="rId30"/>
    <p:sldId id="552" r:id="rId31"/>
    <p:sldId id="581" r:id="rId32"/>
    <p:sldId id="576" r:id="rId33"/>
    <p:sldId id="582" r:id="rId34"/>
    <p:sldId id="553" r:id="rId35"/>
    <p:sldId id="583" r:id="rId36"/>
    <p:sldId id="554" r:id="rId37"/>
    <p:sldId id="584" r:id="rId38"/>
    <p:sldId id="585" r:id="rId39"/>
    <p:sldId id="604" r:id="rId40"/>
    <p:sldId id="586" r:id="rId41"/>
    <p:sldId id="605" r:id="rId42"/>
    <p:sldId id="587" r:id="rId43"/>
    <p:sldId id="606" r:id="rId44"/>
    <p:sldId id="558" r:id="rId45"/>
    <p:sldId id="588" r:id="rId46"/>
    <p:sldId id="559" r:id="rId47"/>
    <p:sldId id="589" r:id="rId48"/>
    <p:sldId id="560" r:id="rId49"/>
    <p:sldId id="590" r:id="rId50"/>
    <p:sldId id="561" r:id="rId51"/>
    <p:sldId id="591" r:id="rId52"/>
    <p:sldId id="562" r:id="rId53"/>
    <p:sldId id="592" r:id="rId54"/>
    <p:sldId id="563" r:id="rId55"/>
    <p:sldId id="593" r:id="rId56"/>
    <p:sldId id="564" r:id="rId57"/>
    <p:sldId id="594" r:id="rId58"/>
    <p:sldId id="565" r:id="rId59"/>
    <p:sldId id="595" r:id="rId60"/>
    <p:sldId id="566" r:id="rId61"/>
    <p:sldId id="596" r:id="rId62"/>
    <p:sldId id="567" r:id="rId63"/>
    <p:sldId id="597" r:id="rId64"/>
    <p:sldId id="568" r:id="rId65"/>
    <p:sldId id="598" r:id="rId66"/>
    <p:sldId id="569" r:id="rId67"/>
    <p:sldId id="599" r:id="rId68"/>
    <p:sldId id="572" r:id="rId69"/>
    <p:sldId id="600" r:id="rId70"/>
    <p:sldId id="607" r:id="rId71"/>
    <p:sldId id="609" r:id="rId72"/>
    <p:sldId id="610" r:id="rId73"/>
    <p:sldId id="611" r:id="rId74"/>
    <p:sldId id="612" r:id="rId75"/>
    <p:sldId id="613" r:id="rId76"/>
    <p:sldId id="616" r:id="rId77"/>
    <p:sldId id="633" r:id="rId78"/>
    <p:sldId id="664" r:id="rId79"/>
    <p:sldId id="665" r:id="rId80"/>
    <p:sldId id="634" r:id="rId81"/>
    <p:sldId id="635" r:id="rId82"/>
    <p:sldId id="618" r:id="rId83"/>
    <p:sldId id="636" r:id="rId84"/>
    <p:sldId id="619" r:id="rId85"/>
    <p:sldId id="637" r:id="rId86"/>
    <p:sldId id="620" r:id="rId87"/>
    <p:sldId id="638" r:id="rId88"/>
    <p:sldId id="662" r:id="rId89"/>
    <p:sldId id="663" r:id="rId90"/>
    <p:sldId id="621" r:id="rId91"/>
    <p:sldId id="639" r:id="rId92"/>
    <p:sldId id="622" r:id="rId93"/>
    <p:sldId id="640" r:id="rId94"/>
    <p:sldId id="623" r:id="rId95"/>
    <p:sldId id="641" r:id="rId96"/>
    <p:sldId id="642" r:id="rId97"/>
    <p:sldId id="643" r:id="rId98"/>
    <p:sldId id="624" r:id="rId99"/>
    <p:sldId id="644" r:id="rId100"/>
    <p:sldId id="626" r:id="rId101"/>
    <p:sldId id="645" r:id="rId102"/>
    <p:sldId id="627" r:id="rId103"/>
    <p:sldId id="646" r:id="rId104"/>
    <p:sldId id="628" r:id="rId105"/>
    <p:sldId id="647" r:id="rId106"/>
    <p:sldId id="630" r:id="rId107"/>
    <p:sldId id="648" r:id="rId108"/>
    <p:sldId id="649" r:id="rId109"/>
    <p:sldId id="650" r:id="rId110"/>
    <p:sldId id="651" r:id="rId111"/>
    <p:sldId id="652" r:id="rId112"/>
    <p:sldId id="654" r:id="rId113"/>
    <p:sldId id="657" r:id="rId114"/>
    <p:sldId id="655" r:id="rId115"/>
    <p:sldId id="658" r:id="rId116"/>
    <p:sldId id="656" r:id="rId117"/>
    <p:sldId id="659" r:id="rId118"/>
    <p:sldId id="660" r:id="rId119"/>
    <p:sldId id="661" r:id="rId120"/>
    <p:sldId id="667" r:id="rId121"/>
    <p:sldId id="669" r:id="rId122"/>
    <p:sldId id="668" r:id="rId123"/>
    <p:sldId id="666" r:id="rId124"/>
    <p:sldId id="670" r:id="rId125"/>
    <p:sldId id="671" r:id="rId126"/>
    <p:sldId id="703" r:id="rId127"/>
    <p:sldId id="704" r:id="rId128"/>
    <p:sldId id="705" r:id="rId129"/>
    <p:sldId id="706" r:id="rId130"/>
    <p:sldId id="712" r:id="rId131"/>
    <p:sldId id="707" r:id="rId132"/>
    <p:sldId id="708" r:id="rId133"/>
    <p:sldId id="709" r:id="rId134"/>
    <p:sldId id="710" r:id="rId135"/>
    <p:sldId id="713" r:id="rId136"/>
    <p:sldId id="711" r:id="rId137"/>
    <p:sldId id="686" r:id="rId138"/>
    <p:sldId id="687" r:id="rId139"/>
    <p:sldId id="688" r:id="rId140"/>
    <p:sldId id="689" r:id="rId141"/>
    <p:sldId id="699" r:id="rId142"/>
    <p:sldId id="702" r:id="rId143"/>
    <p:sldId id="674" r:id="rId144"/>
    <p:sldId id="691" r:id="rId145"/>
    <p:sldId id="714" r:id="rId146"/>
    <p:sldId id="715" r:id="rId147"/>
    <p:sldId id="716" r:id="rId148"/>
    <p:sldId id="695" r:id="rId149"/>
    <p:sldId id="696" r:id="rId150"/>
    <p:sldId id="717" r:id="rId151"/>
    <p:sldId id="718" r:id="rId152"/>
    <p:sldId id="719" r:id="rId153"/>
    <p:sldId id="720" r:id="rId1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41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9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26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23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96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66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16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3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64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22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52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5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42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412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9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99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970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8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501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978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690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84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711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93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867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043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329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931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83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741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344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111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6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60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288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143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971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384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097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227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229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810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954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96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989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210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65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288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631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3448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229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856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49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04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56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614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5876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11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3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6385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6709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3844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7028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8374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6565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41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8769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6836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8178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6867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4395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8591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1053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2457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8889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966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69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1779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8381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9590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2172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1909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0991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0093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8347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1060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59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48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98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5331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929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10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Semantic Analysis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</a:t>
            </a:r>
            <a:r>
              <a:rPr lang="en-US" sz="4800" dirty="0" smtClean="0">
                <a:latin typeface="+mj-lt"/>
              </a:rPr>
              <a:t>Table: Lookup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Lookup(y)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Start from the top of the stack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90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527836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foo(A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foo(o);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88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527836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foo(A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foo(o);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0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527836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foo(B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foo(o);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80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527836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foo(B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foo(o);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3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2004850"/>
            <a:ext cx="4527836" cy="23863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foo(null);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09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2004850"/>
            <a:ext cx="4527836" cy="23863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foo(null);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4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2004850"/>
            <a:ext cx="4527836" cy="23863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foo(null);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8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2004850"/>
            <a:ext cx="4527836" cy="23863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};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foo(null);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7862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a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3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a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33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</a:t>
            </a:r>
            <a:r>
              <a:rPr lang="en-US" sz="4800" dirty="0" smtClean="0">
                <a:latin typeface="+mj-lt"/>
              </a:rPr>
              <a:t>Table: Lookup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471138"/>
              </p:ext>
            </p:extLst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Lookup(y)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Start from the top of the </a:t>
            </a:r>
            <a:r>
              <a:rPr lang="en-US" sz="2800" dirty="0" smtClean="0">
                <a:latin typeface="+mj-lt"/>
              </a:rPr>
              <a:t>stack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603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5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51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z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280234" y="70846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</p:cNvCxnSpPr>
          <p:nvPr/>
        </p:nvCxnSpPr>
        <p:spPr>
          <a:xfrm flipH="1">
            <a:off x="10005444" y="1498177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86847" y="16241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840082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77090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307677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539859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448730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473158" y="140703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421036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89047" y="339860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279374" y="47516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8811779" y="4020879"/>
            <a:ext cx="1461675" cy="730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10273454" y="4020879"/>
            <a:ext cx="566628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 flipH="1">
            <a:off x="10005443" y="2234591"/>
            <a:ext cx="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4"/>
            <a:endCxn id="30" idx="0"/>
          </p:cNvCxnSpPr>
          <p:nvPr/>
        </p:nvCxnSpPr>
        <p:spPr>
          <a:xfrm>
            <a:off x="10005443" y="3127735"/>
            <a:ext cx="26801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115763" y="350748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4"/>
            <a:endCxn id="49" idx="0"/>
          </p:cNvCxnSpPr>
          <p:nvPr/>
        </p:nvCxnSpPr>
        <p:spPr>
          <a:xfrm flipH="1">
            <a:off x="8648168" y="3127735"/>
            <a:ext cx="1357275" cy="3797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7218735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0"/>
          </p:cNvCxnSpPr>
          <p:nvPr/>
        </p:nvCxnSpPr>
        <p:spPr>
          <a:xfrm>
            <a:off x="7057565" y="2029306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832918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4" name="Straight Arrow Connector 53"/>
          <p:cNvCxnSpPr>
            <a:stCxn id="27" idx="4"/>
            <a:endCxn id="50" idx="0"/>
          </p:cNvCxnSpPr>
          <p:nvPr/>
        </p:nvCxnSpPr>
        <p:spPr>
          <a:xfrm flipH="1">
            <a:off x="6365323" y="2029306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111511" y="4849850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4" name="Straight Arrow Connector 63"/>
          <p:cNvCxnSpPr>
            <a:stCxn id="30" idx="4"/>
            <a:endCxn id="60" idx="0"/>
          </p:cNvCxnSpPr>
          <p:nvPr/>
        </p:nvCxnSpPr>
        <p:spPr>
          <a:xfrm flipH="1">
            <a:off x="7643916" y="4020879"/>
            <a:ext cx="2629538" cy="828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0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z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280234" y="70846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</p:cNvCxnSpPr>
          <p:nvPr/>
        </p:nvCxnSpPr>
        <p:spPr>
          <a:xfrm flipH="1">
            <a:off x="10005444" y="1498177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86847" y="16241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840082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77090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307677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539859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448730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473158" y="140703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421036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89047" y="339860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279374" y="47516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8811779" y="4020879"/>
            <a:ext cx="1461675" cy="730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10273454" y="4020879"/>
            <a:ext cx="566628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 flipH="1">
            <a:off x="10005443" y="2234591"/>
            <a:ext cx="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4"/>
            <a:endCxn id="30" idx="0"/>
          </p:cNvCxnSpPr>
          <p:nvPr/>
        </p:nvCxnSpPr>
        <p:spPr>
          <a:xfrm>
            <a:off x="10005443" y="3127735"/>
            <a:ext cx="26801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115763" y="350748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4"/>
            <a:endCxn id="49" idx="0"/>
          </p:cNvCxnSpPr>
          <p:nvPr/>
        </p:nvCxnSpPr>
        <p:spPr>
          <a:xfrm flipH="1">
            <a:off x="8648168" y="3127735"/>
            <a:ext cx="1357275" cy="3797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7218735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0"/>
          </p:cNvCxnSpPr>
          <p:nvPr/>
        </p:nvCxnSpPr>
        <p:spPr>
          <a:xfrm>
            <a:off x="7057565" y="2029306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832918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4" name="Straight Arrow Connector 53"/>
          <p:cNvCxnSpPr>
            <a:stCxn id="27" idx="4"/>
            <a:endCxn id="50" idx="0"/>
          </p:cNvCxnSpPr>
          <p:nvPr/>
        </p:nvCxnSpPr>
        <p:spPr>
          <a:xfrm flipH="1">
            <a:off x="6365323" y="2029306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111511" y="4849850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4" name="Straight Arrow Connector 63"/>
          <p:cNvCxnSpPr>
            <a:stCxn id="30" idx="4"/>
            <a:endCxn id="60" idx="0"/>
          </p:cNvCxnSpPr>
          <p:nvPr/>
        </p:nvCxnSpPr>
        <p:spPr>
          <a:xfrm flipH="1">
            <a:off x="7643916" y="4020879"/>
            <a:ext cx="2629538" cy="828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26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49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046448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1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511707"/>
            <a:ext cx="4046448" cy="3642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26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509248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8" y="1511707"/>
            <a:ext cx="4046448" cy="3642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24667"/>
            <a:ext cx="3152539" cy="19910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print(z + 1);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66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600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71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1051" y="441405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8" y="1924667"/>
            <a:ext cx="3152539" cy="19910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print(z + 1);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66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600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</a:t>
            </a:r>
            <a:r>
              <a:rPr lang="en-US" sz="4800" dirty="0" smtClean="0">
                <a:latin typeface="+mj-lt"/>
              </a:rPr>
              <a:t>Table: Enter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032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AST is traversed in a top-down manner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Each AST node class, has </a:t>
            </a:r>
            <a:r>
              <a:rPr lang="en-US" sz="2800" dirty="0" smtClean="0">
                <a:latin typeface="+mj-lt"/>
              </a:rPr>
              <a:t>a </a:t>
            </a:r>
            <a:r>
              <a:rPr lang="en-US" sz="2800" b="1" dirty="0">
                <a:latin typeface="+mj-lt"/>
              </a:rPr>
              <a:t>visit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API: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Performs the relevant semantic checks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May call the visitors of the node’s children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 the skeleton it’s called </a:t>
            </a:r>
            <a:r>
              <a:rPr lang="en-US" sz="2800" i="1" dirty="0" err="1" smtClean="0">
                <a:latin typeface="+mj-lt"/>
              </a:rPr>
              <a:t>semantMe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traversal starts from the root node</a:t>
            </a:r>
          </a:p>
        </p:txBody>
      </p:sp>
    </p:spTree>
    <p:extLst>
      <p:ext uri="{BB962C8B-B14F-4D97-AF65-F5344CB8AC3E}">
        <p14:creationId xmlns:p14="http://schemas.microsoft.com/office/powerpoint/2010/main" val="411809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ASTExpBinOp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left;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right;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t1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(t1 != t2)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9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head;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tail;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(head)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(tail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null;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14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AST Annotations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AST Annotations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While analyzing the AST, we can extend it with useful information: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Variable offsets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Parameter offsets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Class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988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27413" y="1418106"/>
            <a:ext cx="2269066" cy="4687087"/>
            <a:chOff x="5703147" y="1519706"/>
            <a:chExt cx="2269066" cy="4687087"/>
          </a:xfrm>
        </p:grpSpPr>
        <p:sp>
          <p:nvSpPr>
            <p:cNvPr id="2" name="Rectangle 1"/>
            <p:cNvSpPr/>
            <p:nvPr/>
          </p:nvSpPr>
          <p:spPr>
            <a:xfrm>
              <a:off x="5703147" y="3285631"/>
              <a:ext cx="2269066" cy="584200"/>
            </a:xfrm>
            <a:prstGeom prst="rect">
              <a:avLst/>
            </a:prstGeom>
            <a:solidFill>
              <a:srgbClr val="C0000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03147" y="3869831"/>
              <a:ext cx="2269066" cy="584200"/>
            </a:xfrm>
            <a:prstGeom prst="rect">
              <a:avLst/>
            </a:prstGeom>
            <a:solidFill>
              <a:srgbClr val="7030A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</a:t>
              </a:r>
              <a:r>
                <a:rPr lang="en-US" dirty="0" err="1" smtClean="0">
                  <a:solidFill>
                    <a:schemeClr val="tx1"/>
                  </a:solidFill>
                </a:rPr>
                <a:t>rev</a:t>
              </a:r>
              <a:r>
                <a:rPr lang="en-US" dirty="0" smtClean="0">
                  <a:solidFill>
                    <a:schemeClr val="tx1"/>
                  </a:solidFill>
                </a:rPr>
                <a:t> base pointer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03147" y="4450605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3147" y="50383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03147" y="269627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03147" y="1519706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3147" y="210699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3147" y="56225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88400" y="4067075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base pointer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2961" y="3476131"/>
            <a:ext cx="223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 frame</a:t>
            </a:r>
            <a:endParaRPr lang="en-US" sz="2800" dirty="0"/>
          </a:p>
        </p:txBody>
      </p:sp>
      <p:sp>
        <p:nvSpPr>
          <p:cNvPr id="15" name="Left Brace 14"/>
          <p:cNvSpPr/>
          <p:nvPr/>
        </p:nvSpPr>
        <p:spPr>
          <a:xfrm>
            <a:off x="4145280" y="1418106"/>
            <a:ext cx="731520" cy="46870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79360" y="4349005"/>
            <a:ext cx="1127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52080" y="1448586"/>
            <a:ext cx="0" cy="1059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8680" y="1710206"/>
            <a:ext cx="2973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tack grows 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623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6"/>
            <a:ext cx="4140662" cy="27997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f(10, 20)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3073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1030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048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228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</a:t>
            </a:r>
            <a:r>
              <a:rPr lang="en-US" sz="4800" dirty="0" smtClean="0">
                <a:latin typeface="+mj-lt"/>
              </a:rPr>
              <a:t>Table: Enter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653597"/>
              </p:ext>
            </p:extLst>
          </p:nvPr>
        </p:nvGraphicFramePr>
        <p:xfrm>
          <a:off x="7977967" y="436672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12" name="Curved Connector 11"/>
          <p:cNvCxnSpPr>
            <a:stCxn id="23" idx="0"/>
            <a:endCxn id="11" idx="0"/>
          </p:cNvCxnSpPr>
          <p:nvPr/>
        </p:nvCxnSpPr>
        <p:spPr>
          <a:xfrm rot="5400000" flipH="1" flipV="1">
            <a:off x="7593332" y="2647778"/>
            <a:ext cx="6350" cy="3444237"/>
          </a:xfrm>
          <a:prstGeom prst="curvedConnector3">
            <a:avLst>
              <a:gd name="adj1" fmla="val 658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8739506" y="590441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506" y="5904416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26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3692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9308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07596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3" idx="3"/>
          </p:cNvCxnSpPr>
          <p:nvPr/>
        </p:nvCxnSpPr>
        <p:spPr>
          <a:xfrm flipV="1">
            <a:off x="4988559" y="2998530"/>
            <a:ext cx="12700" cy="1173561"/>
          </a:xfrm>
          <a:prstGeom prst="bentConnector3">
            <a:avLst>
              <a:gd name="adj1" fmla="val 38666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38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5" idx="3"/>
          </p:cNvCxnSpPr>
          <p:nvPr/>
        </p:nvCxnSpPr>
        <p:spPr>
          <a:xfrm flipV="1">
            <a:off x="4988559" y="2414251"/>
            <a:ext cx="12700" cy="1757840"/>
          </a:xfrm>
          <a:prstGeom prst="bentConnector3">
            <a:avLst>
              <a:gd name="adj1" fmla="val 33333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0565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5" idx="3"/>
          </p:cNvCxnSpPr>
          <p:nvPr/>
        </p:nvCxnSpPr>
        <p:spPr>
          <a:xfrm flipV="1">
            <a:off x="4988559" y="2414251"/>
            <a:ext cx="12700" cy="1757840"/>
          </a:xfrm>
          <a:prstGeom prst="bentConnector3">
            <a:avLst>
              <a:gd name="adj1" fmla="val 33333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9401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19493" y="4460765"/>
            <a:ext cx="2269066" cy="58420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ocal </a:t>
            </a: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3"/>
            <a:endCxn id="12" idx="3"/>
          </p:cNvCxnSpPr>
          <p:nvPr/>
        </p:nvCxnSpPr>
        <p:spPr>
          <a:xfrm>
            <a:off x="4988559" y="4172091"/>
            <a:ext cx="12700" cy="580774"/>
          </a:xfrm>
          <a:prstGeom prst="bentConnector3">
            <a:avLst>
              <a:gd name="adj1" fmla="val 44666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580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Offsets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Machine code </a:t>
            </a:r>
            <a:r>
              <a:rPr lang="en-US" sz="2800" b="1" dirty="0" smtClean="0">
                <a:latin typeface="+mj-lt"/>
              </a:rPr>
              <a:t>does not </a:t>
            </a:r>
            <a:r>
              <a:rPr lang="en-US" sz="2800" dirty="0" smtClean="0">
                <a:latin typeface="+mj-lt"/>
              </a:rPr>
              <a:t>contain names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Local variables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Parameters 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Instead, we use offsets </a:t>
            </a:r>
            <a:r>
              <a:rPr lang="en-US" sz="2800" b="1" dirty="0" smtClean="0">
                <a:latin typeface="+mj-lt"/>
              </a:rPr>
              <a:t>relatively</a:t>
            </a:r>
            <a:r>
              <a:rPr lang="en-US" sz="2800" dirty="0" smtClean="0">
                <a:latin typeface="+mj-lt"/>
              </a:rPr>
              <a:t> from the </a:t>
            </a:r>
            <a:r>
              <a:rPr lang="en-US" sz="2800" b="1" dirty="0" smtClean="0">
                <a:latin typeface="+mj-lt"/>
              </a:rPr>
              <a:t>stack base pointer</a:t>
            </a:r>
          </a:p>
        </p:txBody>
      </p:sp>
    </p:spTree>
    <p:extLst>
      <p:ext uri="{BB962C8B-B14F-4D97-AF65-F5344CB8AC3E}">
        <p14:creationId xmlns:p14="http://schemas.microsoft.com/office/powerpoint/2010/main" val="35420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5" idx="4"/>
            <a:endCxn id="14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9" idx="4"/>
            <a:endCxn id="24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9" idx="5"/>
            <a:endCxn id="59" idx="0"/>
          </p:cNvCxnSpPr>
          <p:nvPr/>
        </p:nvCxnSpPr>
        <p:spPr>
          <a:xfrm>
            <a:off x="9001186" y="4572307"/>
            <a:ext cx="634168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9" idx="3"/>
            <a:endCxn id="58" idx="0"/>
          </p:cNvCxnSpPr>
          <p:nvPr/>
        </p:nvCxnSpPr>
        <p:spPr>
          <a:xfrm flipH="1">
            <a:off x="7584541" y="4572307"/>
            <a:ext cx="663712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092315" y="4042236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955628" y="39790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24" idx="4"/>
            <a:endCxn id="51" idx="7"/>
          </p:cNvCxnSpPr>
          <p:nvPr/>
        </p:nvCxnSpPr>
        <p:spPr>
          <a:xfrm flipH="1">
            <a:off x="6864499" y="3680950"/>
            <a:ext cx="921166" cy="423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4" idx="4"/>
            <a:endCxn id="49" idx="0"/>
          </p:cNvCxnSpPr>
          <p:nvPr/>
        </p:nvCxnSpPr>
        <p:spPr>
          <a:xfrm>
            <a:off x="7785665" y="3680950"/>
            <a:ext cx="839055" cy="361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052136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102949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63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5" idx="4"/>
            <a:endCxn id="14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9" idx="4"/>
            <a:endCxn id="24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9" idx="5"/>
            <a:endCxn id="59" idx="0"/>
          </p:cNvCxnSpPr>
          <p:nvPr/>
        </p:nvCxnSpPr>
        <p:spPr>
          <a:xfrm>
            <a:off x="9001186" y="4572307"/>
            <a:ext cx="634168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9" idx="3"/>
            <a:endCxn id="58" idx="0"/>
          </p:cNvCxnSpPr>
          <p:nvPr/>
        </p:nvCxnSpPr>
        <p:spPr>
          <a:xfrm flipH="1">
            <a:off x="7584541" y="4572307"/>
            <a:ext cx="663712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092315" y="4042236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955628" y="39790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24" idx="4"/>
            <a:endCxn id="51" idx="7"/>
          </p:cNvCxnSpPr>
          <p:nvPr/>
        </p:nvCxnSpPr>
        <p:spPr>
          <a:xfrm flipH="1">
            <a:off x="6864499" y="3680950"/>
            <a:ext cx="921166" cy="423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4" idx="4"/>
            <a:endCxn id="49" idx="0"/>
          </p:cNvCxnSpPr>
          <p:nvPr/>
        </p:nvCxnSpPr>
        <p:spPr>
          <a:xfrm>
            <a:off x="7785665" y="3680950"/>
            <a:ext cx="839055" cy="361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052136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102949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183040" y="58320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214445" y="584685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100865" y="483723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233568" y="4820642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5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</a:t>
            </a:r>
            <a:r>
              <a:rPr lang="en-US" sz="4800" dirty="0" smtClean="0">
                <a:latin typeface="+mj-lt"/>
              </a:rPr>
              <a:t>Table: Exit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468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6169461" y="3557314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69461" y="1961516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69461" y="2724309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33040" y="1961516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97431" y="1961516"/>
            <a:ext cx="1359516" cy="50882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0x08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7231346" y="2188174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7231345" y="29380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7231345" y="3755191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8790820" y="2188174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8790819" y="29380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8790819" y="3755191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633040" y="2718086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633040" y="3557314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197431" y="2727920"/>
            <a:ext cx="1359516" cy="50882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0x0c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197431" y="3589271"/>
            <a:ext cx="1359516" cy="50882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- 0x04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84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33004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 &gt; 1)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1"/>
          </p:cNvCxnSpPr>
          <p:nvPr/>
        </p:nvCxnSpPr>
        <p:spPr>
          <a:xfrm>
            <a:off x="8410831" y="1726703"/>
            <a:ext cx="540668" cy="1947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636217" y="299911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9" idx="4"/>
            <a:endCxn id="13" idx="0"/>
          </p:cNvCxnSpPr>
          <p:nvPr/>
        </p:nvCxnSpPr>
        <p:spPr>
          <a:xfrm flipH="1">
            <a:off x="7220624" y="1726703"/>
            <a:ext cx="1190207" cy="12724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8410831" y="4627727"/>
            <a:ext cx="366286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7256053" y="4627727"/>
            <a:ext cx="401845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501960" y="4097656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55628" y="39790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3" idx="4"/>
            <a:endCxn id="18" idx="7"/>
          </p:cNvCxnSpPr>
          <p:nvPr/>
        </p:nvCxnSpPr>
        <p:spPr>
          <a:xfrm flipH="1">
            <a:off x="6864499" y="3621387"/>
            <a:ext cx="356125" cy="483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4"/>
            <a:endCxn id="17" idx="0"/>
          </p:cNvCxnSpPr>
          <p:nvPr/>
        </p:nvCxnSpPr>
        <p:spPr>
          <a:xfrm>
            <a:off x="7220624" y="3621387"/>
            <a:ext cx="813741" cy="476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723648" y="501721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244712" y="501721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16341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>
            <a:off x="11207334" y="4119988"/>
            <a:ext cx="342209" cy="682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51331" y="4119988"/>
            <a:ext cx="303070" cy="682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298463" y="358991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7188" y="347135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7"/>
          </p:cNvCxnSpPr>
          <p:nvPr/>
        </p:nvCxnSpPr>
        <p:spPr>
          <a:xfrm flipH="1">
            <a:off x="9766059" y="3339934"/>
            <a:ext cx="434689" cy="2570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00748" y="3339934"/>
            <a:ext cx="630120" cy="249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18926" y="48028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17138" y="48028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8780330" y="183035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4"/>
            <a:endCxn id="27" idx="1"/>
          </p:cNvCxnSpPr>
          <p:nvPr/>
        </p:nvCxnSpPr>
        <p:spPr>
          <a:xfrm>
            <a:off x="9364737" y="2452625"/>
            <a:ext cx="422773" cy="356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2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33004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 &gt; 1)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1"/>
          </p:cNvCxnSpPr>
          <p:nvPr/>
        </p:nvCxnSpPr>
        <p:spPr>
          <a:xfrm>
            <a:off x="8410831" y="1726703"/>
            <a:ext cx="540668" cy="1947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636217" y="299911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9" idx="4"/>
            <a:endCxn id="13" idx="0"/>
          </p:cNvCxnSpPr>
          <p:nvPr/>
        </p:nvCxnSpPr>
        <p:spPr>
          <a:xfrm flipH="1">
            <a:off x="7220624" y="1726703"/>
            <a:ext cx="1190207" cy="12724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8410831" y="4627727"/>
            <a:ext cx="366286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7256053" y="4627727"/>
            <a:ext cx="401845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501960" y="4097656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55628" y="39790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3" idx="4"/>
            <a:endCxn id="18" idx="7"/>
          </p:cNvCxnSpPr>
          <p:nvPr/>
        </p:nvCxnSpPr>
        <p:spPr>
          <a:xfrm flipH="1">
            <a:off x="6864499" y="3621387"/>
            <a:ext cx="356125" cy="483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4"/>
            <a:endCxn id="17" idx="0"/>
          </p:cNvCxnSpPr>
          <p:nvPr/>
        </p:nvCxnSpPr>
        <p:spPr>
          <a:xfrm>
            <a:off x="7220624" y="3621387"/>
            <a:ext cx="813741" cy="476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723648" y="501721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244712" y="501721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31638" y="584685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58174" y="584685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78743" y="482986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16341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>
            <a:off x="11207334" y="4119988"/>
            <a:ext cx="342209" cy="682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51331" y="4119988"/>
            <a:ext cx="303070" cy="682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298463" y="358991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7188" y="347135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7"/>
          </p:cNvCxnSpPr>
          <p:nvPr/>
        </p:nvCxnSpPr>
        <p:spPr>
          <a:xfrm flipH="1">
            <a:off x="9766059" y="3339934"/>
            <a:ext cx="434689" cy="2570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00748" y="3339934"/>
            <a:ext cx="630120" cy="249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18926" y="48028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17138" y="48028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725112" y="5614357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027951" y="428288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8780330" y="183035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4"/>
            <a:endCxn id="27" idx="1"/>
          </p:cNvCxnSpPr>
          <p:nvPr/>
        </p:nvCxnSpPr>
        <p:spPr>
          <a:xfrm>
            <a:off x="9364737" y="2452625"/>
            <a:ext cx="422773" cy="356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53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8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074238" y="3561806"/>
            <a:ext cx="5403655" cy="740228"/>
            <a:chOff x="5394969" y="3561806"/>
            <a:chExt cx="5403655" cy="740228"/>
          </a:xfrm>
        </p:grpSpPr>
        <p:grpSp>
          <p:nvGrpSpPr>
            <p:cNvPr id="3" name="Group 2"/>
            <p:cNvGrpSpPr/>
            <p:nvPr/>
          </p:nvGrpSpPr>
          <p:grpSpPr>
            <a:xfrm>
              <a:off x="6749147" y="3561806"/>
              <a:ext cx="2695299" cy="740228"/>
              <a:chOff x="6749147" y="3561806"/>
              <a:chExt cx="2695299" cy="74022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6749147" y="3561806"/>
                <a:ext cx="1349828" cy="7402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0xaa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094618" y="3561806"/>
                <a:ext cx="1349828" cy="7402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0xbb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9448796" y="3561806"/>
              <a:ext cx="1349828" cy="7402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94969" y="3561806"/>
              <a:ext cx="1349828" cy="7402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Left Brace 18"/>
          <p:cNvSpPr/>
          <p:nvPr/>
        </p:nvSpPr>
        <p:spPr>
          <a:xfrm rot="5400000">
            <a:off x="6596744" y="2807819"/>
            <a:ext cx="296091" cy="1071147"/>
          </a:xfrm>
          <a:prstGeom prst="leftBrace">
            <a:avLst>
              <a:gd name="adj1" fmla="val 8333"/>
              <a:gd name="adj2" fmla="val 4879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326786" y="2790831"/>
            <a:ext cx="13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bytes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03374" y="5097764"/>
            <a:ext cx="1349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5738947" y="4958483"/>
            <a:ext cx="1349828" cy="740228"/>
          </a:xfrm>
          <a:prstGeom prst="rect">
            <a:avLst/>
          </a:prstGeom>
          <a:solidFill>
            <a:schemeClr val="tx1">
              <a:lumMod val="65000"/>
              <a:lumOff val="35000"/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0x1004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2" idx="0"/>
          </p:cNvCxnSpPr>
          <p:nvPr/>
        </p:nvCxnSpPr>
        <p:spPr>
          <a:xfrm flipV="1">
            <a:off x="6413861" y="4372403"/>
            <a:ext cx="975369" cy="586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50470" y="3701087"/>
            <a:ext cx="1219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0x1000: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785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0($t0)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4($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337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0($t0)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4($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20452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0($t0)</a:t>
            </a:r>
          </a:p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4($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31833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30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07903" y="5817775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index </a:t>
            </a:r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9520" y="577983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index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8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</a:t>
            </a:r>
            <a:r>
              <a:rPr lang="en-US" sz="4800" dirty="0" smtClean="0">
                <a:latin typeface="+mj-lt"/>
              </a:rPr>
              <a:t>Table: Exit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8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353129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277584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16511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49121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7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581649"/>
              </p:ext>
            </p:extLst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82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522698"/>
              </p:ext>
            </p:extLst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954573"/>
              </p:ext>
            </p:extLst>
          </p:nvPr>
        </p:nvGraphicFramePr>
        <p:xfrm>
          <a:off x="684039" y="4481118"/>
          <a:ext cx="2956144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j-lt"/>
                        </a:rPr>
                        <a:t>Int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variable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8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543957"/>
              </p:ext>
            </p:extLst>
          </p:nvPr>
        </p:nvGraphicFramePr>
        <p:xfrm>
          <a:off x="684039" y="4481118"/>
          <a:ext cx="2956144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j-lt"/>
                        </a:rPr>
                        <a:t>int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variable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j-lt"/>
                        </a:rPr>
                        <a:t>int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variable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710644" y="2663819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634669" y="3835371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Variable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9471862" y="3638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9" idx="4"/>
            <a:endCxn id="20" idx="0"/>
          </p:cNvCxnSpPr>
          <p:nvPr/>
        </p:nvCxnSpPr>
        <p:spPr>
          <a:xfrm>
            <a:off x="8295051" y="3453528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5"/>
            <a:endCxn id="21" idx="0"/>
          </p:cNvCxnSpPr>
          <p:nvPr/>
        </p:nvCxnSpPr>
        <p:spPr>
          <a:xfrm>
            <a:off x="8708289" y="3337878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878514" y="3556166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19" idx="3"/>
            <a:endCxn id="26" idx="7"/>
          </p:cNvCxnSpPr>
          <p:nvPr/>
        </p:nvCxnSpPr>
        <p:spPr>
          <a:xfrm flipH="1">
            <a:off x="7016136" y="3337878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4"/>
            <a:endCxn id="19" idx="0"/>
          </p:cNvCxnSpPr>
          <p:nvPr/>
        </p:nvCxnSpPr>
        <p:spPr>
          <a:xfrm flipH="1">
            <a:off x="8295051" y="2314405"/>
            <a:ext cx="334190" cy="349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10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Semantic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need to check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checking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 + “1”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Scopes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Undefined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Const</a:t>
            </a:r>
            <a:r>
              <a:rPr lang="en-US" sz="2800" dirty="0" smtClean="0">
                <a:latin typeface="+mj-lt"/>
              </a:rPr>
              <a:t> variables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Visibility semantics in classes (public, private, …)</a:t>
            </a:r>
          </a:p>
          <a:p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00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665362"/>
              </p:ext>
            </p:extLst>
          </p:nvPr>
        </p:nvGraphicFramePr>
        <p:xfrm>
          <a:off x="684039" y="4481118"/>
          <a:ext cx="2956144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j-lt"/>
                        </a:rPr>
                        <a:t>int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variable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j-lt"/>
                        </a:rPr>
                        <a:t>int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variable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j-lt"/>
                        </a:rPr>
                        <a:t>int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variable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9" idx="4"/>
            <a:endCxn id="21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21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710644" y="2663819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634669" y="3835371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Variable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9471862" y="3638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4" idx="4"/>
            <a:endCxn id="26" idx="0"/>
          </p:cNvCxnSpPr>
          <p:nvPr/>
        </p:nvCxnSpPr>
        <p:spPr>
          <a:xfrm>
            <a:off x="8295051" y="3453528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29" idx="0"/>
          </p:cNvCxnSpPr>
          <p:nvPr/>
        </p:nvCxnSpPr>
        <p:spPr>
          <a:xfrm>
            <a:off x="8708289" y="3337878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878514" y="3556166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4" idx="3"/>
            <a:endCxn id="33" idx="7"/>
          </p:cNvCxnSpPr>
          <p:nvPr/>
        </p:nvCxnSpPr>
        <p:spPr>
          <a:xfrm flipH="1">
            <a:off x="7016136" y="3337878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4"/>
            <a:endCxn id="24" idx="0"/>
          </p:cNvCxnSpPr>
          <p:nvPr/>
        </p:nvCxnSpPr>
        <p:spPr>
          <a:xfrm flipH="1">
            <a:off x="8295051" y="2314405"/>
            <a:ext cx="334190" cy="349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89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684039" y="4481118"/>
          <a:ext cx="2956144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j-lt"/>
                        </a:rPr>
                        <a:t>int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variable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j-lt"/>
                        </a:rPr>
                        <a:t>int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variable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j-lt"/>
                        </a:rPr>
                        <a:t>int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variable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516350"/>
              </p:ext>
            </p:extLst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20" idx="4"/>
            <a:endCxn id="2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2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22" idx="4"/>
            <a:endCxn id="38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38" idx="4"/>
            <a:endCxn id="26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4"/>
            <a:endCxn id="49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4"/>
          </p:cNvCxnSpPr>
          <p:nvPr/>
        </p:nvCxnSpPr>
        <p:spPr>
          <a:xfrm>
            <a:off x="8676661" y="4503070"/>
            <a:ext cx="0" cy="3040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Variable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6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821372"/>
              </p:ext>
            </p:extLst>
          </p:nvPr>
        </p:nvGraphicFramePr>
        <p:xfrm>
          <a:off x="684039" y="4481118"/>
          <a:ext cx="2956144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j-lt"/>
                        </a:rPr>
                        <a:t>int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variable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j-lt"/>
                        </a:rPr>
                        <a:t>int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variable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j-lt"/>
                        </a:rPr>
                        <a:t>int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variable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50" name="Oval 4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50" idx="4"/>
            <a:endCxn id="5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5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/>
          <p:cNvCxnSpPr>
            <a:stCxn id="52" idx="4"/>
            <a:endCxn id="56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7" name="Straight Arrow Connector 56"/>
          <p:cNvCxnSpPr>
            <a:stCxn id="56" idx="4"/>
            <a:endCxn id="54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6" idx="4"/>
            <a:endCxn id="60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4"/>
          </p:cNvCxnSpPr>
          <p:nvPr/>
        </p:nvCxnSpPr>
        <p:spPr>
          <a:xfrm>
            <a:off x="8676661" y="4503070"/>
            <a:ext cx="0" cy="3040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Variable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4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684039" y="4481118"/>
          <a:ext cx="2956144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j-lt"/>
                        </a:rPr>
                        <a:t>int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variable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j-lt"/>
                        </a:rPr>
                        <a:t>int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variable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j-lt"/>
                        </a:rPr>
                        <a:t>int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variable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011110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Variable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9847450" y="514201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24" idx="4"/>
            <a:endCxn id="12" idx="0"/>
          </p:cNvCxnSpPr>
          <p:nvPr/>
        </p:nvCxnSpPr>
        <p:spPr>
          <a:xfrm>
            <a:off x="8676661" y="4503070"/>
            <a:ext cx="853" cy="556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4"/>
            <a:endCxn id="14" idx="0"/>
          </p:cNvCxnSpPr>
          <p:nvPr/>
        </p:nvCxnSpPr>
        <p:spPr>
          <a:xfrm>
            <a:off x="8676661" y="4503070"/>
            <a:ext cx="1691720" cy="638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254102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string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24" idx="4"/>
            <a:endCxn id="17" idx="7"/>
          </p:cNvCxnSpPr>
          <p:nvPr/>
        </p:nvCxnSpPr>
        <p:spPr>
          <a:xfrm flipH="1">
            <a:off x="7391724" y="4503070"/>
            <a:ext cx="1284937" cy="696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4"/>
            <a:endCxn id="22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8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Variable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9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684039" y="4481118"/>
          <a:ext cx="2956144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j-lt"/>
                        </a:rPr>
                        <a:t>int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variable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j-lt"/>
                        </a:rPr>
                        <a:t>int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variable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j-lt"/>
                        </a:rPr>
                        <a:t>int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j-lt"/>
                        </a:rPr>
                        <a:t>variable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0" name="Oval 3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40" idx="4"/>
            <a:endCxn id="4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4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011110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Variable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9847450" y="514201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52" idx="4"/>
            <a:endCxn id="44" idx="0"/>
          </p:cNvCxnSpPr>
          <p:nvPr/>
        </p:nvCxnSpPr>
        <p:spPr>
          <a:xfrm>
            <a:off x="8676661" y="4503070"/>
            <a:ext cx="853" cy="556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2" idx="4"/>
            <a:endCxn id="45" idx="0"/>
          </p:cNvCxnSpPr>
          <p:nvPr/>
        </p:nvCxnSpPr>
        <p:spPr>
          <a:xfrm>
            <a:off x="8676661" y="4503070"/>
            <a:ext cx="1691720" cy="638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254102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string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9" name="Straight Arrow Connector 48"/>
          <p:cNvCxnSpPr>
            <a:stCxn id="52" idx="4"/>
            <a:endCxn id="48" idx="7"/>
          </p:cNvCxnSpPr>
          <p:nvPr/>
        </p:nvCxnSpPr>
        <p:spPr>
          <a:xfrm flipH="1">
            <a:off x="7391724" y="4503070"/>
            <a:ext cx="1284937" cy="696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4"/>
            <a:endCxn id="51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endCxn id="52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5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Variable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4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9" idx="4"/>
            <a:endCxn id="21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21" idx="4"/>
          </p:cNvCxnSpPr>
          <p:nvPr/>
        </p:nvCxnSpPr>
        <p:spPr>
          <a:xfrm>
            <a:off x="8629241" y="2314405"/>
            <a:ext cx="0" cy="3939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7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we need to resolve an identifier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Scan the scopes (starting from the top)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Stop at the first matching scope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no scope was found, we have an error…</a:t>
            </a:r>
          </a:p>
        </p:txBody>
      </p:sp>
    </p:spTree>
    <p:extLst>
      <p:ext uri="{BB962C8B-B14F-4D97-AF65-F5344CB8AC3E}">
        <p14:creationId xmlns:p14="http://schemas.microsoft.com/office/powerpoint/2010/main" val="36430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13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Visitor Design Pattern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Perform computations over tree-like data structures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pPr/>
                <a:r>
                  <a:rPr lang="en-US" sz="2800" dirty="0" smtClean="0"/>
                  <a:t>	</a:t>
                </a:r>
                <a:r>
                  <a:rPr lang="en-US" sz="28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// do something with node</a:t>
                </a:r>
                <a:endParaRPr lang="en-US" sz="2800" b="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endParaRPr lang="en-US" sz="2800" dirty="0" smtClean="0"/>
              </a:p>
              <a:p>
                <a:pPr/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/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/>
                <a:r>
                  <a:rPr lang="en-US" sz="280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800" dirty="0" smtClean="0"/>
              </a:p>
              <a:p>
                <a:pPr/>
                <a:r>
                  <a:rPr lang="en-US" sz="2800" dirty="0" smtClean="0"/>
                  <a:t>	</a:t>
                </a:r>
                <a:r>
                  <a:rPr lang="en-US" sz="28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// do something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3970318"/>
              </a:xfrm>
              <a:prstGeom prst="rect">
                <a:avLst/>
              </a:prstGeom>
              <a:blipFill>
                <a:blip r:embed="rId2"/>
                <a:stretch>
                  <a:fillRect l="-1636" t="-1536" b="-3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10131471" y="206243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stCxn id="6" idx="3"/>
            <a:endCxn id="19" idx="0"/>
          </p:cNvCxnSpPr>
          <p:nvPr/>
        </p:nvCxnSpPr>
        <p:spPr>
          <a:xfrm flipH="1">
            <a:off x="9726823" y="2529765"/>
            <a:ext cx="498922" cy="37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20" idx="0"/>
          </p:cNvCxnSpPr>
          <p:nvPr/>
        </p:nvCxnSpPr>
        <p:spPr>
          <a:xfrm>
            <a:off x="10680938" y="2529765"/>
            <a:ext cx="498923" cy="379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404952" y="2909205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857990" y="2909204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9404952" y="3821759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>
            <a:stCxn id="19" idx="4"/>
            <a:endCxn id="21" idx="0"/>
          </p:cNvCxnSpPr>
          <p:nvPr/>
        </p:nvCxnSpPr>
        <p:spPr>
          <a:xfrm>
            <a:off x="9726823" y="3456714"/>
            <a:ext cx="0" cy="36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4"/>
            <a:endCxn id="40" idx="0"/>
          </p:cNvCxnSpPr>
          <p:nvPr/>
        </p:nvCxnSpPr>
        <p:spPr>
          <a:xfrm>
            <a:off x="11179861" y="3456713"/>
            <a:ext cx="0" cy="3650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0857990" y="3821759"/>
            <a:ext cx="643741" cy="5475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663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4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7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0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funcDec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7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5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5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 =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5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 =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1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57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401966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1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Visitor Design </a:t>
            </a:r>
            <a:r>
              <a:rPr lang="en-US" sz="4800" dirty="0" smtClean="0">
                <a:latin typeface="+mj-lt"/>
              </a:rPr>
              <a:t>Pattern: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Printing the AST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pPr/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𝑝𝑟𝑖𝑛𝑡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/>
                <a:r>
                  <a:rPr lang="en-US" sz="2800" b="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𝑐h𝑖𝑙𝑑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𝑐h𝑖𝑙𝑑𝑟𝑒𝑛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/>
                <a:r>
                  <a:rPr lang="en-US" sz="2800" dirty="0" smtClean="0"/>
                  <a:t>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𝑐h𝑖𝑙𝑑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2677656"/>
              </a:xfrm>
              <a:prstGeom prst="rect">
                <a:avLst/>
              </a:prstGeom>
              <a:blipFill>
                <a:blip r:embed="rId2"/>
                <a:stretch>
                  <a:fillRect l="-1636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67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51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401966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556923" cy="19827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0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997504" cy="23491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73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4309" y="4267479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997504" cy="23491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083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187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2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459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57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977022" cy="15572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28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4068" y="3850363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3977022" cy="15572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217227" y="1909153"/>
            <a:ext cx="3977022" cy="17401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08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8543" y="3850363"/>
            <a:ext cx="34743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EEB500"/>
                </a:solidFill>
                <a:latin typeface="+mj-lt"/>
                <a:cs typeface="Courier New" panose="02070309020205020404" pitchFamily="49" charset="0"/>
              </a:rPr>
              <a:t>Depends</a:t>
            </a:r>
            <a:endParaRPr lang="en-US" sz="6000" b="1" dirty="0">
              <a:solidFill>
                <a:srgbClr val="EEB5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217227" y="1909153"/>
            <a:ext cx="3977022" cy="17401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funcDec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statements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95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556923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 + 1)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9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18" y="441036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3"/>
            <a:ext cx="3556923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 + 1)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5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Stack of scopes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scope contains information about identifiers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(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string, 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Kind (variable, function, method, …)</a:t>
            </a:r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3"/>
            <a:ext cx="4094165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(x + “B”)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15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2638" y="441036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3"/>
            <a:ext cx="4094165" cy="24217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(x + “B”)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7046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8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6873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3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6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s = “foo”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7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s = “foo”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90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58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2459" y="384510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9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36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3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98501"/>
              </p:ext>
            </p:extLst>
          </p:nvPr>
        </p:nvGraphicFramePr>
        <p:xfrm>
          <a:off x="1124328" y="3406416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main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void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msg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656"/>
              </p:ext>
            </p:extLst>
          </p:nvPr>
        </p:nvGraphicFramePr>
        <p:xfrm>
          <a:off x="4533730" y="3406416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809929"/>
              </p:ext>
            </p:extLst>
          </p:nvPr>
        </p:nvGraphicFramePr>
        <p:xfrm>
          <a:off x="8683368" y="335552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result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1701715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32" idx="0"/>
            <a:endCxn id="24" idx="0"/>
          </p:cNvCxnSpPr>
          <p:nvPr/>
        </p:nvCxnSpPr>
        <p:spPr>
          <a:xfrm rot="5400000" flipH="1" flipV="1">
            <a:off x="8977591" y="2366330"/>
            <a:ext cx="57245" cy="2035628"/>
          </a:xfrm>
          <a:prstGeom prst="curvedConnector3">
            <a:avLst>
              <a:gd name="adj1" fmla="val 6514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479408" y="3412766"/>
            <a:ext cx="1017981" cy="7695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…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493776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4937762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444907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907" y="4937762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2244329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040419" y="2244328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t</a:t>
            </a:r>
            <a:r>
              <a:rPr lang="en-US" sz="2400" b="1" dirty="0" smtClean="0">
                <a:latin typeface="+mj-lt"/>
              </a:rPr>
              <a:t>op of stack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625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25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7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z = “...”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26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z = “...”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2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8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87125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962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3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072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53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084" y="4206240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2072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4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2008908"/>
            <a:ext cx="4861946" cy="19197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42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4417" y="407556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73019" y="2008908"/>
            <a:ext cx="4861946" cy="19197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6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 Operations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Insert</a:t>
            </a:r>
            <a:r>
              <a:rPr lang="en-US" sz="2800" dirty="0" smtClean="0">
                <a:latin typeface="+mj-lt"/>
              </a:rPr>
              <a:t> symbol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 declaration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Lookup</a:t>
            </a:r>
            <a:r>
              <a:rPr lang="en-US" sz="2800" dirty="0" smtClean="0">
                <a:latin typeface="+mj-lt"/>
              </a:rPr>
              <a:t> symbol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Enter</a:t>
            </a:r>
            <a:r>
              <a:rPr lang="en-US" sz="2800" dirty="0" smtClean="0">
                <a:latin typeface="+mj-lt"/>
              </a:rPr>
              <a:t> scope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entering a new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Exit</a:t>
            </a:r>
            <a:r>
              <a:rPr lang="en-US" sz="2800" dirty="0" smtClean="0">
                <a:latin typeface="+mj-lt"/>
              </a:rPr>
              <a:t> scope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leaving a block</a:t>
            </a:r>
          </a:p>
        </p:txBody>
      </p:sp>
    </p:spTree>
    <p:extLst>
      <p:ext uri="{BB962C8B-B14F-4D97-AF65-F5344CB8AC3E}">
        <p14:creationId xmlns:p14="http://schemas.microsoft.com/office/powerpoint/2010/main" val="275073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909154"/>
            <a:ext cx="5395756" cy="18481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07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909154"/>
            <a:ext cx="5395756" cy="18481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73434" y="4043239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909154"/>
            <a:ext cx="5395756" cy="19753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98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909154"/>
            <a:ext cx="5395756" cy="19753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73434" y="4043239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4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5395756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arr1_t[];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arr2_t[];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f(arr1_t a) {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arr2_t a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f(a);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452917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8301738" y="3692615"/>
            <a:ext cx="123638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0572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69333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01738" y="2660518"/>
            <a:ext cx="1069776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185064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77312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16861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8301738" y="3692615"/>
            <a:ext cx="3796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717469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914593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2773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  <a:r>
              <a:rPr lang="en-US" sz="1400" dirty="0" smtClean="0">
                <a:solidFill>
                  <a:srgbClr val="C00000"/>
                </a:solidFill>
              </a:rPr>
              <a:t>rr2_t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7060139" y="3692615"/>
            <a:ext cx="124159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434618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23" name="Oval 22"/>
          <p:cNvSpPr/>
          <p:nvPr/>
        </p:nvSpPr>
        <p:spPr>
          <a:xfrm>
            <a:off x="10434618" y="392859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>
            <a:off x="10967023" y="3692615"/>
            <a:ext cx="0" cy="235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0"/>
          </p:cNvCxnSpPr>
          <p:nvPr/>
        </p:nvCxnSpPr>
        <p:spPr>
          <a:xfrm>
            <a:off x="9371514" y="2660518"/>
            <a:ext cx="1595509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646304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371514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77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5395756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arr1_t[];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arr2_t[];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f(arr1_t a) {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arr2_t a = new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f(a);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452917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8301738" y="3692615"/>
            <a:ext cx="123638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0572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69333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01738" y="2660518"/>
            <a:ext cx="1069776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185064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77312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16861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8301738" y="3692615"/>
            <a:ext cx="3796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717469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914593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2773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  <a:r>
              <a:rPr lang="en-US" sz="1400" dirty="0" smtClean="0">
                <a:solidFill>
                  <a:srgbClr val="C00000"/>
                </a:solidFill>
              </a:rPr>
              <a:t>rr2_t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7060139" y="3692615"/>
            <a:ext cx="124159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434618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23" name="Oval 22"/>
          <p:cNvSpPr/>
          <p:nvPr/>
        </p:nvSpPr>
        <p:spPr>
          <a:xfrm>
            <a:off x="10434618" y="392859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>
            <a:off x="10967023" y="3692615"/>
            <a:ext cx="0" cy="235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0"/>
          </p:cNvCxnSpPr>
          <p:nvPr/>
        </p:nvCxnSpPr>
        <p:spPr>
          <a:xfrm>
            <a:off x="9371514" y="2660518"/>
            <a:ext cx="1595509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646304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371514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73434" y="4479178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62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17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479176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0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16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479176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2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</a:t>
            </a:r>
            <a:r>
              <a:rPr lang="en-US" sz="4800" dirty="0" smtClean="0">
                <a:latin typeface="+mj-lt"/>
              </a:rPr>
              <a:t>Table: Insert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929927"/>
              </p:ext>
            </p:extLst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141062"/>
              </p:ext>
            </p:extLst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Insert(z,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variable)</a:t>
            </a:r>
          </a:p>
        </p:txBody>
      </p:sp>
    </p:spTree>
    <p:extLst>
      <p:ext uri="{BB962C8B-B14F-4D97-AF65-F5344CB8AC3E}">
        <p14:creationId xmlns:p14="http://schemas.microsoft.com/office/powerpoint/2010/main" val="21964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19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479176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7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8" idx="0"/>
          </p:cNvCxnSpPr>
          <p:nvPr/>
        </p:nvCxnSpPr>
        <p:spPr>
          <a:xfrm>
            <a:off x="7964028" y="4033281"/>
            <a:ext cx="14985" cy="212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46608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79013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46608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94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8" idx="0"/>
          </p:cNvCxnSpPr>
          <p:nvPr/>
        </p:nvCxnSpPr>
        <p:spPr>
          <a:xfrm>
            <a:off x="7964028" y="4033281"/>
            <a:ext cx="14985" cy="212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46608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79013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46608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2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endCxn id="33" idx="0"/>
          </p:cNvCxnSpPr>
          <p:nvPr/>
        </p:nvCxnSpPr>
        <p:spPr>
          <a:xfrm>
            <a:off x="8314270" y="4076273"/>
            <a:ext cx="1" cy="212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78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2716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endCxn id="33" idx="0"/>
          </p:cNvCxnSpPr>
          <p:nvPr/>
        </p:nvCxnSpPr>
        <p:spPr>
          <a:xfrm>
            <a:off x="8314270" y="4076273"/>
            <a:ext cx="1" cy="2124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93616" y="4479176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0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73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8" y="1707133"/>
            <a:ext cx="4436120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Base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9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165899" cy="27468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70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165899" cy="27468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5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</a:t>
            </a:r>
            <a:r>
              <a:rPr lang="en-US" sz="4800" dirty="0" smtClean="0">
                <a:latin typeface="+mj-lt"/>
              </a:rPr>
              <a:t>Table: Insert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502498"/>
              </p:ext>
            </p:extLst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Insert(z,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variable)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201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867542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90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867542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3616" y="48087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4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867542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09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707133"/>
            <a:ext cx="4867542" cy="3101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main()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09326" y="4961187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84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537010"/>
            <a:ext cx="4867542" cy="37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3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537010"/>
            <a:ext cx="4867542" cy="37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09326" y="5333332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2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537010"/>
            <a:ext cx="4867542" cy="37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22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537010"/>
            <a:ext cx="4867542" cy="3789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17;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09326" y="5333332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funcDec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03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839433"/>
            <a:ext cx="4867542" cy="27538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32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173017" y="1839433"/>
            <a:ext cx="4867542" cy="27538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09326" y="5014351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9372</TotalTime>
  <Words>8351</Words>
  <Application>Microsoft Office PowerPoint</Application>
  <PresentationFormat>Widescreen</PresentationFormat>
  <Paragraphs>3710</Paragraphs>
  <Slides>153</Slides>
  <Notes>92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153</vt:i4>
      </vt:variant>
    </vt:vector>
  </HeadingPairs>
  <TitlesOfParts>
    <vt:vector size="159" baseType="lpstr">
      <vt:lpstr>Arial</vt:lpstr>
      <vt:lpstr>Calibri</vt:lpstr>
      <vt:lpstr>Calibri Light</vt:lpstr>
      <vt:lpstr>Cambria Math</vt:lpstr>
      <vt:lpstr>Courier New</vt:lpstr>
      <vt:lpstr>Retrospect</vt:lpstr>
      <vt:lpstr>Semantic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AST Annotations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906</cp:revision>
  <dcterms:created xsi:type="dcterms:W3CDTF">2019-10-24T09:01:20Z</dcterms:created>
  <dcterms:modified xsi:type="dcterms:W3CDTF">2021-11-17T06:04:45Z</dcterms:modified>
</cp:coreProperties>
</file>