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09"/>
  </p:notesMasterIdLst>
  <p:sldIdLst>
    <p:sldId id="417" r:id="rId2"/>
    <p:sldId id="574" r:id="rId3"/>
    <p:sldId id="701" r:id="rId4"/>
    <p:sldId id="606" r:id="rId5"/>
    <p:sldId id="704" r:id="rId6"/>
    <p:sldId id="702" r:id="rId7"/>
    <p:sldId id="608" r:id="rId8"/>
    <p:sldId id="609" r:id="rId9"/>
    <p:sldId id="703" r:id="rId10"/>
    <p:sldId id="607" r:id="rId11"/>
    <p:sldId id="706" r:id="rId12"/>
    <p:sldId id="705" r:id="rId13"/>
    <p:sldId id="685" r:id="rId14"/>
    <p:sldId id="617" r:id="rId15"/>
    <p:sldId id="618" r:id="rId16"/>
    <p:sldId id="619" r:id="rId17"/>
    <p:sldId id="621" r:id="rId18"/>
    <p:sldId id="622" r:id="rId19"/>
    <p:sldId id="623" r:id="rId20"/>
    <p:sldId id="624" r:id="rId21"/>
    <p:sldId id="625" r:id="rId22"/>
    <p:sldId id="628" r:id="rId23"/>
    <p:sldId id="629" r:id="rId24"/>
    <p:sldId id="640" r:id="rId25"/>
    <p:sldId id="630" r:id="rId26"/>
    <p:sldId id="631" r:id="rId27"/>
    <p:sldId id="632" r:id="rId28"/>
    <p:sldId id="633" r:id="rId29"/>
    <p:sldId id="634" r:id="rId30"/>
    <p:sldId id="635" r:id="rId31"/>
    <p:sldId id="636" r:id="rId32"/>
    <p:sldId id="637" r:id="rId33"/>
    <p:sldId id="641" r:id="rId34"/>
    <p:sldId id="638" r:id="rId35"/>
    <p:sldId id="707" r:id="rId36"/>
    <p:sldId id="605" r:id="rId37"/>
    <p:sldId id="710" r:id="rId38"/>
    <p:sldId id="709" r:id="rId39"/>
    <p:sldId id="711" r:id="rId40"/>
    <p:sldId id="708" r:id="rId41"/>
    <p:sldId id="682" r:id="rId42"/>
    <p:sldId id="683" r:id="rId43"/>
    <p:sldId id="645" r:id="rId44"/>
    <p:sldId id="712" r:id="rId45"/>
    <p:sldId id="643" r:id="rId46"/>
    <p:sldId id="642" r:id="rId47"/>
    <p:sldId id="644" r:id="rId48"/>
    <p:sldId id="649" r:id="rId49"/>
    <p:sldId id="647" r:id="rId50"/>
    <p:sldId id="684" r:id="rId51"/>
    <p:sldId id="648" r:id="rId52"/>
    <p:sldId id="650" r:id="rId53"/>
    <p:sldId id="651" r:id="rId54"/>
    <p:sldId id="652" r:id="rId55"/>
    <p:sldId id="698" r:id="rId56"/>
    <p:sldId id="686" r:id="rId57"/>
    <p:sldId id="713" r:id="rId58"/>
    <p:sldId id="687" r:id="rId59"/>
    <p:sldId id="688" r:id="rId60"/>
    <p:sldId id="689" r:id="rId61"/>
    <p:sldId id="690" r:id="rId62"/>
    <p:sldId id="691" r:id="rId63"/>
    <p:sldId id="692" r:id="rId64"/>
    <p:sldId id="693" r:id="rId65"/>
    <p:sldId id="694" r:id="rId66"/>
    <p:sldId id="696" r:id="rId67"/>
    <p:sldId id="697" r:id="rId68"/>
    <p:sldId id="733" r:id="rId69"/>
    <p:sldId id="612" r:id="rId70"/>
    <p:sldId id="653" r:id="rId71"/>
    <p:sldId id="716" r:id="rId72"/>
    <p:sldId id="715" r:id="rId73"/>
    <p:sldId id="654" r:id="rId74"/>
    <p:sldId id="655" r:id="rId75"/>
    <p:sldId id="613" r:id="rId76"/>
    <p:sldId id="700" r:id="rId77"/>
    <p:sldId id="656" r:id="rId78"/>
    <p:sldId id="657" r:id="rId79"/>
    <p:sldId id="663" r:id="rId80"/>
    <p:sldId id="616" r:id="rId81"/>
    <p:sldId id="664" r:id="rId82"/>
    <p:sldId id="668" r:id="rId83"/>
    <p:sldId id="670" r:id="rId84"/>
    <p:sldId id="717" r:id="rId85"/>
    <p:sldId id="743" r:id="rId86"/>
    <p:sldId id="744" r:id="rId87"/>
    <p:sldId id="745" r:id="rId88"/>
    <p:sldId id="746" r:id="rId89"/>
    <p:sldId id="665" r:id="rId90"/>
    <p:sldId id="722" r:id="rId91"/>
    <p:sldId id="724" r:id="rId92"/>
    <p:sldId id="677" r:id="rId93"/>
    <p:sldId id="731" r:id="rId94"/>
    <p:sldId id="725" r:id="rId95"/>
    <p:sldId id="726" r:id="rId96"/>
    <p:sldId id="727" r:id="rId97"/>
    <p:sldId id="728" r:id="rId98"/>
    <p:sldId id="729" r:id="rId99"/>
    <p:sldId id="730" r:id="rId100"/>
    <p:sldId id="734" r:id="rId101"/>
    <p:sldId id="736" r:id="rId102"/>
    <p:sldId id="742" r:id="rId103"/>
    <p:sldId id="737" r:id="rId104"/>
    <p:sldId id="738" r:id="rId105"/>
    <p:sldId id="739" r:id="rId106"/>
    <p:sldId id="740" r:id="rId107"/>
    <p:sldId id="741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2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143/materials/SPIM_Manual.pdf" TargetMode="External"/><Relationship Id="rId2" Type="http://schemas.openxmlformats.org/officeDocument/2006/relationships/hyperlink" Target="https://courses.cs.washington.edu/courses/cse410/08sp/notes/spim/SpimTutorial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Code</a:t>
            </a:r>
            <a:br>
              <a:rPr lang="en-US" sz="9600" dirty="0" smtClean="0"/>
            </a:br>
            <a:r>
              <a:rPr lang="en-US" sz="9600" dirty="0" smtClean="0"/>
              <a:t>Generation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System calls: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Syscall</a:t>
            </a:r>
            <a:r>
              <a:rPr lang="en-US" sz="2800" dirty="0" smtClean="0">
                <a:latin typeface="+mj-lt"/>
              </a:rPr>
              <a:t> number passed via v0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are passed via a0, a1, a2, a3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example, calling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PrintInt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(3)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29621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1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11114" y="1830761"/>
            <a:ext cx="4013731" cy="3803685"/>
          </a:xfrm>
          <a:prstGeom prst="roundRect">
            <a:avLst>
              <a:gd name="adj" fmla="val 41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     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B extends A {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m2(</a:t>
            </a:r>
            <a:r>
              <a:rPr 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 {}</a:t>
            </a:r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23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  <a:endParaRPr lang="en-US" sz="23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b.m2(7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14337" y="1830760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12181" y="4459744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304381" y="1556194"/>
            <a:ext cx="348343" cy="5528427"/>
          </a:xfrm>
          <a:prstGeom prst="leftBrace">
            <a:avLst>
              <a:gd name="adj1" fmla="val 308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8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8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0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3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98678" y="1349499"/>
            <a:ext cx="39362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$a0,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$t2, 7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4($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$t3, $v0 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$t3,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off_z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35877" y="1836916"/>
            <a:ext cx="5528429" cy="2254511"/>
          </a:xfrm>
          <a:prstGeom prst="roundRect">
            <a:avLst>
              <a:gd name="adj" fmla="val 627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t0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b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7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35877" y="4603451"/>
            <a:ext cx="21733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vt_B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A_m1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B_m2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Left Brace 16"/>
          <p:cNvSpPr/>
          <p:nvPr/>
        </p:nvSpPr>
        <p:spPr>
          <a:xfrm rot="10800000">
            <a:off x="2960916" y="4468143"/>
            <a:ext cx="348343" cy="1594053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339143" y="4968723"/>
            <a:ext cx="2173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  <a:cs typeface="Courier New" panose="02070309020205020404" pitchFamily="49" charset="0"/>
              </a:rPr>
              <a:t>d</a:t>
            </a:r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ata section</a:t>
            </a:r>
            <a:endParaRPr lang="en-US" sz="28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43023" y="1791476"/>
            <a:ext cx="39842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_foo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_str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“hello”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g_foo</a:t>
            </a: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4</a:t>
            </a:r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$a0,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g_str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>
            <a:off x="4238547" y="4931050"/>
            <a:ext cx="210665" cy="864269"/>
          </a:xfrm>
          <a:prstGeom prst="leftBrace">
            <a:avLst>
              <a:gd name="adj1" fmla="val 3350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03014" y="4102639"/>
            <a:ext cx="176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PrintInt</a:t>
            </a:r>
            <a:r>
              <a:rPr lang="en-US" sz="2400" dirty="0" smtClean="0">
                <a:solidFill>
                  <a:srgbClr val="C00000"/>
                </a:solidFill>
              </a:rPr>
              <a:t>(17)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5522" y="5084118"/>
            <a:ext cx="2208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PrintStr</a:t>
            </a:r>
            <a:r>
              <a:rPr lang="en-US" sz="2400" dirty="0" smtClean="0">
                <a:solidFill>
                  <a:srgbClr val="C00000"/>
                </a:solidFill>
              </a:rPr>
              <a:t>(“hello”)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8699157" y="1878227"/>
            <a:ext cx="444843" cy="902043"/>
          </a:xfrm>
          <a:prstGeom prst="rightBrace">
            <a:avLst>
              <a:gd name="adj1" fmla="val 3182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8699157" y="3723816"/>
            <a:ext cx="444843" cy="2071503"/>
          </a:xfrm>
          <a:prstGeom prst="rightBrace">
            <a:avLst>
              <a:gd name="adj1" fmla="val 4357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218737" y="2000433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</a:t>
            </a:r>
            <a:r>
              <a:rPr lang="en-US" sz="2800" dirty="0" smtClean="0"/>
              <a:t>lobal data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218737" y="4433958"/>
            <a:ext cx="223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>
            <a:off x="4238547" y="3873098"/>
            <a:ext cx="210665" cy="916618"/>
          </a:xfrm>
          <a:prstGeom prst="leftBrace">
            <a:avLst>
              <a:gd name="adj1" fmla="val 3350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SPIM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Running </a:t>
            </a:r>
            <a:r>
              <a:rPr lang="en-US" sz="2800" dirty="0" smtClean="0">
                <a:latin typeface="+mj-lt"/>
              </a:rPr>
              <a:t>SPIM: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spim</a:t>
            </a:r>
            <a:r>
              <a:rPr lang="en-US" sz="2800" dirty="0" smtClean="0">
                <a:latin typeface="+mj-lt"/>
              </a:rPr>
              <a:t> –f </a:t>
            </a:r>
            <a:r>
              <a:rPr lang="en-US" sz="2800" i="1" dirty="0" err="1" smtClean="0">
                <a:latin typeface="+mj-lt"/>
              </a:rPr>
              <a:t>input_file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Interactive debugging: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xspim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Tutorials: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2"/>
              </a:rPr>
              <a:t>https://</a:t>
            </a:r>
            <a:r>
              <a:rPr lang="en-US" sz="2400" dirty="0" smtClean="0">
                <a:latin typeface="+mj-lt"/>
                <a:hlinkClick r:id="rId2"/>
              </a:rPr>
              <a:t>courses.cs.washington.edu/courses/cse410/08sp/notes/spim/SpimTutorial.pdf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  <a:hlinkClick r:id="rId3"/>
              </a:rPr>
              <a:t>https://</a:t>
            </a:r>
            <a:r>
              <a:rPr lang="en-US" sz="2400" dirty="0" smtClean="0">
                <a:latin typeface="+mj-lt"/>
                <a:hlinkClick r:id="rId3"/>
              </a:rPr>
              <a:t>web.stanford.edu/class/cs143/materials/SPIM_Manual.pdf</a:t>
            </a:r>
            <a:endParaRPr lang="en-US" sz="24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464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27413" y="1418106"/>
            <a:ext cx="2269066" cy="4687087"/>
            <a:chOff x="5703147" y="1519706"/>
            <a:chExt cx="2269066" cy="4687087"/>
          </a:xfrm>
        </p:grpSpPr>
        <p:sp>
          <p:nvSpPr>
            <p:cNvPr id="2" name="Rectangle 1"/>
            <p:cNvSpPr/>
            <p:nvPr/>
          </p:nvSpPr>
          <p:spPr>
            <a:xfrm>
              <a:off x="5703147" y="3285631"/>
              <a:ext cx="2269066" cy="584200"/>
            </a:xfrm>
            <a:prstGeom prst="rect">
              <a:avLst/>
            </a:prstGeom>
            <a:solidFill>
              <a:srgbClr val="C0000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703147" y="3869831"/>
              <a:ext cx="2269066" cy="584200"/>
            </a:xfrm>
            <a:prstGeom prst="rect">
              <a:avLst/>
            </a:prstGeom>
            <a:solidFill>
              <a:srgbClr val="7030A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</a:t>
              </a:r>
              <a:r>
                <a:rPr lang="en-US" dirty="0" err="1" smtClean="0">
                  <a:solidFill>
                    <a:schemeClr val="tx1"/>
                  </a:solidFill>
                </a:rPr>
                <a:t>rev</a:t>
              </a:r>
              <a:r>
                <a:rPr lang="en-US" dirty="0" smtClean="0">
                  <a:solidFill>
                    <a:schemeClr val="tx1"/>
                  </a:solidFill>
                </a:rPr>
                <a:t> base pointer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3147" y="4450605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</a:t>
              </a:r>
              <a:r>
                <a:rPr lang="en-US" dirty="0" smtClean="0">
                  <a:solidFill>
                    <a:schemeClr val="tx1"/>
                  </a:solidFill>
                </a:rPr>
                <a:t>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3147" y="50383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03147" y="269627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03147" y="1519706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03147" y="2106990"/>
              <a:ext cx="2269066" cy="584200"/>
            </a:xfrm>
            <a:prstGeom prst="rect">
              <a:avLst/>
            </a:prstGeom>
            <a:solidFill>
              <a:schemeClr val="bg2">
                <a:lumMod val="50000"/>
                <a:alpha val="59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03147" y="5622593"/>
              <a:ext cx="2269066" cy="584200"/>
            </a:xfrm>
            <a:prstGeom prst="rect">
              <a:avLst/>
            </a:prstGeom>
            <a:solidFill>
              <a:srgbClr val="92D050">
                <a:alpha val="59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88400" y="4067075"/>
            <a:ext cx="267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frame pointer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92961" y="3476131"/>
            <a:ext cx="2238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stack frame</a:t>
            </a:r>
            <a:endParaRPr lang="en-US" sz="2800" dirty="0"/>
          </a:p>
        </p:txBody>
      </p:sp>
      <p:sp>
        <p:nvSpPr>
          <p:cNvPr id="15" name="Left Brace 14"/>
          <p:cNvSpPr/>
          <p:nvPr/>
        </p:nvSpPr>
        <p:spPr>
          <a:xfrm>
            <a:off x="4145280" y="1418106"/>
            <a:ext cx="731520" cy="468708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9360" y="4349005"/>
            <a:ext cx="11277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52080" y="1448586"/>
            <a:ext cx="0" cy="1059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948680" y="1710206"/>
            <a:ext cx="2973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tack grows down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45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3018" y="1924666"/>
            <a:ext cx="4140662" cy="2799733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z;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f(10, 20)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45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71697" cy="4073983"/>
            <a:chOff x="1392970" y="1539705"/>
            <a:chExt cx="2271697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71697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6502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13243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7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1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406447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673857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4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3584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0325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4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Code Generation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717075" y="2547590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Annotated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527" y="4165019"/>
            <a:ext cx="942011" cy="14247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717074" y="4495002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37871" y="3509803"/>
            <a:ext cx="2109233" cy="1452908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2" name="Right Brace 1"/>
          <p:cNvSpPr/>
          <p:nvPr/>
        </p:nvSpPr>
        <p:spPr>
          <a:xfrm>
            <a:off x="5271035" y="2547590"/>
            <a:ext cx="384159" cy="3400320"/>
          </a:xfrm>
          <a:prstGeom prst="rightBrace">
            <a:avLst>
              <a:gd name="adj1" fmla="val 8366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6470"/>
            <a:ext cx="2269734" cy="4075816"/>
            <a:chOff x="1392970" y="1537872"/>
            <a:chExt cx="2269734" cy="4075816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7872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3561484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828894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36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2697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394382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5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/>
          <p:cNvSpPr/>
          <p:nvPr/>
        </p:nvSpPr>
        <p:spPr>
          <a:xfrm>
            <a:off x="5594687" y="1553930"/>
            <a:ext cx="288758" cy="1537613"/>
          </a:xfrm>
          <a:prstGeom prst="leftBrace">
            <a:avLst>
              <a:gd name="adj1" fmla="val 5055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265804" y="2092155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33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1392970" y="3227129"/>
            <a:ext cx="12700" cy="1161529"/>
          </a:xfrm>
          <a:prstGeom prst="bentConnector3">
            <a:avLst>
              <a:gd name="adj1" fmla="val 38630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5" idx="1"/>
          </p:cNvCxnSpPr>
          <p:nvPr/>
        </p:nvCxnSpPr>
        <p:spPr>
          <a:xfrm rot="10800000">
            <a:off x="1392970" y="2642849"/>
            <a:ext cx="12700" cy="1745808"/>
          </a:xfrm>
          <a:prstGeom prst="bentConnector3">
            <a:avLst>
              <a:gd name="adj1" fmla="val 341052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4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5670" y="1539705"/>
              <a:ext cx="22563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68" y="1768303"/>
            <a:ext cx="2269736" cy="4073983"/>
            <a:chOff x="1392968" y="1539705"/>
            <a:chExt cx="2269736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68" y="1539705"/>
              <a:ext cx="2269068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5823428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6090838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8" idx="1"/>
            <a:endCxn id="12" idx="1"/>
          </p:cNvCxnSpPr>
          <p:nvPr/>
        </p:nvCxnSpPr>
        <p:spPr>
          <a:xfrm rot="10800000" flipV="1">
            <a:off x="1392970" y="4388657"/>
            <a:ext cx="12700" cy="580774"/>
          </a:xfrm>
          <a:prstGeom prst="bentConnector3">
            <a:avLst>
              <a:gd name="adj1" fmla="val 32210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53385" y="4168882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fp</a:t>
            </a:r>
            <a:endParaRPr lang="en-US" sz="24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826041" y="4430474"/>
            <a:ext cx="6194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MIPS </a:t>
            </a:r>
            <a:r>
              <a:rPr lang="en-US" sz="2800" dirty="0">
                <a:latin typeface="+mj-lt"/>
              </a:rPr>
              <a:t>h</a:t>
            </a:r>
            <a:r>
              <a:rPr lang="en-US" sz="2800" dirty="0" smtClean="0">
                <a:latin typeface="+mj-lt"/>
              </a:rPr>
              <a:t>as 32 registers: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t0, ..., </a:t>
            </a:r>
            <a:r>
              <a:rPr lang="en-US" sz="2800" dirty="0" smtClean="0">
                <a:latin typeface="+mj-lt"/>
              </a:rPr>
              <a:t>t9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general purpose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a0, a1, a2, </a:t>
            </a:r>
            <a:r>
              <a:rPr lang="en-US" sz="2800" dirty="0" smtClean="0">
                <a:latin typeface="+mj-lt"/>
              </a:rPr>
              <a:t>a3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arguments (in some compilers)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0, </a:t>
            </a:r>
            <a:r>
              <a:rPr lang="en-US" sz="2800" dirty="0" smtClean="0">
                <a:latin typeface="+mj-lt"/>
              </a:rPr>
              <a:t>v1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value, system calls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sp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fp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stack pointer, frame pointer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ra</a:t>
            </a:r>
            <a:endParaRPr lang="en-US" sz="2800" dirty="0" smtClean="0">
              <a:latin typeface="+mj-l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address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09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4175101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4442511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3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5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2996003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3263413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5594687" y="4739417"/>
            <a:ext cx="288758" cy="1288413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01900" y="511209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epilogue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47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15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Stack</a:t>
            </a:r>
            <a:endParaRPr lang="en-US" sz="4800" dirty="0"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00653" y="1114367"/>
            <a:ext cx="297289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$t0, $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$t2,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$v0, -4($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19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1301" y="1114367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$t0,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392970" y="1768303"/>
            <a:ext cx="2269734" cy="4073983"/>
            <a:chOff x="1392970" y="1539705"/>
            <a:chExt cx="2269734" cy="4073983"/>
          </a:xfrm>
          <a:solidFill>
            <a:schemeClr val="bg1">
              <a:lumMod val="6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1392970" y="3283759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392970" y="3867959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392970" y="2706430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92970" y="2122151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dirty="0" smtClean="0">
                  <a:solidFill>
                    <a:schemeClr val="tx1"/>
                  </a:solidFill>
                </a:rPr>
                <a:t>rgument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392970" y="44487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92970" y="1539705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3638" y="5029488"/>
              <a:ext cx="2269066" cy="584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200052" y="1816910"/>
            <a:ext cx="52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</a:t>
            </a:r>
            <a:r>
              <a:rPr lang="en-US" sz="2400" dirty="0" err="1" smtClean="0"/>
              <a:t>p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61394" y="2084320"/>
            <a:ext cx="575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Called functions may modify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Backup at the </a:t>
            </a:r>
            <a:r>
              <a:rPr lang="en-US" sz="2800" b="1" dirty="0" smtClean="0">
                <a:latin typeface="+mj-lt"/>
              </a:rPr>
              <a:t>prologue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Restore at the </a:t>
            </a:r>
            <a:r>
              <a:rPr lang="en-US" sz="2800" b="1" dirty="0" smtClean="0">
                <a:latin typeface="+mj-lt"/>
              </a:rPr>
              <a:t>epilogue</a:t>
            </a:r>
            <a:endParaRPr lang="en-US" sz="2800" b="1" dirty="0" smtClean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60125" y="1750886"/>
            <a:ext cx="2269734" cy="4658183"/>
            <a:chOff x="1392970" y="1768303"/>
            <a:chExt cx="2269734" cy="4658183"/>
          </a:xfrm>
        </p:grpSpPr>
        <p:grpSp>
          <p:nvGrpSpPr>
            <p:cNvPr id="18" name="Group 17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20" name="Rectangle 1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36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Prologue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672509"/>
            <a:ext cx="29728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$t0,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9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sub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844082" y="3526968"/>
            <a:ext cx="288758" cy="1345142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51597" y="3947662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backup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9" name="Group 8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0" name="Rectangle 9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44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Backup: Epilogue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1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t9, -40($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4($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7795705" y="2804320"/>
            <a:ext cx="288758" cy="801028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668478" y="2956583"/>
            <a:ext cx="1515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restore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5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Register Backup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6187" y="1529866"/>
            <a:ext cx="297289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$t0, 8($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$t1, 12($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add $t2, $t0, $t1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$v0, -</a:t>
            </a:r>
            <a:r>
              <a:rPr lang="en-US" sz="19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sz="19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9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45505" y="1672509"/>
            <a:ext cx="2269734" cy="4658183"/>
            <a:chOff x="1392970" y="1768303"/>
            <a:chExt cx="2269734" cy="4658183"/>
          </a:xfrm>
        </p:grpSpPr>
        <p:grpSp>
          <p:nvGrpSpPr>
            <p:cNvPr id="10" name="Group 9"/>
            <p:cNvGrpSpPr/>
            <p:nvPr/>
          </p:nvGrpSpPr>
          <p:grpSpPr>
            <a:xfrm>
              <a:off x="1392970" y="1768303"/>
              <a:ext cx="2269734" cy="4073983"/>
              <a:chOff x="1392970" y="1539705"/>
              <a:chExt cx="2269734" cy="4073983"/>
            </a:xfrm>
            <a:solidFill>
              <a:schemeClr val="bg1">
                <a:lumMod val="65000"/>
              </a:schemeClr>
            </a:solidFill>
          </p:grpSpPr>
          <p:sp>
            <p:nvSpPr>
              <p:cNvPr id="12" name="Rectangle 11"/>
              <p:cNvSpPr/>
              <p:nvPr/>
            </p:nvSpPr>
            <p:spPr>
              <a:xfrm>
                <a:off x="1392970" y="3283759"/>
                <a:ext cx="2269066" cy="584200"/>
              </a:xfrm>
              <a:prstGeom prst="rect">
                <a:avLst/>
              </a:prstGeom>
              <a:solidFill>
                <a:srgbClr val="C00000">
                  <a:alpha val="5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eturn address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392970" y="3867959"/>
                <a:ext cx="2269066" cy="584200"/>
              </a:xfrm>
              <a:prstGeom prst="rect">
                <a:avLst/>
              </a:prstGeom>
              <a:solidFill>
                <a:srgbClr val="7030A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revious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392970" y="2706430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392970" y="2122151"/>
                <a:ext cx="2269066" cy="5842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rgument 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92970" y="4448733"/>
                <a:ext cx="2269066" cy="584200"/>
              </a:xfrm>
              <a:prstGeom prst="rect">
                <a:avLst/>
              </a:prstGeom>
              <a:solidFill>
                <a:srgbClr val="FFC00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register backup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392970" y="1539705"/>
                <a:ext cx="2269066" cy="584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3638" y="5029488"/>
                <a:ext cx="2269066" cy="584200"/>
              </a:xfrm>
              <a:prstGeom prst="rect">
                <a:avLst/>
              </a:prstGeom>
              <a:solidFill>
                <a:srgbClr val="92D050">
                  <a:alpha val="6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local </a:t>
                </a:r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1392970" y="5842286"/>
              <a:ext cx="2269066" cy="584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21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2786002"/>
            <a:ext cx="64275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data_label_1: .word 17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data_label_2: .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code_label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2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Our IR is likely to use too many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for now, that the number of IR registers is reduced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</a:t>
            </a:r>
            <a:r>
              <a:rPr lang="en-US" sz="2800" b="1" dirty="0" smtClean="0">
                <a:latin typeface="+mj-lt"/>
              </a:rPr>
              <a:t>IR register</a:t>
            </a:r>
            <a:r>
              <a:rPr lang="en-US" sz="2800" dirty="0" smtClean="0">
                <a:latin typeface="+mj-lt"/>
              </a:rPr>
              <a:t> mapped to a </a:t>
            </a:r>
            <a:r>
              <a:rPr lang="en-US" sz="2800" b="1" dirty="0" smtClean="0">
                <a:latin typeface="+mj-lt"/>
              </a:rPr>
              <a:t>CPU register </a:t>
            </a:r>
            <a:r>
              <a:rPr lang="en-US" sz="2800" dirty="0" smtClean="0">
                <a:latin typeface="+mj-lt"/>
              </a:rPr>
              <a:t>(t0, … </a:t>
            </a:r>
            <a:r>
              <a:rPr lang="en-US" sz="2800" dirty="0" smtClean="0">
                <a:latin typeface="+mj-lt"/>
              </a:rPr>
              <a:t>t9)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will see later how to compute this </a:t>
            </a:r>
            <a:r>
              <a:rPr lang="en-US" sz="2800" b="1" dirty="0" smtClean="0">
                <a:latin typeface="+mj-lt"/>
              </a:rPr>
              <a:t>register allocation</a:t>
            </a:r>
          </a:p>
        </p:txBody>
      </p:sp>
    </p:spTree>
    <p:extLst>
      <p:ext uri="{BB962C8B-B14F-4D97-AF65-F5344CB8AC3E}">
        <p14:creationId xmlns:p14="http://schemas.microsoft.com/office/powerpoint/2010/main" val="12251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 smtClean="0">
                <a:latin typeface="+mj-lt"/>
              </a:rPr>
              <a:t>IR to MIPS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global variable initializations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Translate the IR instructions for each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a translation function for each IR instruction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translation requires additional registers: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 registers s0, s1,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71288" y="4548977"/>
            <a:ext cx="2269066" cy="1744881"/>
            <a:chOff x="3871288" y="4548977"/>
            <a:chExt cx="2269066" cy="1744881"/>
          </a:xfrm>
        </p:grpSpPr>
        <p:sp>
          <p:nvSpPr>
            <p:cNvPr id="6" name="Rectangle 5"/>
            <p:cNvSpPr/>
            <p:nvPr/>
          </p:nvSpPr>
          <p:spPr>
            <a:xfrm>
              <a:off x="3871288" y="4548977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871288" y="5130536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IR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871288" y="5709658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60259" y="4127422"/>
            <a:ext cx="2269066" cy="2321362"/>
            <a:chOff x="8160259" y="4127422"/>
            <a:chExt cx="2269066" cy="2321362"/>
          </a:xfrm>
        </p:grpSpPr>
        <p:sp>
          <p:nvSpPr>
            <p:cNvPr id="9" name="Rectangle 8"/>
            <p:cNvSpPr/>
            <p:nvPr/>
          </p:nvSpPr>
          <p:spPr>
            <a:xfrm>
              <a:off x="8160259" y="4127422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160259" y="4708981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MIPS command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60259" y="5288103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MIPS command 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160259" y="5864584"/>
              <a:ext cx="2269066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/>
          <p:cNvCxnSpPr>
            <a:stCxn id="6" idx="3"/>
          </p:cNvCxnSpPr>
          <p:nvPr/>
        </p:nvCxnSpPr>
        <p:spPr>
          <a:xfrm flipV="1">
            <a:off x="6140354" y="4394051"/>
            <a:ext cx="1444812" cy="4470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</p:cNvCxnSpPr>
          <p:nvPr/>
        </p:nvCxnSpPr>
        <p:spPr>
          <a:xfrm flipV="1">
            <a:off x="6140354" y="5288103"/>
            <a:ext cx="1444812" cy="1345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7718980" y="4174590"/>
            <a:ext cx="288758" cy="48994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>
            <a:off x="7718980" y="4788823"/>
            <a:ext cx="288758" cy="1023506"/>
          </a:xfrm>
          <a:prstGeom prst="leftBrace">
            <a:avLst>
              <a:gd name="adj1" fmla="val 626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(constant)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451422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c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513221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$t1, c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67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x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42810" y="3334001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080098" y="3857221"/>
            <a:ext cx="3586416" cy="8628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3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local variables and parameters: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97045" y="2872528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79295" y="4499811"/>
            <a:ext cx="5642810" cy="89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off($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</a:t>
            </a:r>
            <a:r>
              <a:rPr lang="en-US" sz="2800" dirty="0" smtClean="0">
                <a:latin typeface="+mj-lt"/>
              </a:rPr>
              <a:t>initializations (integers) </a:t>
            </a:r>
            <a:endParaRPr lang="en-US" sz="2800" dirty="0" smtClean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1946" y="2035668"/>
            <a:ext cx="4406955" cy="182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_1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</a:t>
            </a:r>
            <a:r>
              <a:rPr lang="en-US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1743" y="2323011"/>
            <a:ext cx="4222737" cy="1267629"/>
          </a:xfrm>
          <a:prstGeom prst="roundRect">
            <a:avLst>
              <a:gd name="adj" fmla="val 1323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g_1 = 7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Down Arrow 8"/>
          <p:cNvSpPr/>
          <p:nvPr/>
        </p:nvSpPr>
        <p:spPr>
          <a:xfrm rot="16200000">
            <a:off x="6046779" y="2704515"/>
            <a:ext cx="235417" cy="59455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(read from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1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 (write to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global variables: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08284" y="2872528"/>
            <a:ext cx="2930187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438025" y="393432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982950" y="4487779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_var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17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g_var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3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2568" y="4335692"/>
            <a:ext cx="495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5450558" y="3397143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Basic assignments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operation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40154" y="2242977"/>
            <a:ext cx="4346158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add t1, t2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7403" y="4283440"/>
            <a:ext cx="49535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 $t0, $t1, $t2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end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$t0,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more checks…</a:t>
            </a:r>
          </a:p>
        </p:txBody>
      </p:sp>
      <p:sp>
        <p:nvSpPr>
          <p:cNvPr id="8" name="Down Arrow 7"/>
          <p:cNvSpPr/>
          <p:nvPr/>
        </p:nvSpPr>
        <p:spPr>
          <a:xfrm>
            <a:off x="5450558" y="3371017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173350" y="2875337"/>
            <a:ext cx="4380447" cy="829703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t2, label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196780" y="4090739"/>
            <a:ext cx="325350" cy="64970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38050" y="4463715"/>
            <a:ext cx="5642810" cy="1672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Function call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105522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 = call f(t1, t2)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04350" y="3884211"/>
            <a:ext cx="3789948" cy="2478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5883193" y="3234507"/>
            <a:ext cx="325350" cy="5188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(in a function 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Store result in </a:t>
            </a:r>
            <a:r>
              <a:rPr lang="en-US" sz="2800" b="1" dirty="0" smtClean="0">
                <a:latin typeface="+mj-lt"/>
              </a:rPr>
              <a:t>v0</a:t>
            </a:r>
            <a:r>
              <a:rPr lang="en-US" sz="2800" dirty="0" smtClean="0">
                <a:latin typeface="+mj-lt"/>
              </a:rPr>
              <a:t> and jump to f’s </a:t>
            </a:r>
            <a:r>
              <a:rPr lang="en-US" sz="2800" b="1" dirty="0" smtClean="0">
                <a:latin typeface="+mj-lt"/>
              </a:rPr>
              <a:t>epilogue label 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f_epilogue</a:t>
            </a:r>
            <a:r>
              <a:rPr lang="en-US" sz="2800" dirty="0" smtClean="0">
                <a:latin typeface="+mj-lt"/>
              </a:rPr>
              <a:t>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729790" y="2859279"/>
            <a:ext cx="4632156" cy="9384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t1</a:t>
            </a:r>
          </a:p>
        </p:txBody>
      </p:sp>
      <p:sp>
        <p:nvSpPr>
          <p:cNvPr id="2" name="Down Arrow 1"/>
          <p:cNvSpPr/>
          <p:nvPr/>
        </p:nvSpPr>
        <p:spPr>
          <a:xfrm>
            <a:off x="5917422" y="4029204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9525" y="4519642"/>
            <a:ext cx="3031955" cy="15440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82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2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04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Arithmetic instructions operate on registers and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add, sub, </a:t>
            </a:r>
            <a:r>
              <a:rPr lang="en-US" sz="2800" dirty="0" err="1" smtClean="0">
                <a:latin typeface="+mj-lt"/>
              </a:rPr>
              <a:t>mul</a:t>
            </a:r>
            <a:r>
              <a:rPr lang="en-US" sz="2800" dirty="0" smtClean="0">
                <a:latin typeface="+mj-lt"/>
              </a:rPr>
              <a:t>, div, </a:t>
            </a:r>
            <a:r>
              <a:rPr lang="en-US" sz="2800" dirty="0">
                <a:latin typeface="+mj-lt"/>
              </a:rPr>
              <a:t>and, </a:t>
            </a:r>
            <a:r>
              <a:rPr lang="en-US" sz="2800" dirty="0" smtClean="0">
                <a:latin typeface="+mj-lt"/>
              </a:rPr>
              <a:t>or, </a:t>
            </a:r>
            <a:r>
              <a:rPr lang="en-US" sz="2800" dirty="0" err="1" smtClean="0">
                <a:latin typeface="+mj-lt"/>
              </a:rPr>
              <a:t>xor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3709116"/>
            <a:ext cx="4284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$t2, $t0, $t1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$t3, t1, 7  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37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7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5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8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6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88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1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IR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44589" y="1205945"/>
            <a:ext cx="39585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.word 70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prologue here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8($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$t1,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0, 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44($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ove $v0, $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f_epilogue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epilogue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11116" y="2314572"/>
            <a:ext cx="2820655" cy="3354708"/>
          </a:xfrm>
          <a:prstGeom prst="roundRect">
            <a:avLst>
              <a:gd name="adj" fmla="val 46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= 70;</a:t>
            </a:r>
          </a:p>
          <a:p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x;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(z) {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g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62197" y="2314572"/>
            <a:ext cx="2828951" cy="3354708"/>
          </a:xfrm>
          <a:prstGeom prst="roundRect">
            <a:avLst>
              <a:gd name="adj" fmla="val 435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t1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z</a:t>
            </a:r>
          </a:p>
          <a:p>
            <a:r>
              <a:rPr lang="en-US" sz="2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t2, 0, end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g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0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Calling </a:t>
            </a:r>
            <a:r>
              <a:rPr lang="en-US" sz="4800" i="1" dirty="0" smtClean="0">
                <a:latin typeface="+mj-lt"/>
              </a:rPr>
              <a:t>main</a:t>
            </a:r>
            <a:endParaRPr lang="en-US" sz="48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1917" y="1841242"/>
            <a:ext cx="39585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user_main_epilogue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user_main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$v0, 10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507254" y="3447265"/>
            <a:ext cx="348343" cy="1176986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507254" y="5268687"/>
            <a:ext cx="348343" cy="1193127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0947" y="3761381"/>
            <a:ext cx="4793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generated code for function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50964" y="5603247"/>
            <a:ext cx="3163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+mj-lt"/>
              </a:rPr>
              <a:t>stub for calling </a:t>
            </a:r>
            <a:r>
              <a:rPr lang="en-US" sz="2400" b="1" dirty="0" smtClean="0">
                <a:latin typeface="+mj-lt"/>
              </a:rPr>
              <a:t>main</a:t>
            </a:r>
            <a:endParaRPr lang="en-US" sz="24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00767" y="4502237"/>
            <a:ext cx="322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+mj-lt"/>
              </a:rPr>
              <a:t>execution starts here </a:t>
            </a:r>
            <a:endParaRPr lang="en-US" sz="2400" b="1" dirty="0">
              <a:latin typeface="+mj-lt"/>
            </a:endParaRPr>
          </a:p>
        </p:txBody>
      </p:sp>
      <p:cxnSp>
        <p:nvCxnSpPr>
          <p:cNvPr id="5" name="Straight Arrow Connector 4"/>
          <p:cNvCxnSpPr>
            <a:stCxn id="12" idx="2"/>
          </p:cNvCxnSpPr>
          <p:nvPr/>
        </p:nvCxnSpPr>
        <p:spPr>
          <a:xfrm flipH="1">
            <a:off x="7062651" y="4963902"/>
            <a:ext cx="3450161" cy="444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01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use null terminated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Every character is one byte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7" y="3082589"/>
            <a:ext cx="4140662" cy="2129590"/>
          </a:xfrm>
          <a:prstGeom prst="roundRect">
            <a:avLst>
              <a:gd name="adj" fmla="val 5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s1 = 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tring s2 = “a”;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84230" y="34415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2" name="Rectangle 1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\</a:t>
              </a:r>
              <a:r>
                <a:rPr lang="en-US" sz="2400" dirty="0" smtClean="0">
                  <a:solidFill>
                    <a:schemeClr val="tx1"/>
                  </a:solidFill>
                </a:rPr>
                <a:t>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86238" y="4219576"/>
            <a:ext cx="1632281" cy="529389"/>
            <a:chOff x="6184230" y="3441533"/>
            <a:chExt cx="1632281" cy="529389"/>
          </a:xfrm>
          <a:solidFill>
            <a:srgbClr val="92D050"/>
          </a:solidFill>
        </p:grpSpPr>
        <p:sp>
          <p:nvSpPr>
            <p:cNvPr id="14" name="Rectangle 13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\0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26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Read from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t0,4($t1)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7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Constant </a:t>
            </a:r>
            <a:r>
              <a:rPr lang="en-US" sz="2800" dirty="0" smtClean="0">
                <a:latin typeface="+mj-lt"/>
              </a:rPr>
              <a:t>assignment</a:t>
            </a:r>
            <a:endParaRPr lang="en-US" sz="2800" dirty="0" smtClean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6627" y="4502596"/>
            <a:ext cx="4817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$t0,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40914" y="2296776"/>
            <a:ext cx="4030543" cy="694685"/>
          </a:xfrm>
          <a:prstGeom prst="roundRect">
            <a:avLst>
              <a:gd name="adj" fmla="val 16421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“1234”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002576" y="3180318"/>
            <a:ext cx="325350" cy="649370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56186" y="4133264"/>
            <a:ext cx="4817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str_const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Left Brace 13"/>
          <p:cNvSpPr/>
          <p:nvPr/>
        </p:nvSpPr>
        <p:spPr>
          <a:xfrm rot="16200000">
            <a:off x="8368015" y="3221764"/>
            <a:ext cx="348343" cy="4572000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3373651" y="3856568"/>
            <a:ext cx="348343" cy="3302389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13690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must be defined in </a:t>
            </a:r>
            <a:r>
              <a:rPr lang="en-US" sz="2800" b="1" dirty="0" smtClean="0">
                <a:latin typeface="+mj-lt"/>
              </a:rPr>
              <a:t>data section</a:t>
            </a:r>
            <a:endParaRPr lang="en-US" sz="2800" b="1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0641" y="5789657"/>
            <a:ext cx="4951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</a:rPr>
              <a:t>goes to </a:t>
            </a:r>
            <a:r>
              <a:rPr lang="en-US" sz="2800" b="1" dirty="0" smtClean="0">
                <a:latin typeface="+mj-lt"/>
              </a:rPr>
              <a:t>code section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030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Global variable </a:t>
            </a:r>
            <a:r>
              <a:rPr lang="en-US" sz="2800" dirty="0" smtClean="0">
                <a:latin typeface="+mj-lt"/>
              </a:rPr>
              <a:t>initialization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6"/>
            <a:ext cx="4140662" cy="148716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z := “1234”;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712" y="2360863"/>
            <a:ext cx="481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.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asciiz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“1234”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z: .word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z_str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41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that </a:t>
            </a:r>
            <a:r>
              <a:rPr lang="en-US" sz="2800" i="1" dirty="0" smtClean="0">
                <a:latin typeface="+mj-lt"/>
              </a:rPr>
              <a:t>s1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i="1" dirty="0" smtClean="0">
                <a:latin typeface="+mj-lt"/>
              </a:rPr>
              <a:t>s2</a:t>
            </a:r>
            <a:r>
              <a:rPr lang="en-US" sz="2800" dirty="0" smtClean="0">
                <a:latin typeface="+mj-lt"/>
              </a:rPr>
              <a:t> are strings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133635" y="2283645"/>
            <a:ext cx="4140662" cy="1792705"/>
          </a:xfrm>
          <a:prstGeom prst="roundRect">
            <a:avLst>
              <a:gd name="adj" fmla="val 598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(s1 == s2)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86357" y="2283645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575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30875" y="1064858"/>
            <a:ext cx="5227721" cy="5414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$t3, 1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result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$t1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$s1, $t2</a:t>
            </a:r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0($s0)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$s3, 0($s1)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$s3,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$s2, 0,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$s1, 1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str_eq_loop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neq_label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$t3, 0</a:t>
            </a: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str_eq_end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Inline string comparison</a:t>
            </a:r>
          </a:p>
        </p:txBody>
      </p:sp>
      <p:sp>
        <p:nvSpPr>
          <p:cNvPr id="2" name="Left Brace 1"/>
          <p:cNvSpPr/>
          <p:nvPr/>
        </p:nvSpPr>
        <p:spPr>
          <a:xfrm>
            <a:off x="6026727" y="1710840"/>
            <a:ext cx="404148" cy="4156363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830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Strings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46253" y="2178220"/>
            <a:ext cx="4192407" cy="2995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0($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ddu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$t3, $v0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Alternatively, create a function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str_eq</a:t>
            </a:r>
            <a:endParaRPr lang="en-US" sz="2800" b="1" dirty="0" smtClean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98205" y="2382774"/>
            <a:ext cx="4157844" cy="2492891"/>
          </a:xfrm>
          <a:prstGeom prst="roundRect">
            <a:avLst>
              <a:gd name="adj" fmla="val 5139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s1;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s2;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 label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Left Brace 8"/>
          <p:cNvSpPr/>
          <p:nvPr/>
        </p:nvSpPr>
        <p:spPr>
          <a:xfrm>
            <a:off x="6542105" y="2564288"/>
            <a:ext cx="404148" cy="2260268"/>
          </a:xfrm>
          <a:prstGeom prst="leftBrace">
            <a:avLst>
              <a:gd name="adj1" fmla="val 60048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cell is 4 bytes </a:t>
            </a:r>
            <a:r>
              <a:rPr lang="en-US" sz="2800" dirty="0">
                <a:latin typeface="+mj-lt"/>
              </a:rPr>
              <a:t>(</a:t>
            </a:r>
            <a:r>
              <a:rPr lang="en-US" sz="2800" i="1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or </a:t>
            </a:r>
            <a:r>
              <a:rPr lang="en-US" sz="2800" i="1" dirty="0">
                <a:latin typeface="+mj-lt"/>
              </a:rPr>
              <a:t>pointer</a:t>
            </a:r>
            <a:r>
              <a:rPr lang="en-US" sz="2800" dirty="0" smtClean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cell is the </a:t>
            </a:r>
            <a:r>
              <a:rPr lang="en-US" sz="2800" b="1" dirty="0" smtClean="0">
                <a:latin typeface="+mj-lt"/>
              </a:rPr>
              <a:t>size</a:t>
            </a:r>
            <a:r>
              <a:rPr lang="en-US" sz="2800" dirty="0" smtClean="0">
                <a:latin typeface="+mj-lt"/>
              </a:rPr>
              <a:t> of the array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rest of the cells contain </a:t>
            </a:r>
            <a:r>
              <a:rPr lang="en-US" sz="2800" b="1" dirty="0" smtClean="0">
                <a:latin typeface="+mj-lt"/>
              </a:rPr>
              <a:t>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40746" y="3327233"/>
            <a:ext cx="4078701" cy="529389"/>
            <a:chOff x="6184230" y="3441533"/>
            <a:chExt cx="4078701" cy="529389"/>
          </a:xfrm>
          <a:solidFill>
            <a:srgbClr val="92D050"/>
          </a:solidFill>
        </p:grpSpPr>
        <p:sp>
          <p:nvSpPr>
            <p:cNvPr id="7" name="Rectangle 6"/>
            <p:cNvSpPr/>
            <p:nvPr/>
          </p:nvSpPr>
          <p:spPr>
            <a:xfrm>
              <a:off x="618423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4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836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816516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12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30650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44784" y="3441533"/>
              <a:ext cx="818147" cy="52938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31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9301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size</a:t>
            </a:r>
            <a:endParaRPr lang="en-US" sz="2800" dirty="0"/>
          </a:p>
        </p:txBody>
      </p:sp>
      <p:cxnSp>
        <p:nvCxnSpPr>
          <p:cNvPr id="12" name="Straight Arrow Connector 11"/>
          <p:cNvCxnSpPr>
            <a:stCxn id="2" idx="0"/>
          </p:cNvCxnSpPr>
          <p:nvPr/>
        </p:nvCxnSpPr>
        <p:spPr>
          <a:xfrm flipV="1">
            <a:off x="3746501" y="4064000"/>
            <a:ext cx="520699" cy="596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80097" y="46609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4" name="Left Brace 13"/>
          <p:cNvSpPr/>
          <p:nvPr/>
        </p:nvSpPr>
        <p:spPr>
          <a:xfrm rot="16200000">
            <a:off x="6283964" y="2636710"/>
            <a:ext cx="406400" cy="3264567"/>
          </a:xfrm>
          <a:prstGeom prst="leftBrace">
            <a:avLst>
              <a:gd name="adj1" fmla="val 46904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Creating arrays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33038" y="3175462"/>
            <a:ext cx="4170485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62333" y="1953491"/>
            <a:ext cx="4469150" cy="32479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$v0,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$a0,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$a0, $a0, 1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$a0, $a0, 4 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$s0,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Array access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94946" y="2302672"/>
            <a:ext cx="4495800" cy="2519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$t1, 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31530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Arrays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Checking access violation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94946" y="1818343"/>
            <a:ext cx="4079903" cy="433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bltz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t2, abort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0($t1)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$t2, $s0, abort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$t2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$s0, $s0, 1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$s0, 4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</a:p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$t0, 0($s0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33041" y="3175462"/>
            <a:ext cx="5027158" cy="684066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</p:txBody>
      </p:sp>
    </p:spTree>
    <p:extLst>
      <p:ext uri="{BB962C8B-B14F-4D97-AF65-F5344CB8AC3E}">
        <p14:creationId xmlns:p14="http://schemas.microsoft.com/office/powerpoint/2010/main" val="223112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Write to memory: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t0,2($t1)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t0,label+8($t1)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8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5" y="1828798"/>
            <a:ext cx="3647972" cy="2769253"/>
          </a:xfrm>
          <a:prstGeom prst="roundRect">
            <a:avLst>
              <a:gd name="adj" fmla="val 440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809377" y="2371900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" name="Rectangle 1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>
                  <a:solidFill>
                    <a:sysClr val="windowText" lastClr="000000"/>
                  </a:solidFill>
                </a:rPr>
                <a:t>vt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x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y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09377" y="3766493"/>
            <a:ext cx="1914372" cy="653142"/>
            <a:chOff x="5809377" y="1889761"/>
            <a:chExt cx="1914372" cy="653142"/>
          </a:xfrm>
          <a:solidFill>
            <a:srgbClr val="92D050">
              <a:alpha val="57000"/>
            </a:srgbClr>
          </a:solidFill>
        </p:grpSpPr>
        <p:sp>
          <p:nvSpPr>
            <p:cNvPr id="13" name="Rectangle 12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f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</a:p>
          </p:txBody>
        </p:sp>
      </p:grp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287970" y="3025042"/>
            <a:ext cx="0" cy="741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34315" y="4946394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6" name="Left Brace 15"/>
          <p:cNvSpPr/>
          <p:nvPr/>
        </p:nvSpPr>
        <p:spPr>
          <a:xfrm rot="16200000">
            <a:off x="6592391" y="3815036"/>
            <a:ext cx="348343" cy="1914373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5400000">
            <a:off x="7070983" y="632507"/>
            <a:ext cx="348343" cy="2871558"/>
          </a:xfrm>
          <a:prstGeom prst="leftBrace">
            <a:avLst>
              <a:gd name="adj1" fmla="val 4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686981" y="1358337"/>
            <a:ext cx="255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Object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558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Layout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50454" y="1634370"/>
            <a:ext cx="4074691" cy="4357128"/>
          </a:xfrm>
          <a:prstGeom prst="roundRect">
            <a:avLst>
              <a:gd name="adj" fmla="val 298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    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B extends A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f() { …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h() { …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7" name="Straight Arrow Connector 16"/>
          <p:cNvCxnSpPr>
            <a:stCxn id="2" idx="2"/>
            <a:endCxn id="13" idx="0"/>
          </p:cNvCxnSpPr>
          <p:nvPr/>
        </p:nvCxnSpPr>
        <p:spPr>
          <a:xfrm>
            <a:off x="6627598" y="3043654"/>
            <a:ext cx="0" cy="9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6149005" y="3964630"/>
            <a:ext cx="2871558" cy="653142"/>
            <a:chOff x="5809377" y="3764333"/>
            <a:chExt cx="2871558" cy="653142"/>
          </a:xfrm>
          <a:solidFill>
            <a:srgbClr val="92D050">
              <a:alpha val="57000"/>
            </a:srgbClr>
          </a:solidFill>
        </p:grpSpPr>
        <p:grpSp>
          <p:nvGrpSpPr>
            <p:cNvPr id="12" name="Group 11"/>
            <p:cNvGrpSpPr/>
            <p:nvPr/>
          </p:nvGrpSpPr>
          <p:grpSpPr>
            <a:xfrm>
              <a:off x="5809377" y="3764333"/>
              <a:ext cx="1914372" cy="653142"/>
              <a:chOff x="5809377" y="1889761"/>
              <a:chExt cx="1914372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f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7723749" y="3764333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h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149005" y="2390512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3" name="Group 2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2" name="Rectangle 1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x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y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z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1" name="Straight Arrow Connector 10"/>
          <p:cNvCxnSpPr>
            <a:stCxn id="13" idx="2"/>
          </p:cNvCxnSpPr>
          <p:nvPr/>
        </p:nvCxnSpPr>
        <p:spPr>
          <a:xfrm flipH="1">
            <a:off x="3796931" y="4617772"/>
            <a:ext cx="2830667" cy="2677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3796931" y="4617772"/>
            <a:ext cx="4745039" cy="67703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0"/>
          </p:cNvCxnSpPr>
          <p:nvPr/>
        </p:nvCxnSpPr>
        <p:spPr>
          <a:xfrm flipH="1" flipV="1">
            <a:off x="3796931" y="3504142"/>
            <a:ext cx="3787853" cy="46048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9977749" y="2111031"/>
            <a:ext cx="444138" cy="2774478"/>
          </a:xfrm>
          <a:prstGeom prst="leftBrace">
            <a:avLst>
              <a:gd name="adj1" fmla="val 4558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0456342" y="3211166"/>
            <a:ext cx="1897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B’s layout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0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11550" y="2596464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>
                    <a:solidFill>
                      <a:sysClr val="windowText" lastClr="000000"/>
                    </a:solidFill>
                  </a:rPr>
                  <a:t>v</a:t>
                </a:r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t_A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11550" y="3573133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21" name="Rectangle 2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4" name="Straight Arrow Connector 23"/>
          <p:cNvCxnSpPr>
            <a:stCxn id="13" idx="2"/>
            <a:endCxn id="21" idx="0"/>
          </p:cNvCxnSpPr>
          <p:nvPr/>
        </p:nvCxnSpPr>
        <p:spPr>
          <a:xfrm>
            <a:off x="6690143" y="3249606"/>
            <a:ext cx="0" cy="3235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66244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80097" y="2340975"/>
            <a:ext cx="4474692" cy="1003115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0261" y="3772906"/>
            <a:ext cx="67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IR</a:t>
            </a:r>
            <a:endParaRPr lang="en-US" sz="2800" b="1" dirty="0">
              <a:latin typeface="+mj-lt"/>
            </a:endParaRPr>
          </a:p>
        </p:txBody>
      </p:sp>
      <p:sp>
        <p:nvSpPr>
          <p:cNvPr id="3" name="Left Brace 2"/>
          <p:cNvSpPr/>
          <p:nvPr/>
        </p:nvSpPr>
        <p:spPr>
          <a:xfrm rot="16200000">
            <a:off x="8143272" y="1361388"/>
            <a:ext cx="348343" cy="447469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141749" y="1830762"/>
            <a:ext cx="3647972" cy="3161214"/>
          </a:xfrm>
          <a:prstGeom prst="roundRect">
            <a:avLst>
              <a:gd name="adj" fmla="val 42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 A {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f1 = c;</a:t>
            </a:r>
          </a:p>
          <a:p>
            <a:r>
              <a:rPr 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3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m1() { …     </a:t>
            </a: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  <a:endParaRPr lang="en-US" sz="23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3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3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3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A;</a:t>
            </a:r>
          </a:p>
        </p:txBody>
      </p:sp>
    </p:spTree>
    <p:extLst>
      <p:ext uri="{BB962C8B-B14F-4D97-AF65-F5344CB8AC3E}">
        <p14:creationId xmlns:p14="http://schemas.microsoft.com/office/powerpoint/2010/main" val="390221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1" name="Rectangle 10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5" name="Left Brace 14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151607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$t0, 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Creating Objects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5520" y="2081814"/>
            <a:ext cx="485278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t_A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.word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$v0,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 $a0, 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-of-A</a:t>
            </a:r>
            <a:endParaRPr lang="en-US" sz="20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yscall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$t0, $v0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 $s0,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vt_A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0($t0)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0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4($t0</a:t>
            </a:r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0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6731722" y="3949502"/>
            <a:ext cx="348343" cy="2743202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40607" y="4818458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18" name="Rectangle 1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651100" y="5873393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virtual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23" name="Left Brace 22"/>
          <p:cNvSpPr/>
          <p:nvPr/>
        </p:nvSpPr>
        <p:spPr>
          <a:xfrm rot="16200000">
            <a:off x="2403643" y="4264869"/>
            <a:ext cx="348343" cy="2868704"/>
          </a:xfrm>
          <a:prstGeom prst="leftBrace">
            <a:avLst>
              <a:gd name="adj1" fmla="val 68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140607" y="2081814"/>
            <a:ext cx="4101952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6731720" y="2133545"/>
            <a:ext cx="348343" cy="1506638"/>
          </a:xfrm>
          <a:prstGeom prst="leftBrace">
            <a:avLst>
              <a:gd name="adj1" fmla="val 53333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1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6776" y="1820090"/>
            <a:ext cx="4079903" cy="16633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8786949" y="2899954"/>
            <a:ext cx="1068778" cy="964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608345" y="3876275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621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MIPS Architecture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Branches and Jumps: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14930" y="2794717"/>
            <a:ext cx="4284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$t2,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$t1, 7, label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f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16775" y="2095914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$t0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1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Field Access</a:t>
            </a:r>
            <a:endParaRPr lang="en-US" sz="4800" dirty="0">
              <a:latin typeface="+mj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40607" y="4625565"/>
            <a:ext cx="3828744" cy="653142"/>
            <a:chOff x="5809377" y="1885407"/>
            <a:chExt cx="3828744" cy="653142"/>
          </a:xfrm>
          <a:solidFill>
            <a:srgbClr val="92D050">
              <a:alpha val="57000"/>
            </a:srgbClr>
          </a:solidFill>
        </p:grpSpPr>
        <p:grpSp>
          <p:nvGrpSpPr>
            <p:cNvPr id="11" name="Group 10"/>
            <p:cNvGrpSpPr/>
            <p:nvPr/>
          </p:nvGrpSpPr>
          <p:grpSpPr>
            <a:xfrm>
              <a:off x="5809377" y="1885407"/>
              <a:ext cx="2871558" cy="653142"/>
              <a:chOff x="5809377" y="1889761"/>
              <a:chExt cx="2871558" cy="653142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5809377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err="1" smtClean="0">
                    <a:solidFill>
                      <a:sysClr val="windowText" lastClr="000000"/>
                    </a:solidFill>
                  </a:rPr>
                  <a:t>vt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766563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f1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723749" y="1889761"/>
                <a:ext cx="957186" cy="65314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ysClr val="windowText" lastClr="000000"/>
                    </a:solidFill>
                  </a:rPr>
                  <a:t>f2</a:t>
                </a:r>
                <a:endParaRPr lang="en-US" sz="280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8680935" y="1885407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56088" y="5765074"/>
            <a:ext cx="52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t1</a:t>
            </a:r>
            <a:endParaRPr lang="en-US" sz="2800" dirty="0"/>
          </a:p>
        </p:txBody>
      </p:sp>
      <p:cxnSp>
        <p:nvCxnSpPr>
          <p:cNvPr id="16" name="Straight Arrow Connector 15"/>
          <p:cNvCxnSpPr>
            <a:endCxn id="13" idx="2"/>
          </p:cNvCxnSpPr>
          <p:nvPr/>
        </p:nvCxnSpPr>
        <p:spPr>
          <a:xfrm flipV="1">
            <a:off x="1619200" y="5278707"/>
            <a:ext cx="0" cy="4863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140607" y="2212444"/>
            <a:ext cx="5120856" cy="789382"/>
          </a:xfrm>
          <a:prstGeom prst="roundRect">
            <a:avLst>
              <a:gd name="adj" fmla="val 17615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f, t1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916776" y="2095919"/>
            <a:ext cx="4079903" cy="32611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0, abort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$t1,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t0)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bort: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$v0, 10</a:t>
            </a:r>
          </a:p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9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9387840" y="3953691"/>
            <a:ext cx="1025236" cy="1368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65694" y="5334169"/>
            <a:ext cx="3204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 annotated AST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99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Method Calls</a:t>
            </a:r>
            <a:endParaRPr lang="en-US" sz="4800" dirty="0">
              <a:latin typeface="+mj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135878" y="1886919"/>
            <a:ext cx="5528429" cy="807173"/>
          </a:xfrm>
          <a:prstGeom prst="roundRect">
            <a:avLst>
              <a:gd name="adj" fmla="val 8277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irtual_call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t0,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m, t1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35878" y="4681027"/>
            <a:ext cx="2871558" cy="653142"/>
            <a:chOff x="5809377" y="1889761"/>
            <a:chExt cx="2871558" cy="653142"/>
          </a:xfrm>
          <a:solidFill>
            <a:srgbClr val="92D050">
              <a:alpha val="57000"/>
            </a:srgbClr>
          </a:solidFill>
        </p:grpSpPr>
        <p:sp>
          <p:nvSpPr>
            <p:cNvPr id="8" name="Rectangle 7"/>
            <p:cNvSpPr/>
            <p:nvPr/>
          </p:nvSpPr>
          <p:spPr>
            <a:xfrm>
              <a:off x="5809377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m1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66563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m2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23749" y="1889761"/>
              <a:ext cx="957186" cy="65314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ysClr val="windowText" lastClr="000000"/>
                  </a:solidFill>
                </a:rPr>
                <a:t>…</a:t>
              </a:r>
              <a:endParaRPr lang="en-US" sz="28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644943" y="5742765"/>
            <a:ext cx="261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v</a:t>
            </a:r>
            <a:r>
              <a:rPr lang="en-US" sz="2800" b="1" dirty="0" smtClean="0">
                <a:latin typeface="+mj-lt"/>
              </a:rPr>
              <a:t>irtual </a:t>
            </a:r>
            <a:r>
              <a:rPr lang="en-US" sz="2800" b="1" dirty="0">
                <a:latin typeface="+mj-lt"/>
              </a:rPr>
              <a:t>t</a:t>
            </a:r>
            <a:r>
              <a:rPr lang="en-US" sz="2800" b="1" dirty="0" smtClean="0">
                <a:latin typeface="+mj-lt"/>
              </a:rPr>
              <a:t>able</a:t>
            </a:r>
            <a:endParaRPr lang="en-US" sz="2800" b="1" dirty="0"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2397486" y="4134241"/>
            <a:ext cx="348343" cy="2868704"/>
          </a:xfrm>
          <a:prstGeom prst="leftBrace">
            <a:avLst>
              <a:gd name="adj1" fmla="val 4583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515500" y="1709130"/>
            <a:ext cx="39362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subu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0($t0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$s1,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off($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s0)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addu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 $t2, $v0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1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45098</TotalTime>
  <Words>8909</Words>
  <Application>Microsoft Office PowerPoint</Application>
  <PresentationFormat>Widescreen</PresentationFormat>
  <Paragraphs>1978</Paragraphs>
  <Slides>107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2" baseType="lpstr">
      <vt:lpstr>Arial</vt:lpstr>
      <vt:lpstr>Calibri</vt:lpstr>
      <vt:lpstr>Calibri Light</vt:lpstr>
      <vt:lpstr>Courier New</vt:lpstr>
      <vt:lpstr>Retrospect</vt:lpstr>
      <vt:lpstr>Code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1262</cp:revision>
  <dcterms:created xsi:type="dcterms:W3CDTF">2019-10-24T09:01:20Z</dcterms:created>
  <dcterms:modified xsi:type="dcterms:W3CDTF">2021-12-22T18:07:45Z</dcterms:modified>
</cp:coreProperties>
</file>